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0"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600" autoAdjust="0"/>
  </p:normalViewPr>
  <p:slideViewPr>
    <p:cSldViewPr snapToGrid="0">
      <p:cViewPr varScale="1">
        <p:scale>
          <a:sx n="61" d="100"/>
          <a:sy n="61" d="100"/>
        </p:scale>
        <p:origin x="109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 Liviu Noada" userId="7ab9fe65ce5a7cdb" providerId="LiveId" clId="{7FB028E0-2EE7-456A-9A39-8F0C51317E26}"/>
    <pc:docChg chg="custSel modSld">
      <pc:chgData name="Madalin Liviu Noada" userId="7ab9fe65ce5a7cdb" providerId="LiveId" clId="{7FB028E0-2EE7-456A-9A39-8F0C51317E26}" dt="2023-11-02T12:41:23.330" v="183" actId="20577"/>
      <pc:docMkLst>
        <pc:docMk/>
      </pc:docMkLst>
      <pc:sldChg chg="modSp mod">
        <pc:chgData name="Madalin Liviu Noada" userId="7ab9fe65ce5a7cdb" providerId="LiveId" clId="{7FB028E0-2EE7-456A-9A39-8F0C51317E26}" dt="2023-11-02T12:41:23.330" v="183" actId="20577"/>
        <pc:sldMkLst>
          <pc:docMk/>
          <pc:sldMk cId="2261323706" sldId="256"/>
        </pc:sldMkLst>
        <pc:spChg chg="mod">
          <ac:chgData name="Madalin Liviu Noada" userId="7ab9fe65ce5a7cdb" providerId="LiveId" clId="{7FB028E0-2EE7-456A-9A39-8F0C51317E26}" dt="2023-11-02T12:41:23.330" v="183" actId="20577"/>
          <ac:spMkLst>
            <pc:docMk/>
            <pc:sldMk cId="2261323706" sldId="256"/>
            <ac:spMk id="3" creationId="{55229546-16C0-8CD7-356F-0E7F3B094D3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1322CD-24A7-4731-A8E7-E4F08A46565C}"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US"/>
        </a:p>
      </dgm:t>
    </dgm:pt>
    <dgm:pt modelId="{ED56A354-9B10-4CD2-8AF5-3837DAF08162}">
      <dgm:prSet phldrT="[Text]"/>
      <dgm:spPr/>
      <dgm:t>
        <a:bodyPr/>
        <a:lstStyle/>
        <a:p>
          <a:r>
            <a:rPr lang="en-US" dirty="0"/>
            <a:t>Room Cleanliness and Comfort</a:t>
          </a:r>
        </a:p>
      </dgm:t>
    </dgm:pt>
    <dgm:pt modelId="{64E12160-A8E5-403B-9F22-CDD8B5576D5B}" type="parTrans" cxnId="{BC0572AE-EF13-4DBE-B5AE-D095EC2FBB6B}">
      <dgm:prSet/>
      <dgm:spPr/>
      <dgm:t>
        <a:bodyPr/>
        <a:lstStyle/>
        <a:p>
          <a:endParaRPr lang="en-US"/>
        </a:p>
      </dgm:t>
    </dgm:pt>
    <dgm:pt modelId="{5E7A560C-959A-467F-BBED-5999112112C8}" type="sibTrans" cxnId="{BC0572AE-EF13-4DBE-B5AE-D095EC2FBB6B}">
      <dgm:prSet/>
      <dgm:spPr/>
      <dgm:t>
        <a:bodyPr/>
        <a:lstStyle/>
        <a:p>
          <a:endParaRPr lang="en-US"/>
        </a:p>
      </dgm:t>
    </dgm:pt>
    <dgm:pt modelId="{CD3DE4EE-897E-471F-8DB0-304BDCD7888A}">
      <dgm:prSet/>
      <dgm:spPr/>
      <dgm:t>
        <a:bodyPr/>
        <a:lstStyle/>
        <a:p>
          <a:r>
            <a:rPr lang="en-US" dirty="0"/>
            <a:t>Amenities and Facilities</a:t>
          </a:r>
        </a:p>
      </dgm:t>
    </dgm:pt>
    <dgm:pt modelId="{AE750577-DD72-402C-B5B1-5E0870A7FEB8}" type="parTrans" cxnId="{E0C5BF52-668D-49C4-A372-CAEFC1A74D63}">
      <dgm:prSet/>
      <dgm:spPr/>
      <dgm:t>
        <a:bodyPr/>
        <a:lstStyle/>
        <a:p>
          <a:endParaRPr lang="en-US"/>
        </a:p>
      </dgm:t>
    </dgm:pt>
    <dgm:pt modelId="{5FD9C905-97C6-4134-8C79-F73E14B16A57}" type="sibTrans" cxnId="{E0C5BF52-668D-49C4-A372-CAEFC1A74D63}">
      <dgm:prSet/>
      <dgm:spPr/>
      <dgm:t>
        <a:bodyPr/>
        <a:lstStyle/>
        <a:p>
          <a:endParaRPr lang="en-US"/>
        </a:p>
      </dgm:t>
    </dgm:pt>
    <dgm:pt modelId="{E453A0DB-46AF-4464-A3EF-F4F59421D907}">
      <dgm:prSet/>
      <dgm:spPr/>
      <dgm:t>
        <a:bodyPr/>
        <a:lstStyle/>
        <a:p>
          <a:r>
            <a:rPr lang="en-US" dirty="0"/>
            <a:t>Service Excellence</a:t>
          </a:r>
        </a:p>
      </dgm:t>
    </dgm:pt>
    <dgm:pt modelId="{D3C86432-5763-41D3-9A41-21B8B629F6B6}" type="parTrans" cxnId="{362A2565-EFB4-4F87-AAC3-099C9EE89AEB}">
      <dgm:prSet/>
      <dgm:spPr/>
      <dgm:t>
        <a:bodyPr/>
        <a:lstStyle/>
        <a:p>
          <a:endParaRPr lang="en-US"/>
        </a:p>
      </dgm:t>
    </dgm:pt>
    <dgm:pt modelId="{1D9A54C0-0AE6-49F7-964C-73E814106A90}" type="sibTrans" cxnId="{362A2565-EFB4-4F87-AAC3-099C9EE89AEB}">
      <dgm:prSet/>
      <dgm:spPr/>
      <dgm:t>
        <a:bodyPr/>
        <a:lstStyle/>
        <a:p>
          <a:endParaRPr lang="en-US"/>
        </a:p>
      </dgm:t>
    </dgm:pt>
    <dgm:pt modelId="{13FE4C80-C88A-452D-8B79-350F8EF06F02}">
      <dgm:prSet/>
      <dgm:spPr/>
      <dgm:t>
        <a:bodyPr/>
        <a:lstStyle/>
        <a:p>
          <a:r>
            <a:rPr lang="en-US"/>
            <a:t>Consistency in Food and Beverage</a:t>
          </a:r>
        </a:p>
      </dgm:t>
    </dgm:pt>
    <dgm:pt modelId="{39268AB7-DC5C-4C5F-B364-C7718A5013B4}" type="parTrans" cxnId="{496B96D7-0E17-4B83-B560-B4B9B48FFA8F}">
      <dgm:prSet/>
      <dgm:spPr/>
      <dgm:t>
        <a:bodyPr/>
        <a:lstStyle/>
        <a:p>
          <a:endParaRPr lang="en-US"/>
        </a:p>
      </dgm:t>
    </dgm:pt>
    <dgm:pt modelId="{EB7ECD76-6691-4E87-8BC6-0A6DF0B9C997}" type="sibTrans" cxnId="{496B96D7-0E17-4B83-B560-B4B9B48FFA8F}">
      <dgm:prSet/>
      <dgm:spPr/>
      <dgm:t>
        <a:bodyPr/>
        <a:lstStyle/>
        <a:p>
          <a:endParaRPr lang="en-US"/>
        </a:p>
      </dgm:t>
    </dgm:pt>
    <dgm:pt modelId="{4B0FB573-DAE8-495E-A156-AE208FEEDD9A}">
      <dgm:prSet/>
      <dgm:spPr/>
      <dgm:t>
        <a:bodyPr/>
        <a:lstStyle/>
        <a:p>
          <a:r>
            <a:rPr lang="en-US"/>
            <a:t>Branding and Ambiance</a:t>
          </a:r>
        </a:p>
      </dgm:t>
    </dgm:pt>
    <dgm:pt modelId="{FB32DD54-A857-4358-AE2D-B772A245460F}" type="parTrans" cxnId="{6CD38975-44F7-4111-857A-C8ECD2F12574}">
      <dgm:prSet/>
      <dgm:spPr/>
      <dgm:t>
        <a:bodyPr/>
        <a:lstStyle/>
        <a:p>
          <a:endParaRPr lang="en-US"/>
        </a:p>
      </dgm:t>
    </dgm:pt>
    <dgm:pt modelId="{82D3429C-5C8A-4C51-97C1-6CEEFA0298E6}" type="sibTrans" cxnId="{6CD38975-44F7-4111-857A-C8ECD2F12574}">
      <dgm:prSet/>
      <dgm:spPr/>
      <dgm:t>
        <a:bodyPr/>
        <a:lstStyle/>
        <a:p>
          <a:endParaRPr lang="en-US"/>
        </a:p>
      </dgm:t>
    </dgm:pt>
    <dgm:pt modelId="{0D60E5BD-5D35-47D9-B415-0F323FADD42F}">
      <dgm:prSet/>
      <dgm:spPr/>
      <dgm:t>
        <a:bodyPr/>
        <a:lstStyle/>
        <a:p>
          <a:r>
            <a:rPr lang="en-US"/>
            <a:t>Communication and Guest Engagement</a:t>
          </a:r>
        </a:p>
      </dgm:t>
    </dgm:pt>
    <dgm:pt modelId="{6C3895CF-31A7-43F1-8EDF-6204F53CCFEE}" type="parTrans" cxnId="{A693A1DA-1712-43D8-8DDC-B96F6C10FB15}">
      <dgm:prSet/>
      <dgm:spPr/>
      <dgm:t>
        <a:bodyPr/>
        <a:lstStyle/>
        <a:p>
          <a:endParaRPr lang="en-US"/>
        </a:p>
      </dgm:t>
    </dgm:pt>
    <dgm:pt modelId="{FFC8281C-C1C7-4AC7-90FB-2551C883F541}" type="sibTrans" cxnId="{A693A1DA-1712-43D8-8DDC-B96F6C10FB15}">
      <dgm:prSet/>
      <dgm:spPr/>
      <dgm:t>
        <a:bodyPr/>
        <a:lstStyle/>
        <a:p>
          <a:endParaRPr lang="en-US"/>
        </a:p>
      </dgm:t>
    </dgm:pt>
    <dgm:pt modelId="{5812B923-1E3D-4345-8ABD-EBB9E3CD585E}">
      <dgm:prSet/>
      <dgm:spPr/>
      <dgm:t>
        <a:bodyPr/>
        <a:lstStyle/>
        <a:p>
          <a:r>
            <a:rPr lang="en-US"/>
            <a:t>Safety and Security</a:t>
          </a:r>
        </a:p>
      </dgm:t>
    </dgm:pt>
    <dgm:pt modelId="{01CCC855-525B-46E4-AFE5-94DDAFD64AAE}" type="parTrans" cxnId="{5949588D-F02F-4E64-83C1-6A7C895E2730}">
      <dgm:prSet/>
      <dgm:spPr/>
      <dgm:t>
        <a:bodyPr/>
        <a:lstStyle/>
        <a:p>
          <a:endParaRPr lang="en-US"/>
        </a:p>
      </dgm:t>
    </dgm:pt>
    <dgm:pt modelId="{C93D643F-AC01-47D2-990C-DA2B414CE54A}" type="sibTrans" cxnId="{5949588D-F02F-4E64-83C1-6A7C895E2730}">
      <dgm:prSet/>
      <dgm:spPr/>
      <dgm:t>
        <a:bodyPr/>
        <a:lstStyle/>
        <a:p>
          <a:endParaRPr lang="en-US"/>
        </a:p>
      </dgm:t>
    </dgm:pt>
    <dgm:pt modelId="{C7B1C717-DF21-4611-B9D1-6A49EC79B1DB}" type="pres">
      <dgm:prSet presAssocID="{011322CD-24A7-4731-A8E7-E4F08A46565C}" presName="diagram" presStyleCnt="0">
        <dgm:presLayoutVars>
          <dgm:dir/>
          <dgm:resizeHandles val="exact"/>
        </dgm:presLayoutVars>
      </dgm:prSet>
      <dgm:spPr/>
    </dgm:pt>
    <dgm:pt modelId="{9428A2C4-B839-47D6-8E15-18054A2B63C9}" type="pres">
      <dgm:prSet presAssocID="{ED56A354-9B10-4CD2-8AF5-3837DAF08162}" presName="node" presStyleLbl="node1" presStyleIdx="0" presStyleCnt="7">
        <dgm:presLayoutVars>
          <dgm:bulletEnabled val="1"/>
        </dgm:presLayoutVars>
      </dgm:prSet>
      <dgm:spPr/>
    </dgm:pt>
    <dgm:pt modelId="{5DA308A4-9FFB-426B-B272-3BA3C642B0D5}" type="pres">
      <dgm:prSet presAssocID="{5E7A560C-959A-467F-BBED-5999112112C8}" presName="sibTrans" presStyleCnt="0"/>
      <dgm:spPr/>
    </dgm:pt>
    <dgm:pt modelId="{9DF44BBB-7C99-48EB-8B88-5DA222E5F15D}" type="pres">
      <dgm:prSet presAssocID="{E453A0DB-46AF-4464-A3EF-F4F59421D907}" presName="node" presStyleLbl="node1" presStyleIdx="1" presStyleCnt="7">
        <dgm:presLayoutVars>
          <dgm:bulletEnabled val="1"/>
        </dgm:presLayoutVars>
      </dgm:prSet>
      <dgm:spPr/>
    </dgm:pt>
    <dgm:pt modelId="{EB3027F6-EA5D-401E-93C7-C2393C127C45}" type="pres">
      <dgm:prSet presAssocID="{1D9A54C0-0AE6-49F7-964C-73E814106A90}" presName="sibTrans" presStyleCnt="0"/>
      <dgm:spPr/>
    </dgm:pt>
    <dgm:pt modelId="{93FA184F-4B43-4452-89E6-31C42FC0CEF3}" type="pres">
      <dgm:prSet presAssocID="{CD3DE4EE-897E-471F-8DB0-304BDCD7888A}" presName="node" presStyleLbl="node1" presStyleIdx="2" presStyleCnt="7">
        <dgm:presLayoutVars>
          <dgm:bulletEnabled val="1"/>
        </dgm:presLayoutVars>
      </dgm:prSet>
      <dgm:spPr/>
    </dgm:pt>
    <dgm:pt modelId="{9D2102BA-1386-45C0-B87A-FB48868CE78D}" type="pres">
      <dgm:prSet presAssocID="{5FD9C905-97C6-4134-8C79-F73E14B16A57}" presName="sibTrans" presStyleCnt="0"/>
      <dgm:spPr/>
    </dgm:pt>
    <dgm:pt modelId="{B29C3B54-04C7-47A1-8967-069DFB813FC7}" type="pres">
      <dgm:prSet presAssocID="{13FE4C80-C88A-452D-8B79-350F8EF06F02}" presName="node" presStyleLbl="node1" presStyleIdx="3" presStyleCnt="7">
        <dgm:presLayoutVars>
          <dgm:bulletEnabled val="1"/>
        </dgm:presLayoutVars>
      </dgm:prSet>
      <dgm:spPr/>
    </dgm:pt>
    <dgm:pt modelId="{87B5ED2E-1578-4C3F-9822-121C3FC45E45}" type="pres">
      <dgm:prSet presAssocID="{EB7ECD76-6691-4E87-8BC6-0A6DF0B9C997}" presName="sibTrans" presStyleCnt="0"/>
      <dgm:spPr/>
    </dgm:pt>
    <dgm:pt modelId="{9706B804-F8A3-48CA-9497-35F049E9B7C2}" type="pres">
      <dgm:prSet presAssocID="{4B0FB573-DAE8-495E-A156-AE208FEEDD9A}" presName="node" presStyleLbl="node1" presStyleIdx="4" presStyleCnt="7">
        <dgm:presLayoutVars>
          <dgm:bulletEnabled val="1"/>
        </dgm:presLayoutVars>
      </dgm:prSet>
      <dgm:spPr/>
    </dgm:pt>
    <dgm:pt modelId="{DB7D56F0-8DF5-470C-9C0A-6151327A60E2}" type="pres">
      <dgm:prSet presAssocID="{82D3429C-5C8A-4C51-97C1-6CEEFA0298E6}" presName="sibTrans" presStyleCnt="0"/>
      <dgm:spPr/>
    </dgm:pt>
    <dgm:pt modelId="{15679C6E-CC2F-4595-8E74-E4D009FAC595}" type="pres">
      <dgm:prSet presAssocID="{0D60E5BD-5D35-47D9-B415-0F323FADD42F}" presName="node" presStyleLbl="node1" presStyleIdx="5" presStyleCnt="7">
        <dgm:presLayoutVars>
          <dgm:bulletEnabled val="1"/>
        </dgm:presLayoutVars>
      </dgm:prSet>
      <dgm:spPr/>
    </dgm:pt>
    <dgm:pt modelId="{7DE5ACEB-4506-4B26-90DA-8C3F709CCAEB}" type="pres">
      <dgm:prSet presAssocID="{FFC8281C-C1C7-4AC7-90FB-2551C883F541}" presName="sibTrans" presStyleCnt="0"/>
      <dgm:spPr/>
    </dgm:pt>
    <dgm:pt modelId="{C65D904F-8B75-4F7D-AA2F-33D038330A6A}" type="pres">
      <dgm:prSet presAssocID="{5812B923-1E3D-4345-8ABD-EBB9E3CD585E}" presName="node" presStyleLbl="node1" presStyleIdx="6" presStyleCnt="7">
        <dgm:presLayoutVars>
          <dgm:bulletEnabled val="1"/>
        </dgm:presLayoutVars>
      </dgm:prSet>
      <dgm:spPr/>
    </dgm:pt>
  </dgm:ptLst>
  <dgm:cxnLst>
    <dgm:cxn modelId="{39C11115-B8D3-4AF8-8F7E-3350167B0292}" type="presOf" srcId="{CD3DE4EE-897E-471F-8DB0-304BDCD7888A}" destId="{93FA184F-4B43-4452-89E6-31C42FC0CEF3}" srcOrd="0" destOrd="0" presId="urn:microsoft.com/office/officeart/2005/8/layout/default"/>
    <dgm:cxn modelId="{88DEBD19-4379-4C6F-AE34-D8B130390838}" type="presOf" srcId="{13FE4C80-C88A-452D-8B79-350F8EF06F02}" destId="{B29C3B54-04C7-47A1-8967-069DFB813FC7}" srcOrd="0" destOrd="0" presId="urn:microsoft.com/office/officeart/2005/8/layout/default"/>
    <dgm:cxn modelId="{362A2565-EFB4-4F87-AAC3-099C9EE89AEB}" srcId="{011322CD-24A7-4731-A8E7-E4F08A46565C}" destId="{E453A0DB-46AF-4464-A3EF-F4F59421D907}" srcOrd="1" destOrd="0" parTransId="{D3C86432-5763-41D3-9A41-21B8B629F6B6}" sibTransId="{1D9A54C0-0AE6-49F7-964C-73E814106A90}"/>
    <dgm:cxn modelId="{E0C5BF52-668D-49C4-A372-CAEFC1A74D63}" srcId="{011322CD-24A7-4731-A8E7-E4F08A46565C}" destId="{CD3DE4EE-897E-471F-8DB0-304BDCD7888A}" srcOrd="2" destOrd="0" parTransId="{AE750577-DD72-402C-B5B1-5E0870A7FEB8}" sibTransId="{5FD9C905-97C6-4134-8C79-F73E14B16A57}"/>
    <dgm:cxn modelId="{6CD38975-44F7-4111-857A-C8ECD2F12574}" srcId="{011322CD-24A7-4731-A8E7-E4F08A46565C}" destId="{4B0FB573-DAE8-495E-A156-AE208FEEDD9A}" srcOrd="4" destOrd="0" parTransId="{FB32DD54-A857-4358-AE2D-B772A245460F}" sibTransId="{82D3429C-5C8A-4C51-97C1-6CEEFA0298E6}"/>
    <dgm:cxn modelId="{8EBE3F88-4D82-4A82-A207-7BD93D20C687}" type="presOf" srcId="{E453A0DB-46AF-4464-A3EF-F4F59421D907}" destId="{9DF44BBB-7C99-48EB-8B88-5DA222E5F15D}" srcOrd="0" destOrd="0" presId="urn:microsoft.com/office/officeart/2005/8/layout/default"/>
    <dgm:cxn modelId="{2BC2D28B-F5A6-436B-B50F-CD26C1497FE2}" type="presOf" srcId="{4B0FB573-DAE8-495E-A156-AE208FEEDD9A}" destId="{9706B804-F8A3-48CA-9497-35F049E9B7C2}" srcOrd="0" destOrd="0" presId="urn:microsoft.com/office/officeart/2005/8/layout/default"/>
    <dgm:cxn modelId="{BE5EF08C-F955-413A-920D-78F31675FBF9}" type="presOf" srcId="{011322CD-24A7-4731-A8E7-E4F08A46565C}" destId="{C7B1C717-DF21-4611-B9D1-6A49EC79B1DB}" srcOrd="0" destOrd="0" presId="urn:microsoft.com/office/officeart/2005/8/layout/default"/>
    <dgm:cxn modelId="{5949588D-F02F-4E64-83C1-6A7C895E2730}" srcId="{011322CD-24A7-4731-A8E7-E4F08A46565C}" destId="{5812B923-1E3D-4345-8ABD-EBB9E3CD585E}" srcOrd="6" destOrd="0" parTransId="{01CCC855-525B-46E4-AFE5-94DDAFD64AAE}" sibTransId="{C93D643F-AC01-47D2-990C-DA2B414CE54A}"/>
    <dgm:cxn modelId="{A3A7199A-C976-4884-BCD5-54DCDFEE0714}" type="presOf" srcId="{ED56A354-9B10-4CD2-8AF5-3837DAF08162}" destId="{9428A2C4-B839-47D6-8E15-18054A2B63C9}" srcOrd="0" destOrd="0" presId="urn:microsoft.com/office/officeart/2005/8/layout/default"/>
    <dgm:cxn modelId="{BC0572AE-EF13-4DBE-B5AE-D095EC2FBB6B}" srcId="{011322CD-24A7-4731-A8E7-E4F08A46565C}" destId="{ED56A354-9B10-4CD2-8AF5-3837DAF08162}" srcOrd="0" destOrd="0" parTransId="{64E12160-A8E5-403B-9F22-CDD8B5576D5B}" sibTransId="{5E7A560C-959A-467F-BBED-5999112112C8}"/>
    <dgm:cxn modelId="{496B96D7-0E17-4B83-B560-B4B9B48FFA8F}" srcId="{011322CD-24A7-4731-A8E7-E4F08A46565C}" destId="{13FE4C80-C88A-452D-8B79-350F8EF06F02}" srcOrd="3" destOrd="0" parTransId="{39268AB7-DC5C-4C5F-B364-C7718A5013B4}" sibTransId="{EB7ECD76-6691-4E87-8BC6-0A6DF0B9C997}"/>
    <dgm:cxn modelId="{A693A1DA-1712-43D8-8DDC-B96F6C10FB15}" srcId="{011322CD-24A7-4731-A8E7-E4F08A46565C}" destId="{0D60E5BD-5D35-47D9-B415-0F323FADD42F}" srcOrd="5" destOrd="0" parTransId="{6C3895CF-31A7-43F1-8EDF-6204F53CCFEE}" sibTransId="{FFC8281C-C1C7-4AC7-90FB-2551C883F541}"/>
    <dgm:cxn modelId="{4F87DBEB-99A2-4F2F-A710-DA3B81CD307D}" type="presOf" srcId="{5812B923-1E3D-4345-8ABD-EBB9E3CD585E}" destId="{C65D904F-8B75-4F7D-AA2F-33D038330A6A}" srcOrd="0" destOrd="0" presId="urn:microsoft.com/office/officeart/2005/8/layout/default"/>
    <dgm:cxn modelId="{822487F3-3436-4C50-B9E4-C89E8E8C8A77}" type="presOf" srcId="{0D60E5BD-5D35-47D9-B415-0F323FADD42F}" destId="{15679C6E-CC2F-4595-8E74-E4D009FAC595}" srcOrd="0" destOrd="0" presId="urn:microsoft.com/office/officeart/2005/8/layout/default"/>
    <dgm:cxn modelId="{365B2CDE-4B9A-4264-966E-31892BF63338}" type="presParOf" srcId="{C7B1C717-DF21-4611-B9D1-6A49EC79B1DB}" destId="{9428A2C4-B839-47D6-8E15-18054A2B63C9}" srcOrd="0" destOrd="0" presId="urn:microsoft.com/office/officeart/2005/8/layout/default"/>
    <dgm:cxn modelId="{221AB81D-7294-4A79-853B-D14576625E10}" type="presParOf" srcId="{C7B1C717-DF21-4611-B9D1-6A49EC79B1DB}" destId="{5DA308A4-9FFB-426B-B272-3BA3C642B0D5}" srcOrd="1" destOrd="0" presId="urn:microsoft.com/office/officeart/2005/8/layout/default"/>
    <dgm:cxn modelId="{F9C75B06-E75E-4737-BBFC-9CB969359917}" type="presParOf" srcId="{C7B1C717-DF21-4611-B9D1-6A49EC79B1DB}" destId="{9DF44BBB-7C99-48EB-8B88-5DA222E5F15D}" srcOrd="2" destOrd="0" presId="urn:microsoft.com/office/officeart/2005/8/layout/default"/>
    <dgm:cxn modelId="{D2D1FA46-9A61-4E9B-96B9-7A258BA40EF0}" type="presParOf" srcId="{C7B1C717-DF21-4611-B9D1-6A49EC79B1DB}" destId="{EB3027F6-EA5D-401E-93C7-C2393C127C45}" srcOrd="3" destOrd="0" presId="urn:microsoft.com/office/officeart/2005/8/layout/default"/>
    <dgm:cxn modelId="{A06BB41E-5F70-4499-8843-1E76480C9389}" type="presParOf" srcId="{C7B1C717-DF21-4611-B9D1-6A49EC79B1DB}" destId="{93FA184F-4B43-4452-89E6-31C42FC0CEF3}" srcOrd="4" destOrd="0" presId="urn:microsoft.com/office/officeart/2005/8/layout/default"/>
    <dgm:cxn modelId="{32E644A1-36C4-4690-A34D-E824F63F5B07}" type="presParOf" srcId="{C7B1C717-DF21-4611-B9D1-6A49EC79B1DB}" destId="{9D2102BA-1386-45C0-B87A-FB48868CE78D}" srcOrd="5" destOrd="0" presId="urn:microsoft.com/office/officeart/2005/8/layout/default"/>
    <dgm:cxn modelId="{9E8A3839-38F2-428D-A53D-3551C6CE29C5}" type="presParOf" srcId="{C7B1C717-DF21-4611-B9D1-6A49EC79B1DB}" destId="{B29C3B54-04C7-47A1-8967-069DFB813FC7}" srcOrd="6" destOrd="0" presId="urn:microsoft.com/office/officeart/2005/8/layout/default"/>
    <dgm:cxn modelId="{EE10B14F-2D66-421B-989F-D2E68C18664E}" type="presParOf" srcId="{C7B1C717-DF21-4611-B9D1-6A49EC79B1DB}" destId="{87B5ED2E-1578-4C3F-9822-121C3FC45E45}" srcOrd="7" destOrd="0" presId="urn:microsoft.com/office/officeart/2005/8/layout/default"/>
    <dgm:cxn modelId="{609E7C81-D60F-4CA0-ACB9-76BF66514658}" type="presParOf" srcId="{C7B1C717-DF21-4611-B9D1-6A49EC79B1DB}" destId="{9706B804-F8A3-48CA-9497-35F049E9B7C2}" srcOrd="8" destOrd="0" presId="urn:microsoft.com/office/officeart/2005/8/layout/default"/>
    <dgm:cxn modelId="{47F90562-4223-4A2E-B308-1D1447677E1B}" type="presParOf" srcId="{C7B1C717-DF21-4611-B9D1-6A49EC79B1DB}" destId="{DB7D56F0-8DF5-470C-9C0A-6151327A60E2}" srcOrd="9" destOrd="0" presId="urn:microsoft.com/office/officeart/2005/8/layout/default"/>
    <dgm:cxn modelId="{E4A35A9E-3FD8-43B7-807D-AACE252B1E13}" type="presParOf" srcId="{C7B1C717-DF21-4611-B9D1-6A49EC79B1DB}" destId="{15679C6E-CC2F-4595-8E74-E4D009FAC595}" srcOrd="10" destOrd="0" presId="urn:microsoft.com/office/officeart/2005/8/layout/default"/>
    <dgm:cxn modelId="{36C534A3-47FF-41B9-8604-AD48F895DAB9}" type="presParOf" srcId="{C7B1C717-DF21-4611-B9D1-6A49EC79B1DB}" destId="{7DE5ACEB-4506-4B26-90DA-8C3F709CCAEB}" srcOrd="11" destOrd="0" presId="urn:microsoft.com/office/officeart/2005/8/layout/default"/>
    <dgm:cxn modelId="{0AD2E8CD-D424-45E7-9E68-B790AF9B6956}" type="presParOf" srcId="{C7B1C717-DF21-4611-B9D1-6A49EC79B1DB}" destId="{C65D904F-8B75-4F7D-AA2F-33D038330A6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AFA01D-CE8B-4E14-ABF1-25EECF7E52A1}" type="doc">
      <dgm:prSet loTypeId="urn:microsoft.com/office/officeart/2008/layout/VerticalCurvedList" loCatId="list" qsTypeId="urn:microsoft.com/office/officeart/2005/8/quickstyle/3d1" qsCatId="3D" csTypeId="urn:microsoft.com/office/officeart/2005/8/colors/colorful1" csCatId="colorful" phldr="1"/>
      <dgm:spPr/>
      <dgm:t>
        <a:bodyPr/>
        <a:lstStyle/>
        <a:p>
          <a:endParaRPr lang="en-US"/>
        </a:p>
      </dgm:t>
    </dgm:pt>
    <dgm:pt modelId="{639F63B1-0874-466B-9782-35EDE7E298F3}">
      <dgm:prSet/>
      <dgm:spPr/>
      <dgm:t>
        <a:bodyPr/>
        <a:lstStyle/>
        <a:p>
          <a:r>
            <a:rPr lang="en-US"/>
            <a:t>Open Communication</a:t>
          </a:r>
        </a:p>
      </dgm:t>
    </dgm:pt>
    <dgm:pt modelId="{76530D60-6BD2-49C3-B60C-6DAC66D55F08}" type="parTrans" cxnId="{B89530D8-1756-495A-8621-3B68ACD3A454}">
      <dgm:prSet/>
      <dgm:spPr/>
      <dgm:t>
        <a:bodyPr/>
        <a:lstStyle/>
        <a:p>
          <a:endParaRPr lang="en-US"/>
        </a:p>
      </dgm:t>
    </dgm:pt>
    <dgm:pt modelId="{EB51C400-AA98-403B-8CBC-071582C24FD3}" type="sibTrans" cxnId="{B89530D8-1756-495A-8621-3B68ACD3A454}">
      <dgm:prSet/>
      <dgm:spPr/>
      <dgm:t>
        <a:bodyPr/>
        <a:lstStyle/>
        <a:p>
          <a:endParaRPr lang="en-US"/>
        </a:p>
      </dgm:t>
    </dgm:pt>
    <dgm:pt modelId="{F6995643-4D3F-4A4D-9F7E-B878926B6121}">
      <dgm:prSet/>
      <dgm:spPr/>
      <dgm:t>
        <a:bodyPr/>
        <a:lstStyle/>
        <a:p>
          <a:r>
            <a:rPr lang="en-US"/>
            <a:t>Training and Development</a:t>
          </a:r>
        </a:p>
      </dgm:t>
    </dgm:pt>
    <dgm:pt modelId="{A11BFAD6-A3AB-4527-B8F6-7363A7CEA741}" type="sibTrans" cxnId="{17DADD1E-14A4-4129-91A7-76565B4BC169}">
      <dgm:prSet/>
      <dgm:spPr/>
      <dgm:t>
        <a:bodyPr/>
        <a:lstStyle/>
        <a:p>
          <a:endParaRPr lang="en-US"/>
        </a:p>
      </dgm:t>
    </dgm:pt>
    <dgm:pt modelId="{CF287F88-D877-4FCC-9DD6-51310897D107}" type="parTrans" cxnId="{17DADD1E-14A4-4129-91A7-76565B4BC169}">
      <dgm:prSet/>
      <dgm:spPr/>
      <dgm:t>
        <a:bodyPr/>
        <a:lstStyle/>
        <a:p>
          <a:endParaRPr lang="en-US"/>
        </a:p>
      </dgm:t>
    </dgm:pt>
    <dgm:pt modelId="{267E8D53-773B-4339-A513-0ACDC8EE6857}">
      <dgm:prSet/>
      <dgm:spPr/>
      <dgm:t>
        <a:bodyPr/>
        <a:lstStyle/>
        <a:p>
          <a:r>
            <a:rPr lang="en-US"/>
            <a:t>Recognition and Rewards</a:t>
          </a:r>
        </a:p>
      </dgm:t>
    </dgm:pt>
    <dgm:pt modelId="{992C2427-4716-4086-AEDE-6E7439972E30}" type="sibTrans" cxnId="{0EFEE8E0-42EA-43FF-9196-3F97DF56DC19}">
      <dgm:prSet/>
      <dgm:spPr/>
      <dgm:t>
        <a:bodyPr/>
        <a:lstStyle/>
        <a:p>
          <a:endParaRPr lang="en-US"/>
        </a:p>
      </dgm:t>
    </dgm:pt>
    <dgm:pt modelId="{408D8B86-5AC3-4771-BDC7-F59F0A53957E}" type="parTrans" cxnId="{0EFEE8E0-42EA-43FF-9196-3F97DF56DC19}">
      <dgm:prSet/>
      <dgm:spPr/>
      <dgm:t>
        <a:bodyPr/>
        <a:lstStyle/>
        <a:p>
          <a:endParaRPr lang="en-US"/>
        </a:p>
      </dgm:t>
    </dgm:pt>
    <dgm:pt modelId="{63E5E0AA-19D6-4636-8D69-AFD028E90729}">
      <dgm:prSet/>
      <dgm:spPr/>
      <dgm:t>
        <a:bodyPr/>
        <a:lstStyle/>
        <a:p>
          <a:r>
            <a:rPr lang="en-US" dirty="0"/>
            <a:t>Work-Life Balance</a:t>
          </a:r>
        </a:p>
      </dgm:t>
    </dgm:pt>
    <dgm:pt modelId="{46FC6841-0134-42E2-BFC4-3C0BFE558DE7}" type="sibTrans" cxnId="{1F75BCF2-5DD0-42C4-813B-1B9F299D6633}">
      <dgm:prSet/>
      <dgm:spPr/>
      <dgm:t>
        <a:bodyPr/>
        <a:lstStyle/>
        <a:p>
          <a:endParaRPr lang="en-US"/>
        </a:p>
      </dgm:t>
    </dgm:pt>
    <dgm:pt modelId="{73C1BF6E-0798-4E63-BCDB-F7D2D8A08228}" type="parTrans" cxnId="{1F75BCF2-5DD0-42C4-813B-1B9F299D6633}">
      <dgm:prSet/>
      <dgm:spPr/>
      <dgm:t>
        <a:bodyPr/>
        <a:lstStyle/>
        <a:p>
          <a:endParaRPr lang="en-US"/>
        </a:p>
      </dgm:t>
    </dgm:pt>
    <dgm:pt modelId="{9423AB84-EFED-4778-B150-7DDB261ADC19}">
      <dgm:prSet/>
      <dgm:spPr/>
      <dgm:t>
        <a:bodyPr/>
        <a:lstStyle/>
        <a:p>
          <a:r>
            <a:rPr lang="en-US" b="0" i="0" dirty="0"/>
            <a:t>Team Building</a:t>
          </a:r>
          <a:endParaRPr lang="en-US" b="0" dirty="0"/>
        </a:p>
      </dgm:t>
    </dgm:pt>
    <dgm:pt modelId="{F0B0CBA1-7391-4EC2-83D0-FC6FFF3A8CFC}" type="sibTrans" cxnId="{9BFC8071-43FC-4F76-BD1B-60C430ADF1FA}">
      <dgm:prSet/>
      <dgm:spPr/>
      <dgm:t>
        <a:bodyPr/>
        <a:lstStyle/>
        <a:p>
          <a:endParaRPr lang="en-US"/>
        </a:p>
      </dgm:t>
    </dgm:pt>
    <dgm:pt modelId="{941875FD-7079-45F4-8B52-84333CE7DBA6}" type="parTrans" cxnId="{9BFC8071-43FC-4F76-BD1B-60C430ADF1FA}">
      <dgm:prSet/>
      <dgm:spPr/>
      <dgm:t>
        <a:bodyPr/>
        <a:lstStyle/>
        <a:p>
          <a:endParaRPr lang="en-US"/>
        </a:p>
      </dgm:t>
    </dgm:pt>
    <dgm:pt modelId="{2BA2D498-AF93-4F9F-AA63-A5336BC5D878}" type="pres">
      <dgm:prSet presAssocID="{AFAFA01D-CE8B-4E14-ABF1-25EECF7E52A1}" presName="Name0" presStyleCnt="0">
        <dgm:presLayoutVars>
          <dgm:chMax val="7"/>
          <dgm:chPref val="7"/>
          <dgm:dir/>
        </dgm:presLayoutVars>
      </dgm:prSet>
      <dgm:spPr/>
    </dgm:pt>
    <dgm:pt modelId="{48AC7B5C-4A80-43C0-93E6-7C0278DFCC01}" type="pres">
      <dgm:prSet presAssocID="{AFAFA01D-CE8B-4E14-ABF1-25EECF7E52A1}" presName="Name1" presStyleCnt="0"/>
      <dgm:spPr/>
    </dgm:pt>
    <dgm:pt modelId="{B76CF1AB-2650-47B4-9A0F-BB15856EAAAE}" type="pres">
      <dgm:prSet presAssocID="{AFAFA01D-CE8B-4E14-ABF1-25EECF7E52A1}" presName="cycle" presStyleCnt="0"/>
      <dgm:spPr/>
    </dgm:pt>
    <dgm:pt modelId="{A378AF03-25A7-4343-B88C-126D2A83EC28}" type="pres">
      <dgm:prSet presAssocID="{AFAFA01D-CE8B-4E14-ABF1-25EECF7E52A1}" presName="srcNode" presStyleLbl="node1" presStyleIdx="0" presStyleCnt="5"/>
      <dgm:spPr/>
    </dgm:pt>
    <dgm:pt modelId="{26F8E801-4FD4-469D-AB79-9F67BAFAC0D0}" type="pres">
      <dgm:prSet presAssocID="{AFAFA01D-CE8B-4E14-ABF1-25EECF7E52A1}" presName="conn" presStyleLbl="parChTrans1D2" presStyleIdx="0" presStyleCnt="1"/>
      <dgm:spPr/>
    </dgm:pt>
    <dgm:pt modelId="{B99A9B90-F6D8-4459-9750-8D6ED986FA33}" type="pres">
      <dgm:prSet presAssocID="{AFAFA01D-CE8B-4E14-ABF1-25EECF7E52A1}" presName="extraNode" presStyleLbl="node1" presStyleIdx="0" presStyleCnt="5"/>
      <dgm:spPr/>
    </dgm:pt>
    <dgm:pt modelId="{C2FEB7B9-AA91-4027-9338-608AED1E436A}" type="pres">
      <dgm:prSet presAssocID="{AFAFA01D-CE8B-4E14-ABF1-25EECF7E52A1}" presName="dstNode" presStyleLbl="node1" presStyleIdx="0" presStyleCnt="5"/>
      <dgm:spPr/>
    </dgm:pt>
    <dgm:pt modelId="{1275EF04-7641-433C-8E67-B815D240DB14}" type="pres">
      <dgm:prSet presAssocID="{639F63B1-0874-466B-9782-35EDE7E298F3}" presName="text_1" presStyleLbl="node1" presStyleIdx="0" presStyleCnt="5">
        <dgm:presLayoutVars>
          <dgm:bulletEnabled val="1"/>
        </dgm:presLayoutVars>
      </dgm:prSet>
      <dgm:spPr/>
    </dgm:pt>
    <dgm:pt modelId="{F6B11DD3-E201-4274-8155-3E04ED0CE21C}" type="pres">
      <dgm:prSet presAssocID="{639F63B1-0874-466B-9782-35EDE7E298F3}" presName="accent_1" presStyleCnt="0"/>
      <dgm:spPr/>
    </dgm:pt>
    <dgm:pt modelId="{46FDD96E-4015-4E8F-B147-CCB025A8725B}" type="pres">
      <dgm:prSet presAssocID="{639F63B1-0874-466B-9782-35EDE7E298F3}" presName="accentRepeatNode" presStyleLbl="solidFgAcc1" presStyleIdx="0" presStyleCnt="5"/>
      <dgm:spPr/>
    </dgm:pt>
    <dgm:pt modelId="{5D301C2E-02E0-4FC5-A834-D037657BE6C5}" type="pres">
      <dgm:prSet presAssocID="{F6995643-4D3F-4A4D-9F7E-B878926B6121}" presName="text_2" presStyleLbl="node1" presStyleIdx="1" presStyleCnt="5">
        <dgm:presLayoutVars>
          <dgm:bulletEnabled val="1"/>
        </dgm:presLayoutVars>
      </dgm:prSet>
      <dgm:spPr/>
    </dgm:pt>
    <dgm:pt modelId="{3F7B8053-DA50-417C-B31E-6344B9B21F94}" type="pres">
      <dgm:prSet presAssocID="{F6995643-4D3F-4A4D-9F7E-B878926B6121}" presName="accent_2" presStyleCnt="0"/>
      <dgm:spPr/>
    </dgm:pt>
    <dgm:pt modelId="{E6E6F3A4-17CD-45DC-B343-7779B8DABD3F}" type="pres">
      <dgm:prSet presAssocID="{F6995643-4D3F-4A4D-9F7E-B878926B6121}" presName="accentRepeatNode" presStyleLbl="solidFgAcc1" presStyleIdx="1" presStyleCnt="5"/>
      <dgm:spPr/>
    </dgm:pt>
    <dgm:pt modelId="{53C6A915-6958-4CB1-9DED-EC35A822F746}" type="pres">
      <dgm:prSet presAssocID="{267E8D53-773B-4339-A513-0ACDC8EE6857}" presName="text_3" presStyleLbl="node1" presStyleIdx="2" presStyleCnt="5">
        <dgm:presLayoutVars>
          <dgm:bulletEnabled val="1"/>
        </dgm:presLayoutVars>
      </dgm:prSet>
      <dgm:spPr/>
    </dgm:pt>
    <dgm:pt modelId="{9CE32725-8F8F-4430-B17F-1257DAE41811}" type="pres">
      <dgm:prSet presAssocID="{267E8D53-773B-4339-A513-0ACDC8EE6857}" presName="accent_3" presStyleCnt="0"/>
      <dgm:spPr/>
    </dgm:pt>
    <dgm:pt modelId="{5AD57E6A-D861-4A8F-8279-980D38E70287}" type="pres">
      <dgm:prSet presAssocID="{267E8D53-773B-4339-A513-0ACDC8EE6857}" presName="accentRepeatNode" presStyleLbl="solidFgAcc1" presStyleIdx="2" presStyleCnt="5"/>
      <dgm:spPr/>
    </dgm:pt>
    <dgm:pt modelId="{D1AE96F2-BD9A-4CAA-9242-1D2C1A6149E7}" type="pres">
      <dgm:prSet presAssocID="{63E5E0AA-19D6-4636-8D69-AFD028E90729}" presName="text_4" presStyleLbl="node1" presStyleIdx="3" presStyleCnt="5">
        <dgm:presLayoutVars>
          <dgm:bulletEnabled val="1"/>
        </dgm:presLayoutVars>
      </dgm:prSet>
      <dgm:spPr/>
    </dgm:pt>
    <dgm:pt modelId="{D35DB83F-3F03-47E3-B5F4-A5E67B8E8B95}" type="pres">
      <dgm:prSet presAssocID="{63E5E0AA-19D6-4636-8D69-AFD028E90729}" presName="accent_4" presStyleCnt="0"/>
      <dgm:spPr/>
    </dgm:pt>
    <dgm:pt modelId="{B6FCA0EA-C172-490F-BCDA-9011F610B101}" type="pres">
      <dgm:prSet presAssocID="{63E5E0AA-19D6-4636-8D69-AFD028E90729}" presName="accentRepeatNode" presStyleLbl="solidFgAcc1" presStyleIdx="3" presStyleCnt="5"/>
      <dgm:spPr/>
    </dgm:pt>
    <dgm:pt modelId="{5463B302-ECBD-4816-B7D2-2FB2CA05DA24}" type="pres">
      <dgm:prSet presAssocID="{9423AB84-EFED-4778-B150-7DDB261ADC19}" presName="text_5" presStyleLbl="node1" presStyleIdx="4" presStyleCnt="5">
        <dgm:presLayoutVars>
          <dgm:bulletEnabled val="1"/>
        </dgm:presLayoutVars>
      </dgm:prSet>
      <dgm:spPr/>
    </dgm:pt>
    <dgm:pt modelId="{00FD7BF0-00E8-4B94-BABD-4D476483BC3B}" type="pres">
      <dgm:prSet presAssocID="{9423AB84-EFED-4778-B150-7DDB261ADC19}" presName="accent_5" presStyleCnt="0"/>
      <dgm:spPr/>
    </dgm:pt>
    <dgm:pt modelId="{09ECCC4C-B065-4B37-B8AB-F1EFF72CC269}" type="pres">
      <dgm:prSet presAssocID="{9423AB84-EFED-4778-B150-7DDB261ADC19}" presName="accentRepeatNode" presStyleLbl="solidFgAcc1" presStyleIdx="4" presStyleCnt="5"/>
      <dgm:spPr/>
    </dgm:pt>
  </dgm:ptLst>
  <dgm:cxnLst>
    <dgm:cxn modelId="{17DADD1E-14A4-4129-91A7-76565B4BC169}" srcId="{AFAFA01D-CE8B-4E14-ABF1-25EECF7E52A1}" destId="{F6995643-4D3F-4A4D-9F7E-B878926B6121}" srcOrd="1" destOrd="0" parTransId="{CF287F88-D877-4FCC-9DD6-51310897D107}" sibTransId="{A11BFAD6-A3AB-4527-B8F6-7363A7CEA741}"/>
    <dgm:cxn modelId="{BCA1953F-6F61-4DDB-A930-2B6AFE980448}" type="presOf" srcId="{639F63B1-0874-466B-9782-35EDE7E298F3}" destId="{1275EF04-7641-433C-8E67-B815D240DB14}" srcOrd="0" destOrd="0" presId="urn:microsoft.com/office/officeart/2008/layout/VerticalCurvedList"/>
    <dgm:cxn modelId="{EF9E386E-1B3C-4FC0-8344-7F075B68E8A4}" type="presOf" srcId="{F6995643-4D3F-4A4D-9F7E-B878926B6121}" destId="{5D301C2E-02E0-4FC5-A834-D037657BE6C5}" srcOrd="0" destOrd="0" presId="urn:microsoft.com/office/officeart/2008/layout/VerticalCurvedList"/>
    <dgm:cxn modelId="{9BFC8071-43FC-4F76-BD1B-60C430ADF1FA}" srcId="{AFAFA01D-CE8B-4E14-ABF1-25EECF7E52A1}" destId="{9423AB84-EFED-4778-B150-7DDB261ADC19}" srcOrd="4" destOrd="0" parTransId="{941875FD-7079-45F4-8B52-84333CE7DBA6}" sibTransId="{F0B0CBA1-7391-4EC2-83D0-FC6FFF3A8CFC}"/>
    <dgm:cxn modelId="{A86A8554-114F-457A-81D0-71418A35E8BA}" type="presOf" srcId="{AFAFA01D-CE8B-4E14-ABF1-25EECF7E52A1}" destId="{2BA2D498-AF93-4F9F-AA63-A5336BC5D878}" srcOrd="0" destOrd="0" presId="urn:microsoft.com/office/officeart/2008/layout/VerticalCurvedList"/>
    <dgm:cxn modelId="{B3EBE67E-BD6B-4A61-9F5A-1BFFE5FAB9F8}" type="presOf" srcId="{267E8D53-773B-4339-A513-0ACDC8EE6857}" destId="{53C6A915-6958-4CB1-9DED-EC35A822F746}" srcOrd="0" destOrd="0" presId="urn:microsoft.com/office/officeart/2008/layout/VerticalCurvedList"/>
    <dgm:cxn modelId="{C25CC4C9-9718-4037-A674-8AFA0619376B}" type="presOf" srcId="{EB51C400-AA98-403B-8CBC-071582C24FD3}" destId="{26F8E801-4FD4-469D-AB79-9F67BAFAC0D0}" srcOrd="0" destOrd="0" presId="urn:microsoft.com/office/officeart/2008/layout/VerticalCurvedList"/>
    <dgm:cxn modelId="{429577D6-E791-42DC-B4DF-FFDC3110671A}" type="presOf" srcId="{9423AB84-EFED-4778-B150-7DDB261ADC19}" destId="{5463B302-ECBD-4816-B7D2-2FB2CA05DA24}" srcOrd="0" destOrd="0" presId="urn:microsoft.com/office/officeart/2008/layout/VerticalCurvedList"/>
    <dgm:cxn modelId="{B89530D8-1756-495A-8621-3B68ACD3A454}" srcId="{AFAFA01D-CE8B-4E14-ABF1-25EECF7E52A1}" destId="{639F63B1-0874-466B-9782-35EDE7E298F3}" srcOrd="0" destOrd="0" parTransId="{76530D60-6BD2-49C3-B60C-6DAC66D55F08}" sibTransId="{EB51C400-AA98-403B-8CBC-071582C24FD3}"/>
    <dgm:cxn modelId="{0EFEE8E0-42EA-43FF-9196-3F97DF56DC19}" srcId="{AFAFA01D-CE8B-4E14-ABF1-25EECF7E52A1}" destId="{267E8D53-773B-4339-A513-0ACDC8EE6857}" srcOrd="2" destOrd="0" parTransId="{408D8B86-5AC3-4771-BDC7-F59F0A53957E}" sibTransId="{992C2427-4716-4086-AEDE-6E7439972E30}"/>
    <dgm:cxn modelId="{A69CECED-0AA0-4785-8186-FEF93A364D62}" type="presOf" srcId="{63E5E0AA-19D6-4636-8D69-AFD028E90729}" destId="{D1AE96F2-BD9A-4CAA-9242-1D2C1A6149E7}" srcOrd="0" destOrd="0" presId="urn:microsoft.com/office/officeart/2008/layout/VerticalCurvedList"/>
    <dgm:cxn modelId="{1F75BCF2-5DD0-42C4-813B-1B9F299D6633}" srcId="{AFAFA01D-CE8B-4E14-ABF1-25EECF7E52A1}" destId="{63E5E0AA-19D6-4636-8D69-AFD028E90729}" srcOrd="3" destOrd="0" parTransId="{73C1BF6E-0798-4E63-BCDB-F7D2D8A08228}" sibTransId="{46FC6841-0134-42E2-BFC4-3C0BFE558DE7}"/>
    <dgm:cxn modelId="{850454F7-4637-4ABF-896C-06B99BE3C82D}" type="presParOf" srcId="{2BA2D498-AF93-4F9F-AA63-A5336BC5D878}" destId="{48AC7B5C-4A80-43C0-93E6-7C0278DFCC01}" srcOrd="0" destOrd="0" presId="urn:microsoft.com/office/officeart/2008/layout/VerticalCurvedList"/>
    <dgm:cxn modelId="{E04E81CC-C223-4DD3-9F2B-B50FFDBFF8A6}" type="presParOf" srcId="{48AC7B5C-4A80-43C0-93E6-7C0278DFCC01}" destId="{B76CF1AB-2650-47B4-9A0F-BB15856EAAAE}" srcOrd="0" destOrd="0" presId="urn:microsoft.com/office/officeart/2008/layout/VerticalCurvedList"/>
    <dgm:cxn modelId="{6DCB4EEB-3CAA-403B-9584-6F8F59277D9E}" type="presParOf" srcId="{B76CF1AB-2650-47B4-9A0F-BB15856EAAAE}" destId="{A378AF03-25A7-4343-B88C-126D2A83EC28}" srcOrd="0" destOrd="0" presId="urn:microsoft.com/office/officeart/2008/layout/VerticalCurvedList"/>
    <dgm:cxn modelId="{5C209254-8AC2-4A5F-BEA1-C8632B5CEE2D}" type="presParOf" srcId="{B76CF1AB-2650-47B4-9A0F-BB15856EAAAE}" destId="{26F8E801-4FD4-469D-AB79-9F67BAFAC0D0}" srcOrd="1" destOrd="0" presId="urn:microsoft.com/office/officeart/2008/layout/VerticalCurvedList"/>
    <dgm:cxn modelId="{D1697F19-F2B4-4BA3-8CEC-45C9FC7E2014}" type="presParOf" srcId="{B76CF1AB-2650-47B4-9A0F-BB15856EAAAE}" destId="{B99A9B90-F6D8-4459-9750-8D6ED986FA33}" srcOrd="2" destOrd="0" presId="urn:microsoft.com/office/officeart/2008/layout/VerticalCurvedList"/>
    <dgm:cxn modelId="{B480AFDB-3DDA-426B-AD73-E92983117835}" type="presParOf" srcId="{B76CF1AB-2650-47B4-9A0F-BB15856EAAAE}" destId="{C2FEB7B9-AA91-4027-9338-608AED1E436A}" srcOrd="3" destOrd="0" presId="urn:microsoft.com/office/officeart/2008/layout/VerticalCurvedList"/>
    <dgm:cxn modelId="{3D92C885-55D1-45AE-83E9-B4DBBC8D8140}" type="presParOf" srcId="{48AC7B5C-4A80-43C0-93E6-7C0278DFCC01}" destId="{1275EF04-7641-433C-8E67-B815D240DB14}" srcOrd="1" destOrd="0" presId="urn:microsoft.com/office/officeart/2008/layout/VerticalCurvedList"/>
    <dgm:cxn modelId="{019C671B-0479-45E6-80CD-BD8CF5EB6707}" type="presParOf" srcId="{48AC7B5C-4A80-43C0-93E6-7C0278DFCC01}" destId="{F6B11DD3-E201-4274-8155-3E04ED0CE21C}" srcOrd="2" destOrd="0" presId="urn:microsoft.com/office/officeart/2008/layout/VerticalCurvedList"/>
    <dgm:cxn modelId="{AA624535-300B-4914-986E-0E532A339FB1}" type="presParOf" srcId="{F6B11DD3-E201-4274-8155-3E04ED0CE21C}" destId="{46FDD96E-4015-4E8F-B147-CCB025A8725B}" srcOrd="0" destOrd="0" presId="urn:microsoft.com/office/officeart/2008/layout/VerticalCurvedList"/>
    <dgm:cxn modelId="{163177E3-DE9C-495D-91D3-3132F6C94F53}" type="presParOf" srcId="{48AC7B5C-4A80-43C0-93E6-7C0278DFCC01}" destId="{5D301C2E-02E0-4FC5-A834-D037657BE6C5}" srcOrd="3" destOrd="0" presId="urn:microsoft.com/office/officeart/2008/layout/VerticalCurvedList"/>
    <dgm:cxn modelId="{ADAA3097-6AA4-4B43-929E-FB599F5AA776}" type="presParOf" srcId="{48AC7B5C-4A80-43C0-93E6-7C0278DFCC01}" destId="{3F7B8053-DA50-417C-B31E-6344B9B21F94}" srcOrd="4" destOrd="0" presId="urn:microsoft.com/office/officeart/2008/layout/VerticalCurvedList"/>
    <dgm:cxn modelId="{1A8A064F-B96C-446A-92C0-6C5CF61D2F36}" type="presParOf" srcId="{3F7B8053-DA50-417C-B31E-6344B9B21F94}" destId="{E6E6F3A4-17CD-45DC-B343-7779B8DABD3F}" srcOrd="0" destOrd="0" presId="urn:microsoft.com/office/officeart/2008/layout/VerticalCurvedList"/>
    <dgm:cxn modelId="{00D2128F-DBC2-4A3E-9CE5-6E5B3E45BCC3}" type="presParOf" srcId="{48AC7B5C-4A80-43C0-93E6-7C0278DFCC01}" destId="{53C6A915-6958-4CB1-9DED-EC35A822F746}" srcOrd="5" destOrd="0" presId="urn:microsoft.com/office/officeart/2008/layout/VerticalCurvedList"/>
    <dgm:cxn modelId="{3B05DE42-268F-4B91-B58F-523194D01D85}" type="presParOf" srcId="{48AC7B5C-4A80-43C0-93E6-7C0278DFCC01}" destId="{9CE32725-8F8F-4430-B17F-1257DAE41811}" srcOrd="6" destOrd="0" presId="urn:microsoft.com/office/officeart/2008/layout/VerticalCurvedList"/>
    <dgm:cxn modelId="{42FBBBEF-50D8-415A-B19D-13EEE70F19B7}" type="presParOf" srcId="{9CE32725-8F8F-4430-B17F-1257DAE41811}" destId="{5AD57E6A-D861-4A8F-8279-980D38E70287}" srcOrd="0" destOrd="0" presId="urn:microsoft.com/office/officeart/2008/layout/VerticalCurvedList"/>
    <dgm:cxn modelId="{4E19CE5C-7DA1-40C7-9D57-53358C140AAE}" type="presParOf" srcId="{48AC7B5C-4A80-43C0-93E6-7C0278DFCC01}" destId="{D1AE96F2-BD9A-4CAA-9242-1D2C1A6149E7}" srcOrd="7" destOrd="0" presId="urn:microsoft.com/office/officeart/2008/layout/VerticalCurvedList"/>
    <dgm:cxn modelId="{0EDF6EB1-C340-4B9B-B8B2-AE200FA3C96A}" type="presParOf" srcId="{48AC7B5C-4A80-43C0-93E6-7C0278DFCC01}" destId="{D35DB83F-3F03-47E3-B5F4-A5E67B8E8B95}" srcOrd="8" destOrd="0" presId="urn:microsoft.com/office/officeart/2008/layout/VerticalCurvedList"/>
    <dgm:cxn modelId="{2F67DC52-2F81-4A2D-ACB6-D2FFEF376167}" type="presParOf" srcId="{D35DB83F-3F03-47E3-B5F4-A5E67B8E8B95}" destId="{B6FCA0EA-C172-490F-BCDA-9011F610B101}" srcOrd="0" destOrd="0" presId="urn:microsoft.com/office/officeart/2008/layout/VerticalCurvedList"/>
    <dgm:cxn modelId="{79948F9B-CC9B-4BF5-A163-B73AD37ECB0F}" type="presParOf" srcId="{48AC7B5C-4A80-43C0-93E6-7C0278DFCC01}" destId="{5463B302-ECBD-4816-B7D2-2FB2CA05DA24}" srcOrd="9" destOrd="0" presId="urn:microsoft.com/office/officeart/2008/layout/VerticalCurvedList"/>
    <dgm:cxn modelId="{CA20E661-BC1A-4067-A5FA-310D2C2BD49E}" type="presParOf" srcId="{48AC7B5C-4A80-43C0-93E6-7C0278DFCC01}" destId="{00FD7BF0-00E8-4B94-BABD-4D476483BC3B}" srcOrd="10" destOrd="0" presId="urn:microsoft.com/office/officeart/2008/layout/VerticalCurvedList"/>
    <dgm:cxn modelId="{01E1AEC9-89A9-4CA9-BE3D-B6CD31DDB398}" type="presParOf" srcId="{00FD7BF0-00E8-4B94-BABD-4D476483BC3B}" destId="{09ECCC4C-B065-4B37-B8AB-F1EFF72CC26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19255D-4646-4DB3-8AB3-00CF561366F5}" type="doc">
      <dgm:prSet loTypeId="urn:microsoft.com/office/officeart/2005/8/layout/default" loCatId="list" qsTypeId="urn:microsoft.com/office/officeart/2005/8/quickstyle/3d1" qsCatId="3D" csTypeId="urn:microsoft.com/office/officeart/2005/8/colors/colorful4" csCatId="colorful" phldr="1"/>
      <dgm:spPr/>
      <dgm:t>
        <a:bodyPr/>
        <a:lstStyle/>
        <a:p>
          <a:endParaRPr lang="en-US"/>
        </a:p>
      </dgm:t>
    </dgm:pt>
    <dgm:pt modelId="{0F8855D6-A39F-45FA-9F8C-A2C3E5B2A003}">
      <dgm:prSet/>
      <dgm:spPr/>
      <dgm:t>
        <a:bodyPr/>
        <a:lstStyle/>
        <a:p>
          <a:r>
            <a:rPr lang="en-US"/>
            <a:t>Proper Chemical Handling</a:t>
          </a:r>
        </a:p>
      </dgm:t>
    </dgm:pt>
    <dgm:pt modelId="{21B498B5-CB38-465C-BD1C-1CE04B4BFB58}" type="parTrans" cxnId="{43DF545C-8E41-4D3A-B152-05D9829D7D0F}">
      <dgm:prSet/>
      <dgm:spPr/>
      <dgm:t>
        <a:bodyPr/>
        <a:lstStyle/>
        <a:p>
          <a:endParaRPr lang="en-US"/>
        </a:p>
      </dgm:t>
    </dgm:pt>
    <dgm:pt modelId="{C3DA9DC2-F47B-4CEA-99C8-781D33939B1B}" type="sibTrans" cxnId="{43DF545C-8E41-4D3A-B152-05D9829D7D0F}">
      <dgm:prSet/>
      <dgm:spPr/>
      <dgm:t>
        <a:bodyPr/>
        <a:lstStyle/>
        <a:p>
          <a:endParaRPr lang="en-US"/>
        </a:p>
      </dgm:t>
    </dgm:pt>
    <dgm:pt modelId="{4E4ECCCE-BC69-42FF-8A6A-7782E7771990}">
      <dgm:prSet/>
      <dgm:spPr/>
      <dgm:t>
        <a:bodyPr/>
        <a:lstStyle/>
        <a:p>
          <a:r>
            <a:rPr lang="en-US"/>
            <a:t>Ergonomics</a:t>
          </a:r>
        </a:p>
      </dgm:t>
    </dgm:pt>
    <dgm:pt modelId="{94301F1E-2555-43D3-A13A-5E0571AE80E7}" type="parTrans" cxnId="{67F0A43E-5077-43C6-9C8F-0D23A388612F}">
      <dgm:prSet/>
      <dgm:spPr/>
      <dgm:t>
        <a:bodyPr/>
        <a:lstStyle/>
        <a:p>
          <a:endParaRPr lang="en-US"/>
        </a:p>
      </dgm:t>
    </dgm:pt>
    <dgm:pt modelId="{F4F4471D-F761-4E70-BF38-10AE06978D6D}" type="sibTrans" cxnId="{67F0A43E-5077-43C6-9C8F-0D23A388612F}">
      <dgm:prSet/>
      <dgm:spPr/>
      <dgm:t>
        <a:bodyPr/>
        <a:lstStyle/>
        <a:p>
          <a:endParaRPr lang="en-US"/>
        </a:p>
      </dgm:t>
    </dgm:pt>
    <dgm:pt modelId="{5AC9C9A9-7A1F-4600-863D-D0A2DF0D3B13}">
      <dgm:prSet/>
      <dgm:spPr/>
      <dgm:t>
        <a:bodyPr/>
        <a:lstStyle/>
        <a:p>
          <a:r>
            <a:rPr lang="en-US"/>
            <a:t>Regular Equipment Maintenance</a:t>
          </a:r>
        </a:p>
      </dgm:t>
    </dgm:pt>
    <dgm:pt modelId="{74CDAED1-1D8D-4B96-99CB-B7C9B0708648}" type="parTrans" cxnId="{456126D7-2DD1-460A-88B6-A8B1B1097A0A}">
      <dgm:prSet/>
      <dgm:spPr/>
      <dgm:t>
        <a:bodyPr/>
        <a:lstStyle/>
        <a:p>
          <a:endParaRPr lang="en-US"/>
        </a:p>
      </dgm:t>
    </dgm:pt>
    <dgm:pt modelId="{CABA3F27-D775-4B4D-9543-211280D029E9}" type="sibTrans" cxnId="{456126D7-2DD1-460A-88B6-A8B1B1097A0A}">
      <dgm:prSet/>
      <dgm:spPr/>
      <dgm:t>
        <a:bodyPr/>
        <a:lstStyle/>
        <a:p>
          <a:endParaRPr lang="en-US"/>
        </a:p>
      </dgm:t>
    </dgm:pt>
    <dgm:pt modelId="{1DA582BF-FAAE-4A35-B55E-15BDF31B36CA}">
      <dgm:prSet/>
      <dgm:spPr/>
      <dgm:t>
        <a:bodyPr/>
        <a:lstStyle/>
        <a:p>
          <a:r>
            <a:rPr lang="en-US"/>
            <a:t>Infection Control</a:t>
          </a:r>
        </a:p>
      </dgm:t>
    </dgm:pt>
    <dgm:pt modelId="{77FA76A8-975D-453D-85C2-B8B0B741F2F9}" type="parTrans" cxnId="{B4CC04FF-764F-4FF8-B81F-2618EEB118EA}">
      <dgm:prSet/>
      <dgm:spPr/>
      <dgm:t>
        <a:bodyPr/>
        <a:lstStyle/>
        <a:p>
          <a:endParaRPr lang="en-US"/>
        </a:p>
      </dgm:t>
    </dgm:pt>
    <dgm:pt modelId="{6D604F60-6ED2-4C3A-878E-E960A0F2E793}" type="sibTrans" cxnId="{B4CC04FF-764F-4FF8-B81F-2618EEB118EA}">
      <dgm:prSet/>
      <dgm:spPr/>
      <dgm:t>
        <a:bodyPr/>
        <a:lstStyle/>
        <a:p>
          <a:endParaRPr lang="en-US"/>
        </a:p>
      </dgm:t>
    </dgm:pt>
    <dgm:pt modelId="{0E510216-F730-42CA-80E9-7527D771DC15}">
      <dgm:prSet/>
      <dgm:spPr/>
      <dgm:t>
        <a:bodyPr/>
        <a:lstStyle/>
        <a:p>
          <a:r>
            <a:rPr lang="en-US" dirty="0"/>
            <a:t>Emergency Preparedness</a:t>
          </a:r>
        </a:p>
      </dgm:t>
    </dgm:pt>
    <dgm:pt modelId="{0DF72E2A-2440-41E9-B281-23081D0FCACE}" type="parTrans" cxnId="{138F3124-DF8C-402E-AF15-9284CE37A96B}">
      <dgm:prSet/>
      <dgm:spPr/>
      <dgm:t>
        <a:bodyPr/>
        <a:lstStyle/>
        <a:p>
          <a:endParaRPr lang="en-US"/>
        </a:p>
      </dgm:t>
    </dgm:pt>
    <dgm:pt modelId="{E1DFCCE1-BB8D-4EF9-BF47-699E239DBECD}" type="sibTrans" cxnId="{138F3124-DF8C-402E-AF15-9284CE37A96B}">
      <dgm:prSet/>
      <dgm:spPr/>
      <dgm:t>
        <a:bodyPr/>
        <a:lstStyle/>
        <a:p>
          <a:endParaRPr lang="en-US"/>
        </a:p>
      </dgm:t>
    </dgm:pt>
    <dgm:pt modelId="{569CCDD9-7E4E-4EBD-9B94-D95AD98113D6}" type="pres">
      <dgm:prSet presAssocID="{D719255D-4646-4DB3-8AB3-00CF561366F5}" presName="diagram" presStyleCnt="0">
        <dgm:presLayoutVars>
          <dgm:dir/>
          <dgm:resizeHandles val="exact"/>
        </dgm:presLayoutVars>
      </dgm:prSet>
      <dgm:spPr/>
    </dgm:pt>
    <dgm:pt modelId="{2D3C0DA0-BE45-4491-BD1C-B60F32283F35}" type="pres">
      <dgm:prSet presAssocID="{4E4ECCCE-BC69-42FF-8A6A-7782E7771990}" presName="node" presStyleLbl="node1" presStyleIdx="0" presStyleCnt="5">
        <dgm:presLayoutVars>
          <dgm:bulletEnabled val="1"/>
        </dgm:presLayoutVars>
      </dgm:prSet>
      <dgm:spPr/>
    </dgm:pt>
    <dgm:pt modelId="{B0D0A158-EF93-4A93-B007-C35699091E1C}" type="pres">
      <dgm:prSet presAssocID="{F4F4471D-F761-4E70-BF38-10AE06978D6D}" presName="sibTrans" presStyleCnt="0"/>
      <dgm:spPr/>
    </dgm:pt>
    <dgm:pt modelId="{E6E3B7C9-9638-4880-9D51-37863F288F56}" type="pres">
      <dgm:prSet presAssocID="{0F8855D6-A39F-45FA-9F8C-A2C3E5B2A003}" presName="node" presStyleLbl="node1" presStyleIdx="1" presStyleCnt="5">
        <dgm:presLayoutVars>
          <dgm:bulletEnabled val="1"/>
        </dgm:presLayoutVars>
      </dgm:prSet>
      <dgm:spPr/>
    </dgm:pt>
    <dgm:pt modelId="{E672B756-C31E-4CAE-8003-14D790470214}" type="pres">
      <dgm:prSet presAssocID="{C3DA9DC2-F47B-4CEA-99C8-781D33939B1B}" presName="sibTrans" presStyleCnt="0"/>
      <dgm:spPr/>
    </dgm:pt>
    <dgm:pt modelId="{04976BED-5770-4807-AEF6-119CF36FC634}" type="pres">
      <dgm:prSet presAssocID="{5AC9C9A9-7A1F-4600-863D-D0A2DF0D3B13}" presName="node" presStyleLbl="node1" presStyleIdx="2" presStyleCnt="5">
        <dgm:presLayoutVars>
          <dgm:bulletEnabled val="1"/>
        </dgm:presLayoutVars>
      </dgm:prSet>
      <dgm:spPr/>
    </dgm:pt>
    <dgm:pt modelId="{0D8905AF-A516-483A-B8FC-5E4567E0E9C1}" type="pres">
      <dgm:prSet presAssocID="{CABA3F27-D775-4B4D-9543-211280D029E9}" presName="sibTrans" presStyleCnt="0"/>
      <dgm:spPr/>
    </dgm:pt>
    <dgm:pt modelId="{5C43EE65-798E-44FC-B319-E2DC213F9651}" type="pres">
      <dgm:prSet presAssocID="{1DA582BF-FAAE-4A35-B55E-15BDF31B36CA}" presName="node" presStyleLbl="node1" presStyleIdx="3" presStyleCnt="5">
        <dgm:presLayoutVars>
          <dgm:bulletEnabled val="1"/>
        </dgm:presLayoutVars>
      </dgm:prSet>
      <dgm:spPr/>
    </dgm:pt>
    <dgm:pt modelId="{46A24AA2-DF40-4AA5-AA7F-358B6B9BB89F}" type="pres">
      <dgm:prSet presAssocID="{6D604F60-6ED2-4C3A-878E-E960A0F2E793}" presName="sibTrans" presStyleCnt="0"/>
      <dgm:spPr/>
    </dgm:pt>
    <dgm:pt modelId="{6F110B48-5E8F-4862-8D17-D099C9F10B6C}" type="pres">
      <dgm:prSet presAssocID="{0E510216-F730-42CA-80E9-7527D771DC15}" presName="node" presStyleLbl="node1" presStyleIdx="4" presStyleCnt="5">
        <dgm:presLayoutVars>
          <dgm:bulletEnabled val="1"/>
        </dgm:presLayoutVars>
      </dgm:prSet>
      <dgm:spPr/>
    </dgm:pt>
  </dgm:ptLst>
  <dgm:cxnLst>
    <dgm:cxn modelId="{138F3124-DF8C-402E-AF15-9284CE37A96B}" srcId="{D719255D-4646-4DB3-8AB3-00CF561366F5}" destId="{0E510216-F730-42CA-80E9-7527D771DC15}" srcOrd="4" destOrd="0" parTransId="{0DF72E2A-2440-41E9-B281-23081D0FCACE}" sibTransId="{E1DFCCE1-BB8D-4EF9-BF47-699E239DBECD}"/>
    <dgm:cxn modelId="{07B4392B-6413-474D-8AC2-A5CF8A015FDB}" type="presOf" srcId="{0F8855D6-A39F-45FA-9F8C-A2C3E5B2A003}" destId="{E6E3B7C9-9638-4880-9D51-37863F288F56}" srcOrd="0" destOrd="0" presId="urn:microsoft.com/office/officeart/2005/8/layout/default"/>
    <dgm:cxn modelId="{0EC84230-3C25-4D78-963B-2DDE1F67593F}" type="presOf" srcId="{0E510216-F730-42CA-80E9-7527D771DC15}" destId="{6F110B48-5E8F-4862-8D17-D099C9F10B6C}" srcOrd="0" destOrd="0" presId="urn:microsoft.com/office/officeart/2005/8/layout/default"/>
    <dgm:cxn modelId="{67F0A43E-5077-43C6-9C8F-0D23A388612F}" srcId="{D719255D-4646-4DB3-8AB3-00CF561366F5}" destId="{4E4ECCCE-BC69-42FF-8A6A-7782E7771990}" srcOrd="0" destOrd="0" parTransId="{94301F1E-2555-43D3-A13A-5E0571AE80E7}" sibTransId="{F4F4471D-F761-4E70-BF38-10AE06978D6D}"/>
    <dgm:cxn modelId="{43DF545C-8E41-4D3A-B152-05D9829D7D0F}" srcId="{D719255D-4646-4DB3-8AB3-00CF561366F5}" destId="{0F8855D6-A39F-45FA-9F8C-A2C3E5B2A003}" srcOrd="1" destOrd="0" parTransId="{21B498B5-CB38-465C-BD1C-1CE04B4BFB58}" sibTransId="{C3DA9DC2-F47B-4CEA-99C8-781D33939B1B}"/>
    <dgm:cxn modelId="{37AF9852-91B1-4E6F-9918-D962F7E6A291}" type="presOf" srcId="{D719255D-4646-4DB3-8AB3-00CF561366F5}" destId="{569CCDD9-7E4E-4EBD-9B94-D95AD98113D6}" srcOrd="0" destOrd="0" presId="urn:microsoft.com/office/officeart/2005/8/layout/default"/>
    <dgm:cxn modelId="{1DC5AFB6-F236-4213-87E4-9D809B222F89}" type="presOf" srcId="{1DA582BF-FAAE-4A35-B55E-15BDF31B36CA}" destId="{5C43EE65-798E-44FC-B319-E2DC213F9651}" srcOrd="0" destOrd="0" presId="urn:microsoft.com/office/officeart/2005/8/layout/default"/>
    <dgm:cxn modelId="{A811C5C2-2944-4833-9740-0C207E136ED4}" type="presOf" srcId="{5AC9C9A9-7A1F-4600-863D-D0A2DF0D3B13}" destId="{04976BED-5770-4807-AEF6-119CF36FC634}" srcOrd="0" destOrd="0" presId="urn:microsoft.com/office/officeart/2005/8/layout/default"/>
    <dgm:cxn modelId="{456126D7-2DD1-460A-88B6-A8B1B1097A0A}" srcId="{D719255D-4646-4DB3-8AB3-00CF561366F5}" destId="{5AC9C9A9-7A1F-4600-863D-D0A2DF0D3B13}" srcOrd="2" destOrd="0" parTransId="{74CDAED1-1D8D-4B96-99CB-B7C9B0708648}" sibTransId="{CABA3F27-D775-4B4D-9543-211280D029E9}"/>
    <dgm:cxn modelId="{942162DE-D8D2-45D2-A476-297E92CBDED9}" type="presOf" srcId="{4E4ECCCE-BC69-42FF-8A6A-7782E7771990}" destId="{2D3C0DA0-BE45-4491-BD1C-B60F32283F35}" srcOrd="0" destOrd="0" presId="urn:microsoft.com/office/officeart/2005/8/layout/default"/>
    <dgm:cxn modelId="{B4CC04FF-764F-4FF8-B81F-2618EEB118EA}" srcId="{D719255D-4646-4DB3-8AB3-00CF561366F5}" destId="{1DA582BF-FAAE-4A35-B55E-15BDF31B36CA}" srcOrd="3" destOrd="0" parTransId="{77FA76A8-975D-453D-85C2-B8B0B741F2F9}" sibTransId="{6D604F60-6ED2-4C3A-878E-E960A0F2E793}"/>
    <dgm:cxn modelId="{034C223F-E518-4189-A37D-43E544582B1E}" type="presParOf" srcId="{569CCDD9-7E4E-4EBD-9B94-D95AD98113D6}" destId="{2D3C0DA0-BE45-4491-BD1C-B60F32283F35}" srcOrd="0" destOrd="0" presId="urn:microsoft.com/office/officeart/2005/8/layout/default"/>
    <dgm:cxn modelId="{0DDD0C65-2B7E-4BD1-A2EA-13AB610EE22C}" type="presParOf" srcId="{569CCDD9-7E4E-4EBD-9B94-D95AD98113D6}" destId="{B0D0A158-EF93-4A93-B007-C35699091E1C}" srcOrd="1" destOrd="0" presId="urn:microsoft.com/office/officeart/2005/8/layout/default"/>
    <dgm:cxn modelId="{9D3B29BA-4F18-4EED-9CE4-356D589860CE}" type="presParOf" srcId="{569CCDD9-7E4E-4EBD-9B94-D95AD98113D6}" destId="{E6E3B7C9-9638-4880-9D51-37863F288F56}" srcOrd="2" destOrd="0" presId="urn:microsoft.com/office/officeart/2005/8/layout/default"/>
    <dgm:cxn modelId="{CB7C24AB-BCE7-4C14-A429-BD7B57F6BC77}" type="presParOf" srcId="{569CCDD9-7E4E-4EBD-9B94-D95AD98113D6}" destId="{E672B756-C31E-4CAE-8003-14D790470214}" srcOrd="3" destOrd="0" presId="urn:microsoft.com/office/officeart/2005/8/layout/default"/>
    <dgm:cxn modelId="{5BC13B2D-3C19-4BF7-9AA3-D91FF2712568}" type="presParOf" srcId="{569CCDD9-7E4E-4EBD-9B94-D95AD98113D6}" destId="{04976BED-5770-4807-AEF6-119CF36FC634}" srcOrd="4" destOrd="0" presId="urn:microsoft.com/office/officeart/2005/8/layout/default"/>
    <dgm:cxn modelId="{CF27303B-0450-4D79-B22F-2141D1C72C23}" type="presParOf" srcId="{569CCDD9-7E4E-4EBD-9B94-D95AD98113D6}" destId="{0D8905AF-A516-483A-B8FC-5E4567E0E9C1}" srcOrd="5" destOrd="0" presId="urn:microsoft.com/office/officeart/2005/8/layout/default"/>
    <dgm:cxn modelId="{A25A8362-9229-4EEA-9A7E-9FEBC2AB7D81}" type="presParOf" srcId="{569CCDD9-7E4E-4EBD-9B94-D95AD98113D6}" destId="{5C43EE65-798E-44FC-B319-E2DC213F9651}" srcOrd="6" destOrd="0" presId="urn:microsoft.com/office/officeart/2005/8/layout/default"/>
    <dgm:cxn modelId="{A25FBBD1-C51D-4293-AC08-41FD21AB45F7}" type="presParOf" srcId="{569CCDD9-7E4E-4EBD-9B94-D95AD98113D6}" destId="{46A24AA2-DF40-4AA5-AA7F-358B6B9BB89F}" srcOrd="7" destOrd="0" presId="urn:microsoft.com/office/officeart/2005/8/layout/default"/>
    <dgm:cxn modelId="{F1B62E9E-38FE-45AD-926B-8EDD0848B13B}" type="presParOf" srcId="{569CCDD9-7E4E-4EBD-9B94-D95AD98113D6}" destId="{6F110B48-5E8F-4862-8D17-D099C9F10B6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8A2C4-B839-47D6-8E15-18054A2B63C9}">
      <dsp:nvSpPr>
        <dsp:cNvPr id="0" name=""/>
        <dsp:cNvSpPr/>
      </dsp:nvSpPr>
      <dsp:spPr>
        <a:xfrm>
          <a:off x="2381" y="126735"/>
          <a:ext cx="1889124" cy="1133475"/>
        </a:xfrm>
        <a:prstGeom prst="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Room Cleanliness and Comfort</a:t>
          </a:r>
        </a:p>
      </dsp:txBody>
      <dsp:txXfrm>
        <a:off x="2381" y="126735"/>
        <a:ext cx="1889124" cy="1133475"/>
      </dsp:txXfrm>
    </dsp:sp>
    <dsp:sp modelId="{9DF44BBB-7C99-48EB-8B88-5DA222E5F15D}">
      <dsp:nvSpPr>
        <dsp:cNvPr id="0" name=""/>
        <dsp:cNvSpPr/>
      </dsp:nvSpPr>
      <dsp:spPr>
        <a:xfrm>
          <a:off x="2080418" y="126735"/>
          <a:ext cx="1889124" cy="1133475"/>
        </a:xfrm>
        <a:prstGeom prst="rect">
          <a:avLst/>
        </a:prstGeom>
        <a:gradFill rotWithShape="0">
          <a:gsLst>
            <a:gs pos="0">
              <a:schemeClr val="accent3">
                <a:hueOff val="0"/>
                <a:satOff val="0"/>
                <a:lumOff val="0"/>
                <a:alphaOff val="0"/>
                <a:tint val="94000"/>
                <a:satMod val="100000"/>
                <a:lumMod val="104000"/>
              </a:schemeClr>
            </a:gs>
            <a:gs pos="69000">
              <a:schemeClr val="accent3">
                <a:hueOff val="0"/>
                <a:satOff val="0"/>
                <a:lumOff val="0"/>
                <a:alphaOff val="0"/>
                <a:shade val="86000"/>
                <a:satMod val="130000"/>
                <a:lumMod val="102000"/>
              </a:schemeClr>
            </a:gs>
            <a:gs pos="100000">
              <a:schemeClr val="accent3">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Service Excellence</a:t>
          </a:r>
        </a:p>
      </dsp:txBody>
      <dsp:txXfrm>
        <a:off x="2080418" y="126735"/>
        <a:ext cx="1889124" cy="1133475"/>
      </dsp:txXfrm>
    </dsp:sp>
    <dsp:sp modelId="{93FA184F-4B43-4452-89E6-31C42FC0CEF3}">
      <dsp:nvSpPr>
        <dsp:cNvPr id="0" name=""/>
        <dsp:cNvSpPr/>
      </dsp:nvSpPr>
      <dsp:spPr>
        <a:xfrm>
          <a:off x="4158456" y="126735"/>
          <a:ext cx="1889124" cy="1133475"/>
        </a:xfrm>
        <a:prstGeom prst="rect">
          <a:avLst/>
        </a:prstGeom>
        <a:gradFill rotWithShape="0">
          <a:gsLst>
            <a:gs pos="0">
              <a:schemeClr val="accent4">
                <a:hueOff val="0"/>
                <a:satOff val="0"/>
                <a:lumOff val="0"/>
                <a:alphaOff val="0"/>
                <a:tint val="94000"/>
                <a:satMod val="100000"/>
                <a:lumMod val="104000"/>
              </a:schemeClr>
            </a:gs>
            <a:gs pos="69000">
              <a:schemeClr val="accent4">
                <a:hueOff val="0"/>
                <a:satOff val="0"/>
                <a:lumOff val="0"/>
                <a:alphaOff val="0"/>
                <a:shade val="86000"/>
                <a:satMod val="130000"/>
                <a:lumMod val="102000"/>
              </a:schemeClr>
            </a:gs>
            <a:gs pos="100000">
              <a:schemeClr val="accent4">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Amenities and Facilities</a:t>
          </a:r>
        </a:p>
      </dsp:txBody>
      <dsp:txXfrm>
        <a:off x="4158456" y="126735"/>
        <a:ext cx="1889124" cy="1133475"/>
      </dsp:txXfrm>
    </dsp:sp>
    <dsp:sp modelId="{B29C3B54-04C7-47A1-8967-069DFB813FC7}">
      <dsp:nvSpPr>
        <dsp:cNvPr id="0" name=""/>
        <dsp:cNvSpPr/>
      </dsp:nvSpPr>
      <dsp:spPr>
        <a:xfrm>
          <a:off x="6236493" y="126735"/>
          <a:ext cx="1889124" cy="1133475"/>
        </a:xfrm>
        <a:prstGeom prst="rect">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Consistency in Food and Beverage</a:t>
          </a:r>
        </a:p>
      </dsp:txBody>
      <dsp:txXfrm>
        <a:off x="6236493" y="126735"/>
        <a:ext cx="1889124" cy="1133475"/>
      </dsp:txXfrm>
    </dsp:sp>
    <dsp:sp modelId="{9706B804-F8A3-48CA-9497-35F049E9B7C2}">
      <dsp:nvSpPr>
        <dsp:cNvPr id="0" name=""/>
        <dsp:cNvSpPr/>
      </dsp:nvSpPr>
      <dsp:spPr>
        <a:xfrm>
          <a:off x="1041400" y="1449122"/>
          <a:ext cx="1889124" cy="1133475"/>
        </a:xfrm>
        <a:prstGeom prst="rect">
          <a:avLst/>
        </a:prstGeom>
        <a:gradFill rotWithShape="0">
          <a:gsLst>
            <a:gs pos="0">
              <a:schemeClr val="accent6">
                <a:hueOff val="0"/>
                <a:satOff val="0"/>
                <a:lumOff val="0"/>
                <a:alphaOff val="0"/>
                <a:tint val="94000"/>
                <a:satMod val="100000"/>
                <a:lumMod val="104000"/>
              </a:schemeClr>
            </a:gs>
            <a:gs pos="69000">
              <a:schemeClr val="accent6">
                <a:hueOff val="0"/>
                <a:satOff val="0"/>
                <a:lumOff val="0"/>
                <a:alphaOff val="0"/>
                <a:shade val="86000"/>
                <a:satMod val="130000"/>
                <a:lumMod val="102000"/>
              </a:schemeClr>
            </a:gs>
            <a:gs pos="100000">
              <a:schemeClr val="accent6">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Branding and Ambiance</a:t>
          </a:r>
        </a:p>
      </dsp:txBody>
      <dsp:txXfrm>
        <a:off x="1041400" y="1449122"/>
        <a:ext cx="1889124" cy="1133475"/>
      </dsp:txXfrm>
    </dsp:sp>
    <dsp:sp modelId="{15679C6E-CC2F-4595-8E74-E4D009FAC595}">
      <dsp:nvSpPr>
        <dsp:cNvPr id="0" name=""/>
        <dsp:cNvSpPr/>
      </dsp:nvSpPr>
      <dsp:spPr>
        <a:xfrm>
          <a:off x="3119437" y="1449122"/>
          <a:ext cx="1889124" cy="1133475"/>
        </a:xfrm>
        <a:prstGeom prst="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Communication and Guest Engagement</a:t>
          </a:r>
        </a:p>
      </dsp:txBody>
      <dsp:txXfrm>
        <a:off x="3119437" y="1449122"/>
        <a:ext cx="1889124" cy="1133475"/>
      </dsp:txXfrm>
    </dsp:sp>
    <dsp:sp modelId="{C65D904F-8B75-4F7D-AA2F-33D038330A6A}">
      <dsp:nvSpPr>
        <dsp:cNvPr id="0" name=""/>
        <dsp:cNvSpPr/>
      </dsp:nvSpPr>
      <dsp:spPr>
        <a:xfrm>
          <a:off x="5197475" y="1449122"/>
          <a:ext cx="1889124" cy="1133475"/>
        </a:xfrm>
        <a:prstGeom prst="rect">
          <a:avLst/>
        </a:prstGeom>
        <a:gradFill rotWithShape="0">
          <a:gsLst>
            <a:gs pos="0">
              <a:schemeClr val="accent3">
                <a:hueOff val="0"/>
                <a:satOff val="0"/>
                <a:lumOff val="0"/>
                <a:alphaOff val="0"/>
                <a:tint val="94000"/>
                <a:satMod val="100000"/>
                <a:lumMod val="104000"/>
              </a:schemeClr>
            </a:gs>
            <a:gs pos="69000">
              <a:schemeClr val="accent3">
                <a:hueOff val="0"/>
                <a:satOff val="0"/>
                <a:lumOff val="0"/>
                <a:alphaOff val="0"/>
                <a:shade val="86000"/>
                <a:satMod val="130000"/>
                <a:lumMod val="102000"/>
              </a:schemeClr>
            </a:gs>
            <a:gs pos="100000">
              <a:schemeClr val="accent3">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Safety and Security</a:t>
          </a:r>
        </a:p>
      </dsp:txBody>
      <dsp:txXfrm>
        <a:off x="5197475" y="1449122"/>
        <a:ext cx="1889124" cy="11334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8E801-4FD4-469D-AB79-9F67BAFAC0D0}">
      <dsp:nvSpPr>
        <dsp:cNvPr id="0" name=""/>
        <dsp:cNvSpPr/>
      </dsp:nvSpPr>
      <dsp:spPr>
        <a:xfrm>
          <a:off x="-3250180" y="-500060"/>
          <a:ext cx="3876056" cy="3876056"/>
        </a:xfrm>
        <a:prstGeom prst="blockArc">
          <a:avLst>
            <a:gd name="adj1" fmla="val 18900000"/>
            <a:gd name="adj2" fmla="val 2700000"/>
            <a:gd name="adj3" fmla="val 557"/>
          </a:avLst>
        </a:prstGeom>
        <a:noFill/>
        <a:ln w="19050" cap="flat"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1275EF04-7641-433C-8E67-B815D240DB14}">
      <dsp:nvSpPr>
        <dsp:cNvPr id="0" name=""/>
        <dsp:cNvSpPr/>
      </dsp:nvSpPr>
      <dsp:spPr>
        <a:xfrm>
          <a:off x="274753" y="179688"/>
          <a:ext cx="8378900" cy="359606"/>
        </a:xfrm>
        <a:prstGeom prst="rect">
          <a:avLst/>
        </a:prstGeom>
        <a:gradFill rotWithShape="0">
          <a:gsLst>
            <a:gs pos="0">
              <a:schemeClr val="accent2">
                <a:hueOff val="0"/>
                <a:satOff val="0"/>
                <a:lumOff val="0"/>
                <a:alphaOff val="0"/>
                <a:tint val="94000"/>
                <a:satMod val="100000"/>
                <a:lumMod val="104000"/>
              </a:schemeClr>
            </a:gs>
            <a:gs pos="69000">
              <a:schemeClr val="accent2">
                <a:hueOff val="0"/>
                <a:satOff val="0"/>
                <a:lumOff val="0"/>
                <a:alphaOff val="0"/>
                <a:shade val="86000"/>
                <a:satMod val="130000"/>
                <a:lumMod val="102000"/>
              </a:schemeClr>
            </a:gs>
            <a:gs pos="100000">
              <a:schemeClr val="accent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85438" tIns="48260" rIns="48260" bIns="48260" numCol="1" spcCol="1270" anchor="ctr" anchorCtr="0">
          <a:noAutofit/>
        </a:bodyPr>
        <a:lstStyle/>
        <a:p>
          <a:pPr marL="0" lvl="0" indent="0" algn="l" defTabSz="844550">
            <a:lnSpc>
              <a:spcPct val="90000"/>
            </a:lnSpc>
            <a:spcBef>
              <a:spcPct val="0"/>
            </a:spcBef>
            <a:spcAft>
              <a:spcPct val="35000"/>
            </a:spcAft>
            <a:buNone/>
          </a:pPr>
          <a:r>
            <a:rPr lang="en-US" sz="1900" kern="1200"/>
            <a:t>Open Communication</a:t>
          </a:r>
        </a:p>
      </dsp:txBody>
      <dsp:txXfrm>
        <a:off x="274753" y="179688"/>
        <a:ext cx="8378900" cy="359606"/>
      </dsp:txXfrm>
    </dsp:sp>
    <dsp:sp modelId="{46FDD96E-4015-4E8F-B147-CCB025A8725B}">
      <dsp:nvSpPr>
        <dsp:cNvPr id="0" name=""/>
        <dsp:cNvSpPr/>
      </dsp:nvSpPr>
      <dsp:spPr>
        <a:xfrm>
          <a:off x="49999" y="134737"/>
          <a:ext cx="449508" cy="449508"/>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ln>
        <a:effectLst>
          <a:outerShdw blurRad="50800" dist="38100" dir="5400000" sy="96000" rotWithShape="0">
            <a:srgbClr val="000000">
              <a:alpha val="54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5D301C2E-02E0-4FC5-A834-D037657BE6C5}">
      <dsp:nvSpPr>
        <dsp:cNvPr id="0" name=""/>
        <dsp:cNvSpPr/>
      </dsp:nvSpPr>
      <dsp:spPr>
        <a:xfrm>
          <a:off x="532437" y="718926"/>
          <a:ext cx="8121217" cy="359606"/>
        </a:xfrm>
        <a:prstGeom prst="rect">
          <a:avLst/>
        </a:prstGeom>
        <a:gradFill rotWithShape="0">
          <a:gsLst>
            <a:gs pos="0">
              <a:schemeClr val="accent3">
                <a:hueOff val="0"/>
                <a:satOff val="0"/>
                <a:lumOff val="0"/>
                <a:alphaOff val="0"/>
                <a:tint val="94000"/>
                <a:satMod val="100000"/>
                <a:lumMod val="104000"/>
              </a:schemeClr>
            </a:gs>
            <a:gs pos="69000">
              <a:schemeClr val="accent3">
                <a:hueOff val="0"/>
                <a:satOff val="0"/>
                <a:lumOff val="0"/>
                <a:alphaOff val="0"/>
                <a:shade val="86000"/>
                <a:satMod val="130000"/>
                <a:lumMod val="102000"/>
              </a:schemeClr>
            </a:gs>
            <a:gs pos="100000">
              <a:schemeClr val="accent3">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85438" tIns="48260" rIns="48260" bIns="48260" numCol="1" spcCol="1270" anchor="ctr" anchorCtr="0">
          <a:noAutofit/>
        </a:bodyPr>
        <a:lstStyle/>
        <a:p>
          <a:pPr marL="0" lvl="0" indent="0" algn="l" defTabSz="844550">
            <a:lnSpc>
              <a:spcPct val="90000"/>
            </a:lnSpc>
            <a:spcBef>
              <a:spcPct val="0"/>
            </a:spcBef>
            <a:spcAft>
              <a:spcPct val="35000"/>
            </a:spcAft>
            <a:buNone/>
          </a:pPr>
          <a:r>
            <a:rPr lang="en-US" sz="1900" kern="1200"/>
            <a:t>Training and Development</a:t>
          </a:r>
        </a:p>
      </dsp:txBody>
      <dsp:txXfrm>
        <a:off x="532437" y="718926"/>
        <a:ext cx="8121217" cy="359606"/>
      </dsp:txXfrm>
    </dsp:sp>
    <dsp:sp modelId="{E6E6F3A4-17CD-45DC-B343-7779B8DABD3F}">
      <dsp:nvSpPr>
        <dsp:cNvPr id="0" name=""/>
        <dsp:cNvSpPr/>
      </dsp:nvSpPr>
      <dsp:spPr>
        <a:xfrm>
          <a:off x="307683" y="673975"/>
          <a:ext cx="449508" cy="449508"/>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a:outerShdw blurRad="50800" dist="38100" dir="5400000" sy="96000" rotWithShape="0">
            <a:srgbClr val="000000">
              <a:alpha val="54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53C6A915-6958-4CB1-9DED-EC35A822F746}">
      <dsp:nvSpPr>
        <dsp:cNvPr id="0" name=""/>
        <dsp:cNvSpPr/>
      </dsp:nvSpPr>
      <dsp:spPr>
        <a:xfrm>
          <a:off x="611525" y="1258164"/>
          <a:ext cx="8042128" cy="359606"/>
        </a:xfrm>
        <a:prstGeom prst="rect">
          <a:avLst/>
        </a:prstGeom>
        <a:gradFill rotWithShape="0">
          <a:gsLst>
            <a:gs pos="0">
              <a:schemeClr val="accent4">
                <a:hueOff val="0"/>
                <a:satOff val="0"/>
                <a:lumOff val="0"/>
                <a:alphaOff val="0"/>
                <a:tint val="94000"/>
                <a:satMod val="100000"/>
                <a:lumMod val="104000"/>
              </a:schemeClr>
            </a:gs>
            <a:gs pos="69000">
              <a:schemeClr val="accent4">
                <a:hueOff val="0"/>
                <a:satOff val="0"/>
                <a:lumOff val="0"/>
                <a:alphaOff val="0"/>
                <a:shade val="86000"/>
                <a:satMod val="130000"/>
                <a:lumMod val="102000"/>
              </a:schemeClr>
            </a:gs>
            <a:gs pos="100000">
              <a:schemeClr val="accent4">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85438" tIns="48260" rIns="48260" bIns="48260" numCol="1" spcCol="1270" anchor="ctr" anchorCtr="0">
          <a:noAutofit/>
        </a:bodyPr>
        <a:lstStyle/>
        <a:p>
          <a:pPr marL="0" lvl="0" indent="0" algn="l" defTabSz="844550">
            <a:lnSpc>
              <a:spcPct val="90000"/>
            </a:lnSpc>
            <a:spcBef>
              <a:spcPct val="0"/>
            </a:spcBef>
            <a:spcAft>
              <a:spcPct val="35000"/>
            </a:spcAft>
            <a:buNone/>
          </a:pPr>
          <a:r>
            <a:rPr lang="en-US" sz="1900" kern="1200"/>
            <a:t>Recognition and Rewards</a:t>
          </a:r>
        </a:p>
      </dsp:txBody>
      <dsp:txXfrm>
        <a:off x="611525" y="1258164"/>
        <a:ext cx="8042128" cy="359606"/>
      </dsp:txXfrm>
    </dsp:sp>
    <dsp:sp modelId="{5AD57E6A-D861-4A8F-8279-980D38E70287}">
      <dsp:nvSpPr>
        <dsp:cNvPr id="0" name=""/>
        <dsp:cNvSpPr/>
      </dsp:nvSpPr>
      <dsp:spPr>
        <a:xfrm>
          <a:off x="386771" y="1213213"/>
          <a:ext cx="449508" cy="449508"/>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ln>
        <a:effectLst>
          <a:outerShdw blurRad="50800" dist="38100" dir="5400000" sy="96000" rotWithShape="0">
            <a:srgbClr val="000000">
              <a:alpha val="54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D1AE96F2-BD9A-4CAA-9242-1D2C1A6149E7}">
      <dsp:nvSpPr>
        <dsp:cNvPr id="0" name=""/>
        <dsp:cNvSpPr/>
      </dsp:nvSpPr>
      <dsp:spPr>
        <a:xfrm>
          <a:off x="532437" y="1797401"/>
          <a:ext cx="8121217" cy="359606"/>
        </a:xfrm>
        <a:prstGeom prst="rect">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85438" tIns="48260" rIns="48260" bIns="48260" numCol="1" spcCol="1270" anchor="ctr" anchorCtr="0">
          <a:noAutofit/>
        </a:bodyPr>
        <a:lstStyle/>
        <a:p>
          <a:pPr marL="0" lvl="0" indent="0" algn="l" defTabSz="844550">
            <a:lnSpc>
              <a:spcPct val="90000"/>
            </a:lnSpc>
            <a:spcBef>
              <a:spcPct val="0"/>
            </a:spcBef>
            <a:spcAft>
              <a:spcPct val="35000"/>
            </a:spcAft>
            <a:buNone/>
          </a:pPr>
          <a:r>
            <a:rPr lang="en-US" sz="1900" kern="1200" dirty="0"/>
            <a:t>Work-Life Balance</a:t>
          </a:r>
        </a:p>
      </dsp:txBody>
      <dsp:txXfrm>
        <a:off x="532437" y="1797401"/>
        <a:ext cx="8121217" cy="359606"/>
      </dsp:txXfrm>
    </dsp:sp>
    <dsp:sp modelId="{B6FCA0EA-C172-490F-BCDA-9011F610B101}">
      <dsp:nvSpPr>
        <dsp:cNvPr id="0" name=""/>
        <dsp:cNvSpPr/>
      </dsp:nvSpPr>
      <dsp:spPr>
        <a:xfrm>
          <a:off x="307683" y="1752450"/>
          <a:ext cx="449508" cy="449508"/>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ln>
        <a:effectLst>
          <a:outerShdw blurRad="50800" dist="38100" dir="5400000" sy="96000" rotWithShape="0">
            <a:srgbClr val="000000">
              <a:alpha val="54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5463B302-ECBD-4816-B7D2-2FB2CA05DA24}">
      <dsp:nvSpPr>
        <dsp:cNvPr id="0" name=""/>
        <dsp:cNvSpPr/>
      </dsp:nvSpPr>
      <dsp:spPr>
        <a:xfrm>
          <a:off x="274753" y="2336639"/>
          <a:ext cx="8378900" cy="359606"/>
        </a:xfrm>
        <a:prstGeom prst="rect">
          <a:avLst/>
        </a:prstGeom>
        <a:gradFill rotWithShape="0">
          <a:gsLst>
            <a:gs pos="0">
              <a:schemeClr val="accent6">
                <a:hueOff val="0"/>
                <a:satOff val="0"/>
                <a:lumOff val="0"/>
                <a:alphaOff val="0"/>
                <a:tint val="94000"/>
                <a:satMod val="100000"/>
                <a:lumMod val="104000"/>
              </a:schemeClr>
            </a:gs>
            <a:gs pos="69000">
              <a:schemeClr val="accent6">
                <a:hueOff val="0"/>
                <a:satOff val="0"/>
                <a:lumOff val="0"/>
                <a:alphaOff val="0"/>
                <a:shade val="86000"/>
                <a:satMod val="130000"/>
                <a:lumMod val="102000"/>
              </a:schemeClr>
            </a:gs>
            <a:gs pos="100000">
              <a:schemeClr val="accent6">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85438" tIns="48260" rIns="48260" bIns="48260" numCol="1" spcCol="1270" anchor="ctr" anchorCtr="0">
          <a:noAutofit/>
        </a:bodyPr>
        <a:lstStyle/>
        <a:p>
          <a:pPr marL="0" lvl="0" indent="0" algn="l" defTabSz="844550">
            <a:lnSpc>
              <a:spcPct val="90000"/>
            </a:lnSpc>
            <a:spcBef>
              <a:spcPct val="0"/>
            </a:spcBef>
            <a:spcAft>
              <a:spcPct val="35000"/>
            </a:spcAft>
            <a:buNone/>
          </a:pPr>
          <a:r>
            <a:rPr lang="en-US" sz="1900" b="0" i="0" kern="1200" dirty="0"/>
            <a:t>Team Building</a:t>
          </a:r>
          <a:endParaRPr lang="en-US" sz="1900" b="0" kern="1200" dirty="0"/>
        </a:p>
      </dsp:txBody>
      <dsp:txXfrm>
        <a:off x="274753" y="2336639"/>
        <a:ext cx="8378900" cy="359606"/>
      </dsp:txXfrm>
    </dsp:sp>
    <dsp:sp modelId="{09ECCC4C-B065-4B37-B8AB-F1EFF72CC269}">
      <dsp:nvSpPr>
        <dsp:cNvPr id="0" name=""/>
        <dsp:cNvSpPr/>
      </dsp:nvSpPr>
      <dsp:spPr>
        <a:xfrm>
          <a:off x="49999" y="2291688"/>
          <a:ext cx="449508" cy="449508"/>
        </a:xfrm>
        <a:prstGeom prst="ellipse">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ln>
        <a:effectLst>
          <a:outerShdw blurRad="50800" dist="38100" dir="5400000" sy="96000" rotWithShape="0">
            <a:srgbClr val="000000">
              <a:alpha val="54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C0DA0-BE45-4491-BD1C-B60F32283F35}">
      <dsp:nvSpPr>
        <dsp:cNvPr id="0" name=""/>
        <dsp:cNvSpPr/>
      </dsp:nvSpPr>
      <dsp:spPr>
        <a:xfrm>
          <a:off x="904875" y="1216"/>
          <a:ext cx="1974453" cy="1184671"/>
        </a:xfrm>
        <a:prstGeom prst="rect">
          <a:avLst/>
        </a:prstGeom>
        <a:gradFill rotWithShape="0">
          <a:gsLst>
            <a:gs pos="0">
              <a:schemeClr val="accent4">
                <a:hueOff val="0"/>
                <a:satOff val="0"/>
                <a:lumOff val="0"/>
                <a:alphaOff val="0"/>
                <a:tint val="94000"/>
                <a:satMod val="100000"/>
                <a:lumMod val="104000"/>
              </a:schemeClr>
            </a:gs>
            <a:gs pos="69000">
              <a:schemeClr val="accent4">
                <a:hueOff val="0"/>
                <a:satOff val="0"/>
                <a:lumOff val="0"/>
                <a:alphaOff val="0"/>
                <a:shade val="86000"/>
                <a:satMod val="130000"/>
                <a:lumMod val="102000"/>
              </a:schemeClr>
            </a:gs>
            <a:gs pos="100000">
              <a:schemeClr val="accent4">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Ergonomics</a:t>
          </a:r>
        </a:p>
      </dsp:txBody>
      <dsp:txXfrm>
        <a:off x="904875" y="1216"/>
        <a:ext cx="1974453" cy="1184671"/>
      </dsp:txXfrm>
    </dsp:sp>
    <dsp:sp modelId="{E6E3B7C9-9638-4880-9D51-37863F288F56}">
      <dsp:nvSpPr>
        <dsp:cNvPr id="0" name=""/>
        <dsp:cNvSpPr/>
      </dsp:nvSpPr>
      <dsp:spPr>
        <a:xfrm>
          <a:off x="3076773" y="1216"/>
          <a:ext cx="1974453" cy="1184671"/>
        </a:xfrm>
        <a:prstGeom prst="rect">
          <a:avLst/>
        </a:prstGeom>
        <a:gradFill rotWithShape="0">
          <a:gsLst>
            <a:gs pos="0">
              <a:schemeClr val="accent4">
                <a:hueOff val="1072700"/>
                <a:satOff val="471"/>
                <a:lumOff val="-1372"/>
                <a:alphaOff val="0"/>
                <a:tint val="94000"/>
                <a:satMod val="100000"/>
                <a:lumMod val="104000"/>
              </a:schemeClr>
            </a:gs>
            <a:gs pos="69000">
              <a:schemeClr val="accent4">
                <a:hueOff val="1072700"/>
                <a:satOff val="471"/>
                <a:lumOff val="-1372"/>
                <a:alphaOff val="0"/>
                <a:shade val="86000"/>
                <a:satMod val="130000"/>
                <a:lumMod val="102000"/>
              </a:schemeClr>
            </a:gs>
            <a:gs pos="100000">
              <a:schemeClr val="accent4">
                <a:hueOff val="1072700"/>
                <a:satOff val="471"/>
                <a:lumOff val="-1372"/>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Proper Chemical Handling</a:t>
          </a:r>
        </a:p>
      </dsp:txBody>
      <dsp:txXfrm>
        <a:off x="3076773" y="1216"/>
        <a:ext cx="1974453" cy="1184671"/>
      </dsp:txXfrm>
    </dsp:sp>
    <dsp:sp modelId="{04976BED-5770-4807-AEF6-119CF36FC634}">
      <dsp:nvSpPr>
        <dsp:cNvPr id="0" name=""/>
        <dsp:cNvSpPr/>
      </dsp:nvSpPr>
      <dsp:spPr>
        <a:xfrm>
          <a:off x="5248671" y="1216"/>
          <a:ext cx="1974453" cy="1184671"/>
        </a:xfrm>
        <a:prstGeom prst="rect">
          <a:avLst/>
        </a:prstGeom>
        <a:gradFill rotWithShape="0">
          <a:gsLst>
            <a:gs pos="0">
              <a:schemeClr val="accent4">
                <a:hueOff val="2145400"/>
                <a:satOff val="942"/>
                <a:lumOff val="-2745"/>
                <a:alphaOff val="0"/>
                <a:tint val="94000"/>
                <a:satMod val="100000"/>
                <a:lumMod val="104000"/>
              </a:schemeClr>
            </a:gs>
            <a:gs pos="69000">
              <a:schemeClr val="accent4">
                <a:hueOff val="2145400"/>
                <a:satOff val="942"/>
                <a:lumOff val="-2745"/>
                <a:alphaOff val="0"/>
                <a:shade val="86000"/>
                <a:satMod val="130000"/>
                <a:lumMod val="102000"/>
              </a:schemeClr>
            </a:gs>
            <a:gs pos="100000">
              <a:schemeClr val="accent4">
                <a:hueOff val="2145400"/>
                <a:satOff val="942"/>
                <a:lumOff val="-2745"/>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Regular Equipment Maintenance</a:t>
          </a:r>
        </a:p>
      </dsp:txBody>
      <dsp:txXfrm>
        <a:off x="5248671" y="1216"/>
        <a:ext cx="1974453" cy="1184671"/>
      </dsp:txXfrm>
    </dsp:sp>
    <dsp:sp modelId="{5C43EE65-798E-44FC-B319-E2DC213F9651}">
      <dsp:nvSpPr>
        <dsp:cNvPr id="0" name=""/>
        <dsp:cNvSpPr/>
      </dsp:nvSpPr>
      <dsp:spPr>
        <a:xfrm>
          <a:off x="1990824" y="1383334"/>
          <a:ext cx="1974453" cy="1184671"/>
        </a:xfrm>
        <a:prstGeom prst="rect">
          <a:avLst/>
        </a:prstGeom>
        <a:gradFill rotWithShape="0">
          <a:gsLst>
            <a:gs pos="0">
              <a:schemeClr val="accent4">
                <a:hueOff val="3218100"/>
                <a:satOff val="1412"/>
                <a:lumOff val="-4117"/>
                <a:alphaOff val="0"/>
                <a:tint val="94000"/>
                <a:satMod val="100000"/>
                <a:lumMod val="104000"/>
              </a:schemeClr>
            </a:gs>
            <a:gs pos="69000">
              <a:schemeClr val="accent4">
                <a:hueOff val="3218100"/>
                <a:satOff val="1412"/>
                <a:lumOff val="-4117"/>
                <a:alphaOff val="0"/>
                <a:shade val="86000"/>
                <a:satMod val="130000"/>
                <a:lumMod val="102000"/>
              </a:schemeClr>
            </a:gs>
            <a:gs pos="100000">
              <a:schemeClr val="accent4">
                <a:hueOff val="3218100"/>
                <a:satOff val="1412"/>
                <a:lumOff val="-4117"/>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Infection Control</a:t>
          </a:r>
        </a:p>
      </dsp:txBody>
      <dsp:txXfrm>
        <a:off x="1990824" y="1383334"/>
        <a:ext cx="1974453" cy="1184671"/>
      </dsp:txXfrm>
    </dsp:sp>
    <dsp:sp modelId="{6F110B48-5E8F-4862-8D17-D099C9F10B6C}">
      <dsp:nvSpPr>
        <dsp:cNvPr id="0" name=""/>
        <dsp:cNvSpPr/>
      </dsp:nvSpPr>
      <dsp:spPr>
        <a:xfrm>
          <a:off x="4162722" y="1383334"/>
          <a:ext cx="1974453" cy="1184671"/>
        </a:xfrm>
        <a:prstGeom prst="rect">
          <a:avLst/>
        </a:prstGeom>
        <a:gradFill rotWithShape="0">
          <a:gsLst>
            <a:gs pos="0">
              <a:schemeClr val="accent4">
                <a:hueOff val="4290800"/>
                <a:satOff val="1883"/>
                <a:lumOff val="-5490"/>
                <a:alphaOff val="0"/>
                <a:tint val="94000"/>
                <a:satMod val="100000"/>
                <a:lumMod val="104000"/>
              </a:schemeClr>
            </a:gs>
            <a:gs pos="69000">
              <a:schemeClr val="accent4">
                <a:hueOff val="4290800"/>
                <a:satOff val="1883"/>
                <a:lumOff val="-5490"/>
                <a:alphaOff val="0"/>
                <a:shade val="86000"/>
                <a:satMod val="130000"/>
                <a:lumMod val="102000"/>
              </a:schemeClr>
            </a:gs>
            <a:gs pos="100000">
              <a:schemeClr val="accent4">
                <a:hueOff val="4290800"/>
                <a:satOff val="1883"/>
                <a:lumOff val="-549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Emergency Preparedness</a:t>
          </a:r>
        </a:p>
      </dsp:txBody>
      <dsp:txXfrm>
        <a:off x="4162722" y="1383334"/>
        <a:ext cx="1974453" cy="11846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3CA5B9-0320-4875-A504-66BEDE51F386}" type="datetimeFigureOut">
              <a:rPr lang="en-US" smtClean="0"/>
              <a:t>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08E4B8-4EAE-4CD9-9B92-17CDF6292408}" type="slidenum">
              <a:rPr lang="en-US" smtClean="0"/>
              <a:t>‹#›</a:t>
            </a:fld>
            <a:endParaRPr lang="en-US"/>
          </a:p>
        </p:txBody>
      </p:sp>
    </p:spTree>
    <p:extLst>
      <p:ext uri="{BB962C8B-B14F-4D97-AF65-F5344CB8AC3E}">
        <p14:creationId xmlns:p14="http://schemas.microsoft.com/office/powerpoint/2010/main" val="1387406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8E4B8-4EAE-4CD9-9B92-17CDF6292408}" type="slidenum">
              <a:rPr lang="en-US" smtClean="0"/>
              <a:t>1</a:t>
            </a:fld>
            <a:endParaRPr lang="en-US"/>
          </a:p>
        </p:txBody>
      </p:sp>
    </p:spTree>
    <p:extLst>
      <p:ext uri="{BB962C8B-B14F-4D97-AF65-F5344CB8AC3E}">
        <p14:creationId xmlns:p14="http://schemas.microsoft.com/office/powerpoint/2010/main" val="1553206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Brand standards significantly shape guest experiences in hotels. They establish a consistent and high-quality environment for guests, fostering trust and satisfaction. Key areas where brand standards influence guest perception include room cleanliness and comfort, service excellence, amenities, food and beverage quality, the overall ambiance, safety and security, and guest engagement. By meeting these standards, hotels provide guests with a clear and reliable experience, reinforcing the brand's reputation and enhancing guest satisfaction. Adherence to brand standards is pivotal in creating memorable and positive guest experiences.</a:t>
            </a:r>
            <a:endParaRPr lang="en-US" dirty="0"/>
          </a:p>
        </p:txBody>
      </p:sp>
      <p:sp>
        <p:nvSpPr>
          <p:cNvPr id="4" name="Slide Number Placeholder 3"/>
          <p:cNvSpPr>
            <a:spLocks noGrp="1"/>
          </p:cNvSpPr>
          <p:nvPr>
            <p:ph type="sldNum" sz="quarter" idx="5"/>
          </p:nvPr>
        </p:nvSpPr>
        <p:spPr/>
        <p:txBody>
          <a:bodyPr/>
          <a:lstStyle/>
          <a:p>
            <a:fld id="{5308E4B8-4EAE-4CD9-9B92-17CDF6292408}" type="slidenum">
              <a:rPr lang="en-US" smtClean="0"/>
              <a:t>3</a:t>
            </a:fld>
            <a:endParaRPr lang="en-US"/>
          </a:p>
        </p:txBody>
      </p:sp>
    </p:spTree>
    <p:extLst>
      <p:ext uri="{BB962C8B-B14F-4D97-AF65-F5344CB8AC3E}">
        <p14:creationId xmlns:p14="http://schemas.microsoft.com/office/powerpoint/2010/main" val="3935835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Our Room Cleaning Checklist is more than just a list; it's a promise of excellence. It acts as our compass, ensuring every room we clean goes beyond cleanliness and embodies immaculateness. This checklist is our guarantee of meeting and exceeding guest expectations by meticulously covering all aspects of room cleaning. Its systematic approach not only ensures brand standards are consistently met but also provides guests with a predictable and exceptional experience they can rely on. It is a key ingredient in our recipe for success in the competitive hotel industry.</a:t>
            </a:r>
            <a:endParaRPr lang="en-US" dirty="0"/>
          </a:p>
        </p:txBody>
      </p:sp>
      <p:sp>
        <p:nvSpPr>
          <p:cNvPr id="4" name="Slide Number Placeholder 3"/>
          <p:cNvSpPr>
            <a:spLocks noGrp="1"/>
          </p:cNvSpPr>
          <p:nvPr>
            <p:ph type="sldNum" sz="quarter" idx="5"/>
          </p:nvPr>
        </p:nvSpPr>
        <p:spPr/>
        <p:txBody>
          <a:bodyPr/>
          <a:lstStyle/>
          <a:p>
            <a:fld id="{5308E4B8-4EAE-4CD9-9B92-17CDF6292408}" type="slidenum">
              <a:rPr lang="en-US" smtClean="0"/>
              <a:t>4</a:t>
            </a:fld>
            <a:endParaRPr lang="en-US"/>
          </a:p>
        </p:txBody>
      </p:sp>
    </p:spTree>
    <p:extLst>
      <p:ext uri="{BB962C8B-B14F-4D97-AF65-F5344CB8AC3E}">
        <p14:creationId xmlns:p14="http://schemas.microsoft.com/office/powerpoint/2010/main" val="1901516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0" i="0" dirty="0">
                <a:solidFill>
                  <a:srgbClr val="D1D5DB"/>
                </a:solidFill>
                <a:effectLst/>
                <a:latin typeface="Arial" panose="020B0604020202020204" pitchFamily="34" charset="0"/>
                <a:cs typeface="Arial" panose="020B0604020202020204" pitchFamily="34" charset="0"/>
              </a:rPr>
              <a:t>Incorporating the Gallup Model into our training is a strategic step towards fostering a motivated and effective housekeeping team committed to upholding our brand's high standards. The key components, from emotional connection to recognition and appreciation, underline the vital role of engagement in driving employee commitment and satisfaction. An engaged team not only ensures consistent quality but also directly influences guest satisfaction, creating a positive cycle of excellence in our hotel.</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308E4B8-4EAE-4CD9-9B92-17CDF6292408}" type="slidenum">
              <a:rPr lang="en-US" smtClean="0"/>
              <a:t>5</a:t>
            </a:fld>
            <a:endParaRPr lang="en-US"/>
          </a:p>
        </p:txBody>
      </p:sp>
    </p:spTree>
    <p:extLst>
      <p:ext uri="{BB962C8B-B14F-4D97-AF65-F5344CB8AC3E}">
        <p14:creationId xmlns:p14="http://schemas.microsoft.com/office/powerpoint/2010/main" val="2734196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In the hotel industry, employee engagement is a tangible path to success. Effective practices include recognition and rewards programs, like "Employee of the Month," motivating the housekeeping team. Investing in training and skill development highlights our commitment to growth. Open communication channels allow staff to share feedback and ideas. Promoting work-life balance and team-building activities foster unity and value. Implementing these practices in housekeeping enhances engagement, leading to higher job satisfaction, better service quality, and ultimately, elevating our hotel's success and competitiveness.</a:t>
            </a:r>
            <a:endParaRPr lang="en-US" dirty="0"/>
          </a:p>
        </p:txBody>
      </p:sp>
      <p:sp>
        <p:nvSpPr>
          <p:cNvPr id="4" name="Slide Number Placeholder 3"/>
          <p:cNvSpPr>
            <a:spLocks noGrp="1"/>
          </p:cNvSpPr>
          <p:nvPr>
            <p:ph type="sldNum" sz="quarter" idx="5"/>
          </p:nvPr>
        </p:nvSpPr>
        <p:spPr/>
        <p:txBody>
          <a:bodyPr/>
          <a:lstStyle/>
          <a:p>
            <a:fld id="{5308E4B8-4EAE-4CD9-9B92-17CDF6292408}" type="slidenum">
              <a:rPr lang="en-US" smtClean="0"/>
              <a:t>6</a:t>
            </a:fld>
            <a:endParaRPr lang="en-US"/>
          </a:p>
        </p:txBody>
      </p:sp>
    </p:spTree>
    <p:extLst>
      <p:ext uri="{BB962C8B-B14F-4D97-AF65-F5344CB8AC3E}">
        <p14:creationId xmlns:p14="http://schemas.microsoft.com/office/powerpoint/2010/main" val="2217223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Health and safety procedures are the bedrock of our commitment to staff and guest well-being. They serve as safeguards against accidents, promote infection control, ensure legal compliance, and enhance guest confidence. From proper chemical handling to ergonomics and equipment maintenance, these measures form a vital shield. By emphasizing their importance in hotel cleaning, we create a secure and comfortable environment for staff and guests alike, enhancing our reputation and securing success in the industry.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ECECF1"/>
                </a:solidFill>
                <a:effectLst/>
                <a:latin typeface="Söhne"/>
              </a:rPr>
              <a:t>Ergonomics: Training in proper lifting techniques minimizes strain and reduces the risk of injuries. </a:t>
            </a:r>
            <a:endParaRPr lang="en-US" b="0" i="0" dirty="0">
              <a:solidFill>
                <a:srgbClr val="D1D5DB"/>
              </a:solidFill>
              <a:effectLst/>
              <a:latin typeface="Söhne"/>
            </a:endParaRPr>
          </a:p>
          <a:p>
            <a:r>
              <a:rPr lang="en-US" b="0" i="0" dirty="0">
                <a:solidFill>
                  <a:srgbClr val="ECECF1"/>
                </a:solidFill>
                <a:effectLst/>
                <a:latin typeface="Söhne"/>
              </a:rPr>
              <a:t>Proper Chemical Handling: Staff must be trained in safe chemical usage and provided with protective gear. </a:t>
            </a:r>
          </a:p>
          <a:p>
            <a:r>
              <a:rPr lang="en-US" b="0" i="0" dirty="0">
                <a:solidFill>
                  <a:srgbClr val="ECECF1"/>
                </a:solidFill>
                <a:effectLst/>
                <a:latin typeface="Söhne"/>
              </a:rPr>
              <a:t>Regular Equipment Maintenance: Ensuring all cleaning equipment is well-maintained and safe to use. </a:t>
            </a:r>
          </a:p>
          <a:p>
            <a:r>
              <a:rPr lang="en-US" b="0" i="0" dirty="0">
                <a:solidFill>
                  <a:srgbClr val="ECECF1"/>
                </a:solidFill>
                <a:effectLst/>
                <a:latin typeface="Söhne"/>
              </a:rPr>
              <a:t>Infection Control: Following sanitation protocols to prevent the spread of germs. </a:t>
            </a:r>
          </a:p>
          <a:p>
            <a:r>
              <a:rPr lang="en-US" b="0" i="0" dirty="0">
                <a:solidFill>
                  <a:srgbClr val="ECECF1"/>
                </a:solidFill>
                <a:effectLst/>
                <a:latin typeface="Söhne"/>
              </a:rPr>
              <a:t>Emergency Preparedness: Training staff on emergency procedures like fire drills and evacuation plans.</a:t>
            </a:r>
            <a:endParaRPr lang="en-US" dirty="0"/>
          </a:p>
        </p:txBody>
      </p:sp>
      <p:sp>
        <p:nvSpPr>
          <p:cNvPr id="4" name="Slide Number Placeholder 3"/>
          <p:cNvSpPr>
            <a:spLocks noGrp="1"/>
          </p:cNvSpPr>
          <p:nvPr>
            <p:ph type="sldNum" sz="quarter" idx="5"/>
          </p:nvPr>
        </p:nvSpPr>
        <p:spPr/>
        <p:txBody>
          <a:bodyPr/>
          <a:lstStyle/>
          <a:p>
            <a:fld id="{5308E4B8-4EAE-4CD9-9B92-17CDF6292408}" type="slidenum">
              <a:rPr lang="en-US" smtClean="0"/>
              <a:t>7</a:t>
            </a:fld>
            <a:endParaRPr lang="en-US"/>
          </a:p>
        </p:txBody>
      </p:sp>
    </p:spTree>
    <p:extLst>
      <p:ext uri="{BB962C8B-B14F-4D97-AF65-F5344CB8AC3E}">
        <p14:creationId xmlns:p14="http://schemas.microsoft.com/office/powerpoint/2010/main" val="886537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In the pursuit of housekeeping excellence, it's imperative to draw inspiration from industry leaders. Notable examples include Marriott's "red coat tours," symbolizing transparency and quality, and Hilton's "Clean Stay" program, addressing evolving guest needs amid the pandemic. These practices underscore the significance of innovation, attention to detail, and adaptability in upholding brand standards. Incorporating such best practices into our approach ensures continual improvement and the delivery of exceptional guest experiences.</a:t>
            </a:r>
            <a:endParaRPr lang="en-US" dirty="0"/>
          </a:p>
        </p:txBody>
      </p:sp>
      <p:sp>
        <p:nvSpPr>
          <p:cNvPr id="4" name="Slide Number Placeholder 3"/>
          <p:cNvSpPr>
            <a:spLocks noGrp="1"/>
          </p:cNvSpPr>
          <p:nvPr>
            <p:ph type="sldNum" sz="quarter" idx="5"/>
          </p:nvPr>
        </p:nvSpPr>
        <p:spPr/>
        <p:txBody>
          <a:bodyPr/>
          <a:lstStyle/>
          <a:p>
            <a:fld id="{5308E4B8-4EAE-4CD9-9B92-17CDF6292408}" type="slidenum">
              <a:rPr lang="en-US" smtClean="0"/>
              <a:t>8</a:t>
            </a:fld>
            <a:endParaRPr lang="en-US"/>
          </a:p>
        </p:txBody>
      </p:sp>
    </p:spTree>
    <p:extLst>
      <p:ext uri="{BB962C8B-B14F-4D97-AF65-F5344CB8AC3E}">
        <p14:creationId xmlns:p14="http://schemas.microsoft.com/office/powerpoint/2010/main" val="1496281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3C7C2D-0C94-43CB-B62F-CE8797880C34}" type="datetime1">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1287630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937D0C-059E-4103-A938-B99B097AD340}" type="datetime1">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2603892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25A04D-A991-437D-98DC-3334E16789B0}" type="datetime1">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2329017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41A8C1-8F47-455E-A846-A176D83CB0C6}" type="datetime1">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1215795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9DF834-60EB-455B-8636-FD7B8906F248}" type="datetime1">
              <a:rPr lang="en-US" smtClean="0"/>
              <a:t>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731943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610F09-9ED2-49C5-AE83-DC4E11D45117}" type="datetime1">
              <a:rPr lang="en-US" smtClean="0"/>
              <a:t>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1788799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AA3E4B-F817-452E-ACB1-20167309EA85}" type="datetime1">
              <a:rPr lang="en-US" smtClean="0"/>
              <a:t>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430713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E2687A-D369-4067-AA69-0399F53EEE88}" type="datetime1">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1781278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027B2CB-C774-4DBF-90A6-A78C34AB610F}" type="datetime1">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2134978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5B8A8F-C410-453C-8E78-75B1FDCA7D76}" type="datetime1">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3132498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645E42-CFA7-4046-987C-CE58346235AB}" type="datetime1">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544352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3D0509-1FF8-4EC7-AD63-CF61D0E98889}" type="datetime1">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DA7B8-7D13-4FCD-8FDE-B4AD78A2E19D}"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06204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144B32-5634-42A4-A564-06FBB7B832BA}" type="datetime1">
              <a:rPr lang="en-US" smtClean="0"/>
              <a:t>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298943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B4CC980-7B1F-4D76-84A5-CA6E6BEA4941}" type="datetime1">
              <a:rPr lang="en-US" smtClean="0"/>
              <a:t>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4280433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E4237FB-9E7F-4270-BB3F-2DF9AD3B48A5}" type="datetime1">
              <a:rPr lang="en-US" smtClean="0"/>
              <a:t>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1901775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02254D-E71C-4D9F-A7F1-334BF63173F1}" type="datetime1">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9569130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E0D81F-3186-4090-B24A-EBEF108B0632}" type="datetime1">
              <a:rPr lang="en-US" smtClean="0"/>
              <a:t>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ADA7B8-7D13-4FCD-8FDE-B4AD78A2E19D}" type="slidenum">
              <a:rPr lang="en-US" smtClean="0"/>
              <a:t>‹#›</a:t>
            </a:fld>
            <a:endParaRPr lang="en-US"/>
          </a:p>
        </p:txBody>
      </p:sp>
    </p:spTree>
    <p:extLst>
      <p:ext uri="{BB962C8B-B14F-4D97-AF65-F5344CB8AC3E}">
        <p14:creationId xmlns:p14="http://schemas.microsoft.com/office/powerpoint/2010/main" val="772590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E71A21D-B297-499E-883E-4E09E194AE62}" type="datetime1">
              <a:rPr lang="en-US" smtClean="0"/>
              <a:t>11/2/2023</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F1ADA7B8-7D13-4FCD-8FDE-B4AD78A2E19D}" type="slidenum">
              <a:rPr lang="en-US" smtClean="0"/>
              <a:t>‹#›</a:t>
            </a:fld>
            <a:endParaRPr lang="en-US"/>
          </a:p>
        </p:txBody>
      </p:sp>
    </p:spTree>
    <p:extLst>
      <p:ext uri="{BB962C8B-B14F-4D97-AF65-F5344CB8AC3E}">
        <p14:creationId xmlns:p14="http://schemas.microsoft.com/office/powerpoint/2010/main" val="13601577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7A4B2-0F5B-4301-22CD-59CF58761FEB}"/>
              </a:ext>
            </a:extLst>
          </p:cNvPr>
          <p:cNvSpPr>
            <a:spLocks noGrp="1"/>
          </p:cNvSpPr>
          <p:nvPr>
            <p:ph type="ctrTitle"/>
          </p:nvPr>
        </p:nvSpPr>
        <p:spPr/>
        <p:txBody>
          <a:bodyPr>
            <a:noAutofit/>
          </a:bodyPr>
          <a:lstStyle/>
          <a:p>
            <a:r>
              <a:rPr lang="en-US" sz="3200" dirty="0">
                <a:latin typeface="Arial" panose="020B0604020202020204" pitchFamily="34" charset="0"/>
                <a:cs typeface="Arial" panose="020B0604020202020204" pitchFamily="34" charset="0"/>
              </a:rPr>
              <a:t>"Excellence in Hospitality: Linking Employee Engagement to Brand Standards for Exceptional Guest Experiences"</a:t>
            </a:r>
          </a:p>
        </p:txBody>
      </p:sp>
      <p:sp>
        <p:nvSpPr>
          <p:cNvPr id="3" name="Subtitle 2">
            <a:extLst>
              <a:ext uri="{FF2B5EF4-FFF2-40B4-BE49-F238E27FC236}">
                <a16:creationId xmlns:a16="http://schemas.microsoft.com/office/drawing/2014/main" id="{55229546-16C0-8CD7-356F-0E7F3B094D35}"/>
              </a:ext>
            </a:extLst>
          </p:cNvPr>
          <p:cNvSpPr>
            <a:spLocks noGrp="1"/>
          </p:cNvSpPr>
          <p:nvPr>
            <p:ph type="subTitle" idx="1"/>
          </p:nvPr>
        </p:nvSpPr>
        <p:spPr>
          <a:xfrm>
            <a:off x="1595269" y="3429000"/>
            <a:ext cx="9001462" cy="1655762"/>
          </a:xfrm>
        </p:spPr>
        <p:txBody>
          <a:bodyPr>
            <a:noAutofit/>
          </a:bodyPr>
          <a:lstStyle/>
          <a:p>
            <a:r>
              <a:rPr lang="en-US" sz="1800" dirty="0"/>
              <a:t>Student ID 2232425 </a:t>
            </a:r>
          </a:p>
          <a:p>
            <a:r>
              <a:rPr lang="en-US" sz="1800" dirty="0"/>
              <a:t>Student Name Madalin Liviu Noada</a:t>
            </a:r>
          </a:p>
          <a:p>
            <a:r>
              <a:rPr lang="en-US" sz="1800" dirty="0"/>
              <a:t>Module Name Operating Hotel Facilities</a:t>
            </a:r>
          </a:p>
          <a:p>
            <a:r>
              <a:rPr lang="en-US" sz="1800" dirty="0"/>
              <a:t>Module Code BMIH4006</a:t>
            </a:r>
          </a:p>
          <a:p>
            <a:r>
              <a:rPr lang="en-US" sz="1800" dirty="0"/>
              <a:t>Lecturer Dan Payne Natalie Brailsford</a:t>
            </a:r>
          </a:p>
        </p:txBody>
      </p:sp>
      <p:sp>
        <p:nvSpPr>
          <p:cNvPr id="4" name="Slide Number Placeholder 3">
            <a:extLst>
              <a:ext uri="{FF2B5EF4-FFF2-40B4-BE49-F238E27FC236}">
                <a16:creationId xmlns:a16="http://schemas.microsoft.com/office/drawing/2014/main" id="{32BE4E75-AAF5-23DB-659F-981F3D8A01F0}"/>
              </a:ext>
            </a:extLst>
          </p:cNvPr>
          <p:cNvSpPr>
            <a:spLocks noGrp="1"/>
          </p:cNvSpPr>
          <p:nvPr>
            <p:ph type="sldNum" sz="quarter" idx="12"/>
          </p:nvPr>
        </p:nvSpPr>
        <p:spPr/>
        <p:txBody>
          <a:bodyPr/>
          <a:lstStyle/>
          <a:p>
            <a:fld id="{F1ADA7B8-7D13-4FCD-8FDE-B4AD78A2E19D}" type="slidenum">
              <a:rPr lang="en-US" smtClean="0"/>
              <a:t>1</a:t>
            </a:fld>
            <a:endParaRPr lang="en-US"/>
          </a:p>
        </p:txBody>
      </p:sp>
    </p:spTree>
    <p:extLst>
      <p:ext uri="{BB962C8B-B14F-4D97-AF65-F5344CB8AC3E}">
        <p14:creationId xmlns:p14="http://schemas.microsoft.com/office/powerpoint/2010/main" val="2261323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5464-C73D-9170-9366-E0D2B9DE7FA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C3541AC-06DD-A6CF-ACCD-D11D6428FB37}"/>
              </a:ext>
            </a:extLst>
          </p:cNvPr>
          <p:cNvSpPr>
            <a:spLocks noGrp="1"/>
          </p:cNvSpPr>
          <p:nvPr>
            <p:ph idx="1"/>
          </p:nvPr>
        </p:nvSpPr>
        <p:spPr>
          <a:xfrm>
            <a:off x="913795" y="1935921"/>
            <a:ext cx="10353762" cy="4312479"/>
          </a:xfrm>
        </p:spPr>
        <p:txBody>
          <a:bodyPr>
            <a:normAutofit lnSpcReduction="10000"/>
          </a:bodyPr>
          <a:lstStyle/>
          <a:p>
            <a:pPr algn="just">
              <a:lnSpc>
                <a:spcPct val="150000"/>
              </a:lnSpc>
            </a:pPr>
            <a:r>
              <a:rPr lang="en-US" dirty="0">
                <a:latin typeface="Arial" panose="020B0604020202020204" pitchFamily="34" charset="0"/>
                <a:cs typeface="Arial" panose="020B0604020202020204" pitchFamily="34" charset="0"/>
              </a:rPr>
              <a:t>The quality of a hotel's service is mostly defined by how well it upholds its brand's standards. Maintaining these criteria over time increases guest happiness and loyalty, which in turn helps establish a solid reputation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(Chung and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Byrom</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2021)</a:t>
            </a:r>
            <a:r>
              <a:rPr lang="en-US" dirty="0">
                <a:latin typeface="Arial" panose="020B0604020202020204" pitchFamily="34" charset="0"/>
                <a:cs typeface="Arial" panose="020B0604020202020204" pitchFamily="34" charset="0"/>
              </a:rPr>
              <a:t>.</a:t>
            </a:r>
          </a:p>
          <a:p>
            <a:pPr algn="just">
              <a:lnSpc>
                <a:spcPct val="150000"/>
              </a:lnSpc>
            </a:pPr>
            <a:r>
              <a:rPr lang="en-US" dirty="0">
                <a:latin typeface="Arial" panose="020B0604020202020204" pitchFamily="34" charset="0"/>
                <a:cs typeface="Arial" panose="020B0604020202020204" pitchFamily="34" charset="0"/>
              </a:rPr>
              <a:t>Employee involvement is directly linked to the success of a company's brand. Employees who are invested in the company's success are better able to deliver on the promises made by the brand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(Xia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2020)</a:t>
            </a:r>
            <a:r>
              <a:rPr lang="en-US" dirty="0">
                <a:latin typeface="Arial" panose="020B0604020202020204" pitchFamily="34" charset="0"/>
                <a:cs typeface="Arial" panose="020B0604020202020204" pitchFamily="34" charset="0"/>
              </a:rPr>
              <a:t>.</a:t>
            </a:r>
          </a:p>
          <a:p>
            <a:pPr algn="just">
              <a:lnSpc>
                <a:spcPct val="150000"/>
              </a:lnSpc>
            </a:pPr>
            <a:r>
              <a:rPr lang="en-US" dirty="0">
                <a:latin typeface="Arial" panose="020B0604020202020204" pitchFamily="34" charset="0"/>
                <a:cs typeface="Arial" panose="020B0604020202020204" pitchFamily="34" charset="0"/>
              </a:rPr>
              <a:t>In this presentation, we'll look at how devoted staff members and strict adherence to brand guidelines lay the groundwork for a thriving brand and consistently satisfying customers.</a:t>
            </a:r>
          </a:p>
        </p:txBody>
      </p:sp>
      <p:sp>
        <p:nvSpPr>
          <p:cNvPr id="4" name="Slide Number Placeholder 3">
            <a:extLst>
              <a:ext uri="{FF2B5EF4-FFF2-40B4-BE49-F238E27FC236}">
                <a16:creationId xmlns:a16="http://schemas.microsoft.com/office/drawing/2014/main" id="{D492EECC-F0F3-C46B-1147-29CE374F31B3}"/>
              </a:ext>
            </a:extLst>
          </p:cNvPr>
          <p:cNvSpPr>
            <a:spLocks noGrp="1"/>
          </p:cNvSpPr>
          <p:nvPr>
            <p:ph type="sldNum" sz="quarter" idx="12"/>
          </p:nvPr>
        </p:nvSpPr>
        <p:spPr/>
        <p:txBody>
          <a:bodyPr/>
          <a:lstStyle/>
          <a:p>
            <a:fld id="{F1ADA7B8-7D13-4FCD-8FDE-B4AD78A2E19D}" type="slidenum">
              <a:rPr lang="en-US" smtClean="0"/>
              <a:t>2</a:t>
            </a:fld>
            <a:endParaRPr lang="en-US"/>
          </a:p>
        </p:txBody>
      </p:sp>
    </p:spTree>
    <p:extLst>
      <p:ext uri="{BB962C8B-B14F-4D97-AF65-F5344CB8AC3E}">
        <p14:creationId xmlns:p14="http://schemas.microsoft.com/office/powerpoint/2010/main" val="2140514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CA454-4B9C-997B-EAEF-FCE3FF96446C}"/>
              </a:ext>
            </a:extLst>
          </p:cNvPr>
          <p:cNvSpPr>
            <a:spLocks noGrp="1"/>
          </p:cNvSpPr>
          <p:nvPr>
            <p:ph type="title"/>
          </p:nvPr>
        </p:nvSpPr>
        <p:spPr/>
        <p:txBody>
          <a:bodyPr/>
          <a:lstStyle/>
          <a:p>
            <a:r>
              <a:rPr lang="en-US" dirty="0"/>
              <a:t>Brand Standards</a:t>
            </a:r>
          </a:p>
        </p:txBody>
      </p:sp>
      <p:sp>
        <p:nvSpPr>
          <p:cNvPr id="3" name="Content Placeholder 2">
            <a:extLst>
              <a:ext uri="{FF2B5EF4-FFF2-40B4-BE49-F238E27FC236}">
                <a16:creationId xmlns:a16="http://schemas.microsoft.com/office/drawing/2014/main" id="{376978D2-4A2F-9EB3-AEA1-B9457F38647E}"/>
              </a:ext>
            </a:extLst>
          </p:cNvPr>
          <p:cNvSpPr>
            <a:spLocks noGrp="1"/>
          </p:cNvSpPr>
          <p:nvPr>
            <p:ph idx="1"/>
          </p:nvPr>
        </p:nvSpPr>
        <p:spPr>
          <a:xfrm>
            <a:off x="913795" y="1935921"/>
            <a:ext cx="10353762" cy="3695136"/>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The foundation of our reputation and identity is our adherence to brand standards. When guests are exposed to brand standards, their impressions of the hotel are shaped (</a:t>
            </a:r>
            <a:r>
              <a:rPr lang="en-US" sz="1800" dirty="0" err="1">
                <a:latin typeface="Arial" panose="020B0604020202020204" pitchFamily="34" charset="0"/>
                <a:cs typeface="Arial" panose="020B0604020202020204" pitchFamily="34" charset="0"/>
              </a:rPr>
              <a:t>Sijoria</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2019).  Some ways in which brand standards shape such encounters are illustrated below:</a:t>
            </a:r>
          </a:p>
        </p:txBody>
      </p:sp>
      <p:sp>
        <p:nvSpPr>
          <p:cNvPr id="4" name="Slide Number Placeholder 3">
            <a:extLst>
              <a:ext uri="{FF2B5EF4-FFF2-40B4-BE49-F238E27FC236}">
                <a16:creationId xmlns:a16="http://schemas.microsoft.com/office/drawing/2014/main" id="{A7E06A49-4904-AA11-81CC-74EB1B0EEC03}"/>
              </a:ext>
            </a:extLst>
          </p:cNvPr>
          <p:cNvSpPr>
            <a:spLocks noGrp="1"/>
          </p:cNvSpPr>
          <p:nvPr>
            <p:ph type="sldNum" sz="quarter" idx="12"/>
          </p:nvPr>
        </p:nvSpPr>
        <p:spPr/>
        <p:txBody>
          <a:bodyPr/>
          <a:lstStyle/>
          <a:p>
            <a:fld id="{F1ADA7B8-7D13-4FCD-8FDE-B4AD78A2E19D}" type="slidenum">
              <a:rPr lang="en-US" smtClean="0"/>
              <a:t>3</a:t>
            </a:fld>
            <a:endParaRPr lang="en-US"/>
          </a:p>
        </p:txBody>
      </p:sp>
      <p:graphicFrame>
        <p:nvGraphicFramePr>
          <p:cNvPr id="5" name="Diagram 4">
            <a:extLst>
              <a:ext uri="{FF2B5EF4-FFF2-40B4-BE49-F238E27FC236}">
                <a16:creationId xmlns:a16="http://schemas.microsoft.com/office/drawing/2014/main" id="{A17D9AC0-2F06-25BA-8758-BF01B7772ADE}"/>
              </a:ext>
            </a:extLst>
          </p:cNvPr>
          <p:cNvGraphicFramePr/>
          <p:nvPr>
            <p:extLst>
              <p:ext uri="{D42A27DB-BD31-4B8C-83A1-F6EECF244321}">
                <p14:modId xmlns:p14="http://schemas.microsoft.com/office/powerpoint/2010/main" val="2733059055"/>
              </p:ext>
            </p:extLst>
          </p:nvPr>
        </p:nvGraphicFramePr>
        <p:xfrm>
          <a:off x="2026675" y="3539067"/>
          <a:ext cx="8128000" cy="2709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9939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7DDB7-1516-FE37-7883-9DC7FABD5B81}"/>
              </a:ext>
            </a:extLst>
          </p:cNvPr>
          <p:cNvSpPr>
            <a:spLocks noGrp="1"/>
          </p:cNvSpPr>
          <p:nvPr>
            <p:ph type="title"/>
          </p:nvPr>
        </p:nvSpPr>
        <p:spPr/>
        <p:txBody>
          <a:bodyPr/>
          <a:lstStyle/>
          <a:p>
            <a:r>
              <a:rPr lang="en-US" dirty="0"/>
              <a:t>Room cleaning checklist</a:t>
            </a:r>
          </a:p>
        </p:txBody>
      </p:sp>
      <p:sp>
        <p:nvSpPr>
          <p:cNvPr id="4" name="Slide Number Placeholder 3">
            <a:extLst>
              <a:ext uri="{FF2B5EF4-FFF2-40B4-BE49-F238E27FC236}">
                <a16:creationId xmlns:a16="http://schemas.microsoft.com/office/drawing/2014/main" id="{5850B7E8-32D0-5C9D-97AA-64FA6614A0ED}"/>
              </a:ext>
            </a:extLst>
          </p:cNvPr>
          <p:cNvSpPr>
            <a:spLocks noGrp="1"/>
          </p:cNvSpPr>
          <p:nvPr>
            <p:ph type="sldNum" sz="quarter" idx="12"/>
          </p:nvPr>
        </p:nvSpPr>
        <p:spPr/>
        <p:txBody>
          <a:bodyPr/>
          <a:lstStyle/>
          <a:p>
            <a:fld id="{F1ADA7B8-7D13-4FCD-8FDE-B4AD78A2E19D}" type="slidenum">
              <a:rPr lang="en-US" smtClean="0"/>
              <a:t>4</a:t>
            </a:fld>
            <a:endParaRPr lang="en-US"/>
          </a:p>
        </p:txBody>
      </p:sp>
      <p:pic>
        <p:nvPicPr>
          <p:cNvPr id="6" name="Picture 5">
            <a:extLst>
              <a:ext uri="{FF2B5EF4-FFF2-40B4-BE49-F238E27FC236}">
                <a16:creationId xmlns:a16="http://schemas.microsoft.com/office/drawing/2014/main" id="{148125EE-CF0E-C0D5-4FC5-8A246F80A957}"/>
              </a:ext>
            </a:extLst>
          </p:cNvPr>
          <p:cNvPicPr>
            <a:picLocks noChangeAspect="1"/>
          </p:cNvPicPr>
          <p:nvPr/>
        </p:nvPicPr>
        <p:blipFill>
          <a:blip r:embed="rId3"/>
          <a:stretch>
            <a:fillRect/>
          </a:stretch>
        </p:blipFill>
        <p:spPr>
          <a:xfrm>
            <a:off x="860612" y="3375211"/>
            <a:ext cx="10353761" cy="3204883"/>
          </a:xfrm>
          <a:prstGeom prst="rect">
            <a:avLst/>
          </a:prstGeom>
        </p:spPr>
      </p:pic>
      <p:sp>
        <p:nvSpPr>
          <p:cNvPr id="8" name="TextBox 7">
            <a:extLst>
              <a:ext uri="{FF2B5EF4-FFF2-40B4-BE49-F238E27FC236}">
                <a16:creationId xmlns:a16="http://schemas.microsoft.com/office/drawing/2014/main" id="{B41054ED-D6B9-7763-8FCC-F75161A9D917}"/>
              </a:ext>
            </a:extLst>
          </p:cNvPr>
          <p:cNvSpPr txBox="1"/>
          <p:nvPr/>
        </p:nvSpPr>
        <p:spPr>
          <a:xfrm>
            <a:off x="924444" y="1610281"/>
            <a:ext cx="10496591" cy="1709571"/>
          </a:xfrm>
          <a:prstGeom prst="rect">
            <a:avLst/>
          </a:prstGeom>
          <a:noFill/>
        </p:spPr>
        <p:txBody>
          <a:bodyPr wrap="square">
            <a:spAutoFit/>
          </a:bodyPr>
          <a:lstStyle/>
          <a:p>
            <a:pPr algn="just">
              <a:lnSpc>
                <a:spcPct val="150000"/>
              </a:lnSpc>
            </a:pPr>
            <a:r>
              <a:rPr lang="en-US" dirty="0">
                <a:latin typeface="Arial" panose="020B0604020202020204" pitchFamily="34" charset="0"/>
                <a:cs typeface="Arial" panose="020B0604020202020204" pitchFamily="34" charset="0"/>
              </a:rPr>
              <a:t>A </a:t>
            </a:r>
            <a:r>
              <a:rPr lang="en-US" b="0" i="0" dirty="0">
                <a:effectLst/>
                <a:latin typeface="Arial" panose="020B0604020202020204" pitchFamily="34" charset="0"/>
                <a:cs typeface="Arial" panose="020B0604020202020204" pitchFamily="34" charset="0"/>
              </a:rPr>
              <a:t>Room Cleaning Checklist is more than just a list; it's a promise of excellence. It acts as our compass, ensuring every room we clean goes beyond cleanliness and embodies immaculateness. This checklist is our guarantee of meeting and exceeding guest expectations by meticulously covering all aspects of room cleaning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(Zhang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2020)</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BBAFA657-761F-9538-F2EF-DB2F43EEFB57}"/>
              </a:ext>
            </a:extLst>
          </p:cNvPr>
          <p:cNvSpPr txBox="1"/>
          <p:nvPr/>
        </p:nvSpPr>
        <p:spPr>
          <a:xfrm>
            <a:off x="2958353" y="6580094"/>
            <a:ext cx="6831106" cy="338554"/>
          </a:xfrm>
          <a:prstGeom prst="rect">
            <a:avLst/>
          </a:prstGeom>
          <a:noFill/>
        </p:spPr>
        <p:txBody>
          <a:bodyPr wrap="square" rtlCol="0">
            <a:spAutoFit/>
          </a:bodyPr>
          <a:lstStyle/>
          <a:p>
            <a:pPr algn="ctr"/>
            <a:r>
              <a:rPr lang="en-US" sz="1600" dirty="0">
                <a:latin typeface="Arial" panose="020B0604020202020204" pitchFamily="34" charset="0"/>
                <a:cs typeface="Arial" panose="020B0604020202020204" pitchFamily="34" charset="0"/>
              </a:rPr>
              <a:t>Our Room Cleaning Checklist</a:t>
            </a:r>
          </a:p>
        </p:txBody>
      </p:sp>
    </p:spTree>
    <p:extLst>
      <p:ext uri="{BB962C8B-B14F-4D97-AF65-F5344CB8AC3E}">
        <p14:creationId xmlns:p14="http://schemas.microsoft.com/office/powerpoint/2010/main" val="400435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EBCC4-7D63-5D0C-CAD2-3B42009015C7}"/>
              </a:ext>
            </a:extLst>
          </p:cNvPr>
          <p:cNvSpPr>
            <a:spLocks noGrp="1"/>
          </p:cNvSpPr>
          <p:nvPr>
            <p:ph type="title"/>
          </p:nvPr>
        </p:nvSpPr>
        <p:spPr/>
        <p:txBody>
          <a:bodyPr/>
          <a:lstStyle/>
          <a:p>
            <a:r>
              <a:rPr lang="en-US" dirty="0"/>
              <a:t>Employee Engagement Model</a:t>
            </a:r>
          </a:p>
        </p:txBody>
      </p:sp>
      <p:sp>
        <p:nvSpPr>
          <p:cNvPr id="4" name="Slide Number Placeholder 3">
            <a:extLst>
              <a:ext uri="{FF2B5EF4-FFF2-40B4-BE49-F238E27FC236}">
                <a16:creationId xmlns:a16="http://schemas.microsoft.com/office/drawing/2014/main" id="{376261A0-DAEA-AB6C-E0EC-0F299C0D4310}"/>
              </a:ext>
            </a:extLst>
          </p:cNvPr>
          <p:cNvSpPr>
            <a:spLocks noGrp="1"/>
          </p:cNvSpPr>
          <p:nvPr>
            <p:ph type="sldNum" sz="quarter" idx="12"/>
          </p:nvPr>
        </p:nvSpPr>
        <p:spPr/>
        <p:txBody>
          <a:bodyPr/>
          <a:lstStyle/>
          <a:p>
            <a:fld id="{F1ADA7B8-7D13-4FCD-8FDE-B4AD78A2E19D}" type="slidenum">
              <a:rPr lang="en-US" smtClean="0"/>
              <a:t>5</a:t>
            </a:fld>
            <a:endParaRPr lang="en-US"/>
          </a:p>
        </p:txBody>
      </p:sp>
      <p:pic>
        <p:nvPicPr>
          <p:cNvPr id="1026" name="Picture 2" descr="Church Attendance and Involvement: Parrells to the Gallop's Q12 Employee  Engagement Study">
            <a:extLst>
              <a:ext uri="{FF2B5EF4-FFF2-40B4-BE49-F238E27FC236}">
                <a16:creationId xmlns:a16="http://schemas.microsoft.com/office/drawing/2014/main" id="{70DBDB22-C9C3-6C7F-80D7-652500910910}"/>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2833"/>
          <a:stretch/>
        </p:blipFill>
        <p:spPr bwMode="auto">
          <a:xfrm>
            <a:off x="1703823" y="3678849"/>
            <a:ext cx="8773701" cy="281466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0BAC031-6C32-84A5-5B59-48EEA1C27791}"/>
              </a:ext>
            </a:extLst>
          </p:cNvPr>
          <p:cNvSpPr txBox="1"/>
          <p:nvPr/>
        </p:nvSpPr>
        <p:spPr>
          <a:xfrm>
            <a:off x="764663" y="1725970"/>
            <a:ext cx="10652023" cy="1703030"/>
          </a:xfrm>
          <a:prstGeom prst="rect">
            <a:avLst/>
          </a:prstGeom>
          <a:noFill/>
        </p:spPr>
        <p:txBody>
          <a:bodyPr wrap="square">
            <a:spAutoFit/>
          </a:bodyPr>
          <a:lstStyle/>
          <a:p>
            <a:pPr algn="just">
              <a:lnSpc>
                <a:spcPct val="150000"/>
              </a:lnSpc>
            </a:pPr>
            <a:r>
              <a:rPr lang="en-US" dirty="0">
                <a:latin typeface="Arial" panose="020B0604020202020204" pitchFamily="34" charset="0"/>
                <a:cs typeface="Arial" panose="020B0604020202020204" pitchFamily="34" charset="0"/>
              </a:rPr>
              <a:t>The Gallup Q12 Employee Engagement Model guides our efforts to improve to world-class levels. There are 12 essential components to this methodology that together measure and improve employee engagement. It gives us the tools to make our staff into more than just workers—instead, they can become devoted members of the hotel's extended family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Gürlek</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and Tuna, 2019)</a:t>
            </a:r>
            <a:r>
              <a:rPr lang="en-US"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510DAF7B-4C4A-1D71-4BDB-80955551281F}"/>
              </a:ext>
            </a:extLst>
          </p:cNvPr>
          <p:cNvSpPr txBox="1"/>
          <p:nvPr/>
        </p:nvSpPr>
        <p:spPr>
          <a:xfrm>
            <a:off x="3155575" y="6493514"/>
            <a:ext cx="7321949"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Q12 Employee Engagement Hierarchy (</a:t>
            </a:r>
            <a:r>
              <a:rPr lang="en-US" sz="1800" kern="100" dirty="0">
                <a:effectLst/>
                <a:latin typeface="Arial" panose="020B0604020202020204" pitchFamily="34" charset="0"/>
                <a:ea typeface="Calibri" panose="020F0502020204030204" pitchFamily="34" charset="0"/>
                <a:cs typeface="Arial" panose="020B0604020202020204" pitchFamily="34" charset="0"/>
              </a:rPr>
              <a:t>(Weerasinghe, 2021)</a:t>
            </a: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190478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36542-E34C-CF02-6475-D4CA557B45A4}"/>
              </a:ext>
            </a:extLst>
          </p:cNvPr>
          <p:cNvSpPr>
            <a:spLocks noGrp="1"/>
          </p:cNvSpPr>
          <p:nvPr>
            <p:ph type="title"/>
          </p:nvPr>
        </p:nvSpPr>
        <p:spPr/>
        <p:txBody>
          <a:bodyPr/>
          <a:lstStyle/>
          <a:p>
            <a:r>
              <a:rPr lang="en-US" dirty="0"/>
              <a:t>Team Engagement Best Practices</a:t>
            </a:r>
          </a:p>
        </p:txBody>
      </p:sp>
      <p:sp>
        <p:nvSpPr>
          <p:cNvPr id="3" name="Content Placeholder 2">
            <a:extLst>
              <a:ext uri="{FF2B5EF4-FFF2-40B4-BE49-F238E27FC236}">
                <a16:creationId xmlns:a16="http://schemas.microsoft.com/office/drawing/2014/main" id="{0E1B5E33-0D96-2978-12F6-1AF9C66750AA}"/>
              </a:ext>
            </a:extLst>
          </p:cNvPr>
          <p:cNvSpPr>
            <a:spLocks noGrp="1"/>
          </p:cNvSpPr>
          <p:nvPr>
            <p:ph idx="1"/>
          </p:nvPr>
        </p:nvSpPr>
        <p:spPr/>
        <p:txBody>
          <a:bodyPr/>
          <a:lstStyle/>
          <a:p>
            <a:pPr algn="just">
              <a:lnSpc>
                <a:spcPct val="150000"/>
              </a:lnSpc>
            </a:pPr>
            <a:r>
              <a:rPr lang="en-US" dirty="0">
                <a:latin typeface="Arial" panose="020B0604020202020204" pitchFamily="34" charset="0"/>
                <a:cs typeface="Arial" panose="020B0604020202020204" pitchFamily="34" charset="0"/>
              </a:rPr>
              <a:t>Achieving success through employee engagement is not some abstract idea. Several </a:t>
            </a:r>
            <a:r>
              <a:rPr lang="en-US" dirty="0" err="1">
                <a:latin typeface="Arial" panose="020B0604020202020204" pitchFamily="34" charset="0"/>
                <a:cs typeface="Arial" panose="020B0604020202020204" pitchFamily="34" charset="0"/>
              </a:rPr>
              <a:t>practises</a:t>
            </a:r>
            <a:r>
              <a:rPr lang="en-US" dirty="0">
                <a:latin typeface="Arial" panose="020B0604020202020204" pitchFamily="34" charset="0"/>
                <a:cs typeface="Arial" panose="020B0604020202020204" pitchFamily="34" charset="0"/>
              </a:rPr>
              <a:t> used in the hospitality sector have been shown to increase employee enthusiasm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Zientara</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and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Zamojska</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2018)</a:t>
            </a:r>
            <a:r>
              <a:rPr lang="en-US" dirty="0">
                <a:latin typeface="Arial" panose="020B0604020202020204" pitchFamily="34" charset="0"/>
                <a:cs typeface="Arial" panose="020B0604020202020204" pitchFamily="34" charset="0"/>
              </a:rPr>
              <a:t>. Some of the best </a:t>
            </a:r>
            <a:r>
              <a:rPr lang="en-US" dirty="0" err="1">
                <a:latin typeface="Arial" panose="020B0604020202020204" pitchFamily="34" charset="0"/>
                <a:cs typeface="Arial" panose="020B0604020202020204" pitchFamily="34" charset="0"/>
              </a:rPr>
              <a:t>practises</a:t>
            </a:r>
            <a:r>
              <a:rPr lang="en-US" dirty="0">
                <a:latin typeface="Arial" panose="020B0604020202020204" pitchFamily="34" charset="0"/>
                <a:cs typeface="Arial" panose="020B0604020202020204" pitchFamily="34" charset="0"/>
              </a:rPr>
              <a:t> are are given below</a:t>
            </a:r>
            <a:endParaRPr lang="en-US" dirty="0"/>
          </a:p>
        </p:txBody>
      </p:sp>
      <p:sp>
        <p:nvSpPr>
          <p:cNvPr id="4" name="Slide Number Placeholder 3">
            <a:extLst>
              <a:ext uri="{FF2B5EF4-FFF2-40B4-BE49-F238E27FC236}">
                <a16:creationId xmlns:a16="http://schemas.microsoft.com/office/drawing/2014/main" id="{DB327BB6-5A14-344B-8FC9-65793667E94A}"/>
              </a:ext>
            </a:extLst>
          </p:cNvPr>
          <p:cNvSpPr>
            <a:spLocks noGrp="1"/>
          </p:cNvSpPr>
          <p:nvPr>
            <p:ph type="sldNum" sz="quarter" idx="12"/>
          </p:nvPr>
        </p:nvSpPr>
        <p:spPr/>
        <p:txBody>
          <a:bodyPr/>
          <a:lstStyle/>
          <a:p>
            <a:fld id="{F1ADA7B8-7D13-4FCD-8FDE-B4AD78A2E19D}" type="slidenum">
              <a:rPr lang="en-US" smtClean="0"/>
              <a:t>6</a:t>
            </a:fld>
            <a:endParaRPr lang="en-US"/>
          </a:p>
        </p:txBody>
      </p:sp>
      <p:graphicFrame>
        <p:nvGraphicFramePr>
          <p:cNvPr id="5" name="Diagram 4">
            <a:extLst>
              <a:ext uri="{FF2B5EF4-FFF2-40B4-BE49-F238E27FC236}">
                <a16:creationId xmlns:a16="http://schemas.microsoft.com/office/drawing/2014/main" id="{90A632D5-E0B4-FAD8-B2F0-1F14EE4C590C}"/>
              </a:ext>
            </a:extLst>
          </p:cNvPr>
          <p:cNvGraphicFramePr/>
          <p:nvPr>
            <p:extLst>
              <p:ext uri="{D42A27DB-BD31-4B8C-83A1-F6EECF244321}">
                <p14:modId xmlns:p14="http://schemas.microsoft.com/office/powerpoint/2010/main" val="3647276570"/>
              </p:ext>
            </p:extLst>
          </p:nvPr>
        </p:nvGraphicFramePr>
        <p:xfrm>
          <a:off x="1745636" y="3539612"/>
          <a:ext cx="8690077" cy="2875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8715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FFF5-C83A-1AB3-31E1-6C5B7391461F}"/>
              </a:ext>
            </a:extLst>
          </p:cNvPr>
          <p:cNvSpPr>
            <a:spLocks noGrp="1"/>
          </p:cNvSpPr>
          <p:nvPr>
            <p:ph type="title"/>
          </p:nvPr>
        </p:nvSpPr>
        <p:spPr/>
        <p:txBody>
          <a:bodyPr/>
          <a:lstStyle/>
          <a:p>
            <a:r>
              <a:rPr lang="en-US" dirty="0"/>
              <a:t>Health and Safety Procedures</a:t>
            </a:r>
          </a:p>
        </p:txBody>
      </p:sp>
      <p:sp>
        <p:nvSpPr>
          <p:cNvPr id="3" name="Content Placeholder 2">
            <a:extLst>
              <a:ext uri="{FF2B5EF4-FFF2-40B4-BE49-F238E27FC236}">
                <a16:creationId xmlns:a16="http://schemas.microsoft.com/office/drawing/2014/main" id="{714D4C7F-9B0F-A862-D642-374E5834D278}"/>
              </a:ext>
            </a:extLst>
          </p:cNvPr>
          <p:cNvSpPr>
            <a:spLocks noGrp="1"/>
          </p:cNvSpPr>
          <p:nvPr>
            <p:ph idx="1"/>
          </p:nvPr>
        </p:nvSpPr>
        <p:spPr>
          <a:xfrm>
            <a:off x="913795" y="1935921"/>
            <a:ext cx="10353762" cy="3695136"/>
          </a:xfrm>
        </p:spPr>
        <p:txBody>
          <a:bodyPr/>
          <a:lstStyle/>
          <a:p>
            <a:pPr algn="just">
              <a:lnSpc>
                <a:spcPct val="150000"/>
              </a:lnSpc>
            </a:pPr>
            <a:r>
              <a:rPr lang="en-US" dirty="0">
                <a:latin typeface="Arial" panose="020B0604020202020204" pitchFamily="34" charset="0"/>
                <a:cs typeface="Arial" panose="020B0604020202020204" pitchFamily="34" charset="0"/>
              </a:rPr>
              <a:t>Health and safety measures are of the utmost importance while cleaning hotels. They guarantee the safety of our guests and employees alike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(Le and Phi, 2021)</a:t>
            </a:r>
            <a:r>
              <a:rPr lang="en-US" dirty="0">
                <a:latin typeface="Arial" panose="020B0604020202020204" pitchFamily="34" charset="0"/>
                <a:cs typeface="Arial" panose="020B0604020202020204" pitchFamily="34" charset="0"/>
              </a:rPr>
              <a:t>. There are some of the necessary measures are given below</a:t>
            </a:r>
          </a:p>
        </p:txBody>
      </p:sp>
      <p:sp>
        <p:nvSpPr>
          <p:cNvPr id="4" name="Slide Number Placeholder 3">
            <a:extLst>
              <a:ext uri="{FF2B5EF4-FFF2-40B4-BE49-F238E27FC236}">
                <a16:creationId xmlns:a16="http://schemas.microsoft.com/office/drawing/2014/main" id="{195AD047-8D39-B8A1-180E-533762C4522F}"/>
              </a:ext>
            </a:extLst>
          </p:cNvPr>
          <p:cNvSpPr>
            <a:spLocks noGrp="1"/>
          </p:cNvSpPr>
          <p:nvPr>
            <p:ph type="sldNum" sz="quarter" idx="12"/>
          </p:nvPr>
        </p:nvSpPr>
        <p:spPr/>
        <p:txBody>
          <a:bodyPr/>
          <a:lstStyle/>
          <a:p>
            <a:fld id="{F1ADA7B8-7D13-4FCD-8FDE-B4AD78A2E19D}" type="slidenum">
              <a:rPr lang="en-US" smtClean="0"/>
              <a:t>7</a:t>
            </a:fld>
            <a:endParaRPr lang="en-US"/>
          </a:p>
        </p:txBody>
      </p:sp>
      <p:graphicFrame>
        <p:nvGraphicFramePr>
          <p:cNvPr id="5" name="Diagram 4">
            <a:extLst>
              <a:ext uri="{FF2B5EF4-FFF2-40B4-BE49-F238E27FC236}">
                <a16:creationId xmlns:a16="http://schemas.microsoft.com/office/drawing/2014/main" id="{80BD6E31-7F63-CAD3-4113-64E77E1B5793}"/>
              </a:ext>
            </a:extLst>
          </p:cNvPr>
          <p:cNvGraphicFramePr/>
          <p:nvPr>
            <p:extLst>
              <p:ext uri="{D42A27DB-BD31-4B8C-83A1-F6EECF244321}">
                <p14:modId xmlns:p14="http://schemas.microsoft.com/office/powerpoint/2010/main" val="3472045720"/>
              </p:ext>
            </p:extLst>
          </p:nvPr>
        </p:nvGraphicFramePr>
        <p:xfrm>
          <a:off x="2032000" y="3569110"/>
          <a:ext cx="8128000" cy="25692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7166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89675-5379-F06B-D48D-59E1F3EA58A1}"/>
              </a:ext>
            </a:extLst>
          </p:cNvPr>
          <p:cNvSpPr>
            <a:spLocks noGrp="1"/>
          </p:cNvSpPr>
          <p:nvPr>
            <p:ph type="title"/>
          </p:nvPr>
        </p:nvSpPr>
        <p:spPr/>
        <p:txBody>
          <a:bodyPr/>
          <a:lstStyle/>
          <a:p>
            <a:r>
              <a:rPr lang="en-US" dirty="0"/>
              <a:t>Best Industry Practices</a:t>
            </a:r>
          </a:p>
        </p:txBody>
      </p:sp>
      <p:sp>
        <p:nvSpPr>
          <p:cNvPr id="3" name="Content Placeholder 2">
            <a:extLst>
              <a:ext uri="{FF2B5EF4-FFF2-40B4-BE49-F238E27FC236}">
                <a16:creationId xmlns:a16="http://schemas.microsoft.com/office/drawing/2014/main" id="{634A0B9E-6861-E871-9666-0EB5E7146875}"/>
              </a:ext>
            </a:extLst>
          </p:cNvPr>
          <p:cNvSpPr>
            <a:spLocks noGrp="1"/>
          </p:cNvSpPr>
          <p:nvPr>
            <p:ph idx="1"/>
          </p:nvPr>
        </p:nvSpPr>
        <p:spPr>
          <a:xfrm>
            <a:off x="659454" y="1935921"/>
            <a:ext cx="10862441" cy="3695136"/>
          </a:xfrm>
        </p:spPr>
        <p:txBody>
          <a:bodyPr/>
          <a:lstStyle/>
          <a:p>
            <a:pPr marL="0" indent="0" algn="just">
              <a:buNone/>
            </a:pPr>
            <a:r>
              <a:rPr lang="en-US" dirty="0">
                <a:latin typeface="Arial" panose="020B0604020202020204" pitchFamily="34" charset="0"/>
                <a:cs typeface="Arial" panose="020B0604020202020204" pitchFamily="34" charset="0"/>
              </a:rPr>
              <a:t>Learning from the top housekeepers in the business is crucial to becoming an expert in the field. Let's take a closer look at how some top hotels have successfully upheld their brand's values over time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(Kim and Han, 2022)</a:t>
            </a:r>
            <a:r>
              <a:rPr lang="en-US" dirty="0">
                <a:latin typeface="Arial" panose="020B0604020202020204" pitchFamily="34" charset="0"/>
                <a:cs typeface="Arial" panose="020B0604020202020204" pitchFamily="34" charset="0"/>
              </a:rPr>
              <a:t>. </a:t>
            </a:r>
          </a:p>
          <a:p>
            <a:pPr marL="0" indent="0" algn="just">
              <a:buNone/>
            </a:pPr>
            <a:r>
              <a:rPr lang="en-US" b="1" dirty="0">
                <a:latin typeface="Arial" panose="020B0604020202020204" pitchFamily="34" charset="0"/>
                <a:cs typeface="Arial" panose="020B0604020202020204" pitchFamily="34" charset="0"/>
              </a:rPr>
              <a:t>1. </a:t>
            </a:r>
            <a:r>
              <a:rPr lang="en-US" dirty="0">
                <a:latin typeface="Arial" panose="020B0604020202020204" pitchFamily="34" charset="0"/>
                <a:cs typeface="Arial" panose="020B0604020202020204" pitchFamily="34" charset="0"/>
              </a:rPr>
              <a:t>Marriott International </a:t>
            </a:r>
            <a:r>
              <a:rPr lang="en-US" b="1" dirty="0">
                <a:latin typeface="Arial" panose="020B0604020202020204" pitchFamily="34" charset="0"/>
                <a:cs typeface="Arial" panose="020B0604020202020204" pitchFamily="34" charset="0"/>
              </a:rPr>
              <a:t>(Red Coat Tours)         2.  </a:t>
            </a:r>
            <a:r>
              <a:rPr lang="en-US" dirty="0">
                <a:latin typeface="Arial" panose="020B0604020202020204" pitchFamily="34" charset="0"/>
                <a:cs typeface="Arial" panose="020B0604020202020204" pitchFamily="34" charset="0"/>
              </a:rPr>
              <a:t>Hilton Hotels &amp; Resorts </a:t>
            </a:r>
            <a:r>
              <a:rPr lang="en-US" b="1" dirty="0">
                <a:latin typeface="Arial" panose="020B0604020202020204" pitchFamily="34" charset="0"/>
                <a:cs typeface="Arial" panose="020B0604020202020204" pitchFamily="34" charset="0"/>
              </a:rPr>
              <a:t>(Clean Stay Policy)</a:t>
            </a:r>
          </a:p>
          <a:p>
            <a:pPr algn="just"/>
            <a:endParaRPr lang="en-US"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1ACF9D0-3703-1594-53CF-673C3E22FCB2}"/>
              </a:ext>
            </a:extLst>
          </p:cNvPr>
          <p:cNvSpPr>
            <a:spLocks noGrp="1"/>
          </p:cNvSpPr>
          <p:nvPr>
            <p:ph type="sldNum" sz="quarter" idx="12"/>
          </p:nvPr>
        </p:nvSpPr>
        <p:spPr/>
        <p:txBody>
          <a:bodyPr/>
          <a:lstStyle/>
          <a:p>
            <a:fld id="{F1ADA7B8-7D13-4FCD-8FDE-B4AD78A2E19D}" type="slidenum">
              <a:rPr lang="en-US" smtClean="0"/>
              <a:t>8</a:t>
            </a:fld>
            <a:endParaRPr lang="en-US"/>
          </a:p>
        </p:txBody>
      </p:sp>
      <p:pic>
        <p:nvPicPr>
          <p:cNvPr id="2050" name="Picture 2" descr="Meeting room too hot or cold? Need more coffee? Use Marriott Service App  and our Red Coats will sort it- You don't even have to l… | Red coat,  Marriott, Coffee uses">
            <a:extLst>
              <a:ext uri="{FF2B5EF4-FFF2-40B4-BE49-F238E27FC236}">
                <a16:creationId xmlns:a16="http://schemas.microsoft.com/office/drawing/2014/main" id="{8D00DFD0-9D00-FE85-2170-912146EFC3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828" y="3811550"/>
            <a:ext cx="2155606" cy="288616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ilton plans new cleaning “from check-in to check-out” – Business Traveller">
            <a:extLst>
              <a:ext uri="{FF2B5EF4-FFF2-40B4-BE49-F238E27FC236}">
                <a16:creationId xmlns:a16="http://schemas.microsoft.com/office/drawing/2014/main" id="{A32FF9F0-94BB-E8BB-4AC7-14D7B4DB4B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219"/>
          <a:stretch/>
        </p:blipFill>
        <p:spPr bwMode="auto">
          <a:xfrm>
            <a:off x="7300344" y="3811550"/>
            <a:ext cx="2363917" cy="2886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064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95A3-BCF9-8663-D914-1C53D6205152}"/>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0219F1A-FF75-52E3-2DDA-6896B59E1F68}"/>
              </a:ext>
            </a:extLst>
          </p:cNvPr>
          <p:cNvSpPr>
            <a:spLocks noGrp="1"/>
          </p:cNvSpPr>
          <p:nvPr>
            <p:ph idx="1"/>
          </p:nvPr>
        </p:nvSpPr>
        <p:spPr>
          <a:xfrm>
            <a:off x="913795" y="1721224"/>
            <a:ext cx="10650676" cy="4527176"/>
          </a:xfrm>
        </p:spPr>
        <p:txBody>
          <a:bodyPr>
            <a:normAutofit/>
          </a:bodyPr>
          <a:lstStyle/>
          <a:p>
            <a:pPr marL="0" indent="0" algn="just">
              <a:lnSpc>
                <a:spcPct val="150000"/>
              </a:lnSpc>
              <a:buNone/>
            </a:pPr>
            <a:r>
              <a:rPr lang="en-US" dirty="0">
                <a:latin typeface="Arial" panose="020B0604020202020204" pitchFamily="34" charset="0"/>
                <a:cs typeface="Arial" panose="020B0604020202020204" pitchFamily="34" charset="0"/>
              </a:rPr>
              <a:t>In conclusion, this presentation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the importance of employee engagement, brand standards, and hotel visitor experiences. Hotel brand guidelines establish consistent, high-quality surroundings that build confidence and guest happiness. The room cleaning checklist guarantees brand standards and creates memorable visitor experiences. The Gallup Model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engagement's role in staff commitment and guest pleasure. Industry best </a:t>
            </a:r>
            <a:r>
              <a:rPr lang="en-US" dirty="0" err="1">
                <a:latin typeface="Arial" panose="020B0604020202020204" pitchFamily="34" charset="0"/>
                <a:cs typeface="Arial" panose="020B0604020202020204" pitchFamily="34" charset="0"/>
              </a:rPr>
              <a:t>practises</a:t>
            </a:r>
            <a:r>
              <a:rPr lang="en-US" dirty="0">
                <a:latin typeface="Arial" panose="020B0604020202020204" pitchFamily="34" charset="0"/>
                <a:cs typeface="Arial" panose="020B0604020202020204" pitchFamily="34" charset="0"/>
              </a:rPr>
              <a:t> and health and safety measures help the hotel succeed and compete. A hotel's dedication to these ideals makes it stand out and provides excellent guest service..</a:t>
            </a:r>
          </a:p>
        </p:txBody>
      </p:sp>
      <p:sp>
        <p:nvSpPr>
          <p:cNvPr id="4" name="Slide Number Placeholder 3">
            <a:extLst>
              <a:ext uri="{FF2B5EF4-FFF2-40B4-BE49-F238E27FC236}">
                <a16:creationId xmlns:a16="http://schemas.microsoft.com/office/drawing/2014/main" id="{3E61506E-6CA9-FFAF-43A9-226C7183545C}"/>
              </a:ext>
            </a:extLst>
          </p:cNvPr>
          <p:cNvSpPr>
            <a:spLocks noGrp="1"/>
          </p:cNvSpPr>
          <p:nvPr>
            <p:ph type="sldNum" sz="quarter" idx="12"/>
          </p:nvPr>
        </p:nvSpPr>
        <p:spPr/>
        <p:txBody>
          <a:bodyPr/>
          <a:lstStyle/>
          <a:p>
            <a:fld id="{F1ADA7B8-7D13-4FCD-8FDE-B4AD78A2E19D}" type="slidenum">
              <a:rPr lang="en-US" smtClean="0"/>
              <a:t>9</a:t>
            </a:fld>
            <a:endParaRPr lang="en-US"/>
          </a:p>
        </p:txBody>
      </p:sp>
    </p:spTree>
    <p:extLst>
      <p:ext uri="{BB962C8B-B14F-4D97-AF65-F5344CB8AC3E}">
        <p14:creationId xmlns:p14="http://schemas.microsoft.com/office/powerpoint/2010/main" val="938079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CA1FA-9026-A002-FCF2-CF8DCDA32BE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39D0B03-07B4-B23D-AF15-2062431F77E3}"/>
              </a:ext>
            </a:extLst>
          </p:cNvPr>
          <p:cNvSpPr>
            <a:spLocks noGrp="1"/>
          </p:cNvSpPr>
          <p:nvPr>
            <p:ph idx="1"/>
          </p:nvPr>
        </p:nvSpPr>
        <p:spPr>
          <a:xfrm>
            <a:off x="913795" y="1863748"/>
            <a:ext cx="10353762" cy="4761937"/>
          </a:xfrm>
        </p:spPr>
        <p:txBody>
          <a:bodyPr>
            <a:normAutofit fontScale="92500"/>
          </a:bodyPr>
          <a:lstStyle/>
          <a:p>
            <a:pPr algn="just"/>
            <a:r>
              <a:rPr lang="en-US" sz="1100" dirty="0">
                <a:latin typeface="Arial" panose="020B0604020202020204" pitchFamily="34" charset="0"/>
                <a:cs typeface="Arial" panose="020B0604020202020204" pitchFamily="34" charset="0"/>
              </a:rPr>
              <a:t>Chung, S.Y. (Ashley) and </a:t>
            </a:r>
            <a:r>
              <a:rPr lang="en-US" sz="1100" dirty="0" err="1">
                <a:latin typeface="Arial" panose="020B0604020202020204" pitchFamily="34" charset="0"/>
                <a:cs typeface="Arial" panose="020B0604020202020204" pitchFamily="34" charset="0"/>
              </a:rPr>
              <a:t>Byrom</a:t>
            </a:r>
            <a:r>
              <a:rPr lang="en-US" sz="1100" dirty="0">
                <a:latin typeface="Arial" panose="020B0604020202020204" pitchFamily="34" charset="0"/>
                <a:cs typeface="Arial" panose="020B0604020202020204" pitchFamily="34" charset="0"/>
              </a:rPr>
              <a:t>, J. (2021) ‘Co-creating consistent brand identity with employees in the hotel industry’, Journal of Product and Brand Management, 30(1), pp. 74–89. Available at: https://doi.org/10.1108/JPBM-08-2019-2544.</a:t>
            </a:r>
          </a:p>
          <a:p>
            <a:pPr algn="just"/>
            <a:r>
              <a:rPr lang="en-US" sz="1100" dirty="0" err="1">
                <a:latin typeface="Arial" panose="020B0604020202020204" pitchFamily="34" charset="0"/>
                <a:cs typeface="Arial" panose="020B0604020202020204" pitchFamily="34" charset="0"/>
              </a:rPr>
              <a:t>Gürlek</a:t>
            </a:r>
            <a:r>
              <a:rPr lang="en-US" sz="1100" dirty="0">
                <a:latin typeface="Arial" panose="020B0604020202020204" pitchFamily="34" charset="0"/>
                <a:cs typeface="Arial" panose="020B0604020202020204" pitchFamily="34" charset="0"/>
              </a:rPr>
              <a:t>, M. and Tuna, M. (2019) ‘Corporate social responsibility and work engagement: Evidence from the hotel industry’, Tourism Management Perspectives, 31(January), pp. 195–208. Available at: https://doi.org/10.1016/j.tmp.2019.05.004.</a:t>
            </a:r>
          </a:p>
          <a:p>
            <a:pPr algn="just"/>
            <a:r>
              <a:rPr lang="en-US" sz="1100" dirty="0">
                <a:latin typeface="Arial" panose="020B0604020202020204" pitchFamily="34" charset="0"/>
                <a:cs typeface="Arial" panose="020B0604020202020204" pitchFamily="34" charset="0"/>
              </a:rPr>
              <a:t>Kim, J.J. and Han, H. (2022) ‘Saving the hotel industry: Strategic response to the COVID-19 pandemic, hotel selection analysis, and customer retention’, International Journal of Hospitality Management, 102(January), p. 103163. Available at: https://doi.org/10.1016/j.ijhm.2022.103163.</a:t>
            </a:r>
          </a:p>
          <a:p>
            <a:pPr algn="just"/>
            <a:r>
              <a:rPr lang="en-US" sz="1100" dirty="0">
                <a:latin typeface="Arial" panose="020B0604020202020204" pitchFamily="34" charset="0"/>
                <a:cs typeface="Arial" panose="020B0604020202020204" pitchFamily="34" charset="0"/>
              </a:rPr>
              <a:t>Le, D. and Phi, G. (2021) ‘Strategic responses of the hotel sector to COVID-19: Toward a refined pandemic crisis management framework’, International Journal of Hospitality Management, 94, p. 102808. Available at: https://doi.org/10.1016/j.ijhm.2020.102808.</a:t>
            </a:r>
          </a:p>
          <a:p>
            <a:pPr algn="just"/>
            <a:r>
              <a:rPr lang="en-US" sz="1100" dirty="0">
                <a:latin typeface="Arial" panose="020B0604020202020204" pitchFamily="34" charset="0"/>
                <a:cs typeface="Arial" panose="020B0604020202020204" pitchFamily="34" charset="0"/>
              </a:rPr>
              <a:t>Putra, E.D., Cho, S. and Liu, J. (2017) ‘Extrinsic and intrinsic motivation on work engagement in the hospitality industry: Test of motivation crowding theory’, Tourism and Hospitality Research, 17(2), pp. 228–241. Available at: https://doi.org/10.1177/1467358415613393.</a:t>
            </a:r>
          </a:p>
          <a:p>
            <a:pPr algn="just"/>
            <a:r>
              <a:rPr lang="en-US" sz="1100" dirty="0" err="1">
                <a:latin typeface="Arial" panose="020B0604020202020204" pitchFamily="34" charset="0"/>
                <a:cs typeface="Arial" panose="020B0604020202020204" pitchFamily="34" charset="0"/>
              </a:rPr>
              <a:t>Sijoria</a:t>
            </a:r>
            <a:r>
              <a:rPr lang="en-US" sz="1100" dirty="0">
                <a:latin typeface="Arial" panose="020B0604020202020204" pitchFamily="34" charset="0"/>
                <a:cs typeface="Arial" panose="020B0604020202020204" pitchFamily="34" charset="0"/>
              </a:rPr>
              <a:t>, C., Mukherjee, S. and Datta, B. (2019) ‘Impact of the antecedents of electronic word of mouth on consumer based brand equity: a study on the hotel industry’, Journal of Hospitality Marketing and Management, 28(1), pp. 1–27. Available at: https://doi.org/10.1080/19368623.2018.1497564.</a:t>
            </a:r>
          </a:p>
          <a:p>
            <a:pPr algn="just"/>
            <a:r>
              <a:rPr lang="en-US" sz="1100" dirty="0">
                <a:latin typeface="Arial" panose="020B0604020202020204" pitchFamily="34" charset="0"/>
                <a:cs typeface="Arial" panose="020B0604020202020204" pitchFamily="34" charset="0"/>
              </a:rPr>
              <a:t>Weerasinghe, T.D. (2021) ‘Impact of Employee Engagement on Job Satisfaction: Study of the Employees of a Leading Five-Star Hotel in Sri Lanka’, Null [Preprint], (July).</a:t>
            </a:r>
          </a:p>
          <a:p>
            <a:pPr algn="just"/>
            <a:r>
              <a:rPr lang="en-US" sz="1100" dirty="0">
                <a:latin typeface="Arial" panose="020B0604020202020204" pitchFamily="34" charset="0"/>
                <a:cs typeface="Arial" panose="020B0604020202020204" pitchFamily="34" charset="0"/>
              </a:rPr>
              <a:t>Xia, H. et al. (2020) ‘Evaluation of hotel brand competitiveness based on hotel features ratings’, International Journal of Hospitality Management, 86(August), p. 102366. Available at: https://doi.org/10.1016/j.ijhm.2019.102366.</a:t>
            </a:r>
          </a:p>
          <a:p>
            <a:pPr algn="just"/>
            <a:r>
              <a:rPr lang="en-US" sz="1100" dirty="0">
                <a:latin typeface="Arial" panose="020B0604020202020204" pitchFamily="34" charset="0"/>
                <a:cs typeface="Arial" panose="020B0604020202020204" pitchFamily="34" charset="0"/>
              </a:rPr>
              <a:t>Zhang, T.C., Torres, E. and </a:t>
            </a:r>
            <a:r>
              <a:rPr lang="en-US" sz="1100" dirty="0" err="1">
                <a:latin typeface="Arial" panose="020B0604020202020204" pitchFamily="34" charset="0"/>
                <a:cs typeface="Arial" panose="020B0604020202020204" pitchFamily="34" charset="0"/>
              </a:rPr>
              <a:t>Jahromi</a:t>
            </a:r>
            <a:r>
              <a:rPr lang="en-US" sz="1100" dirty="0">
                <a:latin typeface="Arial" panose="020B0604020202020204" pitchFamily="34" charset="0"/>
                <a:cs typeface="Arial" panose="020B0604020202020204" pitchFamily="34" charset="0"/>
              </a:rPr>
              <a:t>, M.F. (2020) ‘Well on the way: An exploratory study on occupational health in hospitality’, International Journal of Hospitality Management, 87(September), p. 102382. Available at: https://doi.org/10.1016/j.ijhm.2019.102382.</a:t>
            </a:r>
          </a:p>
          <a:p>
            <a:pPr algn="just"/>
            <a:r>
              <a:rPr lang="en-US" sz="1100" dirty="0" err="1">
                <a:latin typeface="Arial" panose="020B0604020202020204" pitchFamily="34" charset="0"/>
                <a:cs typeface="Arial" panose="020B0604020202020204" pitchFamily="34" charset="0"/>
              </a:rPr>
              <a:t>Zientara</a:t>
            </a:r>
            <a:r>
              <a:rPr lang="en-US" sz="1100" dirty="0">
                <a:latin typeface="Arial" panose="020B0604020202020204" pitchFamily="34" charset="0"/>
                <a:cs typeface="Arial" panose="020B0604020202020204" pitchFamily="34" charset="0"/>
              </a:rPr>
              <a:t>, P. and </a:t>
            </a:r>
            <a:r>
              <a:rPr lang="en-US" sz="1100" dirty="0" err="1">
                <a:latin typeface="Arial" panose="020B0604020202020204" pitchFamily="34" charset="0"/>
                <a:cs typeface="Arial" panose="020B0604020202020204" pitchFamily="34" charset="0"/>
              </a:rPr>
              <a:t>Zamojska</a:t>
            </a:r>
            <a:r>
              <a:rPr lang="en-US" sz="1100" dirty="0">
                <a:latin typeface="Arial" panose="020B0604020202020204" pitchFamily="34" charset="0"/>
                <a:cs typeface="Arial" panose="020B0604020202020204" pitchFamily="34" charset="0"/>
              </a:rPr>
              <a:t>, A. (2018) ‘Green organizational climates and employee pro-environmental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 in the hotel industry’, Journal of Sustainable Tourism, 26(7), pp. 1142–1159. Available at: https://doi.org/10.1080/09669582.2016.1206554.</a:t>
            </a:r>
          </a:p>
          <a:p>
            <a:pPr algn="just"/>
            <a:endParaRPr lang="en-US"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9F66EE5-8BCA-6DE2-2DC9-524601BA03F0}"/>
              </a:ext>
            </a:extLst>
          </p:cNvPr>
          <p:cNvSpPr>
            <a:spLocks noGrp="1"/>
          </p:cNvSpPr>
          <p:nvPr>
            <p:ph type="sldNum" sz="quarter" idx="12"/>
          </p:nvPr>
        </p:nvSpPr>
        <p:spPr/>
        <p:txBody>
          <a:bodyPr/>
          <a:lstStyle/>
          <a:p>
            <a:fld id="{F1ADA7B8-7D13-4FCD-8FDE-B4AD78A2E19D}" type="slidenum">
              <a:rPr lang="en-US" smtClean="0"/>
              <a:t>10</a:t>
            </a:fld>
            <a:endParaRPr lang="en-US"/>
          </a:p>
        </p:txBody>
      </p:sp>
    </p:spTree>
    <p:extLst>
      <p:ext uri="{BB962C8B-B14F-4D97-AF65-F5344CB8AC3E}">
        <p14:creationId xmlns:p14="http://schemas.microsoft.com/office/powerpoint/2010/main" val="30629265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178</TotalTime>
  <Words>1833</Words>
  <PresentationFormat>Widescreen</PresentationFormat>
  <Paragraphs>83</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Bookman Old Style</vt:lpstr>
      <vt:lpstr>Calibri</vt:lpstr>
      <vt:lpstr>Rockwell</vt:lpstr>
      <vt:lpstr>Söhne</vt:lpstr>
      <vt:lpstr>Damask</vt:lpstr>
      <vt:lpstr>"Excellence in Hospitality: Linking Employee Engagement to Brand Standards for Exceptional Guest Experiences"</vt:lpstr>
      <vt:lpstr>INTRODUCTION</vt:lpstr>
      <vt:lpstr>Brand Standards</vt:lpstr>
      <vt:lpstr>Room cleaning checklist</vt:lpstr>
      <vt:lpstr>Employee Engagement Model</vt:lpstr>
      <vt:lpstr>Team Engagement Best Practices</vt:lpstr>
      <vt:lpstr>Health and Safety Procedures</vt:lpstr>
      <vt:lpstr>Best Industry Practices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2023-10-26T17:32:23Z</dcterms:created>
  <dcterms:modified xsi:type="dcterms:W3CDTF">2023-11-02T12:41:30Z</dcterms:modified>
</cp:coreProperties>
</file>