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2"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7" r:id="rId12"/>
    <p:sldId id="266"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p:restoredLeft sz="0" autoAdjust="0"/>
    <p:restoredTop sz="77180" autoAdjust="0"/>
  </p:normalViewPr>
  <p:slideViewPr>
    <p:cSldViewPr>
      <p:cViewPr varScale="1">
        <p:scale>
          <a:sx n="55" d="100"/>
          <a:sy n="55" d="100"/>
        </p:scale>
        <p:origin x="1734" y="78"/>
      </p:cViewPr>
      <p:guideLst>
        <p:guide orient="horz" pos="2160"/>
        <p:guide pos="384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F760A47-C6B1-4F43-A0C1-925F12B9F49A}"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GB"/>
        </a:p>
      </dgm:t>
    </dgm:pt>
    <dgm:pt modelId="{A44E7E67-96A8-4474-A981-BF3C4CA04ECA}">
      <dgm:prSet phldrT="[Text]"/>
      <dgm:spPr/>
      <dgm:t>
        <a:bodyPr/>
        <a:lstStyle/>
        <a:p>
          <a:r>
            <a:rPr lang="en-US">
              <a:latin typeface="Arial" pitchFamily="34" charset="0"/>
              <a:cs typeface="Arial" pitchFamily="34" charset="0"/>
            </a:rPr>
            <a:t>Introduction</a:t>
          </a:r>
          <a:endParaRPr lang="en-GB"/>
        </a:p>
      </dgm:t>
    </dgm:pt>
    <dgm:pt modelId="{9CF39726-D0ED-4957-97D9-80A614585B9E}" type="parTrans" cxnId="{8C9867C2-7A1D-4914-91F4-92B6CDE082CA}">
      <dgm:prSet/>
      <dgm:spPr/>
      <dgm:t>
        <a:bodyPr/>
        <a:lstStyle/>
        <a:p>
          <a:endParaRPr lang="en-GB"/>
        </a:p>
      </dgm:t>
    </dgm:pt>
    <dgm:pt modelId="{00053B48-30C9-4683-8811-CC4C2FE2ED92}" type="sibTrans" cxnId="{8C9867C2-7A1D-4914-91F4-92B6CDE082CA}">
      <dgm:prSet/>
      <dgm:spPr/>
      <dgm:t>
        <a:bodyPr/>
        <a:lstStyle/>
        <a:p>
          <a:endParaRPr lang="en-GB"/>
        </a:p>
      </dgm:t>
    </dgm:pt>
    <dgm:pt modelId="{3D01F1D8-BBB3-4139-9295-AFFDDB4EB4F0}">
      <dgm:prSet/>
      <dgm:spPr/>
      <dgm:t>
        <a:bodyPr/>
        <a:lstStyle/>
        <a:p>
          <a:r>
            <a:rPr lang="en-US">
              <a:latin typeface="Arial" pitchFamily="34" charset="0"/>
              <a:cs typeface="Arial" pitchFamily="34" charset="0"/>
            </a:rPr>
            <a:t>Physiological Needs</a:t>
          </a:r>
          <a:endParaRPr lang="en-US" dirty="0">
            <a:latin typeface="Arial" pitchFamily="34" charset="0"/>
            <a:cs typeface="Arial" pitchFamily="34" charset="0"/>
          </a:endParaRPr>
        </a:p>
      </dgm:t>
    </dgm:pt>
    <dgm:pt modelId="{2BA50C01-BA2B-4D28-A72E-2324D51D0925}" type="parTrans" cxnId="{EAC2BA32-9E2A-4BD5-A0A9-F1EBE9291C9F}">
      <dgm:prSet/>
      <dgm:spPr/>
      <dgm:t>
        <a:bodyPr/>
        <a:lstStyle/>
        <a:p>
          <a:endParaRPr lang="en-GB"/>
        </a:p>
      </dgm:t>
    </dgm:pt>
    <dgm:pt modelId="{5D1DE45E-9342-4C78-8916-0CCBF024792B}" type="sibTrans" cxnId="{EAC2BA32-9E2A-4BD5-A0A9-F1EBE9291C9F}">
      <dgm:prSet/>
      <dgm:spPr/>
      <dgm:t>
        <a:bodyPr/>
        <a:lstStyle/>
        <a:p>
          <a:endParaRPr lang="en-GB"/>
        </a:p>
      </dgm:t>
    </dgm:pt>
    <dgm:pt modelId="{7B4C6E85-9630-4E1E-A3FE-2492D7B33E3F}">
      <dgm:prSet/>
      <dgm:spPr/>
      <dgm:t>
        <a:bodyPr/>
        <a:lstStyle/>
        <a:p>
          <a:r>
            <a:rPr lang="en-US">
              <a:latin typeface="Arial" pitchFamily="34" charset="0"/>
              <a:cs typeface="Arial" pitchFamily="34" charset="0"/>
            </a:rPr>
            <a:t>Safety Needs</a:t>
          </a:r>
          <a:endParaRPr lang="en-US" dirty="0">
            <a:latin typeface="Arial" pitchFamily="34" charset="0"/>
            <a:cs typeface="Arial" pitchFamily="34" charset="0"/>
          </a:endParaRPr>
        </a:p>
      </dgm:t>
    </dgm:pt>
    <dgm:pt modelId="{2F55E1EA-2927-418F-BAA6-B9A77A353772}" type="parTrans" cxnId="{F4D137D1-A650-4750-A293-54FF95A7174C}">
      <dgm:prSet/>
      <dgm:spPr/>
      <dgm:t>
        <a:bodyPr/>
        <a:lstStyle/>
        <a:p>
          <a:endParaRPr lang="en-GB"/>
        </a:p>
      </dgm:t>
    </dgm:pt>
    <dgm:pt modelId="{0FDA3EAA-9A9B-485B-BC05-4DCFE08C4FC3}" type="sibTrans" cxnId="{F4D137D1-A650-4750-A293-54FF95A7174C}">
      <dgm:prSet/>
      <dgm:spPr/>
      <dgm:t>
        <a:bodyPr/>
        <a:lstStyle/>
        <a:p>
          <a:endParaRPr lang="en-GB"/>
        </a:p>
      </dgm:t>
    </dgm:pt>
    <dgm:pt modelId="{494E2506-62EA-4D68-AF55-D31996F19333}">
      <dgm:prSet/>
      <dgm:spPr/>
      <dgm:t>
        <a:bodyPr/>
        <a:lstStyle/>
        <a:p>
          <a:r>
            <a:rPr lang="en-US">
              <a:latin typeface="Arial" pitchFamily="34" charset="0"/>
              <a:cs typeface="Arial" pitchFamily="34" charset="0"/>
            </a:rPr>
            <a:t>Belonging Needs</a:t>
          </a:r>
          <a:endParaRPr lang="en-US" dirty="0">
            <a:latin typeface="Arial" pitchFamily="34" charset="0"/>
            <a:cs typeface="Arial" pitchFamily="34" charset="0"/>
          </a:endParaRPr>
        </a:p>
      </dgm:t>
    </dgm:pt>
    <dgm:pt modelId="{0C290839-670C-486A-B00E-F4FAE412992B}" type="parTrans" cxnId="{92482DE2-576F-4AF5-AD98-9EAC00FCCE14}">
      <dgm:prSet/>
      <dgm:spPr/>
      <dgm:t>
        <a:bodyPr/>
        <a:lstStyle/>
        <a:p>
          <a:endParaRPr lang="en-GB"/>
        </a:p>
      </dgm:t>
    </dgm:pt>
    <dgm:pt modelId="{AA64E49B-0C73-48DC-AF0E-0E08C2E0C6BA}" type="sibTrans" cxnId="{92482DE2-576F-4AF5-AD98-9EAC00FCCE14}">
      <dgm:prSet/>
      <dgm:spPr/>
      <dgm:t>
        <a:bodyPr/>
        <a:lstStyle/>
        <a:p>
          <a:endParaRPr lang="en-GB"/>
        </a:p>
      </dgm:t>
    </dgm:pt>
    <dgm:pt modelId="{927625AF-48C9-4F2D-91C2-76F2709B1B63}">
      <dgm:prSet/>
      <dgm:spPr/>
      <dgm:t>
        <a:bodyPr/>
        <a:lstStyle/>
        <a:p>
          <a:r>
            <a:rPr lang="en-US">
              <a:latin typeface="Arial" pitchFamily="34" charset="0"/>
              <a:cs typeface="Arial" pitchFamily="34" charset="0"/>
            </a:rPr>
            <a:t>Esteem Needs</a:t>
          </a:r>
          <a:endParaRPr lang="en-US" dirty="0">
            <a:latin typeface="Arial" pitchFamily="34" charset="0"/>
            <a:cs typeface="Arial" pitchFamily="34" charset="0"/>
          </a:endParaRPr>
        </a:p>
      </dgm:t>
    </dgm:pt>
    <dgm:pt modelId="{501960C1-A474-4110-AFD0-8BF4AD6010B3}" type="parTrans" cxnId="{30DD5A6D-FC86-4EAD-A66D-9834E53DA972}">
      <dgm:prSet/>
      <dgm:spPr/>
      <dgm:t>
        <a:bodyPr/>
        <a:lstStyle/>
        <a:p>
          <a:endParaRPr lang="en-GB"/>
        </a:p>
      </dgm:t>
    </dgm:pt>
    <dgm:pt modelId="{4A4A821E-7A93-4D6F-B808-2A415364AD91}" type="sibTrans" cxnId="{30DD5A6D-FC86-4EAD-A66D-9834E53DA972}">
      <dgm:prSet/>
      <dgm:spPr/>
      <dgm:t>
        <a:bodyPr/>
        <a:lstStyle/>
        <a:p>
          <a:endParaRPr lang="en-GB"/>
        </a:p>
      </dgm:t>
    </dgm:pt>
    <dgm:pt modelId="{7B3C55ED-7F58-4951-861F-9DCF85660053}">
      <dgm:prSet/>
      <dgm:spPr/>
      <dgm:t>
        <a:bodyPr/>
        <a:lstStyle/>
        <a:p>
          <a:r>
            <a:rPr lang="en-US">
              <a:latin typeface="Arial" pitchFamily="34" charset="0"/>
              <a:cs typeface="Arial" pitchFamily="34" charset="0"/>
            </a:rPr>
            <a:t>Self-Actualisation Needs</a:t>
          </a:r>
          <a:endParaRPr lang="en-US" dirty="0">
            <a:latin typeface="Arial" pitchFamily="34" charset="0"/>
            <a:cs typeface="Arial" pitchFamily="34" charset="0"/>
          </a:endParaRPr>
        </a:p>
      </dgm:t>
    </dgm:pt>
    <dgm:pt modelId="{036738C6-A993-4F90-9D85-0C1D7FE78956}" type="parTrans" cxnId="{942725AE-7E30-4E89-8390-F18B76AB2F7C}">
      <dgm:prSet/>
      <dgm:spPr/>
      <dgm:t>
        <a:bodyPr/>
        <a:lstStyle/>
        <a:p>
          <a:endParaRPr lang="en-GB"/>
        </a:p>
      </dgm:t>
    </dgm:pt>
    <dgm:pt modelId="{0477C9B9-F954-4A66-BFA7-AC7E2090BE86}" type="sibTrans" cxnId="{942725AE-7E30-4E89-8390-F18B76AB2F7C}">
      <dgm:prSet/>
      <dgm:spPr/>
      <dgm:t>
        <a:bodyPr/>
        <a:lstStyle/>
        <a:p>
          <a:endParaRPr lang="en-GB"/>
        </a:p>
      </dgm:t>
    </dgm:pt>
    <dgm:pt modelId="{6C0EBBDA-F4B0-45A0-A4DF-1D198BAC1E89}">
      <dgm:prSet/>
      <dgm:spPr/>
      <dgm:t>
        <a:bodyPr/>
        <a:lstStyle/>
        <a:p>
          <a:r>
            <a:rPr lang="en-US" dirty="0">
              <a:latin typeface="Arial" pitchFamily="34" charset="0"/>
              <a:cs typeface="Arial" pitchFamily="34" charset="0"/>
            </a:rPr>
            <a:t>Conclusion</a:t>
          </a:r>
        </a:p>
      </dgm:t>
    </dgm:pt>
    <dgm:pt modelId="{20994C67-DF84-47A6-B483-BC89E005BA0A}" type="parTrans" cxnId="{17DDEEA8-6C8F-4C54-B338-DA3005072071}">
      <dgm:prSet/>
      <dgm:spPr/>
      <dgm:t>
        <a:bodyPr/>
        <a:lstStyle/>
        <a:p>
          <a:endParaRPr lang="en-GB"/>
        </a:p>
      </dgm:t>
    </dgm:pt>
    <dgm:pt modelId="{66E48D40-695E-4551-8EA2-53956C1EDC5B}" type="sibTrans" cxnId="{17DDEEA8-6C8F-4C54-B338-DA3005072071}">
      <dgm:prSet/>
      <dgm:spPr/>
      <dgm:t>
        <a:bodyPr/>
        <a:lstStyle/>
        <a:p>
          <a:endParaRPr lang="en-GB"/>
        </a:p>
      </dgm:t>
    </dgm:pt>
    <dgm:pt modelId="{2D69D663-10C4-449B-8188-E942EB1D9458}">
      <dgm:prSet/>
      <dgm:spPr/>
      <dgm:t>
        <a:bodyPr/>
        <a:lstStyle/>
        <a:p>
          <a:r>
            <a:rPr lang="en-US" dirty="0"/>
            <a:t>References</a:t>
          </a:r>
        </a:p>
      </dgm:t>
    </dgm:pt>
    <dgm:pt modelId="{E54B68DC-1336-498F-B227-BC10685B2EA0}" type="parTrans" cxnId="{17A65486-65AF-4693-B85F-9B5EDD3AD79C}">
      <dgm:prSet/>
      <dgm:spPr/>
      <dgm:t>
        <a:bodyPr/>
        <a:lstStyle/>
        <a:p>
          <a:endParaRPr lang="en-GB"/>
        </a:p>
      </dgm:t>
    </dgm:pt>
    <dgm:pt modelId="{1F27ABD9-2E6B-414F-9F30-1A92058A8204}" type="sibTrans" cxnId="{17A65486-65AF-4693-B85F-9B5EDD3AD79C}">
      <dgm:prSet/>
      <dgm:spPr/>
      <dgm:t>
        <a:bodyPr/>
        <a:lstStyle/>
        <a:p>
          <a:endParaRPr lang="en-GB"/>
        </a:p>
      </dgm:t>
    </dgm:pt>
    <dgm:pt modelId="{F1125104-C5F2-4492-96DD-5B51E04F108B}" type="pres">
      <dgm:prSet presAssocID="{DF760A47-C6B1-4F43-A0C1-925F12B9F49A}" presName="vert0" presStyleCnt="0">
        <dgm:presLayoutVars>
          <dgm:dir/>
          <dgm:animOne val="branch"/>
          <dgm:animLvl val="lvl"/>
        </dgm:presLayoutVars>
      </dgm:prSet>
      <dgm:spPr/>
    </dgm:pt>
    <dgm:pt modelId="{F99E328F-562D-459F-9552-F7353A144991}" type="pres">
      <dgm:prSet presAssocID="{A44E7E67-96A8-4474-A981-BF3C4CA04ECA}" presName="thickLine" presStyleLbl="alignNode1" presStyleIdx="0" presStyleCnt="8"/>
      <dgm:spPr/>
    </dgm:pt>
    <dgm:pt modelId="{E45C3925-2217-4A6B-B61E-81CC44018BCC}" type="pres">
      <dgm:prSet presAssocID="{A44E7E67-96A8-4474-A981-BF3C4CA04ECA}" presName="horz1" presStyleCnt="0"/>
      <dgm:spPr/>
    </dgm:pt>
    <dgm:pt modelId="{2016F593-1153-4281-BB77-B98A52BDAE64}" type="pres">
      <dgm:prSet presAssocID="{A44E7E67-96A8-4474-A981-BF3C4CA04ECA}" presName="tx1" presStyleLbl="revTx" presStyleIdx="0" presStyleCnt="8"/>
      <dgm:spPr/>
    </dgm:pt>
    <dgm:pt modelId="{1C0FD848-F27F-466A-B0BE-223FE4205ED3}" type="pres">
      <dgm:prSet presAssocID="{A44E7E67-96A8-4474-A981-BF3C4CA04ECA}" presName="vert1" presStyleCnt="0"/>
      <dgm:spPr/>
    </dgm:pt>
    <dgm:pt modelId="{E035F6E9-F600-4B22-AF68-63E73FD1D78F}" type="pres">
      <dgm:prSet presAssocID="{3D01F1D8-BBB3-4139-9295-AFFDDB4EB4F0}" presName="thickLine" presStyleLbl="alignNode1" presStyleIdx="1" presStyleCnt="8"/>
      <dgm:spPr/>
    </dgm:pt>
    <dgm:pt modelId="{32AFBE96-86F2-4399-A643-0C5B663A08B2}" type="pres">
      <dgm:prSet presAssocID="{3D01F1D8-BBB3-4139-9295-AFFDDB4EB4F0}" presName="horz1" presStyleCnt="0"/>
      <dgm:spPr/>
    </dgm:pt>
    <dgm:pt modelId="{628C79E6-0FB1-42D7-88DF-9F40EBB9851F}" type="pres">
      <dgm:prSet presAssocID="{3D01F1D8-BBB3-4139-9295-AFFDDB4EB4F0}" presName="tx1" presStyleLbl="revTx" presStyleIdx="1" presStyleCnt="8"/>
      <dgm:spPr/>
    </dgm:pt>
    <dgm:pt modelId="{FD0AC65F-638A-4913-B93D-A5494DB8E4AA}" type="pres">
      <dgm:prSet presAssocID="{3D01F1D8-BBB3-4139-9295-AFFDDB4EB4F0}" presName="vert1" presStyleCnt="0"/>
      <dgm:spPr/>
    </dgm:pt>
    <dgm:pt modelId="{E33C89F9-99FD-42A6-B57D-A2BA3F796A5C}" type="pres">
      <dgm:prSet presAssocID="{7B4C6E85-9630-4E1E-A3FE-2492D7B33E3F}" presName="thickLine" presStyleLbl="alignNode1" presStyleIdx="2" presStyleCnt="8"/>
      <dgm:spPr/>
    </dgm:pt>
    <dgm:pt modelId="{D21F91C3-94A0-43D3-A63C-ACA1D84DC201}" type="pres">
      <dgm:prSet presAssocID="{7B4C6E85-9630-4E1E-A3FE-2492D7B33E3F}" presName="horz1" presStyleCnt="0"/>
      <dgm:spPr/>
    </dgm:pt>
    <dgm:pt modelId="{32D50E29-1D7B-445A-A45E-CE5E92127828}" type="pres">
      <dgm:prSet presAssocID="{7B4C6E85-9630-4E1E-A3FE-2492D7B33E3F}" presName="tx1" presStyleLbl="revTx" presStyleIdx="2" presStyleCnt="8"/>
      <dgm:spPr/>
    </dgm:pt>
    <dgm:pt modelId="{3C76993A-2044-4F36-8D80-F23C6D81F3E2}" type="pres">
      <dgm:prSet presAssocID="{7B4C6E85-9630-4E1E-A3FE-2492D7B33E3F}" presName="vert1" presStyleCnt="0"/>
      <dgm:spPr/>
    </dgm:pt>
    <dgm:pt modelId="{6E53D017-B57E-4CD7-A3E0-269B19654580}" type="pres">
      <dgm:prSet presAssocID="{494E2506-62EA-4D68-AF55-D31996F19333}" presName="thickLine" presStyleLbl="alignNode1" presStyleIdx="3" presStyleCnt="8"/>
      <dgm:spPr/>
    </dgm:pt>
    <dgm:pt modelId="{17A9DF1A-8CEA-47D1-A390-9E3E7548E5B1}" type="pres">
      <dgm:prSet presAssocID="{494E2506-62EA-4D68-AF55-D31996F19333}" presName="horz1" presStyleCnt="0"/>
      <dgm:spPr/>
    </dgm:pt>
    <dgm:pt modelId="{11B7DBC6-7938-4D11-AA1C-007246D80D61}" type="pres">
      <dgm:prSet presAssocID="{494E2506-62EA-4D68-AF55-D31996F19333}" presName="tx1" presStyleLbl="revTx" presStyleIdx="3" presStyleCnt="8"/>
      <dgm:spPr/>
    </dgm:pt>
    <dgm:pt modelId="{98624F02-A93A-4243-A821-60F7FD0690B5}" type="pres">
      <dgm:prSet presAssocID="{494E2506-62EA-4D68-AF55-D31996F19333}" presName="vert1" presStyleCnt="0"/>
      <dgm:spPr/>
    </dgm:pt>
    <dgm:pt modelId="{59ED9CA5-45F5-45C9-AFB8-E88659ACE2D4}" type="pres">
      <dgm:prSet presAssocID="{927625AF-48C9-4F2D-91C2-76F2709B1B63}" presName="thickLine" presStyleLbl="alignNode1" presStyleIdx="4" presStyleCnt="8"/>
      <dgm:spPr/>
    </dgm:pt>
    <dgm:pt modelId="{2305CC67-6730-4F76-8CD0-1F468295567C}" type="pres">
      <dgm:prSet presAssocID="{927625AF-48C9-4F2D-91C2-76F2709B1B63}" presName="horz1" presStyleCnt="0"/>
      <dgm:spPr/>
    </dgm:pt>
    <dgm:pt modelId="{A4AE84F4-B3E1-48EB-9E0F-F2DCD2F5CA5A}" type="pres">
      <dgm:prSet presAssocID="{927625AF-48C9-4F2D-91C2-76F2709B1B63}" presName="tx1" presStyleLbl="revTx" presStyleIdx="4" presStyleCnt="8"/>
      <dgm:spPr/>
    </dgm:pt>
    <dgm:pt modelId="{639241C3-9E04-4976-8D50-7CEEB404AF5D}" type="pres">
      <dgm:prSet presAssocID="{927625AF-48C9-4F2D-91C2-76F2709B1B63}" presName="vert1" presStyleCnt="0"/>
      <dgm:spPr/>
    </dgm:pt>
    <dgm:pt modelId="{270E3752-CA14-40F4-B70D-0F1E91D41F1D}" type="pres">
      <dgm:prSet presAssocID="{7B3C55ED-7F58-4951-861F-9DCF85660053}" presName="thickLine" presStyleLbl="alignNode1" presStyleIdx="5" presStyleCnt="8"/>
      <dgm:spPr/>
    </dgm:pt>
    <dgm:pt modelId="{3BB4854F-4E03-4E08-AC98-87173500A43E}" type="pres">
      <dgm:prSet presAssocID="{7B3C55ED-7F58-4951-861F-9DCF85660053}" presName="horz1" presStyleCnt="0"/>
      <dgm:spPr/>
    </dgm:pt>
    <dgm:pt modelId="{9E948A6A-00D6-46E3-8BE4-180E28DD2F86}" type="pres">
      <dgm:prSet presAssocID="{7B3C55ED-7F58-4951-861F-9DCF85660053}" presName="tx1" presStyleLbl="revTx" presStyleIdx="5" presStyleCnt="8"/>
      <dgm:spPr/>
    </dgm:pt>
    <dgm:pt modelId="{BEAAD94C-2FB4-44D1-99D6-A416094C5FD9}" type="pres">
      <dgm:prSet presAssocID="{7B3C55ED-7F58-4951-861F-9DCF85660053}" presName="vert1" presStyleCnt="0"/>
      <dgm:spPr/>
    </dgm:pt>
    <dgm:pt modelId="{003C427E-6B6D-4925-BC0B-6E358563BD29}" type="pres">
      <dgm:prSet presAssocID="{6C0EBBDA-F4B0-45A0-A4DF-1D198BAC1E89}" presName="thickLine" presStyleLbl="alignNode1" presStyleIdx="6" presStyleCnt="8"/>
      <dgm:spPr/>
    </dgm:pt>
    <dgm:pt modelId="{6DE3570B-16CA-49C4-9A91-09BF234F6EAE}" type="pres">
      <dgm:prSet presAssocID="{6C0EBBDA-F4B0-45A0-A4DF-1D198BAC1E89}" presName="horz1" presStyleCnt="0"/>
      <dgm:spPr/>
    </dgm:pt>
    <dgm:pt modelId="{16F61D7E-6E3F-4BFA-9AA1-45F28902E35D}" type="pres">
      <dgm:prSet presAssocID="{6C0EBBDA-F4B0-45A0-A4DF-1D198BAC1E89}" presName="tx1" presStyleLbl="revTx" presStyleIdx="6" presStyleCnt="8"/>
      <dgm:spPr/>
    </dgm:pt>
    <dgm:pt modelId="{BB15ED49-41B5-4E75-8859-A9CCC27ED175}" type="pres">
      <dgm:prSet presAssocID="{6C0EBBDA-F4B0-45A0-A4DF-1D198BAC1E89}" presName="vert1" presStyleCnt="0"/>
      <dgm:spPr/>
    </dgm:pt>
    <dgm:pt modelId="{46A57BDA-8C3F-47E7-A96C-71354D61081B}" type="pres">
      <dgm:prSet presAssocID="{2D69D663-10C4-449B-8188-E942EB1D9458}" presName="thickLine" presStyleLbl="alignNode1" presStyleIdx="7" presStyleCnt="8"/>
      <dgm:spPr/>
    </dgm:pt>
    <dgm:pt modelId="{1D582342-5423-4636-96FF-F70A0CEA40B8}" type="pres">
      <dgm:prSet presAssocID="{2D69D663-10C4-449B-8188-E942EB1D9458}" presName="horz1" presStyleCnt="0"/>
      <dgm:spPr/>
    </dgm:pt>
    <dgm:pt modelId="{BB9731F0-9576-49DA-ADAE-C141A59924F8}" type="pres">
      <dgm:prSet presAssocID="{2D69D663-10C4-449B-8188-E942EB1D9458}" presName="tx1" presStyleLbl="revTx" presStyleIdx="7" presStyleCnt="8"/>
      <dgm:spPr/>
    </dgm:pt>
    <dgm:pt modelId="{85585158-FADB-4F2D-94AE-1BFEF52B5BE8}" type="pres">
      <dgm:prSet presAssocID="{2D69D663-10C4-449B-8188-E942EB1D9458}" presName="vert1" presStyleCnt="0"/>
      <dgm:spPr/>
    </dgm:pt>
  </dgm:ptLst>
  <dgm:cxnLst>
    <dgm:cxn modelId="{EAC2BA32-9E2A-4BD5-A0A9-F1EBE9291C9F}" srcId="{DF760A47-C6B1-4F43-A0C1-925F12B9F49A}" destId="{3D01F1D8-BBB3-4139-9295-AFFDDB4EB4F0}" srcOrd="1" destOrd="0" parTransId="{2BA50C01-BA2B-4D28-A72E-2324D51D0925}" sibTransId="{5D1DE45E-9342-4C78-8916-0CCBF024792B}"/>
    <dgm:cxn modelId="{EA6CC335-9340-4452-8050-D1AC3380AF73}" type="presOf" srcId="{927625AF-48C9-4F2D-91C2-76F2709B1B63}" destId="{A4AE84F4-B3E1-48EB-9E0F-F2DCD2F5CA5A}" srcOrd="0" destOrd="0" presId="urn:microsoft.com/office/officeart/2008/layout/LinedList"/>
    <dgm:cxn modelId="{30DD5A6D-FC86-4EAD-A66D-9834E53DA972}" srcId="{DF760A47-C6B1-4F43-A0C1-925F12B9F49A}" destId="{927625AF-48C9-4F2D-91C2-76F2709B1B63}" srcOrd="4" destOrd="0" parTransId="{501960C1-A474-4110-AFD0-8BF4AD6010B3}" sibTransId="{4A4A821E-7A93-4D6F-B808-2A415364AD91}"/>
    <dgm:cxn modelId="{17A65486-65AF-4693-B85F-9B5EDD3AD79C}" srcId="{DF760A47-C6B1-4F43-A0C1-925F12B9F49A}" destId="{2D69D663-10C4-449B-8188-E942EB1D9458}" srcOrd="7" destOrd="0" parTransId="{E54B68DC-1336-498F-B227-BC10685B2EA0}" sibTransId="{1F27ABD9-2E6B-414F-9F30-1A92058A8204}"/>
    <dgm:cxn modelId="{C6CF0C8F-DDA0-4BF0-B7A8-88BCBE49DDC3}" type="presOf" srcId="{3D01F1D8-BBB3-4139-9295-AFFDDB4EB4F0}" destId="{628C79E6-0FB1-42D7-88DF-9F40EBB9851F}" srcOrd="0" destOrd="0" presId="urn:microsoft.com/office/officeart/2008/layout/LinedList"/>
    <dgm:cxn modelId="{B5F6E199-9B64-4FE8-9BAC-E03E8D8D6F6C}" type="presOf" srcId="{7B4C6E85-9630-4E1E-A3FE-2492D7B33E3F}" destId="{32D50E29-1D7B-445A-A45E-CE5E92127828}" srcOrd="0" destOrd="0" presId="urn:microsoft.com/office/officeart/2008/layout/LinedList"/>
    <dgm:cxn modelId="{309EBD9B-714B-489E-A6FC-01DFAA26860C}" type="presOf" srcId="{2D69D663-10C4-449B-8188-E942EB1D9458}" destId="{BB9731F0-9576-49DA-ADAE-C141A59924F8}" srcOrd="0" destOrd="0" presId="urn:microsoft.com/office/officeart/2008/layout/LinedList"/>
    <dgm:cxn modelId="{4EEF7DA1-20F1-43AD-BC22-C50E98E5433B}" type="presOf" srcId="{A44E7E67-96A8-4474-A981-BF3C4CA04ECA}" destId="{2016F593-1153-4281-BB77-B98A52BDAE64}" srcOrd="0" destOrd="0" presId="urn:microsoft.com/office/officeart/2008/layout/LinedList"/>
    <dgm:cxn modelId="{17DDEEA8-6C8F-4C54-B338-DA3005072071}" srcId="{DF760A47-C6B1-4F43-A0C1-925F12B9F49A}" destId="{6C0EBBDA-F4B0-45A0-A4DF-1D198BAC1E89}" srcOrd="6" destOrd="0" parTransId="{20994C67-DF84-47A6-B483-BC89E005BA0A}" sibTransId="{66E48D40-695E-4551-8EA2-53956C1EDC5B}"/>
    <dgm:cxn modelId="{942725AE-7E30-4E89-8390-F18B76AB2F7C}" srcId="{DF760A47-C6B1-4F43-A0C1-925F12B9F49A}" destId="{7B3C55ED-7F58-4951-861F-9DCF85660053}" srcOrd="5" destOrd="0" parTransId="{036738C6-A993-4F90-9D85-0C1D7FE78956}" sibTransId="{0477C9B9-F954-4A66-BFA7-AC7E2090BE86}"/>
    <dgm:cxn modelId="{8C9867C2-7A1D-4914-91F4-92B6CDE082CA}" srcId="{DF760A47-C6B1-4F43-A0C1-925F12B9F49A}" destId="{A44E7E67-96A8-4474-A981-BF3C4CA04ECA}" srcOrd="0" destOrd="0" parTransId="{9CF39726-D0ED-4957-97D9-80A614585B9E}" sibTransId="{00053B48-30C9-4683-8811-CC4C2FE2ED92}"/>
    <dgm:cxn modelId="{A1F4F7CF-7898-47BE-89AE-55AF6C6B6348}" type="presOf" srcId="{494E2506-62EA-4D68-AF55-D31996F19333}" destId="{11B7DBC6-7938-4D11-AA1C-007246D80D61}" srcOrd="0" destOrd="0" presId="urn:microsoft.com/office/officeart/2008/layout/LinedList"/>
    <dgm:cxn modelId="{F4D137D1-A650-4750-A293-54FF95A7174C}" srcId="{DF760A47-C6B1-4F43-A0C1-925F12B9F49A}" destId="{7B4C6E85-9630-4E1E-A3FE-2492D7B33E3F}" srcOrd="2" destOrd="0" parTransId="{2F55E1EA-2927-418F-BAA6-B9A77A353772}" sibTransId="{0FDA3EAA-9A9B-485B-BC05-4DCFE08C4FC3}"/>
    <dgm:cxn modelId="{92482DE2-576F-4AF5-AD98-9EAC00FCCE14}" srcId="{DF760A47-C6B1-4F43-A0C1-925F12B9F49A}" destId="{494E2506-62EA-4D68-AF55-D31996F19333}" srcOrd="3" destOrd="0" parTransId="{0C290839-670C-486A-B00E-F4FAE412992B}" sibTransId="{AA64E49B-0C73-48DC-AF0E-0E08C2E0C6BA}"/>
    <dgm:cxn modelId="{D701BEF9-3FE1-4484-AC4C-9D14836C2976}" type="presOf" srcId="{DF760A47-C6B1-4F43-A0C1-925F12B9F49A}" destId="{F1125104-C5F2-4492-96DD-5B51E04F108B}" srcOrd="0" destOrd="0" presId="urn:microsoft.com/office/officeart/2008/layout/LinedList"/>
    <dgm:cxn modelId="{B586D6FA-6B7C-455F-9634-24CAFAF8A4D6}" type="presOf" srcId="{6C0EBBDA-F4B0-45A0-A4DF-1D198BAC1E89}" destId="{16F61D7E-6E3F-4BFA-9AA1-45F28902E35D}" srcOrd="0" destOrd="0" presId="urn:microsoft.com/office/officeart/2008/layout/LinedList"/>
    <dgm:cxn modelId="{E7711AFE-BDD4-4CF9-A182-0FAC7BB88522}" type="presOf" srcId="{7B3C55ED-7F58-4951-861F-9DCF85660053}" destId="{9E948A6A-00D6-46E3-8BE4-180E28DD2F86}" srcOrd="0" destOrd="0" presId="urn:microsoft.com/office/officeart/2008/layout/LinedList"/>
    <dgm:cxn modelId="{41CD1066-6EBE-45D7-81A9-F7B718A15F68}" type="presParOf" srcId="{F1125104-C5F2-4492-96DD-5B51E04F108B}" destId="{F99E328F-562D-459F-9552-F7353A144991}" srcOrd="0" destOrd="0" presId="urn:microsoft.com/office/officeart/2008/layout/LinedList"/>
    <dgm:cxn modelId="{1FD8677E-7893-4CDE-A535-C50F960F2DC4}" type="presParOf" srcId="{F1125104-C5F2-4492-96DD-5B51E04F108B}" destId="{E45C3925-2217-4A6B-B61E-81CC44018BCC}" srcOrd="1" destOrd="0" presId="urn:microsoft.com/office/officeart/2008/layout/LinedList"/>
    <dgm:cxn modelId="{DA34C3BD-48D7-48DD-B794-A01DB4C5B94D}" type="presParOf" srcId="{E45C3925-2217-4A6B-B61E-81CC44018BCC}" destId="{2016F593-1153-4281-BB77-B98A52BDAE64}" srcOrd="0" destOrd="0" presId="urn:microsoft.com/office/officeart/2008/layout/LinedList"/>
    <dgm:cxn modelId="{BFDB8180-A43B-4B9F-BB91-0321A0F6D4CE}" type="presParOf" srcId="{E45C3925-2217-4A6B-B61E-81CC44018BCC}" destId="{1C0FD848-F27F-466A-B0BE-223FE4205ED3}" srcOrd="1" destOrd="0" presId="urn:microsoft.com/office/officeart/2008/layout/LinedList"/>
    <dgm:cxn modelId="{8175C690-C24C-4963-9D90-F3D39E84A9E6}" type="presParOf" srcId="{F1125104-C5F2-4492-96DD-5B51E04F108B}" destId="{E035F6E9-F600-4B22-AF68-63E73FD1D78F}" srcOrd="2" destOrd="0" presId="urn:microsoft.com/office/officeart/2008/layout/LinedList"/>
    <dgm:cxn modelId="{E0834D13-72D9-4F8E-AD52-199C62ED0CA3}" type="presParOf" srcId="{F1125104-C5F2-4492-96DD-5B51E04F108B}" destId="{32AFBE96-86F2-4399-A643-0C5B663A08B2}" srcOrd="3" destOrd="0" presId="urn:microsoft.com/office/officeart/2008/layout/LinedList"/>
    <dgm:cxn modelId="{0936DC07-130B-42A6-8ADB-8E9B0FA1E5C8}" type="presParOf" srcId="{32AFBE96-86F2-4399-A643-0C5B663A08B2}" destId="{628C79E6-0FB1-42D7-88DF-9F40EBB9851F}" srcOrd="0" destOrd="0" presId="urn:microsoft.com/office/officeart/2008/layout/LinedList"/>
    <dgm:cxn modelId="{4F434333-90CC-45EA-A694-2B8781111C86}" type="presParOf" srcId="{32AFBE96-86F2-4399-A643-0C5B663A08B2}" destId="{FD0AC65F-638A-4913-B93D-A5494DB8E4AA}" srcOrd="1" destOrd="0" presId="urn:microsoft.com/office/officeart/2008/layout/LinedList"/>
    <dgm:cxn modelId="{5205BDD8-92E6-4F59-8023-C8AFE29C13E6}" type="presParOf" srcId="{F1125104-C5F2-4492-96DD-5B51E04F108B}" destId="{E33C89F9-99FD-42A6-B57D-A2BA3F796A5C}" srcOrd="4" destOrd="0" presId="urn:microsoft.com/office/officeart/2008/layout/LinedList"/>
    <dgm:cxn modelId="{2D89937A-DE04-4C35-9F62-5AB53CB7C86B}" type="presParOf" srcId="{F1125104-C5F2-4492-96DD-5B51E04F108B}" destId="{D21F91C3-94A0-43D3-A63C-ACA1D84DC201}" srcOrd="5" destOrd="0" presId="urn:microsoft.com/office/officeart/2008/layout/LinedList"/>
    <dgm:cxn modelId="{230577A2-6BE9-4162-ABCD-063F6A11E99C}" type="presParOf" srcId="{D21F91C3-94A0-43D3-A63C-ACA1D84DC201}" destId="{32D50E29-1D7B-445A-A45E-CE5E92127828}" srcOrd="0" destOrd="0" presId="urn:microsoft.com/office/officeart/2008/layout/LinedList"/>
    <dgm:cxn modelId="{6B77DCF4-3E1F-4060-AAB5-BAEBCBF737BE}" type="presParOf" srcId="{D21F91C3-94A0-43D3-A63C-ACA1D84DC201}" destId="{3C76993A-2044-4F36-8D80-F23C6D81F3E2}" srcOrd="1" destOrd="0" presId="urn:microsoft.com/office/officeart/2008/layout/LinedList"/>
    <dgm:cxn modelId="{A7153B11-132B-4BE8-B6E5-65AE116AFF7A}" type="presParOf" srcId="{F1125104-C5F2-4492-96DD-5B51E04F108B}" destId="{6E53D017-B57E-4CD7-A3E0-269B19654580}" srcOrd="6" destOrd="0" presId="urn:microsoft.com/office/officeart/2008/layout/LinedList"/>
    <dgm:cxn modelId="{B4386B8F-E714-4E8D-B99B-3CE0B318E5C7}" type="presParOf" srcId="{F1125104-C5F2-4492-96DD-5B51E04F108B}" destId="{17A9DF1A-8CEA-47D1-A390-9E3E7548E5B1}" srcOrd="7" destOrd="0" presId="urn:microsoft.com/office/officeart/2008/layout/LinedList"/>
    <dgm:cxn modelId="{40F19FFC-30C9-40A6-A512-128DB06BFC23}" type="presParOf" srcId="{17A9DF1A-8CEA-47D1-A390-9E3E7548E5B1}" destId="{11B7DBC6-7938-4D11-AA1C-007246D80D61}" srcOrd="0" destOrd="0" presId="urn:microsoft.com/office/officeart/2008/layout/LinedList"/>
    <dgm:cxn modelId="{9D4BA4E7-19DD-4B6E-88C7-5E8630FD6A64}" type="presParOf" srcId="{17A9DF1A-8CEA-47D1-A390-9E3E7548E5B1}" destId="{98624F02-A93A-4243-A821-60F7FD0690B5}" srcOrd="1" destOrd="0" presId="urn:microsoft.com/office/officeart/2008/layout/LinedList"/>
    <dgm:cxn modelId="{0AAE5EF5-CD3A-4F5D-873F-211761FDCAA7}" type="presParOf" srcId="{F1125104-C5F2-4492-96DD-5B51E04F108B}" destId="{59ED9CA5-45F5-45C9-AFB8-E88659ACE2D4}" srcOrd="8" destOrd="0" presId="urn:microsoft.com/office/officeart/2008/layout/LinedList"/>
    <dgm:cxn modelId="{C2FF4CB8-3593-4313-80AA-15F593B305CC}" type="presParOf" srcId="{F1125104-C5F2-4492-96DD-5B51E04F108B}" destId="{2305CC67-6730-4F76-8CD0-1F468295567C}" srcOrd="9" destOrd="0" presId="urn:microsoft.com/office/officeart/2008/layout/LinedList"/>
    <dgm:cxn modelId="{00E7E5AC-BD37-4E51-B4C7-8EA86957BE7F}" type="presParOf" srcId="{2305CC67-6730-4F76-8CD0-1F468295567C}" destId="{A4AE84F4-B3E1-48EB-9E0F-F2DCD2F5CA5A}" srcOrd="0" destOrd="0" presId="urn:microsoft.com/office/officeart/2008/layout/LinedList"/>
    <dgm:cxn modelId="{149FBE78-35A1-472E-AC94-26502C23D4E1}" type="presParOf" srcId="{2305CC67-6730-4F76-8CD0-1F468295567C}" destId="{639241C3-9E04-4976-8D50-7CEEB404AF5D}" srcOrd="1" destOrd="0" presId="urn:microsoft.com/office/officeart/2008/layout/LinedList"/>
    <dgm:cxn modelId="{8D046D51-5327-4805-9871-15F61625127E}" type="presParOf" srcId="{F1125104-C5F2-4492-96DD-5B51E04F108B}" destId="{270E3752-CA14-40F4-B70D-0F1E91D41F1D}" srcOrd="10" destOrd="0" presId="urn:microsoft.com/office/officeart/2008/layout/LinedList"/>
    <dgm:cxn modelId="{CE3D8F85-F173-4DA0-BD71-454BA182C134}" type="presParOf" srcId="{F1125104-C5F2-4492-96DD-5B51E04F108B}" destId="{3BB4854F-4E03-4E08-AC98-87173500A43E}" srcOrd="11" destOrd="0" presId="urn:microsoft.com/office/officeart/2008/layout/LinedList"/>
    <dgm:cxn modelId="{247C3A51-F5A3-487B-B640-EFF40913E73A}" type="presParOf" srcId="{3BB4854F-4E03-4E08-AC98-87173500A43E}" destId="{9E948A6A-00D6-46E3-8BE4-180E28DD2F86}" srcOrd="0" destOrd="0" presId="urn:microsoft.com/office/officeart/2008/layout/LinedList"/>
    <dgm:cxn modelId="{7AD6AC51-0C85-4ACC-BF41-C2DF3C467739}" type="presParOf" srcId="{3BB4854F-4E03-4E08-AC98-87173500A43E}" destId="{BEAAD94C-2FB4-44D1-99D6-A416094C5FD9}" srcOrd="1" destOrd="0" presId="urn:microsoft.com/office/officeart/2008/layout/LinedList"/>
    <dgm:cxn modelId="{406E1586-983C-48BD-9D89-8A006E3092C0}" type="presParOf" srcId="{F1125104-C5F2-4492-96DD-5B51E04F108B}" destId="{003C427E-6B6D-4925-BC0B-6E358563BD29}" srcOrd="12" destOrd="0" presId="urn:microsoft.com/office/officeart/2008/layout/LinedList"/>
    <dgm:cxn modelId="{A05B6DE9-B404-4BB3-BCE6-50AEF6BC7B0F}" type="presParOf" srcId="{F1125104-C5F2-4492-96DD-5B51E04F108B}" destId="{6DE3570B-16CA-49C4-9A91-09BF234F6EAE}" srcOrd="13" destOrd="0" presId="urn:microsoft.com/office/officeart/2008/layout/LinedList"/>
    <dgm:cxn modelId="{96B7E124-C3F5-4890-AFD9-1F07C47F1E41}" type="presParOf" srcId="{6DE3570B-16CA-49C4-9A91-09BF234F6EAE}" destId="{16F61D7E-6E3F-4BFA-9AA1-45F28902E35D}" srcOrd="0" destOrd="0" presId="urn:microsoft.com/office/officeart/2008/layout/LinedList"/>
    <dgm:cxn modelId="{12728BE1-CF39-48A2-A9B2-A543BBBF5E3B}" type="presParOf" srcId="{6DE3570B-16CA-49C4-9A91-09BF234F6EAE}" destId="{BB15ED49-41B5-4E75-8859-A9CCC27ED175}" srcOrd="1" destOrd="0" presId="urn:microsoft.com/office/officeart/2008/layout/LinedList"/>
    <dgm:cxn modelId="{46C52FB1-7281-416E-A43C-6FA1312259F6}" type="presParOf" srcId="{F1125104-C5F2-4492-96DD-5B51E04F108B}" destId="{46A57BDA-8C3F-47E7-A96C-71354D61081B}" srcOrd="14" destOrd="0" presId="urn:microsoft.com/office/officeart/2008/layout/LinedList"/>
    <dgm:cxn modelId="{24DEC613-960A-4A92-87B5-0DA1B012688D}" type="presParOf" srcId="{F1125104-C5F2-4492-96DD-5B51E04F108B}" destId="{1D582342-5423-4636-96FF-F70A0CEA40B8}" srcOrd="15" destOrd="0" presId="urn:microsoft.com/office/officeart/2008/layout/LinedList"/>
    <dgm:cxn modelId="{2F476385-8E35-43B8-A429-A2465AE29E53}" type="presParOf" srcId="{1D582342-5423-4636-96FF-F70A0CEA40B8}" destId="{BB9731F0-9576-49DA-ADAE-C141A59924F8}" srcOrd="0" destOrd="0" presId="urn:microsoft.com/office/officeart/2008/layout/LinedList"/>
    <dgm:cxn modelId="{FC7024AA-E288-4660-A65B-DF7D8693AE93}" type="presParOf" srcId="{1D582342-5423-4636-96FF-F70A0CEA40B8}" destId="{85585158-FADB-4F2D-94AE-1BFEF52B5BE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6C34C25-6045-42CF-B672-ECBF743AA68D}" type="doc">
      <dgm:prSet loTypeId="urn:microsoft.com/office/officeart/2005/8/layout/venn3" loCatId="relationship" qsTypeId="urn:microsoft.com/office/officeart/2005/8/quickstyle/simple1" qsCatId="simple" csTypeId="urn:microsoft.com/office/officeart/2005/8/colors/colorful1" csCatId="colorful" phldr="1"/>
      <dgm:spPr/>
      <dgm:t>
        <a:bodyPr/>
        <a:lstStyle/>
        <a:p>
          <a:endParaRPr lang="en-GB"/>
        </a:p>
      </dgm:t>
    </dgm:pt>
    <dgm:pt modelId="{F4CA979B-E0E1-4961-A951-D18DEEFD48FD}">
      <dgm:prSet phldrT="[Text]"/>
      <dgm:spPr/>
      <dgm:t>
        <a:bodyPr/>
        <a:lstStyle/>
        <a:p>
          <a:r>
            <a:rPr lang="en-GB" dirty="0">
              <a:latin typeface="Arial" pitchFamily="34" charset="0"/>
              <a:cs typeface="Arial" pitchFamily="34" charset="0"/>
            </a:rPr>
            <a:t>Safety needs are part of physiological needs (</a:t>
          </a:r>
          <a:r>
            <a:rPr lang="en-GB" dirty="0" err="1">
              <a:latin typeface="Arial" pitchFamily="34" charset="0"/>
              <a:cs typeface="Arial" pitchFamily="34" charset="0"/>
            </a:rPr>
            <a:t>Hayre</a:t>
          </a:r>
          <a:r>
            <a:rPr lang="en-GB" dirty="0">
              <a:latin typeface="Arial" pitchFamily="34" charset="0"/>
              <a:cs typeface="Arial" pitchFamily="34" charset="0"/>
            </a:rPr>
            <a:t>-Kwan </a:t>
          </a:r>
          <a:r>
            <a:rPr lang="en-GB" i="1" dirty="0">
              <a:latin typeface="Arial" pitchFamily="34" charset="0"/>
              <a:cs typeface="Arial" pitchFamily="34" charset="0"/>
            </a:rPr>
            <a:t>et al</a:t>
          </a:r>
          <a:r>
            <a:rPr lang="en-GB" dirty="0">
              <a:latin typeface="Arial" pitchFamily="34" charset="0"/>
              <a:cs typeface="Arial" pitchFamily="34" charset="0"/>
            </a:rPr>
            <a:t>., 2021).</a:t>
          </a:r>
          <a:endParaRPr lang="en-GB" dirty="0"/>
        </a:p>
      </dgm:t>
    </dgm:pt>
    <dgm:pt modelId="{D361B89D-1D2A-4BF0-A2BA-7E7F94B0C90A}" type="parTrans" cxnId="{E6FBFF55-0A89-4362-8BF1-BFD1234D013B}">
      <dgm:prSet/>
      <dgm:spPr/>
      <dgm:t>
        <a:bodyPr/>
        <a:lstStyle/>
        <a:p>
          <a:endParaRPr lang="en-GB"/>
        </a:p>
      </dgm:t>
    </dgm:pt>
    <dgm:pt modelId="{973AF180-31F1-4465-9122-568FBFE3D237}" type="sibTrans" cxnId="{E6FBFF55-0A89-4362-8BF1-BFD1234D013B}">
      <dgm:prSet/>
      <dgm:spPr/>
      <dgm:t>
        <a:bodyPr/>
        <a:lstStyle/>
        <a:p>
          <a:endParaRPr lang="en-GB"/>
        </a:p>
      </dgm:t>
    </dgm:pt>
    <dgm:pt modelId="{4EC527B2-A084-4E98-90F2-A3945C289AFF}">
      <dgm:prSet/>
      <dgm:spPr/>
      <dgm:t>
        <a:bodyPr/>
        <a:lstStyle/>
        <a:p>
          <a:r>
            <a:rPr lang="en-GB">
              <a:latin typeface="Arial" pitchFamily="34" charset="0"/>
              <a:cs typeface="Arial" pitchFamily="34" charset="0"/>
            </a:rPr>
            <a:t>Hotel housekeeping staff receives only safety instructions.</a:t>
          </a:r>
          <a:endParaRPr lang="en-GB" dirty="0">
            <a:latin typeface="Arial" pitchFamily="34" charset="0"/>
            <a:cs typeface="Arial" pitchFamily="34" charset="0"/>
          </a:endParaRPr>
        </a:p>
      </dgm:t>
    </dgm:pt>
    <dgm:pt modelId="{822AE766-C36B-40D5-BDC9-D7BEFFC87AD6}" type="parTrans" cxnId="{27F2440B-441C-43E1-BBFF-A3E4B015854B}">
      <dgm:prSet/>
      <dgm:spPr/>
      <dgm:t>
        <a:bodyPr/>
        <a:lstStyle/>
        <a:p>
          <a:endParaRPr lang="en-GB"/>
        </a:p>
      </dgm:t>
    </dgm:pt>
    <dgm:pt modelId="{18ABC6E0-CC56-42F9-AC19-420A00575908}" type="sibTrans" cxnId="{27F2440B-441C-43E1-BBFF-A3E4B015854B}">
      <dgm:prSet/>
      <dgm:spPr/>
      <dgm:t>
        <a:bodyPr/>
        <a:lstStyle/>
        <a:p>
          <a:endParaRPr lang="en-GB"/>
        </a:p>
      </dgm:t>
    </dgm:pt>
    <dgm:pt modelId="{F462FC9B-FF12-4945-A896-2F22415E22E2}">
      <dgm:prSet/>
      <dgm:spPr/>
      <dgm:t>
        <a:bodyPr/>
        <a:lstStyle/>
        <a:p>
          <a:r>
            <a:rPr lang="en-GB">
              <a:latin typeface="Arial" pitchFamily="34" charset="0"/>
              <a:cs typeface="Arial" pitchFamily="34" charset="0"/>
            </a:rPr>
            <a:t>They receive insufficient training (Chela-Alvarez </a:t>
          </a:r>
          <a:r>
            <a:rPr lang="en-GB" i="1">
              <a:latin typeface="Arial" pitchFamily="34" charset="0"/>
              <a:cs typeface="Arial" pitchFamily="34" charset="0"/>
            </a:rPr>
            <a:t>et al</a:t>
          </a:r>
          <a:r>
            <a:rPr lang="en-GB">
              <a:latin typeface="Arial" pitchFamily="34" charset="0"/>
              <a:cs typeface="Arial" pitchFamily="34" charset="0"/>
            </a:rPr>
            <a:t>., 2021).</a:t>
          </a:r>
          <a:endParaRPr lang="en-GB" dirty="0">
            <a:latin typeface="Arial" pitchFamily="34" charset="0"/>
            <a:cs typeface="Arial" pitchFamily="34" charset="0"/>
          </a:endParaRPr>
        </a:p>
      </dgm:t>
    </dgm:pt>
    <dgm:pt modelId="{B72B7EAE-AC8F-43FA-A9CB-B0EEC3FDDDBD}" type="parTrans" cxnId="{AF6AD329-EBA5-4791-AF5A-EEF9ECD6C513}">
      <dgm:prSet/>
      <dgm:spPr/>
      <dgm:t>
        <a:bodyPr/>
        <a:lstStyle/>
        <a:p>
          <a:endParaRPr lang="en-GB"/>
        </a:p>
      </dgm:t>
    </dgm:pt>
    <dgm:pt modelId="{7720F0C1-184A-4EFE-9B0C-84F108EE4366}" type="sibTrans" cxnId="{AF6AD329-EBA5-4791-AF5A-EEF9ECD6C513}">
      <dgm:prSet/>
      <dgm:spPr/>
      <dgm:t>
        <a:bodyPr/>
        <a:lstStyle/>
        <a:p>
          <a:endParaRPr lang="en-GB"/>
        </a:p>
      </dgm:t>
    </dgm:pt>
    <dgm:pt modelId="{275FCD5E-CAC5-4E76-ABCC-F88C68FC4105}">
      <dgm:prSet/>
      <dgm:spPr/>
      <dgm:t>
        <a:bodyPr/>
        <a:lstStyle/>
        <a:p>
          <a:r>
            <a:rPr lang="en-GB">
              <a:latin typeface="Arial" pitchFamily="34" charset="0"/>
              <a:cs typeface="Arial" pitchFamily="34" charset="0"/>
            </a:rPr>
            <a:t>Housekeepers are exposed to volatile organic compounds (Lin </a:t>
          </a:r>
          <a:r>
            <a:rPr lang="en-GB" i="1">
              <a:latin typeface="Arial" pitchFamily="34" charset="0"/>
              <a:cs typeface="Arial" pitchFamily="34" charset="0"/>
            </a:rPr>
            <a:t>et al</a:t>
          </a:r>
          <a:r>
            <a:rPr lang="en-GB">
              <a:latin typeface="Arial" pitchFamily="34" charset="0"/>
              <a:cs typeface="Arial" pitchFamily="34" charset="0"/>
            </a:rPr>
            <a:t>., 2021). </a:t>
          </a:r>
          <a:endParaRPr lang="en-GB" dirty="0">
            <a:latin typeface="Arial" pitchFamily="34" charset="0"/>
            <a:cs typeface="Arial" pitchFamily="34" charset="0"/>
          </a:endParaRPr>
        </a:p>
      </dgm:t>
    </dgm:pt>
    <dgm:pt modelId="{57A5401B-CA38-444C-A851-0E6165FBF7DC}" type="parTrans" cxnId="{026D9829-476A-4EAD-8A04-8EA95256BACC}">
      <dgm:prSet/>
      <dgm:spPr/>
      <dgm:t>
        <a:bodyPr/>
        <a:lstStyle/>
        <a:p>
          <a:endParaRPr lang="en-GB"/>
        </a:p>
      </dgm:t>
    </dgm:pt>
    <dgm:pt modelId="{8EA12D1E-78C2-426D-B50C-F005018595C3}" type="sibTrans" cxnId="{026D9829-476A-4EAD-8A04-8EA95256BACC}">
      <dgm:prSet/>
      <dgm:spPr/>
      <dgm:t>
        <a:bodyPr/>
        <a:lstStyle/>
        <a:p>
          <a:endParaRPr lang="en-GB"/>
        </a:p>
      </dgm:t>
    </dgm:pt>
    <dgm:pt modelId="{2023EF63-C650-4147-A25B-25E958DCD862}" type="pres">
      <dgm:prSet presAssocID="{A6C34C25-6045-42CF-B672-ECBF743AA68D}" presName="Name0" presStyleCnt="0">
        <dgm:presLayoutVars>
          <dgm:dir/>
          <dgm:resizeHandles val="exact"/>
        </dgm:presLayoutVars>
      </dgm:prSet>
      <dgm:spPr/>
    </dgm:pt>
    <dgm:pt modelId="{8FE231FF-42D5-4778-8D25-741690D1E298}" type="pres">
      <dgm:prSet presAssocID="{F4CA979B-E0E1-4961-A951-D18DEEFD48FD}" presName="Name5" presStyleLbl="vennNode1" presStyleIdx="0" presStyleCnt="4">
        <dgm:presLayoutVars>
          <dgm:bulletEnabled val="1"/>
        </dgm:presLayoutVars>
      </dgm:prSet>
      <dgm:spPr/>
    </dgm:pt>
    <dgm:pt modelId="{F720E9B4-1E93-47D2-A2E2-DF3490F92B19}" type="pres">
      <dgm:prSet presAssocID="{973AF180-31F1-4465-9122-568FBFE3D237}" presName="space" presStyleCnt="0"/>
      <dgm:spPr/>
    </dgm:pt>
    <dgm:pt modelId="{DCF70D33-E8DB-494E-93D3-EA4B7AEF1AED}" type="pres">
      <dgm:prSet presAssocID="{4EC527B2-A084-4E98-90F2-A3945C289AFF}" presName="Name5" presStyleLbl="vennNode1" presStyleIdx="1" presStyleCnt="4">
        <dgm:presLayoutVars>
          <dgm:bulletEnabled val="1"/>
        </dgm:presLayoutVars>
      </dgm:prSet>
      <dgm:spPr/>
    </dgm:pt>
    <dgm:pt modelId="{8EEFAB7F-2AE6-4C9C-8AAE-F81262EBBEF6}" type="pres">
      <dgm:prSet presAssocID="{18ABC6E0-CC56-42F9-AC19-420A00575908}" presName="space" presStyleCnt="0"/>
      <dgm:spPr/>
    </dgm:pt>
    <dgm:pt modelId="{C11E41E7-CD5E-4DF2-8EAC-C85DE7D6FA1E}" type="pres">
      <dgm:prSet presAssocID="{F462FC9B-FF12-4945-A896-2F22415E22E2}" presName="Name5" presStyleLbl="vennNode1" presStyleIdx="2" presStyleCnt="4">
        <dgm:presLayoutVars>
          <dgm:bulletEnabled val="1"/>
        </dgm:presLayoutVars>
      </dgm:prSet>
      <dgm:spPr/>
    </dgm:pt>
    <dgm:pt modelId="{C11A90A2-6FA4-4E8B-BB76-05B25DFD9D2E}" type="pres">
      <dgm:prSet presAssocID="{7720F0C1-184A-4EFE-9B0C-84F108EE4366}" presName="space" presStyleCnt="0"/>
      <dgm:spPr/>
    </dgm:pt>
    <dgm:pt modelId="{75B293E6-5C61-402A-B948-294AA0528E3A}" type="pres">
      <dgm:prSet presAssocID="{275FCD5E-CAC5-4E76-ABCC-F88C68FC4105}" presName="Name5" presStyleLbl="vennNode1" presStyleIdx="3" presStyleCnt="4">
        <dgm:presLayoutVars>
          <dgm:bulletEnabled val="1"/>
        </dgm:presLayoutVars>
      </dgm:prSet>
      <dgm:spPr/>
    </dgm:pt>
  </dgm:ptLst>
  <dgm:cxnLst>
    <dgm:cxn modelId="{27F2440B-441C-43E1-BBFF-A3E4B015854B}" srcId="{A6C34C25-6045-42CF-B672-ECBF743AA68D}" destId="{4EC527B2-A084-4E98-90F2-A3945C289AFF}" srcOrd="1" destOrd="0" parTransId="{822AE766-C36B-40D5-BDC9-D7BEFFC87AD6}" sibTransId="{18ABC6E0-CC56-42F9-AC19-420A00575908}"/>
    <dgm:cxn modelId="{12E9A80B-09C2-4A5B-B222-F00190F3FD3D}" type="presOf" srcId="{4EC527B2-A084-4E98-90F2-A3945C289AFF}" destId="{DCF70D33-E8DB-494E-93D3-EA4B7AEF1AED}" srcOrd="0" destOrd="0" presId="urn:microsoft.com/office/officeart/2005/8/layout/venn3"/>
    <dgm:cxn modelId="{026D9829-476A-4EAD-8A04-8EA95256BACC}" srcId="{A6C34C25-6045-42CF-B672-ECBF743AA68D}" destId="{275FCD5E-CAC5-4E76-ABCC-F88C68FC4105}" srcOrd="3" destOrd="0" parTransId="{57A5401B-CA38-444C-A851-0E6165FBF7DC}" sibTransId="{8EA12D1E-78C2-426D-B50C-F005018595C3}"/>
    <dgm:cxn modelId="{AF6AD329-EBA5-4791-AF5A-EEF9ECD6C513}" srcId="{A6C34C25-6045-42CF-B672-ECBF743AA68D}" destId="{F462FC9B-FF12-4945-A896-2F22415E22E2}" srcOrd="2" destOrd="0" parTransId="{B72B7EAE-AC8F-43FA-A9CB-B0EEC3FDDDBD}" sibTransId="{7720F0C1-184A-4EFE-9B0C-84F108EE4366}"/>
    <dgm:cxn modelId="{02EC4B46-DF71-425D-A456-A90804B8C261}" type="presOf" srcId="{A6C34C25-6045-42CF-B672-ECBF743AA68D}" destId="{2023EF63-C650-4147-A25B-25E958DCD862}" srcOrd="0" destOrd="0" presId="urn:microsoft.com/office/officeart/2005/8/layout/venn3"/>
    <dgm:cxn modelId="{E6FBFF55-0A89-4362-8BF1-BFD1234D013B}" srcId="{A6C34C25-6045-42CF-B672-ECBF743AA68D}" destId="{F4CA979B-E0E1-4961-A951-D18DEEFD48FD}" srcOrd="0" destOrd="0" parTransId="{D361B89D-1D2A-4BF0-A2BA-7E7F94B0C90A}" sibTransId="{973AF180-31F1-4465-9122-568FBFE3D237}"/>
    <dgm:cxn modelId="{65AFF08A-AAE1-4885-BC6C-C75405C9EE54}" type="presOf" srcId="{F462FC9B-FF12-4945-A896-2F22415E22E2}" destId="{C11E41E7-CD5E-4DF2-8EAC-C85DE7D6FA1E}" srcOrd="0" destOrd="0" presId="urn:microsoft.com/office/officeart/2005/8/layout/venn3"/>
    <dgm:cxn modelId="{BB6BF8CB-747E-40A7-B274-A8AAF0514DDA}" type="presOf" srcId="{F4CA979B-E0E1-4961-A951-D18DEEFD48FD}" destId="{8FE231FF-42D5-4778-8D25-741690D1E298}" srcOrd="0" destOrd="0" presId="urn:microsoft.com/office/officeart/2005/8/layout/venn3"/>
    <dgm:cxn modelId="{6CFC55DA-A22E-4F81-BE5E-930CE5E566E6}" type="presOf" srcId="{275FCD5E-CAC5-4E76-ABCC-F88C68FC4105}" destId="{75B293E6-5C61-402A-B948-294AA0528E3A}" srcOrd="0" destOrd="0" presId="urn:microsoft.com/office/officeart/2005/8/layout/venn3"/>
    <dgm:cxn modelId="{AC300EDE-D1A1-4406-9854-31AFCF62B35D}" type="presParOf" srcId="{2023EF63-C650-4147-A25B-25E958DCD862}" destId="{8FE231FF-42D5-4778-8D25-741690D1E298}" srcOrd="0" destOrd="0" presId="urn:microsoft.com/office/officeart/2005/8/layout/venn3"/>
    <dgm:cxn modelId="{2F25E55D-0127-41DA-8698-9191BB3141DE}" type="presParOf" srcId="{2023EF63-C650-4147-A25B-25E958DCD862}" destId="{F720E9B4-1E93-47D2-A2E2-DF3490F92B19}" srcOrd="1" destOrd="0" presId="urn:microsoft.com/office/officeart/2005/8/layout/venn3"/>
    <dgm:cxn modelId="{7FA7516D-6CED-422D-A536-1CD3575BB5EB}" type="presParOf" srcId="{2023EF63-C650-4147-A25B-25E958DCD862}" destId="{DCF70D33-E8DB-494E-93D3-EA4B7AEF1AED}" srcOrd="2" destOrd="0" presId="urn:microsoft.com/office/officeart/2005/8/layout/venn3"/>
    <dgm:cxn modelId="{4DF6E63A-8135-433F-BEF9-6467B9D64B47}" type="presParOf" srcId="{2023EF63-C650-4147-A25B-25E958DCD862}" destId="{8EEFAB7F-2AE6-4C9C-8AAE-F81262EBBEF6}" srcOrd="3" destOrd="0" presId="urn:microsoft.com/office/officeart/2005/8/layout/venn3"/>
    <dgm:cxn modelId="{96FC4375-52E7-4271-877F-014F3027B673}" type="presParOf" srcId="{2023EF63-C650-4147-A25B-25E958DCD862}" destId="{C11E41E7-CD5E-4DF2-8EAC-C85DE7D6FA1E}" srcOrd="4" destOrd="0" presId="urn:microsoft.com/office/officeart/2005/8/layout/venn3"/>
    <dgm:cxn modelId="{483DAD35-1BBE-4D16-B7E0-D6B316FB5073}" type="presParOf" srcId="{2023EF63-C650-4147-A25B-25E958DCD862}" destId="{C11A90A2-6FA4-4E8B-BB76-05B25DFD9D2E}" srcOrd="5" destOrd="0" presId="urn:microsoft.com/office/officeart/2005/8/layout/venn3"/>
    <dgm:cxn modelId="{5F5E31A5-B478-45FE-BEC5-EE8359BA93BE}" type="presParOf" srcId="{2023EF63-C650-4147-A25B-25E958DCD862}" destId="{75B293E6-5C61-402A-B948-294AA0528E3A}" srcOrd="6" destOrd="0" presId="urn:microsoft.com/office/officeart/2005/8/layout/venn3"/>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BD831AE-AD78-4B69-878A-83D71CBC9A27}" type="doc">
      <dgm:prSet loTypeId="urn:microsoft.com/office/officeart/2005/8/layout/hierarchy1" loCatId="hierarchy" qsTypeId="urn:microsoft.com/office/officeart/2005/8/quickstyle/simple1" qsCatId="simple" csTypeId="urn:microsoft.com/office/officeart/2005/8/colors/colorful3" csCatId="colorful" phldr="1"/>
      <dgm:spPr/>
      <dgm:t>
        <a:bodyPr/>
        <a:lstStyle/>
        <a:p>
          <a:endParaRPr lang="en-GB"/>
        </a:p>
      </dgm:t>
    </dgm:pt>
    <dgm:pt modelId="{D552AFCE-F302-409D-9A3B-E86903E6D826}">
      <dgm:prSet phldrT="[Text]"/>
      <dgm:spPr/>
      <dgm:t>
        <a:bodyPr/>
        <a:lstStyle/>
        <a:p>
          <a:r>
            <a:rPr lang="en-GB">
              <a:latin typeface="Times New Roman" panose="02020603050405020304" pitchFamily="18" charset="0"/>
              <a:cs typeface="Times New Roman" panose="02020603050405020304" pitchFamily="18" charset="0"/>
            </a:rPr>
            <a:t>Humans crave social connections  (Hayre-Kwan </a:t>
          </a:r>
          <a:r>
            <a:rPr lang="en-GB" i="1">
              <a:latin typeface="Times New Roman" panose="02020603050405020304" pitchFamily="18" charset="0"/>
              <a:cs typeface="Times New Roman" panose="02020603050405020304" pitchFamily="18" charset="0"/>
            </a:rPr>
            <a:t>et al</a:t>
          </a:r>
          <a:r>
            <a:rPr lang="en-GB">
              <a:latin typeface="Times New Roman" panose="02020603050405020304" pitchFamily="18" charset="0"/>
              <a:cs typeface="Times New Roman" panose="02020603050405020304" pitchFamily="18" charset="0"/>
            </a:rPr>
            <a:t>., 2021). </a:t>
          </a:r>
        </a:p>
      </dgm:t>
    </dgm:pt>
    <dgm:pt modelId="{ED22A283-9EF5-4E93-BA79-957EC24191B0}" type="parTrans" cxnId="{D44FF028-5D63-4A89-AF7F-51BAC85CA1B5}">
      <dgm:prSet/>
      <dgm:spPr/>
      <dgm:t>
        <a:bodyPr/>
        <a:lstStyle/>
        <a:p>
          <a:endParaRPr lang="en-GB"/>
        </a:p>
      </dgm:t>
    </dgm:pt>
    <dgm:pt modelId="{1A77A26C-605C-4E75-AA15-F40753B913D0}" type="sibTrans" cxnId="{D44FF028-5D63-4A89-AF7F-51BAC85CA1B5}">
      <dgm:prSet/>
      <dgm:spPr/>
      <dgm:t>
        <a:bodyPr/>
        <a:lstStyle/>
        <a:p>
          <a:endParaRPr lang="en-GB"/>
        </a:p>
      </dgm:t>
    </dgm:pt>
    <dgm:pt modelId="{F774C8E4-FD54-428E-806C-EB82402460F9}">
      <dgm:prSet/>
      <dgm:spPr/>
      <dgm:t>
        <a:bodyPr/>
        <a:lstStyle/>
        <a:p>
          <a:r>
            <a:rPr lang="en-GB">
              <a:latin typeface="Times New Roman" panose="02020603050405020304" pitchFamily="18" charset="0"/>
              <a:cs typeface="Times New Roman" panose="02020603050405020304" pitchFamily="18" charset="0"/>
            </a:rPr>
            <a:t>Hotel housekeepers lacks a sense of belongings (Chela-Alvarez </a:t>
          </a:r>
          <a:r>
            <a:rPr lang="en-GB" i="1">
              <a:latin typeface="Times New Roman" panose="02020603050405020304" pitchFamily="18" charset="0"/>
              <a:cs typeface="Times New Roman" panose="02020603050405020304" pitchFamily="18" charset="0"/>
            </a:rPr>
            <a:t>et al</a:t>
          </a:r>
          <a:r>
            <a:rPr lang="en-GB">
              <a:latin typeface="Times New Roman" panose="02020603050405020304" pitchFamily="18" charset="0"/>
              <a:cs typeface="Times New Roman" panose="02020603050405020304" pitchFamily="18" charset="0"/>
            </a:rPr>
            <a:t>., 2021).</a:t>
          </a:r>
          <a:endParaRPr lang="en-GB" dirty="0">
            <a:latin typeface="Times New Roman" panose="02020603050405020304" pitchFamily="18" charset="0"/>
            <a:cs typeface="Times New Roman" panose="02020603050405020304" pitchFamily="18" charset="0"/>
          </a:endParaRPr>
        </a:p>
      </dgm:t>
    </dgm:pt>
    <dgm:pt modelId="{DC4048BE-B37D-4B26-AA32-A50C143AB280}" type="parTrans" cxnId="{9497291D-6DA3-4EBE-A219-3D840774A45A}">
      <dgm:prSet/>
      <dgm:spPr/>
      <dgm:t>
        <a:bodyPr/>
        <a:lstStyle/>
        <a:p>
          <a:endParaRPr lang="en-GB"/>
        </a:p>
      </dgm:t>
    </dgm:pt>
    <dgm:pt modelId="{9542408F-A705-4DA6-94D3-0FBE60FF2245}" type="sibTrans" cxnId="{9497291D-6DA3-4EBE-A219-3D840774A45A}">
      <dgm:prSet/>
      <dgm:spPr/>
      <dgm:t>
        <a:bodyPr/>
        <a:lstStyle/>
        <a:p>
          <a:endParaRPr lang="en-GB"/>
        </a:p>
      </dgm:t>
    </dgm:pt>
    <dgm:pt modelId="{39BF90E7-48E5-4E61-BDC5-0ADD27E85C0F}">
      <dgm:prSet/>
      <dgm:spPr/>
      <dgm:t>
        <a:bodyPr/>
        <a:lstStyle/>
        <a:p>
          <a:r>
            <a:rPr lang="en-GB" dirty="0">
              <a:latin typeface="Times New Roman" panose="02020603050405020304" pitchFamily="18" charset="0"/>
              <a:cs typeface="Times New Roman" panose="02020603050405020304" pitchFamily="18" charset="0"/>
            </a:rPr>
            <a:t>Housekeepers have a tendency to leave companies.</a:t>
          </a:r>
        </a:p>
      </dgm:t>
    </dgm:pt>
    <dgm:pt modelId="{23B7BA47-0469-43FC-830C-0E47252EDFDA}" type="parTrans" cxnId="{5E60293A-534E-4E7B-8711-7362DB434D2F}">
      <dgm:prSet/>
      <dgm:spPr/>
      <dgm:t>
        <a:bodyPr/>
        <a:lstStyle/>
        <a:p>
          <a:endParaRPr lang="en-GB"/>
        </a:p>
      </dgm:t>
    </dgm:pt>
    <dgm:pt modelId="{0548E04F-5779-4AD5-B6F3-C9E00B2DB5D5}" type="sibTrans" cxnId="{5E60293A-534E-4E7B-8711-7362DB434D2F}">
      <dgm:prSet/>
      <dgm:spPr/>
      <dgm:t>
        <a:bodyPr/>
        <a:lstStyle/>
        <a:p>
          <a:endParaRPr lang="en-GB"/>
        </a:p>
      </dgm:t>
    </dgm:pt>
    <dgm:pt modelId="{8A749A3D-E9CD-4999-8D20-589956257DF8}">
      <dgm:prSet/>
      <dgm:spPr/>
      <dgm:t>
        <a:bodyPr/>
        <a:lstStyle/>
        <a:p>
          <a:r>
            <a:rPr lang="en-GB" dirty="0">
              <a:latin typeface="Times New Roman" panose="02020603050405020304" pitchFamily="18" charset="0"/>
              <a:cs typeface="Times New Roman" panose="02020603050405020304" pitchFamily="18" charset="0"/>
            </a:rPr>
            <a:t>Best practice promotes knowledge-sharing space  for socialisation.</a:t>
          </a:r>
        </a:p>
      </dgm:t>
    </dgm:pt>
    <dgm:pt modelId="{220CB3B7-F7D1-401C-B44C-DCFAA77BF0F4}" type="parTrans" cxnId="{42E971B2-4CD3-4925-9C7E-571D229B25BB}">
      <dgm:prSet/>
      <dgm:spPr/>
      <dgm:t>
        <a:bodyPr/>
        <a:lstStyle/>
        <a:p>
          <a:endParaRPr lang="en-GB"/>
        </a:p>
      </dgm:t>
    </dgm:pt>
    <dgm:pt modelId="{7FC58327-E29C-47AB-B273-42E37D15B101}" type="sibTrans" cxnId="{42E971B2-4CD3-4925-9C7E-571D229B25BB}">
      <dgm:prSet/>
      <dgm:spPr/>
      <dgm:t>
        <a:bodyPr/>
        <a:lstStyle/>
        <a:p>
          <a:endParaRPr lang="en-GB"/>
        </a:p>
      </dgm:t>
    </dgm:pt>
    <dgm:pt modelId="{D6A7DF3D-E2AE-4311-9F8D-D4AA25AD3785}">
      <dgm:prSet/>
      <dgm:spPr/>
      <dgm:t>
        <a:bodyPr/>
        <a:lstStyle/>
        <a:p>
          <a:r>
            <a:rPr lang="en-GB" dirty="0">
              <a:latin typeface="Times New Roman" panose="02020603050405020304" pitchFamily="18" charset="0"/>
              <a:cs typeface="Times New Roman" panose="02020603050405020304" pitchFamily="18" charset="0"/>
            </a:rPr>
            <a:t>It promotes on-the-job training.</a:t>
          </a:r>
          <a:endParaRPr lang="en-US" dirty="0">
            <a:latin typeface="Times New Roman" panose="02020603050405020304" pitchFamily="18" charset="0"/>
            <a:cs typeface="Times New Roman" panose="02020603050405020304" pitchFamily="18" charset="0"/>
          </a:endParaRPr>
        </a:p>
      </dgm:t>
    </dgm:pt>
    <dgm:pt modelId="{2053F458-3C56-4A13-B277-E6B0E9A8691A}" type="parTrans" cxnId="{5F802228-18A6-49FD-89E1-9B2F53DB98D7}">
      <dgm:prSet/>
      <dgm:spPr/>
      <dgm:t>
        <a:bodyPr/>
        <a:lstStyle/>
        <a:p>
          <a:endParaRPr lang="en-GB"/>
        </a:p>
      </dgm:t>
    </dgm:pt>
    <dgm:pt modelId="{11145F0F-9B1A-41AC-9BEE-D0D775FEE2BA}" type="sibTrans" cxnId="{5F802228-18A6-49FD-89E1-9B2F53DB98D7}">
      <dgm:prSet/>
      <dgm:spPr/>
      <dgm:t>
        <a:bodyPr/>
        <a:lstStyle/>
        <a:p>
          <a:endParaRPr lang="en-GB"/>
        </a:p>
      </dgm:t>
    </dgm:pt>
    <dgm:pt modelId="{FFB56D38-B278-4473-AC09-21B980B2525F}" type="pres">
      <dgm:prSet presAssocID="{9BD831AE-AD78-4B69-878A-83D71CBC9A27}" presName="hierChild1" presStyleCnt="0">
        <dgm:presLayoutVars>
          <dgm:chPref val="1"/>
          <dgm:dir/>
          <dgm:animOne val="branch"/>
          <dgm:animLvl val="lvl"/>
          <dgm:resizeHandles/>
        </dgm:presLayoutVars>
      </dgm:prSet>
      <dgm:spPr/>
    </dgm:pt>
    <dgm:pt modelId="{09DE4F53-8F04-4B71-8692-460055EFB591}" type="pres">
      <dgm:prSet presAssocID="{D552AFCE-F302-409D-9A3B-E86903E6D826}" presName="hierRoot1" presStyleCnt="0"/>
      <dgm:spPr/>
    </dgm:pt>
    <dgm:pt modelId="{8D7B8709-9B69-47B5-9AA9-222C6B31B7F3}" type="pres">
      <dgm:prSet presAssocID="{D552AFCE-F302-409D-9A3B-E86903E6D826}" presName="composite" presStyleCnt="0"/>
      <dgm:spPr/>
    </dgm:pt>
    <dgm:pt modelId="{E4C9223B-B600-43E8-A1AB-3B6F0526792B}" type="pres">
      <dgm:prSet presAssocID="{D552AFCE-F302-409D-9A3B-E86903E6D826}" presName="background" presStyleLbl="node0" presStyleIdx="0" presStyleCnt="5"/>
      <dgm:spPr/>
    </dgm:pt>
    <dgm:pt modelId="{98D745F3-5C55-4AFB-BE54-14F6F4A96CFC}" type="pres">
      <dgm:prSet presAssocID="{D552AFCE-F302-409D-9A3B-E86903E6D826}" presName="text" presStyleLbl="fgAcc0" presStyleIdx="0" presStyleCnt="5" custScaleY="137025">
        <dgm:presLayoutVars>
          <dgm:chPref val="3"/>
        </dgm:presLayoutVars>
      </dgm:prSet>
      <dgm:spPr/>
    </dgm:pt>
    <dgm:pt modelId="{17101AD1-25D8-406F-B798-214F4AFEE872}" type="pres">
      <dgm:prSet presAssocID="{D552AFCE-F302-409D-9A3B-E86903E6D826}" presName="hierChild2" presStyleCnt="0"/>
      <dgm:spPr/>
    </dgm:pt>
    <dgm:pt modelId="{2796933C-69A8-4C4C-9A68-3338AB76F2A3}" type="pres">
      <dgm:prSet presAssocID="{F774C8E4-FD54-428E-806C-EB82402460F9}" presName="hierRoot1" presStyleCnt="0"/>
      <dgm:spPr/>
    </dgm:pt>
    <dgm:pt modelId="{175CEE8D-AF05-4ACC-B068-A5BB40943888}" type="pres">
      <dgm:prSet presAssocID="{F774C8E4-FD54-428E-806C-EB82402460F9}" presName="composite" presStyleCnt="0"/>
      <dgm:spPr/>
    </dgm:pt>
    <dgm:pt modelId="{B6C95AD0-1987-4BA0-AC1F-E61E828E43F1}" type="pres">
      <dgm:prSet presAssocID="{F774C8E4-FD54-428E-806C-EB82402460F9}" presName="background" presStyleLbl="node0" presStyleIdx="1" presStyleCnt="5"/>
      <dgm:spPr/>
    </dgm:pt>
    <dgm:pt modelId="{A3BD4AA6-BE81-4F1D-A104-E52B0C47616A}" type="pres">
      <dgm:prSet presAssocID="{F774C8E4-FD54-428E-806C-EB82402460F9}" presName="text" presStyleLbl="fgAcc0" presStyleIdx="1" presStyleCnt="5" custScaleY="137025">
        <dgm:presLayoutVars>
          <dgm:chPref val="3"/>
        </dgm:presLayoutVars>
      </dgm:prSet>
      <dgm:spPr/>
    </dgm:pt>
    <dgm:pt modelId="{F4EB812E-27A7-49B8-9522-FA791002AED2}" type="pres">
      <dgm:prSet presAssocID="{F774C8E4-FD54-428E-806C-EB82402460F9}" presName="hierChild2" presStyleCnt="0"/>
      <dgm:spPr/>
    </dgm:pt>
    <dgm:pt modelId="{0E03BD52-7886-4987-AF3F-D5B4407C5448}" type="pres">
      <dgm:prSet presAssocID="{39BF90E7-48E5-4E61-BDC5-0ADD27E85C0F}" presName="hierRoot1" presStyleCnt="0"/>
      <dgm:spPr/>
    </dgm:pt>
    <dgm:pt modelId="{F6DF60F1-3E7F-4260-80DA-9586F9D7ED4D}" type="pres">
      <dgm:prSet presAssocID="{39BF90E7-48E5-4E61-BDC5-0ADD27E85C0F}" presName="composite" presStyleCnt="0"/>
      <dgm:spPr/>
    </dgm:pt>
    <dgm:pt modelId="{346DECB3-AE80-49C9-958B-22124F4D66F7}" type="pres">
      <dgm:prSet presAssocID="{39BF90E7-48E5-4E61-BDC5-0ADD27E85C0F}" presName="background" presStyleLbl="node0" presStyleIdx="2" presStyleCnt="5"/>
      <dgm:spPr/>
    </dgm:pt>
    <dgm:pt modelId="{EA806C97-0E7D-4CFD-B822-DD2CA0745541}" type="pres">
      <dgm:prSet presAssocID="{39BF90E7-48E5-4E61-BDC5-0ADD27E85C0F}" presName="text" presStyleLbl="fgAcc0" presStyleIdx="2" presStyleCnt="5" custScaleY="137025">
        <dgm:presLayoutVars>
          <dgm:chPref val="3"/>
        </dgm:presLayoutVars>
      </dgm:prSet>
      <dgm:spPr/>
    </dgm:pt>
    <dgm:pt modelId="{E6CF313E-2F5D-4901-BE61-24DE19271423}" type="pres">
      <dgm:prSet presAssocID="{39BF90E7-48E5-4E61-BDC5-0ADD27E85C0F}" presName="hierChild2" presStyleCnt="0"/>
      <dgm:spPr/>
    </dgm:pt>
    <dgm:pt modelId="{37278995-9945-47A7-83C6-A3C13BD608D2}" type="pres">
      <dgm:prSet presAssocID="{8A749A3D-E9CD-4999-8D20-589956257DF8}" presName="hierRoot1" presStyleCnt="0"/>
      <dgm:spPr/>
    </dgm:pt>
    <dgm:pt modelId="{511D80DB-B11F-42DC-B55F-2C2D6A39BF43}" type="pres">
      <dgm:prSet presAssocID="{8A749A3D-E9CD-4999-8D20-589956257DF8}" presName="composite" presStyleCnt="0"/>
      <dgm:spPr/>
    </dgm:pt>
    <dgm:pt modelId="{55BC53C6-39CE-4EA0-89B4-8567559E311D}" type="pres">
      <dgm:prSet presAssocID="{8A749A3D-E9CD-4999-8D20-589956257DF8}" presName="background" presStyleLbl="node0" presStyleIdx="3" presStyleCnt="5"/>
      <dgm:spPr/>
    </dgm:pt>
    <dgm:pt modelId="{F4806056-7C4A-4C67-BB5E-996F60BADF62}" type="pres">
      <dgm:prSet presAssocID="{8A749A3D-E9CD-4999-8D20-589956257DF8}" presName="text" presStyleLbl="fgAcc0" presStyleIdx="3" presStyleCnt="5" custScaleY="137025">
        <dgm:presLayoutVars>
          <dgm:chPref val="3"/>
        </dgm:presLayoutVars>
      </dgm:prSet>
      <dgm:spPr/>
    </dgm:pt>
    <dgm:pt modelId="{6A6B03FB-5A06-43EB-B769-EB0459D9DB56}" type="pres">
      <dgm:prSet presAssocID="{8A749A3D-E9CD-4999-8D20-589956257DF8}" presName="hierChild2" presStyleCnt="0"/>
      <dgm:spPr/>
    </dgm:pt>
    <dgm:pt modelId="{028CC8B8-6D9B-4731-9C4D-D4C573FCD0AF}" type="pres">
      <dgm:prSet presAssocID="{D6A7DF3D-E2AE-4311-9F8D-D4AA25AD3785}" presName="hierRoot1" presStyleCnt="0"/>
      <dgm:spPr/>
    </dgm:pt>
    <dgm:pt modelId="{7096BCCE-6205-4CEA-9202-74B880F1D9D9}" type="pres">
      <dgm:prSet presAssocID="{D6A7DF3D-E2AE-4311-9F8D-D4AA25AD3785}" presName="composite" presStyleCnt="0"/>
      <dgm:spPr/>
    </dgm:pt>
    <dgm:pt modelId="{DD2F01FF-F381-454E-BC16-7B949CE915DB}" type="pres">
      <dgm:prSet presAssocID="{D6A7DF3D-E2AE-4311-9F8D-D4AA25AD3785}" presName="background" presStyleLbl="node0" presStyleIdx="4" presStyleCnt="5"/>
      <dgm:spPr/>
    </dgm:pt>
    <dgm:pt modelId="{1D251FE0-2DE1-47D3-B5FB-06FC29C0FAF5}" type="pres">
      <dgm:prSet presAssocID="{D6A7DF3D-E2AE-4311-9F8D-D4AA25AD3785}" presName="text" presStyleLbl="fgAcc0" presStyleIdx="4" presStyleCnt="5" custScaleY="137025">
        <dgm:presLayoutVars>
          <dgm:chPref val="3"/>
        </dgm:presLayoutVars>
      </dgm:prSet>
      <dgm:spPr/>
    </dgm:pt>
    <dgm:pt modelId="{12132BBE-C9F3-4FFD-A728-E669C18E6AB4}" type="pres">
      <dgm:prSet presAssocID="{D6A7DF3D-E2AE-4311-9F8D-D4AA25AD3785}" presName="hierChild2" presStyleCnt="0"/>
      <dgm:spPr/>
    </dgm:pt>
  </dgm:ptLst>
  <dgm:cxnLst>
    <dgm:cxn modelId="{3477171C-8919-440C-B48E-B810F1B7BFEF}" type="presOf" srcId="{D552AFCE-F302-409D-9A3B-E86903E6D826}" destId="{98D745F3-5C55-4AFB-BE54-14F6F4A96CFC}" srcOrd="0" destOrd="0" presId="urn:microsoft.com/office/officeart/2005/8/layout/hierarchy1"/>
    <dgm:cxn modelId="{9497291D-6DA3-4EBE-A219-3D840774A45A}" srcId="{9BD831AE-AD78-4B69-878A-83D71CBC9A27}" destId="{F774C8E4-FD54-428E-806C-EB82402460F9}" srcOrd="1" destOrd="0" parTransId="{DC4048BE-B37D-4B26-AA32-A50C143AB280}" sibTransId="{9542408F-A705-4DA6-94D3-0FBE60FF2245}"/>
    <dgm:cxn modelId="{5F802228-18A6-49FD-89E1-9B2F53DB98D7}" srcId="{9BD831AE-AD78-4B69-878A-83D71CBC9A27}" destId="{D6A7DF3D-E2AE-4311-9F8D-D4AA25AD3785}" srcOrd="4" destOrd="0" parTransId="{2053F458-3C56-4A13-B277-E6B0E9A8691A}" sibTransId="{11145F0F-9B1A-41AC-9BEE-D0D775FEE2BA}"/>
    <dgm:cxn modelId="{D44FF028-5D63-4A89-AF7F-51BAC85CA1B5}" srcId="{9BD831AE-AD78-4B69-878A-83D71CBC9A27}" destId="{D552AFCE-F302-409D-9A3B-E86903E6D826}" srcOrd="0" destOrd="0" parTransId="{ED22A283-9EF5-4E93-BA79-957EC24191B0}" sibTransId="{1A77A26C-605C-4E75-AA15-F40753B913D0}"/>
    <dgm:cxn modelId="{5DB75B37-1D0E-4FE4-A915-EDD3A5EBAD43}" type="presOf" srcId="{F774C8E4-FD54-428E-806C-EB82402460F9}" destId="{A3BD4AA6-BE81-4F1D-A104-E52B0C47616A}" srcOrd="0" destOrd="0" presId="urn:microsoft.com/office/officeart/2005/8/layout/hierarchy1"/>
    <dgm:cxn modelId="{5E60293A-534E-4E7B-8711-7362DB434D2F}" srcId="{9BD831AE-AD78-4B69-878A-83D71CBC9A27}" destId="{39BF90E7-48E5-4E61-BDC5-0ADD27E85C0F}" srcOrd="2" destOrd="0" parTransId="{23B7BA47-0469-43FC-830C-0E47252EDFDA}" sibTransId="{0548E04F-5779-4AD5-B6F3-C9E00B2DB5D5}"/>
    <dgm:cxn modelId="{BCDCB24F-6D05-428D-83CF-019244E20EDB}" type="presOf" srcId="{39BF90E7-48E5-4E61-BDC5-0ADD27E85C0F}" destId="{EA806C97-0E7D-4CFD-B822-DD2CA0745541}" srcOrd="0" destOrd="0" presId="urn:microsoft.com/office/officeart/2005/8/layout/hierarchy1"/>
    <dgm:cxn modelId="{0613CA73-A46D-4ED0-B394-927384BA1B27}" type="presOf" srcId="{8A749A3D-E9CD-4999-8D20-589956257DF8}" destId="{F4806056-7C4A-4C67-BB5E-996F60BADF62}" srcOrd="0" destOrd="0" presId="urn:microsoft.com/office/officeart/2005/8/layout/hierarchy1"/>
    <dgm:cxn modelId="{BFEF7C88-2765-445E-8C67-A8E6B8C166A9}" type="presOf" srcId="{9BD831AE-AD78-4B69-878A-83D71CBC9A27}" destId="{FFB56D38-B278-4473-AC09-21B980B2525F}" srcOrd="0" destOrd="0" presId="urn:microsoft.com/office/officeart/2005/8/layout/hierarchy1"/>
    <dgm:cxn modelId="{60D65A92-984A-4713-BDFD-9AB669CD7763}" type="presOf" srcId="{D6A7DF3D-E2AE-4311-9F8D-D4AA25AD3785}" destId="{1D251FE0-2DE1-47D3-B5FB-06FC29C0FAF5}" srcOrd="0" destOrd="0" presId="urn:microsoft.com/office/officeart/2005/8/layout/hierarchy1"/>
    <dgm:cxn modelId="{42E971B2-4CD3-4925-9C7E-571D229B25BB}" srcId="{9BD831AE-AD78-4B69-878A-83D71CBC9A27}" destId="{8A749A3D-E9CD-4999-8D20-589956257DF8}" srcOrd="3" destOrd="0" parTransId="{220CB3B7-F7D1-401C-B44C-DCFAA77BF0F4}" sibTransId="{7FC58327-E29C-47AB-B273-42E37D15B101}"/>
    <dgm:cxn modelId="{CA8C59AE-3149-47F7-855C-73597E34D0BC}" type="presParOf" srcId="{FFB56D38-B278-4473-AC09-21B980B2525F}" destId="{09DE4F53-8F04-4B71-8692-460055EFB591}" srcOrd="0" destOrd="0" presId="urn:microsoft.com/office/officeart/2005/8/layout/hierarchy1"/>
    <dgm:cxn modelId="{B426E487-51A8-4C51-A02A-760E4C36C6A7}" type="presParOf" srcId="{09DE4F53-8F04-4B71-8692-460055EFB591}" destId="{8D7B8709-9B69-47B5-9AA9-222C6B31B7F3}" srcOrd="0" destOrd="0" presId="urn:microsoft.com/office/officeart/2005/8/layout/hierarchy1"/>
    <dgm:cxn modelId="{4E5C4003-2D55-4DD1-9AEB-BBD00450B171}" type="presParOf" srcId="{8D7B8709-9B69-47B5-9AA9-222C6B31B7F3}" destId="{E4C9223B-B600-43E8-A1AB-3B6F0526792B}" srcOrd="0" destOrd="0" presId="urn:microsoft.com/office/officeart/2005/8/layout/hierarchy1"/>
    <dgm:cxn modelId="{1FDAA38F-2E3D-4C8B-B5E8-601C78E7F813}" type="presParOf" srcId="{8D7B8709-9B69-47B5-9AA9-222C6B31B7F3}" destId="{98D745F3-5C55-4AFB-BE54-14F6F4A96CFC}" srcOrd="1" destOrd="0" presId="urn:microsoft.com/office/officeart/2005/8/layout/hierarchy1"/>
    <dgm:cxn modelId="{EDCBE292-3A67-4481-83E6-B086FEF6C68F}" type="presParOf" srcId="{09DE4F53-8F04-4B71-8692-460055EFB591}" destId="{17101AD1-25D8-406F-B798-214F4AFEE872}" srcOrd="1" destOrd="0" presId="urn:microsoft.com/office/officeart/2005/8/layout/hierarchy1"/>
    <dgm:cxn modelId="{74C1A624-CCFC-4483-A26A-59B06A80351E}" type="presParOf" srcId="{FFB56D38-B278-4473-AC09-21B980B2525F}" destId="{2796933C-69A8-4C4C-9A68-3338AB76F2A3}" srcOrd="1" destOrd="0" presId="urn:microsoft.com/office/officeart/2005/8/layout/hierarchy1"/>
    <dgm:cxn modelId="{AA1537A8-AA13-47E9-B849-EA688C32A77E}" type="presParOf" srcId="{2796933C-69A8-4C4C-9A68-3338AB76F2A3}" destId="{175CEE8D-AF05-4ACC-B068-A5BB40943888}" srcOrd="0" destOrd="0" presId="urn:microsoft.com/office/officeart/2005/8/layout/hierarchy1"/>
    <dgm:cxn modelId="{5B8763A8-7C5E-4085-8A04-C44188F1E93B}" type="presParOf" srcId="{175CEE8D-AF05-4ACC-B068-A5BB40943888}" destId="{B6C95AD0-1987-4BA0-AC1F-E61E828E43F1}" srcOrd="0" destOrd="0" presId="urn:microsoft.com/office/officeart/2005/8/layout/hierarchy1"/>
    <dgm:cxn modelId="{E4C15FC4-5711-40C5-83D6-C8C54D54C4F8}" type="presParOf" srcId="{175CEE8D-AF05-4ACC-B068-A5BB40943888}" destId="{A3BD4AA6-BE81-4F1D-A104-E52B0C47616A}" srcOrd="1" destOrd="0" presId="urn:microsoft.com/office/officeart/2005/8/layout/hierarchy1"/>
    <dgm:cxn modelId="{DE8094B8-C65A-47E9-821F-CE3BC8421563}" type="presParOf" srcId="{2796933C-69A8-4C4C-9A68-3338AB76F2A3}" destId="{F4EB812E-27A7-49B8-9522-FA791002AED2}" srcOrd="1" destOrd="0" presId="urn:microsoft.com/office/officeart/2005/8/layout/hierarchy1"/>
    <dgm:cxn modelId="{3106CE1E-1804-4D5B-BCEE-4BE0AAD2F2BC}" type="presParOf" srcId="{FFB56D38-B278-4473-AC09-21B980B2525F}" destId="{0E03BD52-7886-4987-AF3F-D5B4407C5448}" srcOrd="2" destOrd="0" presId="urn:microsoft.com/office/officeart/2005/8/layout/hierarchy1"/>
    <dgm:cxn modelId="{476D1550-7D04-421B-B111-582BB231F5EF}" type="presParOf" srcId="{0E03BD52-7886-4987-AF3F-D5B4407C5448}" destId="{F6DF60F1-3E7F-4260-80DA-9586F9D7ED4D}" srcOrd="0" destOrd="0" presId="urn:microsoft.com/office/officeart/2005/8/layout/hierarchy1"/>
    <dgm:cxn modelId="{F6576101-9085-4CF9-802E-E6936C178F4C}" type="presParOf" srcId="{F6DF60F1-3E7F-4260-80DA-9586F9D7ED4D}" destId="{346DECB3-AE80-49C9-958B-22124F4D66F7}" srcOrd="0" destOrd="0" presId="urn:microsoft.com/office/officeart/2005/8/layout/hierarchy1"/>
    <dgm:cxn modelId="{AA604125-FABA-48D2-B8FD-5DD5B49C2A2E}" type="presParOf" srcId="{F6DF60F1-3E7F-4260-80DA-9586F9D7ED4D}" destId="{EA806C97-0E7D-4CFD-B822-DD2CA0745541}" srcOrd="1" destOrd="0" presId="urn:microsoft.com/office/officeart/2005/8/layout/hierarchy1"/>
    <dgm:cxn modelId="{3E6F2F3E-AB31-4F71-A917-6E71B3B55D54}" type="presParOf" srcId="{0E03BD52-7886-4987-AF3F-D5B4407C5448}" destId="{E6CF313E-2F5D-4901-BE61-24DE19271423}" srcOrd="1" destOrd="0" presId="urn:microsoft.com/office/officeart/2005/8/layout/hierarchy1"/>
    <dgm:cxn modelId="{D92344D5-FC98-4715-8B46-86D753ACF6A3}" type="presParOf" srcId="{FFB56D38-B278-4473-AC09-21B980B2525F}" destId="{37278995-9945-47A7-83C6-A3C13BD608D2}" srcOrd="3" destOrd="0" presId="urn:microsoft.com/office/officeart/2005/8/layout/hierarchy1"/>
    <dgm:cxn modelId="{762B9A06-A985-4301-B56A-3664747EBC43}" type="presParOf" srcId="{37278995-9945-47A7-83C6-A3C13BD608D2}" destId="{511D80DB-B11F-42DC-B55F-2C2D6A39BF43}" srcOrd="0" destOrd="0" presId="urn:microsoft.com/office/officeart/2005/8/layout/hierarchy1"/>
    <dgm:cxn modelId="{AA39F2F8-9175-445D-B8B8-FA805F5EFB75}" type="presParOf" srcId="{511D80DB-B11F-42DC-B55F-2C2D6A39BF43}" destId="{55BC53C6-39CE-4EA0-89B4-8567559E311D}" srcOrd="0" destOrd="0" presId="urn:microsoft.com/office/officeart/2005/8/layout/hierarchy1"/>
    <dgm:cxn modelId="{72E3C2BD-2D8B-41A3-9FBE-8BEEEF09B2B8}" type="presParOf" srcId="{511D80DB-B11F-42DC-B55F-2C2D6A39BF43}" destId="{F4806056-7C4A-4C67-BB5E-996F60BADF62}" srcOrd="1" destOrd="0" presId="urn:microsoft.com/office/officeart/2005/8/layout/hierarchy1"/>
    <dgm:cxn modelId="{8BCE80ED-B464-4232-A134-C2F4667D2A7A}" type="presParOf" srcId="{37278995-9945-47A7-83C6-A3C13BD608D2}" destId="{6A6B03FB-5A06-43EB-B769-EB0459D9DB56}" srcOrd="1" destOrd="0" presId="urn:microsoft.com/office/officeart/2005/8/layout/hierarchy1"/>
    <dgm:cxn modelId="{86083935-A6EB-416A-9D01-6FE0E78A8BEC}" type="presParOf" srcId="{FFB56D38-B278-4473-AC09-21B980B2525F}" destId="{028CC8B8-6D9B-4731-9C4D-D4C573FCD0AF}" srcOrd="4" destOrd="0" presId="urn:microsoft.com/office/officeart/2005/8/layout/hierarchy1"/>
    <dgm:cxn modelId="{75717786-607C-4B4A-B0BC-4FC954B94A34}" type="presParOf" srcId="{028CC8B8-6D9B-4731-9C4D-D4C573FCD0AF}" destId="{7096BCCE-6205-4CEA-9202-74B880F1D9D9}" srcOrd="0" destOrd="0" presId="urn:microsoft.com/office/officeart/2005/8/layout/hierarchy1"/>
    <dgm:cxn modelId="{E840FB2B-7106-42E2-8EB5-7FDA15BF029D}" type="presParOf" srcId="{7096BCCE-6205-4CEA-9202-74B880F1D9D9}" destId="{DD2F01FF-F381-454E-BC16-7B949CE915DB}" srcOrd="0" destOrd="0" presId="urn:microsoft.com/office/officeart/2005/8/layout/hierarchy1"/>
    <dgm:cxn modelId="{7878B013-F91C-4107-B92D-8453738F7946}" type="presParOf" srcId="{7096BCCE-6205-4CEA-9202-74B880F1D9D9}" destId="{1D251FE0-2DE1-47D3-B5FB-06FC29C0FAF5}" srcOrd="1" destOrd="0" presId="urn:microsoft.com/office/officeart/2005/8/layout/hierarchy1"/>
    <dgm:cxn modelId="{4BB88049-E294-405E-9AF7-D2A5A18F97B3}" type="presParOf" srcId="{028CC8B8-6D9B-4731-9C4D-D4C573FCD0AF}" destId="{12132BBE-C9F3-4FFD-A728-E669C18E6AB4}"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9E328F-562D-459F-9552-F7353A144991}">
      <dsp:nvSpPr>
        <dsp:cNvPr id="0" name=""/>
        <dsp:cNvSpPr/>
      </dsp:nvSpPr>
      <dsp:spPr>
        <a:xfrm>
          <a:off x="0" y="0"/>
          <a:ext cx="8128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16F593-1153-4281-BB77-B98A52BDAE64}">
      <dsp:nvSpPr>
        <dsp:cNvPr id="0" name=""/>
        <dsp:cNvSpPr/>
      </dsp:nvSpPr>
      <dsp:spPr>
        <a:xfrm>
          <a:off x="0" y="0"/>
          <a:ext cx="8128000" cy="677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latin typeface="Arial" pitchFamily="34" charset="0"/>
              <a:cs typeface="Arial" pitchFamily="34" charset="0"/>
            </a:rPr>
            <a:t>Introduction</a:t>
          </a:r>
          <a:endParaRPr lang="en-GB" sz="3100" kern="1200"/>
        </a:p>
      </dsp:txBody>
      <dsp:txXfrm>
        <a:off x="0" y="0"/>
        <a:ext cx="8128000" cy="677333"/>
      </dsp:txXfrm>
    </dsp:sp>
    <dsp:sp modelId="{E035F6E9-F600-4B22-AF68-63E73FD1D78F}">
      <dsp:nvSpPr>
        <dsp:cNvPr id="0" name=""/>
        <dsp:cNvSpPr/>
      </dsp:nvSpPr>
      <dsp:spPr>
        <a:xfrm>
          <a:off x="0" y="677333"/>
          <a:ext cx="8128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8C79E6-0FB1-42D7-88DF-9F40EBB9851F}">
      <dsp:nvSpPr>
        <dsp:cNvPr id="0" name=""/>
        <dsp:cNvSpPr/>
      </dsp:nvSpPr>
      <dsp:spPr>
        <a:xfrm>
          <a:off x="0" y="677333"/>
          <a:ext cx="8128000" cy="677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latin typeface="Arial" pitchFamily="34" charset="0"/>
              <a:cs typeface="Arial" pitchFamily="34" charset="0"/>
            </a:rPr>
            <a:t>Physiological Needs</a:t>
          </a:r>
          <a:endParaRPr lang="en-US" sz="3100" kern="1200" dirty="0">
            <a:latin typeface="Arial" pitchFamily="34" charset="0"/>
            <a:cs typeface="Arial" pitchFamily="34" charset="0"/>
          </a:endParaRPr>
        </a:p>
      </dsp:txBody>
      <dsp:txXfrm>
        <a:off x="0" y="677333"/>
        <a:ext cx="8128000" cy="677333"/>
      </dsp:txXfrm>
    </dsp:sp>
    <dsp:sp modelId="{E33C89F9-99FD-42A6-B57D-A2BA3F796A5C}">
      <dsp:nvSpPr>
        <dsp:cNvPr id="0" name=""/>
        <dsp:cNvSpPr/>
      </dsp:nvSpPr>
      <dsp:spPr>
        <a:xfrm>
          <a:off x="0" y="1354666"/>
          <a:ext cx="8128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D50E29-1D7B-445A-A45E-CE5E92127828}">
      <dsp:nvSpPr>
        <dsp:cNvPr id="0" name=""/>
        <dsp:cNvSpPr/>
      </dsp:nvSpPr>
      <dsp:spPr>
        <a:xfrm>
          <a:off x="0" y="1354666"/>
          <a:ext cx="8128000" cy="677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latin typeface="Arial" pitchFamily="34" charset="0"/>
              <a:cs typeface="Arial" pitchFamily="34" charset="0"/>
            </a:rPr>
            <a:t>Safety Needs</a:t>
          </a:r>
          <a:endParaRPr lang="en-US" sz="3100" kern="1200" dirty="0">
            <a:latin typeface="Arial" pitchFamily="34" charset="0"/>
            <a:cs typeface="Arial" pitchFamily="34" charset="0"/>
          </a:endParaRPr>
        </a:p>
      </dsp:txBody>
      <dsp:txXfrm>
        <a:off x="0" y="1354666"/>
        <a:ext cx="8128000" cy="677333"/>
      </dsp:txXfrm>
    </dsp:sp>
    <dsp:sp modelId="{6E53D017-B57E-4CD7-A3E0-269B19654580}">
      <dsp:nvSpPr>
        <dsp:cNvPr id="0" name=""/>
        <dsp:cNvSpPr/>
      </dsp:nvSpPr>
      <dsp:spPr>
        <a:xfrm>
          <a:off x="0" y="2032000"/>
          <a:ext cx="8128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B7DBC6-7938-4D11-AA1C-007246D80D61}">
      <dsp:nvSpPr>
        <dsp:cNvPr id="0" name=""/>
        <dsp:cNvSpPr/>
      </dsp:nvSpPr>
      <dsp:spPr>
        <a:xfrm>
          <a:off x="0" y="2032000"/>
          <a:ext cx="8128000" cy="677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latin typeface="Arial" pitchFamily="34" charset="0"/>
              <a:cs typeface="Arial" pitchFamily="34" charset="0"/>
            </a:rPr>
            <a:t>Belonging Needs</a:t>
          </a:r>
          <a:endParaRPr lang="en-US" sz="3100" kern="1200" dirty="0">
            <a:latin typeface="Arial" pitchFamily="34" charset="0"/>
            <a:cs typeface="Arial" pitchFamily="34" charset="0"/>
          </a:endParaRPr>
        </a:p>
      </dsp:txBody>
      <dsp:txXfrm>
        <a:off x="0" y="2032000"/>
        <a:ext cx="8128000" cy="677333"/>
      </dsp:txXfrm>
    </dsp:sp>
    <dsp:sp modelId="{59ED9CA5-45F5-45C9-AFB8-E88659ACE2D4}">
      <dsp:nvSpPr>
        <dsp:cNvPr id="0" name=""/>
        <dsp:cNvSpPr/>
      </dsp:nvSpPr>
      <dsp:spPr>
        <a:xfrm>
          <a:off x="0" y="2709333"/>
          <a:ext cx="8128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AE84F4-B3E1-48EB-9E0F-F2DCD2F5CA5A}">
      <dsp:nvSpPr>
        <dsp:cNvPr id="0" name=""/>
        <dsp:cNvSpPr/>
      </dsp:nvSpPr>
      <dsp:spPr>
        <a:xfrm>
          <a:off x="0" y="2709333"/>
          <a:ext cx="8128000" cy="677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latin typeface="Arial" pitchFamily="34" charset="0"/>
              <a:cs typeface="Arial" pitchFamily="34" charset="0"/>
            </a:rPr>
            <a:t>Esteem Needs</a:t>
          </a:r>
          <a:endParaRPr lang="en-US" sz="3100" kern="1200" dirty="0">
            <a:latin typeface="Arial" pitchFamily="34" charset="0"/>
            <a:cs typeface="Arial" pitchFamily="34" charset="0"/>
          </a:endParaRPr>
        </a:p>
      </dsp:txBody>
      <dsp:txXfrm>
        <a:off x="0" y="2709333"/>
        <a:ext cx="8128000" cy="677333"/>
      </dsp:txXfrm>
    </dsp:sp>
    <dsp:sp modelId="{270E3752-CA14-40F4-B70D-0F1E91D41F1D}">
      <dsp:nvSpPr>
        <dsp:cNvPr id="0" name=""/>
        <dsp:cNvSpPr/>
      </dsp:nvSpPr>
      <dsp:spPr>
        <a:xfrm>
          <a:off x="0" y="3386666"/>
          <a:ext cx="8128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948A6A-00D6-46E3-8BE4-180E28DD2F86}">
      <dsp:nvSpPr>
        <dsp:cNvPr id="0" name=""/>
        <dsp:cNvSpPr/>
      </dsp:nvSpPr>
      <dsp:spPr>
        <a:xfrm>
          <a:off x="0" y="3386666"/>
          <a:ext cx="8128000" cy="677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latin typeface="Arial" pitchFamily="34" charset="0"/>
              <a:cs typeface="Arial" pitchFamily="34" charset="0"/>
            </a:rPr>
            <a:t>Self-Actualisation Needs</a:t>
          </a:r>
          <a:endParaRPr lang="en-US" sz="3100" kern="1200" dirty="0">
            <a:latin typeface="Arial" pitchFamily="34" charset="0"/>
            <a:cs typeface="Arial" pitchFamily="34" charset="0"/>
          </a:endParaRPr>
        </a:p>
      </dsp:txBody>
      <dsp:txXfrm>
        <a:off x="0" y="3386666"/>
        <a:ext cx="8128000" cy="677333"/>
      </dsp:txXfrm>
    </dsp:sp>
    <dsp:sp modelId="{003C427E-6B6D-4925-BC0B-6E358563BD29}">
      <dsp:nvSpPr>
        <dsp:cNvPr id="0" name=""/>
        <dsp:cNvSpPr/>
      </dsp:nvSpPr>
      <dsp:spPr>
        <a:xfrm>
          <a:off x="0" y="4064000"/>
          <a:ext cx="8128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F61D7E-6E3F-4BFA-9AA1-45F28902E35D}">
      <dsp:nvSpPr>
        <dsp:cNvPr id="0" name=""/>
        <dsp:cNvSpPr/>
      </dsp:nvSpPr>
      <dsp:spPr>
        <a:xfrm>
          <a:off x="0" y="4064000"/>
          <a:ext cx="8128000" cy="677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dirty="0">
              <a:latin typeface="Arial" pitchFamily="34" charset="0"/>
              <a:cs typeface="Arial" pitchFamily="34" charset="0"/>
            </a:rPr>
            <a:t>Conclusion</a:t>
          </a:r>
        </a:p>
      </dsp:txBody>
      <dsp:txXfrm>
        <a:off x="0" y="4064000"/>
        <a:ext cx="8128000" cy="677333"/>
      </dsp:txXfrm>
    </dsp:sp>
    <dsp:sp modelId="{46A57BDA-8C3F-47E7-A96C-71354D61081B}">
      <dsp:nvSpPr>
        <dsp:cNvPr id="0" name=""/>
        <dsp:cNvSpPr/>
      </dsp:nvSpPr>
      <dsp:spPr>
        <a:xfrm>
          <a:off x="0" y="4741333"/>
          <a:ext cx="8128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9731F0-9576-49DA-ADAE-C141A59924F8}">
      <dsp:nvSpPr>
        <dsp:cNvPr id="0" name=""/>
        <dsp:cNvSpPr/>
      </dsp:nvSpPr>
      <dsp:spPr>
        <a:xfrm>
          <a:off x="0" y="4741333"/>
          <a:ext cx="8128000" cy="677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dirty="0"/>
            <a:t>References</a:t>
          </a:r>
        </a:p>
      </dsp:txBody>
      <dsp:txXfrm>
        <a:off x="0" y="4741333"/>
        <a:ext cx="8128000" cy="6773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E231FF-42D5-4778-8D25-741690D1E298}">
      <dsp:nvSpPr>
        <dsp:cNvPr id="0" name=""/>
        <dsp:cNvSpPr/>
      </dsp:nvSpPr>
      <dsp:spPr>
        <a:xfrm>
          <a:off x="3132" y="1459429"/>
          <a:ext cx="3143274" cy="3143274"/>
        </a:xfrm>
        <a:prstGeom prst="ellipse">
          <a:avLst/>
        </a:prstGeom>
        <a:solidFill>
          <a:schemeClr val="accent2">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72985" tIns="27940" rIns="172985" bIns="27940" numCol="1" spcCol="1270" anchor="ctr" anchorCtr="0">
          <a:noAutofit/>
        </a:bodyPr>
        <a:lstStyle/>
        <a:p>
          <a:pPr marL="0" lvl="0" indent="0" algn="ctr" defTabSz="977900">
            <a:lnSpc>
              <a:spcPct val="90000"/>
            </a:lnSpc>
            <a:spcBef>
              <a:spcPct val="0"/>
            </a:spcBef>
            <a:spcAft>
              <a:spcPct val="35000"/>
            </a:spcAft>
            <a:buNone/>
          </a:pPr>
          <a:r>
            <a:rPr lang="en-GB" sz="2200" kern="1200" dirty="0">
              <a:latin typeface="Arial" pitchFamily="34" charset="0"/>
              <a:cs typeface="Arial" pitchFamily="34" charset="0"/>
            </a:rPr>
            <a:t>Safety needs are part of physiological needs (</a:t>
          </a:r>
          <a:r>
            <a:rPr lang="en-GB" sz="2200" kern="1200" dirty="0" err="1">
              <a:latin typeface="Arial" pitchFamily="34" charset="0"/>
              <a:cs typeface="Arial" pitchFamily="34" charset="0"/>
            </a:rPr>
            <a:t>Hayre</a:t>
          </a:r>
          <a:r>
            <a:rPr lang="en-GB" sz="2200" kern="1200" dirty="0">
              <a:latin typeface="Arial" pitchFamily="34" charset="0"/>
              <a:cs typeface="Arial" pitchFamily="34" charset="0"/>
            </a:rPr>
            <a:t>-Kwan </a:t>
          </a:r>
          <a:r>
            <a:rPr lang="en-GB" sz="2200" i="1" kern="1200" dirty="0">
              <a:latin typeface="Arial" pitchFamily="34" charset="0"/>
              <a:cs typeface="Arial" pitchFamily="34" charset="0"/>
            </a:rPr>
            <a:t>et al</a:t>
          </a:r>
          <a:r>
            <a:rPr lang="en-GB" sz="2200" kern="1200" dirty="0">
              <a:latin typeface="Arial" pitchFamily="34" charset="0"/>
              <a:cs typeface="Arial" pitchFamily="34" charset="0"/>
            </a:rPr>
            <a:t>., 2021).</a:t>
          </a:r>
          <a:endParaRPr lang="en-GB" sz="2200" kern="1200" dirty="0"/>
        </a:p>
      </dsp:txBody>
      <dsp:txXfrm>
        <a:off x="463454" y="1919751"/>
        <a:ext cx="2222630" cy="2222630"/>
      </dsp:txXfrm>
    </dsp:sp>
    <dsp:sp modelId="{DCF70D33-E8DB-494E-93D3-EA4B7AEF1AED}">
      <dsp:nvSpPr>
        <dsp:cNvPr id="0" name=""/>
        <dsp:cNvSpPr/>
      </dsp:nvSpPr>
      <dsp:spPr>
        <a:xfrm>
          <a:off x="2517752" y="1459429"/>
          <a:ext cx="3143274" cy="3143274"/>
        </a:xfrm>
        <a:prstGeom prst="ellipse">
          <a:avLst/>
        </a:prstGeom>
        <a:solidFill>
          <a:schemeClr val="accent3">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72985" tIns="27940" rIns="172985" bIns="27940" numCol="1" spcCol="1270" anchor="ctr" anchorCtr="0">
          <a:noAutofit/>
        </a:bodyPr>
        <a:lstStyle/>
        <a:p>
          <a:pPr marL="0" lvl="0" indent="0" algn="ctr" defTabSz="977900">
            <a:lnSpc>
              <a:spcPct val="90000"/>
            </a:lnSpc>
            <a:spcBef>
              <a:spcPct val="0"/>
            </a:spcBef>
            <a:spcAft>
              <a:spcPct val="35000"/>
            </a:spcAft>
            <a:buNone/>
          </a:pPr>
          <a:r>
            <a:rPr lang="en-GB" sz="2200" kern="1200">
              <a:latin typeface="Arial" pitchFamily="34" charset="0"/>
              <a:cs typeface="Arial" pitchFamily="34" charset="0"/>
            </a:rPr>
            <a:t>Hotel housekeeping staff receives only safety instructions.</a:t>
          </a:r>
          <a:endParaRPr lang="en-GB" sz="2200" kern="1200" dirty="0">
            <a:latin typeface="Arial" pitchFamily="34" charset="0"/>
            <a:cs typeface="Arial" pitchFamily="34" charset="0"/>
          </a:endParaRPr>
        </a:p>
      </dsp:txBody>
      <dsp:txXfrm>
        <a:off x="2978074" y="1919751"/>
        <a:ext cx="2222630" cy="2222630"/>
      </dsp:txXfrm>
    </dsp:sp>
    <dsp:sp modelId="{C11E41E7-CD5E-4DF2-8EAC-C85DE7D6FA1E}">
      <dsp:nvSpPr>
        <dsp:cNvPr id="0" name=""/>
        <dsp:cNvSpPr/>
      </dsp:nvSpPr>
      <dsp:spPr>
        <a:xfrm>
          <a:off x="5032372" y="1459429"/>
          <a:ext cx="3143274" cy="3143274"/>
        </a:xfrm>
        <a:prstGeom prst="ellipse">
          <a:avLst/>
        </a:prstGeom>
        <a:solidFill>
          <a:schemeClr val="accent4">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72985" tIns="27940" rIns="172985" bIns="27940" numCol="1" spcCol="1270" anchor="ctr" anchorCtr="0">
          <a:noAutofit/>
        </a:bodyPr>
        <a:lstStyle/>
        <a:p>
          <a:pPr marL="0" lvl="0" indent="0" algn="ctr" defTabSz="977900">
            <a:lnSpc>
              <a:spcPct val="90000"/>
            </a:lnSpc>
            <a:spcBef>
              <a:spcPct val="0"/>
            </a:spcBef>
            <a:spcAft>
              <a:spcPct val="35000"/>
            </a:spcAft>
            <a:buNone/>
          </a:pPr>
          <a:r>
            <a:rPr lang="en-GB" sz="2200" kern="1200">
              <a:latin typeface="Arial" pitchFamily="34" charset="0"/>
              <a:cs typeface="Arial" pitchFamily="34" charset="0"/>
            </a:rPr>
            <a:t>They receive insufficient training (Chela-Alvarez </a:t>
          </a:r>
          <a:r>
            <a:rPr lang="en-GB" sz="2200" i="1" kern="1200">
              <a:latin typeface="Arial" pitchFamily="34" charset="0"/>
              <a:cs typeface="Arial" pitchFamily="34" charset="0"/>
            </a:rPr>
            <a:t>et al</a:t>
          </a:r>
          <a:r>
            <a:rPr lang="en-GB" sz="2200" kern="1200">
              <a:latin typeface="Arial" pitchFamily="34" charset="0"/>
              <a:cs typeface="Arial" pitchFamily="34" charset="0"/>
            </a:rPr>
            <a:t>., 2021).</a:t>
          </a:r>
          <a:endParaRPr lang="en-GB" sz="2200" kern="1200" dirty="0">
            <a:latin typeface="Arial" pitchFamily="34" charset="0"/>
            <a:cs typeface="Arial" pitchFamily="34" charset="0"/>
          </a:endParaRPr>
        </a:p>
      </dsp:txBody>
      <dsp:txXfrm>
        <a:off x="5492694" y="1919751"/>
        <a:ext cx="2222630" cy="2222630"/>
      </dsp:txXfrm>
    </dsp:sp>
    <dsp:sp modelId="{75B293E6-5C61-402A-B948-294AA0528E3A}">
      <dsp:nvSpPr>
        <dsp:cNvPr id="0" name=""/>
        <dsp:cNvSpPr/>
      </dsp:nvSpPr>
      <dsp:spPr>
        <a:xfrm>
          <a:off x="7546992" y="1459429"/>
          <a:ext cx="3143274" cy="3143274"/>
        </a:xfrm>
        <a:prstGeom prst="ellipse">
          <a:avLst/>
        </a:prstGeom>
        <a:solidFill>
          <a:schemeClr val="accent5">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72985" tIns="27940" rIns="172985" bIns="27940" numCol="1" spcCol="1270" anchor="ctr" anchorCtr="0">
          <a:noAutofit/>
        </a:bodyPr>
        <a:lstStyle/>
        <a:p>
          <a:pPr marL="0" lvl="0" indent="0" algn="ctr" defTabSz="977900">
            <a:lnSpc>
              <a:spcPct val="90000"/>
            </a:lnSpc>
            <a:spcBef>
              <a:spcPct val="0"/>
            </a:spcBef>
            <a:spcAft>
              <a:spcPct val="35000"/>
            </a:spcAft>
            <a:buNone/>
          </a:pPr>
          <a:r>
            <a:rPr lang="en-GB" sz="2200" kern="1200">
              <a:latin typeface="Arial" pitchFamily="34" charset="0"/>
              <a:cs typeface="Arial" pitchFamily="34" charset="0"/>
            </a:rPr>
            <a:t>Housekeepers are exposed to volatile organic compounds (Lin </a:t>
          </a:r>
          <a:r>
            <a:rPr lang="en-GB" sz="2200" i="1" kern="1200">
              <a:latin typeface="Arial" pitchFamily="34" charset="0"/>
              <a:cs typeface="Arial" pitchFamily="34" charset="0"/>
            </a:rPr>
            <a:t>et al</a:t>
          </a:r>
          <a:r>
            <a:rPr lang="en-GB" sz="2200" kern="1200">
              <a:latin typeface="Arial" pitchFamily="34" charset="0"/>
              <a:cs typeface="Arial" pitchFamily="34" charset="0"/>
            </a:rPr>
            <a:t>., 2021). </a:t>
          </a:r>
          <a:endParaRPr lang="en-GB" sz="2200" kern="1200" dirty="0">
            <a:latin typeface="Arial" pitchFamily="34" charset="0"/>
            <a:cs typeface="Arial" pitchFamily="34" charset="0"/>
          </a:endParaRPr>
        </a:p>
      </dsp:txBody>
      <dsp:txXfrm>
        <a:off x="8007314" y="1919751"/>
        <a:ext cx="2222630" cy="22226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C9223B-B600-43E8-A1AB-3B6F0526792B}">
      <dsp:nvSpPr>
        <dsp:cNvPr id="0" name=""/>
        <dsp:cNvSpPr/>
      </dsp:nvSpPr>
      <dsp:spPr>
        <a:xfrm>
          <a:off x="4167" y="1828802"/>
          <a:ext cx="2030610" cy="176685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D745F3-5C55-4AFB-BE54-14F6F4A96CFC}">
      <dsp:nvSpPr>
        <dsp:cNvPr id="0" name=""/>
        <dsp:cNvSpPr/>
      </dsp:nvSpPr>
      <dsp:spPr>
        <a:xfrm>
          <a:off x="229790" y="2043144"/>
          <a:ext cx="2030610" cy="1766852"/>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latin typeface="Times New Roman" panose="02020603050405020304" pitchFamily="18" charset="0"/>
              <a:cs typeface="Times New Roman" panose="02020603050405020304" pitchFamily="18" charset="0"/>
            </a:rPr>
            <a:t>Humans crave social connections  (Hayre-Kwan </a:t>
          </a:r>
          <a:r>
            <a:rPr lang="en-GB" sz="1900" i="1" kern="1200">
              <a:latin typeface="Times New Roman" panose="02020603050405020304" pitchFamily="18" charset="0"/>
              <a:cs typeface="Times New Roman" panose="02020603050405020304" pitchFamily="18" charset="0"/>
            </a:rPr>
            <a:t>et al</a:t>
          </a:r>
          <a:r>
            <a:rPr lang="en-GB" sz="1900" kern="1200">
              <a:latin typeface="Times New Roman" panose="02020603050405020304" pitchFamily="18" charset="0"/>
              <a:cs typeface="Times New Roman" panose="02020603050405020304" pitchFamily="18" charset="0"/>
            </a:rPr>
            <a:t>., 2021). </a:t>
          </a:r>
        </a:p>
      </dsp:txBody>
      <dsp:txXfrm>
        <a:off x="281539" y="2094893"/>
        <a:ext cx="1927112" cy="1663354"/>
      </dsp:txXfrm>
    </dsp:sp>
    <dsp:sp modelId="{B6C95AD0-1987-4BA0-AC1F-E61E828E43F1}">
      <dsp:nvSpPr>
        <dsp:cNvPr id="0" name=""/>
        <dsp:cNvSpPr/>
      </dsp:nvSpPr>
      <dsp:spPr>
        <a:xfrm>
          <a:off x="2486024" y="1828802"/>
          <a:ext cx="2030610" cy="176685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BD4AA6-BE81-4F1D-A104-E52B0C47616A}">
      <dsp:nvSpPr>
        <dsp:cNvPr id="0" name=""/>
        <dsp:cNvSpPr/>
      </dsp:nvSpPr>
      <dsp:spPr>
        <a:xfrm>
          <a:off x="2711648" y="2043144"/>
          <a:ext cx="2030610" cy="1766852"/>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latin typeface="Times New Roman" panose="02020603050405020304" pitchFamily="18" charset="0"/>
              <a:cs typeface="Times New Roman" panose="02020603050405020304" pitchFamily="18" charset="0"/>
            </a:rPr>
            <a:t>Hotel housekeepers lacks a sense of belongings (Chela-Alvarez </a:t>
          </a:r>
          <a:r>
            <a:rPr lang="en-GB" sz="1900" i="1" kern="1200">
              <a:latin typeface="Times New Roman" panose="02020603050405020304" pitchFamily="18" charset="0"/>
              <a:cs typeface="Times New Roman" panose="02020603050405020304" pitchFamily="18" charset="0"/>
            </a:rPr>
            <a:t>et al</a:t>
          </a:r>
          <a:r>
            <a:rPr lang="en-GB" sz="1900" kern="1200">
              <a:latin typeface="Times New Roman" panose="02020603050405020304" pitchFamily="18" charset="0"/>
              <a:cs typeface="Times New Roman" panose="02020603050405020304" pitchFamily="18" charset="0"/>
            </a:rPr>
            <a:t>., 2021).</a:t>
          </a:r>
          <a:endParaRPr lang="en-GB" sz="1900" kern="1200" dirty="0">
            <a:latin typeface="Times New Roman" panose="02020603050405020304" pitchFamily="18" charset="0"/>
            <a:cs typeface="Times New Roman" panose="02020603050405020304" pitchFamily="18" charset="0"/>
          </a:endParaRPr>
        </a:p>
      </dsp:txBody>
      <dsp:txXfrm>
        <a:off x="2763397" y="2094893"/>
        <a:ext cx="1927112" cy="1663354"/>
      </dsp:txXfrm>
    </dsp:sp>
    <dsp:sp modelId="{346DECB3-AE80-49C9-958B-22124F4D66F7}">
      <dsp:nvSpPr>
        <dsp:cNvPr id="0" name=""/>
        <dsp:cNvSpPr/>
      </dsp:nvSpPr>
      <dsp:spPr>
        <a:xfrm>
          <a:off x="4967882" y="1828802"/>
          <a:ext cx="2030610" cy="176685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806C97-0E7D-4CFD-B822-DD2CA0745541}">
      <dsp:nvSpPr>
        <dsp:cNvPr id="0" name=""/>
        <dsp:cNvSpPr/>
      </dsp:nvSpPr>
      <dsp:spPr>
        <a:xfrm>
          <a:off x="5193506" y="2043144"/>
          <a:ext cx="2030610" cy="1766852"/>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latin typeface="Times New Roman" panose="02020603050405020304" pitchFamily="18" charset="0"/>
              <a:cs typeface="Times New Roman" panose="02020603050405020304" pitchFamily="18" charset="0"/>
            </a:rPr>
            <a:t>Housekeepers have a tendency to leave companies.</a:t>
          </a:r>
        </a:p>
      </dsp:txBody>
      <dsp:txXfrm>
        <a:off x="5245255" y="2094893"/>
        <a:ext cx="1927112" cy="1663354"/>
      </dsp:txXfrm>
    </dsp:sp>
    <dsp:sp modelId="{55BC53C6-39CE-4EA0-89B4-8567559E311D}">
      <dsp:nvSpPr>
        <dsp:cNvPr id="0" name=""/>
        <dsp:cNvSpPr/>
      </dsp:nvSpPr>
      <dsp:spPr>
        <a:xfrm>
          <a:off x="7449740" y="1828802"/>
          <a:ext cx="2030610" cy="176685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806056-7C4A-4C67-BB5E-996F60BADF62}">
      <dsp:nvSpPr>
        <dsp:cNvPr id="0" name=""/>
        <dsp:cNvSpPr/>
      </dsp:nvSpPr>
      <dsp:spPr>
        <a:xfrm>
          <a:off x="7675364" y="2043144"/>
          <a:ext cx="2030610" cy="1766852"/>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latin typeface="Times New Roman" panose="02020603050405020304" pitchFamily="18" charset="0"/>
              <a:cs typeface="Times New Roman" panose="02020603050405020304" pitchFamily="18" charset="0"/>
            </a:rPr>
            <a:t>Best practice promotes knowledge-sharing space  for socialisation.</a:t>
          </a:r>
        </a:p>
      </dsp:txBody>
      <dsp:txXfrm>
        <a:off x="7727113" y="2094893"/>
        <a:ext cx="1927112" cy="1663354"/>
      </dsp:txXfrm>
    </dsp:sp>
    <dsp:sp modelId="{DD2F01FF-F381-454E-BC16-7B949CE915DB}">
      <dsp:nvSpPr>
        <dsp:cNvPr id="0" name=""/>
        <dsp:cNvSpPr/>
      </dsp:nvSpPr>
      <dsp:spPr>
        <a:xfrm>
          <a:off x="9931598" y="1828802"/>
          <a:ext cx="2030610" cy="176685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251FE0-2DE1-47D3-B5FB-06FC29C0FAF5}">
      <dsp:nvSpPr>
        <dsp:cNvPr id="0" name=""/>
        <dsp:cNvSpPr/>
      </dsp:nvSpPr>
      <dsp:spPr>
        <a:xfrm>
          <a:off x="10157221" y="2043144"/>
          <a:ext cx="2030610" cy="1766852"/>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latin typeface="Times New Roman" panose="02020603050405020304" pitchFamily="18" charset="0"/>
              <a:cs typeface="Times New Roman" panose="02020603050405020304" pitchFamily="18" charset="0"/>
            </a:rPr>
            <a:t>It promotes on-the-job training.</a:t>
          </a:r>
          <a:endParaRPr lang="en-US" sz="1900" kern="1200" dirty="0">
            <a:latin typeface="Times New Roman" panose="02020603050405020304" pitchFamily="18" charset="0"/>
            <a:cs typeface="Times New Roman" panose="02020603050405020304" pitchFamily="18" charset="0"/>
          </a:endParaRPr>
        </a:p>
      </dsp:txBody>
      <dsp:txXfrm>
        <a:off x="10208970" y="2094893"/>
        <a:ext cx="1927112" cy="166335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BE84D13-0ACE-4E12-B163-CB6CD94CA7EA}" type="datetimeFigureOut">
              <a:rPr lang="en-US" smtClean="0"/>
              <a:t>11/12/2023</a:t>
            </a:fld>
            <a:endParaRPr lang="en-US"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6C8D044-C78B-4BAB-90BB-652D145960BF}" type="slidenum">
              <a:rPr lang="en-US" smtClean="0"/>
              <a:t>‹#›</a:t>
            </a:fld>
            <a:endParaRPr lang="en-US"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C6C8D044-C78B-4BAB-90BB-652D145960BF}" type="slidenum">
              <a:rPr lang="en-US" smtClean="0"/>
              <a:t>1</a:t>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C6C8D044-C78B-4BAB-90BB-652D145960BF}" type="slidenum">
              <a:rPr lang="en-US" smtClean="0"/>
              <a:t>2</a:t>
            </a:fld>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Arial" pitchFamily="34" charset="0"/>
                <a:ea typeface="+mn-ea"/>
                <a:cs typeface="Arial" pitchFamily="34" charset="0"/>
              </a:rPr>
              <a:t>This presentation is made for the purpose of training employees in the Marriott Hotels. It is based on the new checklist for housekeeping cleaning. The presentation follows an employee engagement model called Maslow's Hierarchy of Needs. This model divides human needs into five categories ranging from lower-level needs to higher-level needs (Wu </a:t>
            </a:r>
            <a:r>
              <a:rPr lang="en-GB" sz="1200" i="1" kern="1200" dirty="0">
                <a:solidFill>
                  <a:schemeClr val="tx1"/>
                </a:solidFill>
                <a:latin typeface="Arial" pitchFamily="34" charset="0"/>
                <a:ea typeface="+mn-ea"/>
                <a:cs typeface="Arial" pitchFamily="34" charset="0"/>
              </a:rPr>
              <a:t>et al</a:t>
            </a:r>
            <a:r>
              <a:rPr lang="en-GB" sz="1200" kern="1200" dirty="0">
                <a:solidFill>
                  <a:schemeClr val="tx1"/>
                </a:solidFill>
                <a:latin typeface="Arial" pitchFamily="34" charset="0"/>
                <a:ea typeface="+mn-ea"/>
                <a:cs typeface="Arial" pitchFamily="34" charset="0"/>
              </a:rPr>
              <a:t>., 2020). </a:t>
            </a:r>
            <a:endParaRPr lang="en-US" sz="1200" kern="1200" dirty="0">
              <a:solidFill>
                <a:schemeClr val="tx1"/>
              </a:solidFill>
              <a:latin typeface="Arial" pitchFamily="34" charset="0"/>
              <a:ea typeface="+mn-ea"/>
              <a:cs typeface="Arial" pitchFamily="34" charset="0"/>
            </a:endParaRPr>
          </a:p>
          <a:p>
            <a:endParaRPr lang="en-US"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C6C8D044-C78B-4BAB-90BB-652D145960BF}" type="slidenum">
              <a:rPr lang="en-US" smtClean="0"/>
              <a:t>3</a:t>
            </a:fld>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Arial" pitchFamily="34" charset="0"/>
                <a:ea typeface="+mn-ea"/>
                <a:cs typeface="Arial" pitchFamily="34" charset="0"/>
              </a:rPr>
              <a:t>The physiological needs involve getting free access to food, water, shelter, sleep, clothing and more (Wu </a:t>
            </a:r>
            <a:r>
              <a:rPr lang="en-GB" sz="1200" i="1" kern="1200" dirty="0">
                <a:solidFill>
                  <a:schemeClr val="tx1"/>
                </a:solidFill>
                <a:latin typeface="Arial" pitchFamily="34" charset="0"/>
                <a:ea typeface="+mn-ea"/>
                <a:cs typeface="Arial" pitchFamily="34" charset="0"/>
              </a:rPr>
              <a:t>et al</a:t>
            </a:r>
            <a:r>
              <a:rPr lang="en-GB" sz="1200" kern="1200" dirty="0">
                <a:solidFill>
                  <a:schemeClr val="tx1"/>
                </a:solidFill>
                <a:latin typeface="Arial" pitchFamily="34" charset="0"/>
                <a:ea typeface="+mn-ea"/>
                <a:cs typeface="Arial" pitchFamily="34" charset="0"/>
              </a:rPr>
              <a:t>., 2020). Jung and Lee (2023) agreed that physiological needs represent human instincts and fundamental needs. Chela-Alvarez </a:t>
            </a:r>
            <a:r>
              <a:rPr lang="en-GB" sz="1200" i="1" kern="1200" dirty="0">
                <a:solidFill>
                  <a:schemeClr val="tx1"/>
                </a:solidFill>
                <a:latin typeface="Arial" pitchFamily="34" charset="0"/>
                <a:ea typeface="+mn-ea"/>
                <a:cs typeface="Arial" pitchFamily="34" charset="0"/>
              </a:rPr>
              <a:t>et al</a:t>
            </a:r>
            <a:r>
              <a:rPr lang="en-GB" sz="1200" kern="1200" dirty="0">
                <a:solidFill>
                  <a:schemeClr val="tx1"/>
                </a:solidFill>
                <a:latin typeface="Arial" pitchFamily="34" charset="0"/>
                <a:ea typeface="+mn-ea"/>
                <a:cs typeface="Arial" pitchFamily="34" charset="0"/>
              </a:rPr>
              <a:t>. (2021) observed that hotel housekeepers generally suffer physical and mental health issues due to lack of adequate resources, role conflict, tackling unexpected events, physical burden, time management pressure and work overload. Housekeepers clean guest rooms/bathrooms and expose themselves to biological, chemical, physical and psychological risks. Hence, the industry's best practice involves creating a positive work environment. </a:t>
            </a:r>
            <a:endParaRPr lang="en-US" sz="1200" kern="1200" dirty="0">
              <a:solidFill>
                <a:schemeClr val="tx1"/>
              </a:solidFill>
              <a:latin typeface="Arial" pitchFamily="34" charset="0"/>
              <a:ea typeface="+mn-ea"/>
              <a:cs typeface="Arial" pitchFamily="34" charset="0"/>
            </a:endParaRPr>
          </a:p>
          <a:p>
            <a:endParaRPr lang="en-US"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C6C8D044-C78B-4BAB-90BB-652D145960BF}" type="slidenum">
              <a:rPr lang="en-US" smtClean="0"/>
              <a:t>4</a:t>
            </a:fld>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Arial" pitchFamily="34" charset="0"/>
                <a:ea typeface="+mn-ea"/>
                <a:cs typeface="Arial" pitchFamily="34" charset="0"/>
              </a:rPr>
              <a:t>One best example is from Hyatt as it offers generous benefits alongside retirement and standard benefits. Hyatt provides complimentary hotel stays with 12 rooms per year, a 50% discount on food and a 20% discount on spa facilities. The hotel charges an employee rate for complimentary rooms. It further provides cost-effective healthy meals and care funds for unforeseen emergencies (Hyatt, 2023a). Marriott should provide additional rewards to the housekeeping staff like additional employee discounts and more complimentary rooms for adapting to the new checklist. </a:t>
            </a:r>
            <a:endParaRPr lang="en-US" sz="1200" kern="1200" dirty="0">
              <a:solidFill>
                <a:schemeClr val="tx1"/>
              </a:solidFill>
              <a:latin typeface="Arial" pitchFamily="34" charset="0"/>
              <a:ea typeface="+mn-ea"/>
              <a:cs typeface="Arial" pitchFamily="34" charset="0"/>
            </a:endParaRPr>
          </a:p>
          <a:p>
            <a:endParaRPr lang="en-US"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C6C8D044-C78B-4BAB-90BB-652D145960BF}" type="slidenum">
              <a:rPr lang="en-US" smtClean="0"/>
              <a:t>5</a:t>
            </a:fld>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Arial" pitchFamily="34" charset="0"/>
                <a:ea typeface="+mn-ea"/>
                <a:cs typeface="Arial" pitchFamily="34" charset="0"/>
              </a:rPr>
              <a:t>Hayre-Kwan </a:t>
            </a:r>
            <a:r>
              <a:rPr lang="en-GB" sz="1200" i="1" kern="1200" dirty="0">
                <a:solidFill>
                  <a:schemeClr val="tx1"/>
                </a:solidFill>
                <a:latin typeface="Arial" pitchFamily="34" charset="0"/>
                <a:ea typeface="+mn-ea"/>
                <a:cs typeface="Arial" pitchFamily="34" charset="0"/>
              </a:rPr>
              <a:t>et al</a:t>
            </a:r>
            <a:r>
              <a:rPr lang="en-GB" sz="1200" kern="1200" dirty="0">
                <a:solidFill>
                  <a:schemeClr val="tx1"/>
                </a:solidFill>
                <a:latin typeface="Arial" pitchFamily="34" charset="0"/>
                <a:ea typeface="+mn-ea"/>
                <a:cs typeface="Arial" pitchFamily="34" charset="0"/>
              </a:rPr>
              <a:t>. (2021) asserted that safety needs are part of physiological needs as Covid-19 compelled workers to work from home for infection control by reducing exposure. Chela-Alvarez </a:t>
            </a:r>
            <a:r>
              <a:rPr lang="en-GB" sz="1200" i="1" kern="1200" dirty="0">
                <a:solidFill>
                  <a:schemeClr val="tx1"/>
                </a:solidFill>
                <a:latin typeface="Arial" pitchFamily="34" charset="0"/>
                <a:ea typeface="+mn-ea"/>
                <a:cs typeface="Arial" pitchFamily="34" charset="0"/>
              </a:rPr>
              <a:t>et al</a:t>
            </a:r>
            <a:r>
              <a:rPr lang="en-GB" sz="1200" kern="1200" dirty="0">
                <a:solidFill>
                  <a:schemeClr val="tx1"/>
                </a:solidFill>
                <a:latin typeface="Arial" pitchFamily="34" charset="0"/>
                <a:ea typeface="+mn-ea"/>
                <a:cs typeface="Arial" pitchFamily="34" charset="0"/>
              </a:rPr>
              <a:t>. (2021) observed that hotel housekeeping staff often receive safety instructions with insufficient training. Moreover, most hotels delegate certain activities to women presupposing their expertise as inherent to womanhood and avoid safety training programmes. Hotel housekeepers are a vulnerable population and are frequently exposed to volatile organic compounds in cleaning agents that negatively affect health. Health issues involve irritating respiratory systems, skin and eyes; carcinogenicity, reproductive health issues and more (Lin </a:t>
            </a:r>
            <a:r>
              <a:rPr lang="en-GB" sz="1200" i="1" kern="1200" dirty="0">
                <a:solidFill>
                  <a:schemeClr val="tx1"/>
                </a:solidFill>
                <a:latin typeface="Arial" pitchFamily="34" charset="0"/>
                <a:ea typeface="+mn-ea"/>
                <a:cs typeface="Arial" pitchFamily="34" charset="0"/>
              </a:rPr>
              <a:t>et al</a:t>
            </a:r>
            <a:r>
              <a:rPr lang="en-GB" sz="1200" kern="1200" dirty="0">
                <a:solidFill>
                  <a:schemeClr val="tx1"/>
                </a:solidFill>
                <a:latin typeface="Arial" pitchFamily="34" charset="0"/>
                <a:ea typeface="+mn-ea"/>
                <a:cs typeface="Arial" pitchFamily="34" charset="0"/>
              </a:rPr>
              <a:t>., 2021). </a:t>
            </a:r>
            <a:endParaRPr lang="en-US" sz="1200" kern="1200" dirty="0">
              <a:solidFill>
                <a:schemeClr val="tx1"/>
              </a:solidFill>
              <a:latin typeface="Arial" pitchFamily="34" charset="0"/>
              <a:ea typeface="+mn-ea"/>
              <a:cs typeface="Arial" pitchFamily="34" charset="0"/>
            </a:endParaRPr>
          </a:p>
          <a:p>
            <a:endParaRPr lang="en-US"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C6C8D044-C78B-4BAB-90BB-652D145960BF}" type="slidenum">
              <a:rPr lang="en-US" smtClean="0"/>
              <a:t>6</a:t>
            </a:fld>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Arial" pitchFamily="34" charset="0"/>
                <a:ea typeface="+mn-ea"/>
                <a:cs typeface="Arial" pitchFamily="34" charset="0"/>
              </a:rPr>
              <a:t>Few hotels use natural disinfectant sprays for employee safety. Similar to Marriott, Hilton Hotels considers using electrostatically charged disinfecting mist but fails to highlight whether the disinfectant used by housekeepers is natural (Hilton, 2020). Therefore, Marriott should include natural disinfectants to motivate employees to understand the new checklist and abide by its requirements. It should enhance its safety training and improve safety gear to increase protection measures.</a:t>
            </a:r>
            <a:endParaRPr lang="en-US" sz="1200" kern="1200" dirty="0">
              <a:solidFill>
                <a:schemeClr val="tx1"/>
              </a:solidFill>
              <a:latin typeface="Arial" pitchFamily="34" charset="0"/>
              <a:ea typeface="+mn-ea"/>
              <a:cs typeface="Arial" pitchFamily="34" charset="0"/>
            </a:endParaRPr>
          </a:p>
          <a:p>
            <a:endParaRPr lang="en-US"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C6C8D044-C78B-4BAB-90BB-652D145960BF}" type="slidenum">
              <a:rPr lang="en-US" smtClean="0"/>
              <a:t>7</a:t>
            </a:fld>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Arial" pitchFamily="34" charset="0"/>
                <a:ea typeface="+mn-ea"/>
                <a:cs typeface="Arial" pitchFamily="34" charset="0"/>
              </a:rPr>
              <a:t>Humans have a natural propensity to crave social connections like friendship, intimacy, family and more (Hayre-Kwan </a:t>
            </a:r>
            <a:r>
              <a:rPr lang="en-GB" sz="1200" i="1" kern="1200" dirty="0">
                <a:solidFill>
                  <a:schemeClr val="tx1"/>
                </a:solidFill>
                <a:latin typeface="Arial" pitchFamily="34" charset="0"/>
                <a:ea typeface="+mn-ea"/>
                <a:cs typeface="Arial" pitchFamily="34" charset="0"/>
              </a:rPr>
              <a:t>et al</a:t>
            </a:r>
            <a:r>
              <a:rPr lang="en-GB" sz="1200" kern="1200" dirty="0">
                <a:solidFill>
                  <a:schemeClr val="tx1"/>
                </a:solidFill>
                <a:latin typeface="Arial" pitchFamily="34" charset="0"/>
                <a:ea typeface="+mn-ea"/>
                <a:cs typeface="Arial" pitchFamily="34" charset="0"/>
              </a:rPr>
              <a:t>., 2021). The lack of positive social interaction can jeopardise employee well-being. Chela-Alvarez </a:t>
            </a:r>
            <a:r>
              <a:rPr lang="en-GB" sz="1200" i="1" kern="1200" dirty="0">
                <a:solidFill>
                  <a:schemeClr val="tx1"/>
                </a:solidFill>
                <a:latin typeface="Arial" pitchFamily="34" charset="0"/>
                <a:ea typeface="+mn-ea"/>
                <a:cs typeface="Arial" pitchFamily="34" charset="0"/>
              </a:rPr>
              <a:t>et al</a:t>
            </a:r>
            <a:r>
              <a:rPr lang="en-GB" sz="1200" kern="1200" dirty="0">
                <a:solidFill>
                  <a:schemeClr val="tx1"/>
                </a:solidFill>
                <a:latin typeface="Arial" pitchFamily="34" charset="0"/>
                <a:ea typeface="+mn-ea"/>
                <a:cs typeface="Arial" pitchFamily="34" charset="0"/>
              </a:rPr>
              <a:t>. (2021) noticed that hotel housekeepers possess no sense of belonging as their work receives zero recognition from workers. Moreover, they experience unsatisfactory interaction with fellow workers leaving them feeling dissatisfied. Therefore, such employees can easily leave one company for another. Hence, Marriott should create a knowledge-sharing space for workers to exchange information to improve performance. This activity can enhance on-the-job training and allow employees to use new equipment and practices better. </a:t>
            </a:r>
            <a:endParaRPr lang="en-US" sz="1200" kern="1200" dirty="0">
              <a:solidFill>
                <a:schemeClr val="tx1"/>
              </a:solidFill>
              <a:latin typeface="Arial" pitchFamily="34" charset="0"/>
              <a:ea typeface="+mn-ea"/>
              <a:cs typeface="Arial" pitchFamily="34" charset="0"/>
            </a:endParaRPr>
          </a:p>
          <a:p>
            <a:endParaRPr lang="en-US"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C6C8D044-C78B-4BAB-90BB-652D145960BF}" type="slidenum">
              <a:rPr lang="en-US" smtClean="0"/>
              <a:t>8</a:t>
            </a:fld>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Arial" pitchFamily="34" charset="0"/>
                <a:ea typeface="+mn-ea"/>
                <a:cs typeface="Arial" pitchFamily="34" charset="0"/>
              </a:rPr>
              <a:t>Marriott's recruits ranging from chefs to housekeepers are made to reiterate and share their learnings concerning their first-day experience at work (Marriott Careers, 2023). Hence, Marriott must extend the first-day practice of knowledge-sharing to the overall housekeeping experience. Employees can learn new activities from the checklist by discussing them with their peers. On-the-job training is hands-on and can improve Marriott’s housekeepers’ performance and create a sense of belongingness. </a:t>
            </a:r>
            <a:endParaRPr lang="en-US" sz="1200" kern="1200" dirty="0">
              <a:solidFill>
                <a:schemeClr val="tx1"/>
              </a:solidFill>
              <a:latin typeface="Arial" pitchFamily="34" charset="0"/>
              <a:ea typeface="+mn-ea"/>
              <a:cs typeface="Arial" pitchFamily="34" charset="0"/>
            </a:endParaRPr>
          </a:p>
          <a:p>
            <a:endParaRPr lang="en-US"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C6C8D044-C78B-4BAB-90BB-652D145960BF}" type="slidenum">
              <a:rPr lang="en-US" smtClean="0"/>
              <a:t>9</a:t>
            </a:fld>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Arial" pitchFamily="34" charset="0"/>
                <a:ea typeface="+mn-ea"/>
                <a:cs typeface="Arial" pitchFamily="34" charset="0"/>
              </a:rPr>
              <a:t>Esteem needs refers to employees' justified desire to enjoy independence and receive respect from others based on job status (Jung and Lee, 2023). The esteem needs of hotel housekeepers are at</a:t>
            </a:r>
            <a:r>
              <a:rPr lang="en-GB" sz="1200" kern="1200" baseline="0" dirty="0">
                <a:solidFill>
                  <a:schemeClr val="tx1"/>
                </a:solidFill>
                <a:latin typeface="Arial" pitchFamily="34" charset="0"/>
                <a:ea typeface="+mn-ea"/>
                <a:cs typeface="Arial" pitchFamily="34" charset="0"/>
              </a:rPr>
              <a:t> </a:t>
            </a:r>
            <a:r>
              <a:rPr lang="en-GB" sz="1200" kern="1200" dirty="0">
                <a:solidFill>
                  <a:schemeClr val="tx1"/>
                </a:solidFill>
                <a:latin typeface="Arial" pitchFamily="34" charset="0"/>
                <a:ea typeface="+mn-ea"/>
                <a:cs typeface="Arial" pitchFamily="34" charset="0"/>
              </a:rPr>
              <a:t>risk as they earn a relatively low income compared to other workers in the hospitality industry. They are prone to health risks due to their exposure to biological and chemical wastes. Moreover, their work schedules are extremely gruelling leading to back injuries and sprains (Lin </a:t>
            </a:r>
            <a:r>
              <a:rPr lang="en-GB" sz="1200" i="1" kern="1200" dirty="0">
                <a:solidFill>
                  <a:schemeClr val="tx1"/>
                </a:solidFill>
                <a:latin typeface="Arial" pitchFamily="34" charset="0"/>
                <a:ea typeface="+mn-ea"/>
                <a:cs typeface="Arial" pitchFamily="34" charset="0"/>
              </a:rPr>
              <a:t>et al</a:t>
            </a:r>
            <a:r>
              <a:rPr lang="en-GB" sz="1200" kern="1200" dirty="0">
                <a:solidFill>
                  <a:schemeClr val="tx1"/>
                </a:solidFill>
                <a:latin typeface="Arial" pitchFamily="34" charset="0"/>
                <a:ea typeface="+mn-ea"/>
                <a:cs typeface="Arial" pitchFamily="34" charset="0"/>
              </a:rPr>
              <a:t>., 2021). Therefore, the industry's best practice involves providing adequate training to hotel housekeepers to properly carry out the activities and increase their salary and treatment during work. </a:t>
            </a:r>
            <a:endParaRPr lang="en-US" sz="1200" kern="1200" dirty="0">
              <a:solidFill>
                <a:schemeClr val="tx1"/>
              </a:solidFill>
              <a:latin typeface="Arial" pitchFamily="34" charset="0"/>
              <a:ea typeface="+mn-ea"/>
              <a:cs typeface="Arial" pitchFamily="34" charset="0"/>
            </a:endParaRPr>
          </a:p>
          <a:p>
            <a:endParaRPr lang="en-US"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C6C8D044-C78B-4BAB-90BB-652D145960BF}" type="slidenum">
              <a:rPr lang="en-US" smtClean="0"/>
              <a:t>10</a:t>
            </a:fld>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Arial" pitchFamily="34" charset="0"/>
                <a:ea typeface="+mn-ea"/>
                <a:cs typeface="Arial" pitchFamily="34" charset="0"/>
              </a:rPr>
              <a:t>Self-actualisation is important for employees to realise and utilise their latent talent. It compels people to exert creativity in their work for further innovation (Liu and Cheng, 2022). Housekeeping staff experience zero opportunities to exert their creativity as their jobs primarily involve cleaning described in the checklist. Self-actualisation involves giving opinions and the checklist only considers managerial opinions. Therefore, the best practice involves including employees’ opinions in preparing the checklist by voicing out their opinions. </a:t>
            </a:r>
            <a:endParaRPr lang="en-US" sz="1200" kern="1200" dirty="0">
              <a:solidFill>
                <a:schemeClr val="tx1"/>
              </a:solidFill>
              <a:latin typeface="Arial" pitchFamily="34" charset="0"/>
              <a:ea typeface="+mn-ea"/>
              <a:cs typeface="Arial" pitchFamily="34" charset="0"/>
            </a:endParaRPr>
          </a:p>
          <a:p>
            <a:endParaRPr lang="en-US"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C6C8D044-C78B-4BAB-90BB-652D145960BF}" type="slidenum">
              <a:rPr lang="en-US" smtClean="0"/>
              <a:t>11</a:t>
            </a:fld>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Arial" pitchFamily="34" charset="0"/>
                <a:ea typeface="+mn-ea"/>
                <a:cs typeface="Arial" pitchFamily="34" charset="0"/>
              </a:rPr>
              <a:t>For example, Hyatt arranges weekly hospitality courses regarding various subjects with housekeeping being a notable one. It is located in the Hyatt House San Juan (Hyatt, 2023b). Marriott should arrange weekly training sessions for housekeeping and include topics like veganism, housekeeping technology, new safety products and more. Marriott’s housekeepers can gain considerable experience to properly adapt to the new checklist. However, Marriott should provide decent reward programmes and certifications to keep the employees motivated.</a:t>
            </a:r>
            <a:endParaRPr lang="en-US" sz="1200" kern="1200" dirty="0">
              <a:solidFill>
                <a:schemeClr val="tx1"/>
              </a:solidFill>
              <a:latin typeface="Arial" pitchFamily="34" charset="0"/>
              <a:ea typeface="+mn-ea"/>
              <a:cs typeface="Arial" pitchFamily="34" charset="0"/>
            </a:endParaRPr>
          </a:p>
          <a:p>
            <a:endParaRPr lang="en-US"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C6C8D044-C78B-4BAB-90BB-652D145960BF}" type="slidenum">
              <a:rPr lang="en-US" smtClean="0"/>
              <a:t>12</a:t>
            </a:fld>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Arial" pitchFamily="34" charset="0"/>
                <a:ea typeface="+mn-ea"/>
                <a:cs typeface="Arial" pitchFamily="34" charset="0"/>
              </a:rPr>
              <a:t>One example of housekeeping employees exerting creativity involves their inherent eco-conscious mentality. UK employees quickly adopted green cleaning methods and saved 43,000 tonnes of CO2 in 2019. Moreover, they can perform cleaning duties within 28 minutes (Lee, 2023). Marriott can adopt a training program where housekeeping employees exert their opinions regarding new checklist activities. They can propose new ideas to appease guests and maintain their satisfaction with work. Managers can correspond with them to reiterate such issues to the top management. Hence, the checklist is adaptable and susceptible to sustainability.</a:t>
            </a:r>
            <a:endParaRPr lang="en-US" sz="1200" kern="1200" dirty="0">
              <a:solidFill>
                <a:schemeClr val="tx1"/>
              </a:solidFill>
              <a:latin typeface="Arial" pitchFamily="34" charset="0"/>
              <a:ea typeface="+mn-ea"/>
              <a:cs typeface="Arial" pitchFamily="34" charset="0"/>
            </a:endParaRPr>
          </a:p>
          <a:p>
            <a:endParaRPr lang="en-US"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C6C8D044-C78B-4BAB-90BB-652D145960BF}" type="slidenum">
              <a:rPr lang="en-US" smtClean="0"/>
              <a:t>13</a:t>
            </a:fld>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Arial" pitchFamily="34" charset="0"/>
                <a:ea typeface="+mn-ea"/>
                <a:cs typeface="Arial" pitchFamily="34" charset="0"/>
              </a:rPr>
              <a:t>In conclusion, the new training program should consider employees’ physiological needs through generous rewards programmes to keep them motivated. Moreover, the hotel should use natural disinfectants to promote employee health to avoid absenteeism. The program should prioritise on-the-job training and knowledge sharing to create a sociable environment. The weekly training programmes with reward systems can enhance the self-esteem of employees. The inclusion of interaction and employee opinions in the training process can increase self-actualisation by asserting their latent creativity. </a:t>
            </a:r>
            <a:endParaRPr lang="en-US" sz="1200" kern="1200" dirty="0">
              <a:solidFill>
                <a:schemeClr val="tx1"/>
              </a:solidFill>
              <a:latin typeface="Arial" pitchFamily="34" charset="0"/>
              <a:ea typeface="+mn-ea"/>
              <a:cs typeface="Arial" pitchFamily="34" charset="0"/>
            </a:endParaRPr>
          </a:p>
          <a:p>
            <a:endParaRPr lang="en-US"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C6C8D044-C78B-4BAB-90BB-652D145960BF}" type="slidenum">
              <a:rPr lang="en-US" smtClean="0"/>
              <a:t>14</a:t>
            </a:fld>
            <a:endParaRPr 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C6C8D044-C78B-4BAB-90BB-652D145960BF}" type="slidenum">
              <a:rPr lang="en-US" smtClean="0"/>
              <a:t>15</a:t>
            </a:fld>
            <a:endParaRPr 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C6C8D044-C78B-4BAB-90BB-652D145960BF}" type="slidenum">
              <a:rPr lang="en-US" smtClean="0"/>
              <a:t>16</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181F2-3201-B4C2-B46F-79BCD2AA689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811E15A-79C5-2113-C7D5-04F67864996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47D5B21-2209-29A5-1BD0-574CC89C6618}"/>
              </a:ext>
            </a:extLst>
          </p:cNvPr>
          <p:cNvSpPr>
            <a:spLocks noGrp="1"/>
          </p:cNvSpPr>
          <p:nvPr>
            <p:ph type="dt" sz="half" idx="10"/>
          </p:nvPr>
        </p:nvSpPr>
        <p:spPr/>
        <p:txBody>
          <a:bodyPr/>
          <a:lstStyle/>
          <a:p>
            <a:fld id="{FBC19D18-29BE-4CC5-BADB-FB363DA583D2}" type="datetimeFigureOut">
              <a:rPr lang="en-US" smtClean="0"/>
              <a:t>11/12/2023</a:t>
            </a:fld>
            <a:endParaRPr lang="en-US" dirty="0"/>
          </a:p>
        </p:txBody>
      </p:sp>
      <p:sp>
        <p:nvSpPr>
          <p:cNvPr id="5" name="Footer Placeholder 4">
            <a:extLst>
              <a:ext uri="{FF2B5EF4-FFF2-40B4-BE49-F238E27FC236}">
                <a16:creationId xmlns:a16="http://schemas.microsoft.com/office/drawing/2014/main" id="{7F89A386-7135-A1F8-86E2-2AFC5DEE08D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222E23-9164-5652-9D83-471F4B063F8A}"/>
              </a:ext>
            </a:extLst>
          </p:cNvPr>
          <p:cNvSpPr>
            <a:spLocks noGrp="1"/>
          </p:cNvSpPr>
          <p:nvPr>
            <p:ph type="sldNum" sz="quarter" idx="12"/>
          </p:nvPr>
        </p:nvSpPr>
        <p:spPr/>
        <p:txBody>
          <a:bodyPr/>
          <a:lstStyle/>
          <a:p>
            <a:fld id="{BFA0A500-FAD4-46FC-B38F-549549F1A9ED}" type="slidenum">
              <a:rPr lang="en-US" smtClean="0"/>
              <a:t>‹#›</a:t>
            </a:fld>
            <a:endParaRPr lang="en-US" dirty="0"/>
          </a:p>
        </p:txBody>
      </p:sp>
    </p:spTree>
    <p:extLst>
      <p:ext uri="{BB962C8B-B14F-4D97-AF65-F5344CB8AC3E}">
        <p14:creationId xmlns:p14="http://schemas.microsoft.com/office/powerpoint/2010/main" val="30538630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BADFE-2429-7D5A-DBAA-140B83EBC4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313AF7A-26A6-C970-9E3C-A72F8735B9E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664C92-FC19-ADC4-CBE7-8A24382E17E9}"/>
              </a:ext>
            </a:extLst>
          </p:cNvPr>
          <p:cNvSpPr>
            <a:spLocks noGrp="1"/>
          </p:cNvSpPr>
          <p:nvPr>
            <p:ph type="dt" sz="half" idx="10"/>
          </p:nvPr>
        </p:nvSpPr>
        <p:spPr/>
        <p:txBody>
          <a:bodyPr/>
          <a:lstStyle/>
          <a:p>
            <a:fld id="{FBC19D18-29BE-4CC5-BADB-FB363DA583D2}" type="datetimeFigureOut">
              <a:rPr lang="en-US" smtClean="0"/>
              <a:t>11/12/2023</a:t>
            </a:fld>
            <a:endParaRPr lang="en-US" dirty="0"/>
          </a:p>
        </p:txBody>
      </p:sp>
      <p:sp>
        <p:nvSpPr>
          <p:cNvPr id="5" name="Footer Placeholder 4">
            <a:extLst>
              <a:ext uri="{FF2B5EF4-FFF2-40B4-BE49-F238E27FC236}">
                <a16:creationId xmlns:a16="http://schemas.microsoft.com/office/drawing/2014/main" id="{FA8A2293-4B2D-2816-E460-B498844BC3C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0E84ED9-6F7C-8F82-1344-E13700DF875E}"/>
              </a:ext>
            </a:extLst>
          </p:cNvPr>
          <p:cNvSpPr>
            <a:spLocks noGrp="1"/>
          </p:cNvSpPr>
          <p:nvPr>
            <p:ph type="sldNum" sz="quarter" idx="12"/>
          </p:nvPr>
        </p:nvSpPr>
        <p:spPr/>
        <p:txBody>
          <a:bodyPr/>
          <a:lstStyle/>
          <a:p>
            <a:fld id="{BFA0A500-FAD4-46FC-B38F-549549F1A9ED}" type="slidenum">
              <a:rPr lang="en-US" smtClean="0"/>
              <a:t>‹#›</a:t>
            </a:fld>
            <a:endParaRPr lang="en-US" dirty="0"/>
          </a:p>
        </p:txBody>
      </p:sp>
    </p:spTree>
    <p:extLst>
      <p:ext uri="{BB962C8B-B14F-4D97-AF65-F5344CB8AC3E}">
        <p14:creationId xmlns:p14="http://schemas.microsoft.com/office/powerpoint/2010/main" val="29660700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AFCE6-8CF6-1A27-3107-CD2D85B8435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E6220D9-7EDC-3271-6BE4-3ADF6A33516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27595CD-8491-D107-669D-E2EF450454AC}"/>
              </a:ext>
            </a:extLst>
          </p:cNvPr>
          <p:cNvSpPr>
            <a:spLocks noGrp="1"/>
          </p:cNvSpPr>
          <p:nvPr>
            <p:ph type="dt" sz="half" idx="10"/>
          </p:nvPr>
        </p:nvSpPr>
        <p:spPr/>
        <p:txBody>
          <a:bodyPr/>
          <a:lstStyle/>
          <a:p>
            <a:fld id="{FBC19D18-29BE-4CC5-BADB-FB363DA583D2}" type="datetimeFigureOut">
              <a:rPr lang="en-US" smtClean="0"/>
              <a:t>11/12/2023</a:t>
            </a:fld>
            <a:endParaRPr lang="en-US" dirty="0"/>
          </a:p>
        </p:txBody>
      </p:sp>
      <p:sp>
        <p:nvSpPr>
          <p:cNvPr id="5" name="Footer Placeholder 4">
            <a:extLst>
              <a:ext uri="{FF2B5EF4-FFF2-40B4-BE49-F238E27FC236}">
                <a16:creationId xmlns:a16="http://schemas.microsoft.com/office/drawing/2014/main" id="{B56C1E91-3746-C3FF-A3A0-5ECFD629041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DE40024-288F-200E-C333-A1BE73A8E991}"/>
              </a:ext>
            </a:extLst>
          </p:cNvPr>
          <p:cNvSpPr>
            <a:spLocks noGrp="1"/>
          </p:cNvSpPr>
          <p:nvPr>
            <p:ph type="sldNum" sz="quarter" idx="12"/>
          </p:nvPr>
        </p:nvSpPr>
        <p:spPr/>
        <p:txBody>
          <a:bodyPr/>
          <a:lstStyle/>
          <a:p>
            <a:fld id="{BFA0A500-FAD4-46FC-B38F-549549F1A9ED}" type="slidenum">
              <a:rPr lang="en-US" smtClean="0"/>
              <a:t>‹#›</a:t>
            </a:fld>
            <a:endParaRPr lang="en-US" dirty="0"/>
          </a:p>
        </p:txBody>
      </p:sp>
    </p:spTree>
    <p:extLst>
      <p:ext uri="{BB962C8B-B14F-4D97-AF65-F5344CB8AC3E}">
        <p14:creationId xmlns:p14="http://schemas.microsoft.com/office/powerpoint/2010/main" val="5090890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7BA55-01BE-0D02-26F9-1146663C65A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FA41C6F-AD96-DA5C-9117-F4EAFD7DDFC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77E902F-BF59-B5C0-026A-D3A8E36EA26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7FFBD6B-8EE6-5477-19DE-10127BF673CB}"/>
              </a:ext>
            </a:extLst>
          </p:cNvPr>
          <p:cNvSpPr>
            <a:spLocks noGrp="1"/>
          </p:cNvSpPr>
          <p:nvPr>
            <p:ph type="dt" sz="half" idx="10"/>
          </p:nvPr>
        </p:nvSpPr>
        <p:spPr/>
        <p:txBody>
          <a:bodyPr/>
          <a:lstStyle/>
          <a:p>
            <a:fld id="{FBC19D18-29BE-4CC5-BADB-FB363DA583D2}" type="datetimeFigureOut">
              <a:rPr lang="en-US" smtClean="0"/>
              <a:t>11/12/2023</a:t>
            </a:fld>
            <a:endParaRPr lang="en-US" dirty="0"/>
          </a:p>
        </p:txBody>
      </p:sp>
      <p:sp>
        <p:nvSpPr>
          <p:cNvPr id="6" name="Footer Placeholder 5">
            <a:extLst>
              <a:ext uri="{FF2B5EF4-FFF2-40B4-BE49-F238E27FC236}">
                <a16:creationId xmlns:a16="http://schemas.microsoft.com/office/drawing/2014/main" id="{16C5D4E9-84D8-79D9-E7CE-F23FD5AE1C8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E1D6623-6D09-7199-3C97-6E8228A1A930}"/>
              </a:ext>
            </a:extLst>
          </p:cNvPr>
          <p:cNvSpPr>
            <a:spLocks noGrp="1"/>
          </p:cNvSpPr>
          <p:nvPr>
            <p:ph type="sldNum" sz="quarter" idx="12"/>
          </p:nvPr>
        </p:nvSpPr>
        <p:spPr/>
        <p:txBody>
          <a:bodyPr/>
          <a:lstStyle/>
          <a:p>
            <a:fld id="{BFA0A500-FAD4-46FC-B38F-549549F1A9ED}" type="slidenum">
              <a:rPr lang="en-US" smtClean="0"/>
              <a:t>‹#›</a:t>
            </a:fld>
            <a:endParaRPr lang="en-US" dirty="0"/>
          </a:p>
        </p:txBody>
      </p:sp>
    </p:spTree>
    <p:extLst>
      <p:ext uri="{BB962C8B-B14F-4D97-AF65-F5344CB8AC3E}">
        <p14:creationId xmlns:p14="http://schemas.microsoft.com/office/powerpoint/2010/main" val="29599533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924A0-DD6C-E39E-13EA-F315EC9441A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3056BFA-BB7A-3514-7619-FC38800FEE5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6C9535B-F16C-4FA0-F6B5-1330B637565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53CD9E0-8675-B6C6-3D4D-66C89253075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7B0105A-3B68-612A-1440-10B11B54534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E57E509-65B9-0C78-38A9-CB413B98AC07}"/>
              </a:ext>
            </a:extLst>
          </p:cNvPr>
          <p:cNvSpPr>
            <a:spLocks noGrp="1"/>
          </p:cNvSpPr>
          <p:nvPr>
            <p:ph type="dt" sz="half" idx="10"/>
          </p:nvPr>
        </p:nvSpPr>
        <p:spPr/>
        <p:txBody>
          <a:bodyPr/>
          <a:lstStyle/>
          <a:p>
            <a:fld id="{FBC19D18-29BE-4CC5-BADB-FB363DA583D2}" type="datetimeFigureOut">
              <a:rPr lang="en-US" smtClean="0"/>
              <a:t>11/12/2023</a:t>
            </a:fld>
            <a:endParaRPr lang="en-US" dirty="0"/>
          </a:p>
        </p:txBody>
      </p:sp>
      <p:sp>
        <p:nvSpPr>
          <p:cNvPr id="8" name="Footer Placeholder 7">
            <a:extLst>
              <a:ext uri="{FF2B5EF4-FFF2-40B4-BE49-F238E27FC236}">
                <a16:creationId xmlns:a16="http://schemas.microsoft.com/office/drawing/2014/main" id="{F5D265D9-A915-A474-8836-902DC57AFA7A}"/>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18B76FF8-5A96-839C-42DC-8EBE232A0B8F}"/>
              </a:ext>
            </a:extLst>
          </p:cNvPr>
          <p:cNvSpPr>
            <a:spLocks noGrp="1"/>
          </p:cNvSpPr>
          <p:nvPr>
            <p:ph type="sldNum" sz="quarter" idx="12"/>
          </p:nvPr>
        </p:nvSpPr>
        <p:spPr/>
        <p:txBody>
          <a:bodyPr/>
          <a:lstStyle/>
          <a:p>
            <a:fld id="{BFA0A500-FAD4-46FC-B38F-549549F1A9ED}" type="slidenum">
              <a:rPr lang="en-US" smtClean="0"/>
              <a:t>‹#›</a:t>
            </a:fld>
            <a:endParaRPr lang="en-US" dirty="0"/>
          </a:p>
        </p:txBody>
      </p:sp>
    </p:spTree>
    <p:extLst>
      <p:ext uri="{BB962C8B-B14F-4D97-AF65-F5344CB8AC3E}">
        <p14:creationId xmlns:p14="http://schemas.microsoft.com/office/powerpoint/2010/main" val="25143231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15924-7512-BF90-0270-36AD14173D0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AB3DD58-9F50-1925-49CD-A48A983BF0A6}"/>
              </a:ext>
            </a:extLst>
          </p:cNvPr>
          <p:cNvSpPr>
            <a:spLocks noGrp="1"/>
          </p:cNvSpPr>
          <p:nvPr>
            <p:ph type="dt" sz="half" idx="10"/>
          </p:nvPr>
        </p:nvSpPr>
        <p:spPr/>
        <p:txBody>
          <a:bodyPr/>
          <a:lstStyle/>
          <a:p>
            <a:fld id="{FBC19D18-29BE-4CC5-BADB-FB363DA583D2}" type="datetimeFigureOut">
              <a:rPr lang="en-US" smtClean="0"/>
              <a:t>11/12/2023</a:t>
            </a:fld>
            <a:endParaRPr lang="en-US" dirty="0"/>
          </a:p>
        </p:txBody>
      </p:sp>
      <p:sp>
        <p:nvSpPr>
          <p:cNvPr id="4" name="Footer Placeholder 3">
            <a:extLst>
              <a:ext uri="{FF2B5EF4-FFF2-40B4-BE49-F238E27FC236}">
                <a16:creationId xmlns:a16="http://schemas.microsoft.com/office/drawing/2014/main" id="{EAE1934B-BF7D-C5D2-75DE-DA9EDCD822F7}"/>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21CAD881-01A0-AFE2-89B3-454CDF077230}"/>
              </a:ext>
            </a:extLst>
          </p:cNvPr>
          <p:cNvSpPr>
            <a:spLocks noGrp="1"/>
          </p:cNvSpPr>
          <p:nvPr>
            <p:ph type="sldNum" sz="quarter" idx="12"/>
          </p:nvPr>
        </p:nvSpPr>
        <p:spPr/>
        <p:txBody>
          <a:bodyPr/>
          <a:lstStyle/>
          <a:p>
            <a:fld id="{BFA0A500-FAD4-46FC-B38F-549549F1A9ED}" type="slidenum">
              <a:rPr lang="en-US" smtClean="0"/>
              <a:t>‹#›</a:t>
            </a:fld>
            <a:endParaRPr lang="en-US" dirty="0"/>
          </a:p>
        </p:txBody>
      </p:sp>
    </p:spTree>
    <p:extLst>
      <p:ext uri="{BB962C8B-B14F-4D97-AF65-F5344CB8AC3E}">
        <p14:creationId xmlns:p14="http://schemas.microsoft.com/office/powerpoint/2010/main" val="38936808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2663EF9-B274-A15F-D803-F6A98D9C0359}"/>
              </a:ext>
            </a:extLst>
          </p:cNvPr>
          <p:cNvSpPr>
            <a:spLocks noGrp="1"/>
          </p:cNvSpPr>
          <p:nvPr>
            <p:ph type="dt" sz="half" idx="10"/>
          </p:nvPr>
        </p:nvSpPr>
        <p:spPr/>
        <p:txBody>
          <a:bodyPr/>
          <a:lstStyle/>
          <a:p>
            <a:fld id="{FBC19D18-29BE-4CC5-BADB-FB363DA583D2}" type="datetimeFigureOut">
              <a:rPr lang="en-US" smtClean="0"/>
              <a:t>11/12/2023</a:t>
            </a:fld>
            <a:endParaRPr lang="en-US" dirty="0"/>
          </a:p>
        </p:txBody>
      </p:sp>
      <p:sp>
        <p:nvSpPr>
          <p:cNvPr id="3" name="Footer Placeholder 2">
            <a:extLst>
              <a:ext uri="{FF2B5EF4-FFF2-40B4-BE49-F238E27FC236}">
                <a16:creationId xmlns:a16="http://schemas.microsoft.com/office/drawing/2014/main" id="{45E7CE88-4881-66FB-41E9-9A7E1C19E321}"/>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9F0976BC-B30B-A650-C5C1-94ED8ABAE30C}"/>
              </a:ext>
            </a:extLst>
          </p:cNvPr>
          <p:cNvSpPr>
            <a:spLocks noGrp="1"/>
          </p:cNvSpPr>
          <p:nvPr>
            <p:ph type="sldNum" sz="quarter" idx="12"/>
          </p:nvPr>
        </p:nvSpPr>
        <p:spPr/>
        <p:txBody>
          <a:bodyPr/>
          <a:lstStyle/>
          <a:p>
            <a:fld id="{BFA0A500-FAD4-46FC-B38F-549549F1A9ED}" type="slidenum">
              <a:rPr lang="en-US" smtClean="0"/>
              <a:t>‹#›</a:t>
            </a:fld>
            <a:endParaRPr lang="en-US" dirty="0"/>
          </a:p>
        </p:txBody>
      </p:sp>
    </p:spTree>
    <p:extLst>
      <p:ext uri="{BB962C8B-B14F-4D97-AF65-F5344CB8AC3E}">
        <p14:creationId xmlns:p14="http://schemas.microsoft.com/office/powerpoint/2010/main" val="42420960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9A864-3728-8A4D-FF70-4C58D53CBC6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6AEEF16-3FB1-E49C-A5D1-7C2AE1E9EE6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DE7CEA5-66F2-3A2D-CF2F-8B2B8C98E1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2909B06-2007-766A-E969-18EC4241EAB9}"/>
              </a:ext>
            </a:extLst>
          </p:cNvPr>
          <p:cNvSpPr>
            <a:spLocks noGrp="1"/>
          </p:cNvSpPr>
          <p:nvPr>
            <p:ph type="dt" sz="half" idx="10"/>
          </p:nvPr>
        </p:nvSpPr>
        <p:spPr/>
        <p:txBody>
          <a:bodyPr/>
          <a:lstStyle/>
          <a:p>
            <a:fld id="{FBC19D18-29BE-4CC5-BADB-FB363DA583D2}" type="datetimeFigureOut">
              <a:rPr lang="en-US" smtClean="0"/>
              <a:t>11/12/2023</a:t>
            </a:fld>
            <a:endParaRPr lang="en-US" dirty="0"/>
          </a:p>
        </p:txBody>
      </p:sp>
      <p:sp>
        <p:nvSpPr>
          <p:cNvPr id="6" name="Footer Placeholder 5">
            <a:extLst>
              <a:ext uri="{FF2B5EF4-FFF2-40B4-BE49-F238E27FC236}">
                <a16:creationId xmlns:a16="http://schemas.microsoft.com/office/drawing/2014/main" id="{256EE6BC-D34C-8E19-4833-67E4CE9CAD7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0A941FB-6052-ED22-0E17-4D5830EB3738}"/>
              </a:ext>
            </a:extLst>
          </p:cNvPr>
          <p:cNvSpPr>
            <a:spLocks noGrp="1"/>
          </p:cNvSpPr>
          <p:nvPr>
            <p:ph type="sldNum" sz="quarter" idx="12"/>
          </p:nvPr>
        </p:nvSpPr>
        <p:spPr/>
        <p:txBody>
          <a:bodyPr/>
          <a:lstStyle/>
          <a:p>
            <a:fld id="{BFA0A500-FAD4-46FC-B38F-549549F1A9ED}" type="slidenum">
              <a:rPr lang="en-US" smtClean="0"/>
              <a:t>‹#›</a:t>
            </a:fld>
            <a:endParaRPr lang="en-US" dirty="0"/>
          </a:p>
        </p:txBody>
      </p:sp>
    </p:spTree>
    <p:extLst>
      <p:ext uri="{BB962C8B-B14F-4D97-AF65-F5344CB8AC3E}">
        <p14:creationId xmlns:p14="http://schemas.microsoft.com/office/powerpoint/2010/main" val="36261263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68C2E-7EF9-D6FA-E7CC-3A91F7DEEFC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EBB3916-2D7E-E125-E5F4-48C3F75BF89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FC08DEB-21EB-BACA-69B5-A61587AF5BF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569087-AA15-7123-4D23-2A55FF175AE8}"/>
              </a:ext>
            </a:extLst>
          </p:cNvPr>
          <p:cNvSpPr>
            <a:spLocks noGrp="1"/>
          </p:cNvSpPr>
          <p:nvPr>
            <p:ph type="dt" sz="half" idx="10"/>
          </p:nvPr>
        </p:nvSpPr>
        <p:spPr/>
        <p:txBody>
          <a:bodyPr/>
          <a:lstStyle/>
          <a:p>
            <a:fld id="{FBC19D18-29BE-4CC5-BADB-FB363DA583D2}" type="datetimeFigureOut">
              <a:rPr lang="en-US" smtClean="0"/>
              <a:t>11/12/2023</a:t>
            </a:fld>
            <a:endParaRPr lang="en-US" dirty="0"/>
          </a:p>
        </p:txBody>
      </p:sp>
      <p:sp>
        <p:nvSpPr>
          <p:cNvPr id="6" name="Footer Placeholder 5">
            <a:extLst>
              <a:ext uri="{FF2B5EF4-FFF2-40B4-BE49-F238E27FC236}">
                <a16:creationId xmlns:a16="http://schemas.microsoft.com/office/drawing/2014/main" id="{DC3BA05B-C484-26BF-B1A7-A62539AE041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A633DC6-1C63-3694-CC15-9401C8C6B95B}"/>
              </a:ext>
            </a:extLst>
          </p:cNvPr>
          <p:cNvSpPr>
            <a:spLocks noGrp="1"/>
          </p:cNvSpPr>
          <p:nvPr>
            <p:ph type="sldNum" sz="quarter" idx="12"/>
          </p:nvPr>
        </p:nvSpPr>
        <p:spPr/>
        <p:txBody>
          <a:bodyPr/>
          <a:lstStyle/>
          <a:p>
            <a:fld id="{BFA0A500-FAD4-46FC-B38F-549549F1A9ED}" type="slidenum">
              <a:rPr lang="en-US" smtClean="0"/>
              <a:t>‹#›</a:t>
            </a:fld>
            <a:endParaRPr lang="en-US" dirty="0"/>
          </a:p>
        </p:txBody>
      </p:sp>
    </p:spTree>
    <p:extLst>
      <p:ext uri="{BB962C8B-B14F-4D97-AF65-F5344CB8AC3E}">
        <p14:creationId xmlns:p14="http://schemas.microsoft.com/office/powerpoint/2010/main" val="19720877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B6C3C-3106-8524-0343-C3B8CD5CA93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81D21C5-E370-E873-3AB0-A7FE558D0A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CD40A6-733C-AF96-2FE3-5610ABB4781A}"/>
              </a:ext>
            </a:extLst>
          </p:cNvPr>
          <p:cNvSpPr>
            <a:spLocks noGrp="1"/>
          </p:cNvSpPr>
          <p:nvPr>
            <p:ph type="dt" sz="half" idx="10"/>
          </p:nvPr>
        </p:nvSpPr>
        <p:spPr/>
        <p:txBody>
          <a:bodyPr/>
          <a:lstStyle/>
          <a:p>
            <a:fld id="{FBC19D18-29BE-4CC5-BADB-FB363DA583D2}" type="datetimeFigureOut">
              <a:rPr lang="en-US" smtClean="0"/>
              <a:t>11/12/2023</a:t>
            </a:fld>
            <a:endParaRPr lang="en-US" dirty="0"/>
          </a:p>
        </p:txBody>
      </p:sp>
      <p:sp>
        <p:nvSpPr>
          <p:cNvPr id="5" name="Footer Placeholder 4">
            <a:extLst>
              <a:ext uri="{FF2B5EF4-FFF2-40B4-BE49-F238E27FC236}">
                <a16:creationId xmlns:a16="http://schemas.microsoft.com/office/drawing/2014/main" id="{6E4E485D-8402-BD6B-BF60-70C95A31ECB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5FFE798-EC2C-1FCF-E1FF-8CD5AB154339}"/>
              </a:ext>
            </a:extLst>
          </p:cNvPr>
          <p:cNvSpPr>
            <a:spLocks noGrp="1"/>
          </p:cNvSpPr>
          <p:nvPr>
            <p:ph type="sldNum" sz="quarter" idx="12"/>
          </p:nvPr>
        </p:nvSpPr>
        <p:spPr/>
        <p:txBody>
          <a:bodyPr/>
          <a:lstStyle/>
          <a:p>
            <a:fld id="{BFA0A500-FAD4-46FC-B38F-549549F1A9ED}" type="slidenum">
              <a:rPr lang="en-US" smtClean="0"/>
              <a:t>‹#›</a:t>
            </a:fld>
            <a:endParaRPr lang="en-US" dirty="0"/>
          </a:p>
        </p:txBody>
      </p:sp>
    </p:spTree>
    <p:extLst>
      <p:ext uri="{BB962C8B-B14F-4D97-AF65-F5344CB8AC3E}">
        <p14:creationId xmlns:p14="http://schemas.microsoft.com/office/powerpoint/2010/main" val="1725138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631B51A-F2DF-70CE-EFD3-8DBE2321F48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EC60BF4-EB92-219C-63DD-96E0177085B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932592-CB6E-12E3-21E0-EDD5DD66CDE7}"/>
              </a:ext>
            </a:extLst>
          </p:cNvPr>
          <p:cNvSpPr>
            <a:spLocks noGrp="1"/>
          </p:cNvSpPr>
          <p:nvPr>
            <p:ph type="dt" sz="half" idx="10"/>
          </p:nvPr>
        </p:nvSpPr>
        <p:spPr/>
        <p:txBody>
          <a:bodyPr/>
          <a:lstStyle/>
          <a:p>
            <a:fld id="{FBC19D18-29BE-4CC5-BADB-FB363DA583D2}" type="datetimeFigureOut">
              <a:rPr lang="en-US" smtClean="0"/>
              <a:t>11/12/2023</a:t>
            </a:fld>
            <a:endParaRPr lang="en-US" dirty="0"/>
          </a:p>
        </p:txBody>
      </p:sp>
      <p:sp>
        <p:nvSpPr>
          <p:cNvPr id="5" name="Footer Placeholder 4">
            <a:extLst>
              <a:ext uri="{FF2B5EF4-FFF2-40B4-BE49-F238E27FC236}">
                <a16:creationId xmlns:a16="http://schemas.microsoft.com/office/drawing/2014/main" id="{99B7251A-06B3-95E2-9C96-AABDC1965BA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280D7D5-8E5C-6435-67B1-0CD28F5A29CE}"/>
              </a:ext>
            </a:extLst>
          </p:cNvPr>
          <p:cNvSpPr>
            <a:spLocks noGrp="1"/>
          </p:cNvSpPr>
          <p:nvPr>
            <p:ph type="sldNum" sz="quarter" idx="12"/>
          </p:nvPr>
        </p:nvSpPr>
        <p:spPr/>
        <p:txBody>
          <a:bodyPr/>
          <a:lstStyle/>
          <a:p>
            <a:fld id="{BFA0A500-FAD4-46FC-B38F-549549F1A9ED}" type="slidenum">
              <a:rPr lang="en-US" smtClean="0"/>
              <a:t>‹#›</a:t>
            </a:fld>
            <a:endParaRPr lang="en-US" dirty="0"/>
          </a:p>
        </p:txBody>
      </p:sp>
    </p:spTree>
    <p:extLst>
      <p:ext uri="{BB962C8B-B14F-4D97-AF65-F5344CB8AC3E}">
        <p14:creationId xmlns:p14="http://schemas.microsoft.com/office/powerpoint/2010/main" val="37420653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47D2B2-3B8B-6C3F-D9F5-04F6ADDAF46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FFD212E-7A1B-1C30-82D9-219C80CD0F9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095C9A-4D41-BEA5-A667-9A6E34F030F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BC19D18-29BE-4CC5-BADB-FB363DA583D2}" type="datetimeFigureOut">
              <a:rPr lang="en-US" smtClean="0"/>
              <a:t>11/12/2023</a:t>
            </a:fld>
            <a:endParaRPr lang="en-US" dirty="0"/>
          </a:p>
        </p:txBody>
      </p:sp>
      <p:sp>
        <p:nvSpPr>
          <p:cNvPr id="5" name="Footer Placeholder 4">
            <a:extLst>
              <a:ext uri="{FF2B5EF4-FFF2-40B4-BE49-F238E27FC236}">
                <a16:creationId xmlns:a16="http://schemas.microsoft.com/office/drawing/2014/main" id="{462E3A65-6AF4-520A-4CFA-7CD4FC18749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3BF829E7-4092-38E4-120C-E5D2F2F9A64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FA0A500-FAD4-46FC-B38F-549549F1A9ED}" type="slidenum">
              <a:rPr lang="en-US" smtClean="0"/>
              <a:t>‹#›</a:t>
            </a:fld>
            <a:endParaRPr lang="en-US" dirty="0"/>
          </a:p>
        </p:txBody>
      </p:sp>
    </p:spTree>
    <p:extLst>
      <p:ext uri="{BB962C8B-B14F-4D97-AF65-F5344CB8AC3E}">
        <p14:creationId xmlns:p14="http://schemas.microsoft.com/office/powerpoint/2010/main" val="274617198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6.jpg"/><Relationship Id="rId7" Type="http://schemas.openxmlformats.org/officeDocument/2006/relationships/diagramQuickStyle" Target="../diagrams/quickStyle3.xml"/><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hyperlink" Target="https://www.flickr.com/photos/world_trade_organization/25182552068" TargetMode="External"/><Relationship Id="rId9" Type="http://schemas.microsoft.com/office/2007/relationships/diagramDrawing" Target="../diagrams/drawing3.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Lagos Marriott Hotel Ikeja, Lagos – Updated 2023 Prices">
            <a:extLst>
              <a:ext uri="{FF2B5EF4-FFF2-40B4-BE49-F238E27FC236}">
                <a16:creationId xmlns:a16="http://schemas.microsoft.com/office/drawing/2014/main" id="{B2130B36-3250-2297-A47A-F766B4A3B8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1676400" y="381000"/>
            <a:ext cx="9144000" cy="2387600"/>
          </a:xfrm>
          <a:solidFill>
            <a:schemeClr val="bg1">
              <a:alpha val="77000"/>
            </a:schemeClr>
          </a:solidFill>
        </p:spPr>
        <p:txBody>
          <a:bodyPr>
            <a:normAutofit fontScale="90000"/>
          </a:bodyPr>
          <a:lstStyle/>
          <a:p>
            <a:pPr algn="ctr"/>
            <a:r>
              <a:rPr lang="en-US" dirty="0">
                <a:latin typeface="Arial" pitchFamily="34" charset="0"/>
                <a:cs typeface="Arial" pitchFamily="34" charset="0"/>
              </a:rPr>
              <a:t>Housekeeping Training Presentation for Marriott Hotels </a:t>
            </a:r>
          </a:p>
        </p:txBody>
      </p:sp>
      <p:sp>
        <p:nvSpPr>
          <p:cNvPr id="3" name="Subtitle 2"/>
          <p:cNvSpPr>
            <a:spLocks noGrp="1"/>
          </p:cNvSpPr>
          <p:nvPr>
            <p:ph type="subTitle" idx="1"/>
          </p:nvPr>
        </p:nvSpPr>
        <p:spPr>
          <a:xfrm>
            <a:off x="381000" y="5701001"/>
            <a:ext cx="7854696" cy="942536"/>
          </a:xfrm>
        </p:spPr>
        <p:txBody>
          <a:bodyPr>
            <a:normAutofit/>
          </a:bodyPr>
          <a:lstStyle/>
          <a:p>
            <a:pPr algn="l"/>
            <a:r>
              <a:rPr lang="en-US" sz="2000" dirty="0">
                <a:solidFill>
                  <a:schemeClr val="bg1"/>
                </a:solidFill>
                <a:latin typeface="Arial" pitchFamily="34" charset="0"/>
                <a:cs typeface="Arial" pitchFamily="34" charset="0"/>
              </a:rPr>
              <a:t>Student </a:t>
            </a:r>
            <a:r>
              <a:rPr lang="en-US" sz="2000" dirty="0" err="1">
                <a:solidFill>
                  <a:schemeClr val="bg1"/>
                </a:solidFill>
                <a:latin typeface="Arial" pitchFamily="34" charset="0"/>
                <a:cs typeface="Arial" pitchFamily="34" charset="0"/>
              </a:rPr>
              <a:t>Name:IOANA</a:t>
            </a:r>
            <a:r>
              <a:rPr lang="en-US" sz="2000" dirty="0">
                <a:solidFill>
                  <a:schemeClr val="bg1"/>
                </a:solidFill>
                <a:latin typeface="Arial" pitchFamily="34" charset="0"/>
                <a:cs typeface="Arial" pitchFamily="34" charset="0"/>
              </a:rPr>
              <a:t>  DOBRE</a:t>
            </a:r>
          </a:p>
          <a:p>
            <a:pPr algn="l"/>
            <a:r>
              <a:rPr lang="en-US" sz="2000" dirty="0">
                <a:solidFill>
                  <a:schemeClr val="bg1"/>
                </a:solidFill>
                <a:latin typeface="Arial" pitchFamily="34" charset="0"/>
                <a:cs typeface="Arial" pitchFamily="34" charset="0"/>
              </a:rPr>
              <a:t>Student ID:2224087</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bg2">
                <a:tint val="80000"/>
                <a:satMod val="400000"/>
              </a:schemeClr>
            </a:gs>
            <a:gs pos="25000">
              <a:schemeClr val="bg2">
                <a:tint val="83000"/>
                <a:satMod val="320000"/>
              </a:schemeClr>
            </a:gs>
            <a:gs pos="100000">
              <a:schemeClr val="bg2">
                <a:shade val="15000"/>
                <a:satMod val="320000"/>
              </a:schemeClr>
            </a:gs>
          </a:gsLst>
          <a:path path="circle">
            <a:fillToRect l="10000" t="110000" r="10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000" b="1" dirty="0">
                <a:latin typeface="Arial" pitchFamily="34" charset="0"/>
                <a:cs typeface="Arial" pitchFamily="34" charset="0"/>
              </a:rPr>
              <a:t>Table of Contents</a:t>
            </a:r>
            <a:br>
              <a:rPr lang="en-US" sz="4000" b="1" dirty="0">
                <a:latin typeface="Arial" pitchFamily="34" charset="0"/>
                <a:cs typeface="Arial" pitchFamily="34" charset="0"/>
              </a:rPr>
            </a:br>
            <a:endParaRPr lang="en-US" sz="4000" b="1" dirty="0">
              <a:latin typeface="Arial" pitchFamily="34" charset="0"/>
              <a:cs typeface="Arial" pitchFamily="34" charset="0"/>
            </a:endParaRPr>
          </a:p>
        </p:txBody>
      </p:sp>
      <p:graphicFrame>
        <p:nvGraphicFramePr>
          <p:cNvPr id="4" name="Diagram 3">
            <a:extLst>
              <a:ext uri="{FF2B5EF4-FFF2-40B4-BE49-F238E27FC236}">
                <a16:creationId xmlns:a16="http://schemas.microsoft.com/office/drawing/2014/main" id="{2229F1F5-3102-91D4-E6F6-3204ECA4238D}"/>
              </a:ext>
            </a:extLst>
          </p:cNvPr>
          <p:cNvGraphicFramePr/>
          <p:nvPr>
            <p:extLst>
              <p:ext uri="{D42A27DB-BD31-4B8C-83A1-F6EECF244321}">
                <p14:modId xmlns:p14="http://schemas.microsoft.com/office/powerpoint/2010/main" val="1924148451"/>
              </p:ext>
            </p:extLst>
          </p:nvPr>
        </p:nvGraphicFramePr>
        <p:xfrm>
          <a:off x="2032000" y="1295400"/>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3657600" cy="1325563"/>
          </a:xfrm>
        </p:spPr>
        <p:txBody>
          <a:bodyPr>
            <a:normAutofit/>
          </a:bodyPr>
          <a:lstStyle/>
          <a:p>
            <a:pPr algn="ctr"/>
            <a:r>
              <a:rPr lang="en-GB" b="1" dirty="0">
                <a:latin typeface="Arial" pitchFamily="34" charset="0"/>
                <a:cs typeface="Arial" pitchFamily="34" charset="0"/>
              </a:rPr>
              <a:t>Introduction</a:t>
            </a:r>
            <a:endParaRPr lang="en-US" dirty="0">
              <a:latin typeface="Arial" pitchFamily="34" charset="0"/>
              <a:cs typeface="Arial" pitchFamily="34" charset="0"/>
            </a:endParaRPr>
          </a:p>
        </p:txBody>
      </p:sp>
      <p:sp>
        <p:nvSpPr>
          <p:cNvPr id="3" name="Content Placeholder 2"/>
          <p:cNvSpPr>
            <a:spLocks noGrp="1"/>
          </p:cNvSpPr>
          <p:nvPr>
            <p:ph sz="half" idx="1"/>
          </p:nvPr>
        </p:nvSpPr>
        <p:spPr>
          <a:xfrm>
            <a:off x="3464" y="1828800"/>
            <a:ext cx="5562600" cy="4351338"/>
          </a:xfrm>
        </p:spPr>
        <p:txBody>
          <a:bodyPr>
            <a:normAutofit lnSpcReduction="10000"/>
          </a:bodyPr>
          <a:lstStyle/>
          <a:p>
            <a:r>
              <a:rPr lang="en-GB" sz="2800" dirty="0">
                <a:latin typeface="Arial" pitchFamily="34" charset="0"/>
                <a:cs typeface="Arial" pitchFamily="34" charset="0"/>
              </a:rPr>
              <a:t>Marriott Hotels’ housekeeping employees need training.</a:t>
            </a:r>
          </a:p>
          <a:p>
            <a:r>
              <a:rPr lang="en-GB" sz="2800" dirty="0">
                <a:latin typeface="Arial" pitchFamily="34" charset="0"/>
                <a:cs typeface="Arial" pitchFamily="34" charset="0"/>
              </a:rPr>
              <a:t>It prepares employees for the new checklist.</a:t>
            </a:r>
          </a:p>
          <a:p>
            <a:r>
              <a:rPr lang="en-GB" sz="2800" dirty="0">
                <a:latin typeface="Arial" pitchFamily="34" charset="0"/>
                <a:cs typeface="Arial" pitchFamily="34" charset="0"/>
              </a:rPr>
              <a:t>Maslow's Hierarchy of Needs is the employee engagement model.</a:t>
            </a:r>
          </a:p>
          <a:p>
            <a:r>
              <a:rPr lang="en-GB" sz="2800" dirty="0">
                <a:latin typeface="Arial" pitchFamily="34" charset="0"/>
                <a:cs typeface="Arial" pitchFamily="34" charset="0"/>
              </a:rPr>
              <a:t>The model’s five categories  ranges from lower-level to higher-level needs (Wu </a:t>
            </a:r>
            <a:r>
              <a:rPr lang="en-GB" sz="2800" i="1" dirty="0">
                <a:latin typeface="Arial" pitchFamily="34" charset="0"/>
                <a:cs typeface="Arial" pitchFamily="34" charset="0"/>
              </a:rPr>
              <a:t>et al</a:t>
            </a:r>
            <a:r>
              <a:rPr lang="en-GB" sz="2800" dirty="0">
                <a:latin typeface="Arial" pitchFamily="34" charset="0"/>
                <a:cs typeface="Arial" pitchFamily="34" charset="0"/>
              </a:rPr>
              <a:t>., 2020). </a:t>
            </a:r>
          </a:p>
          <a:p>
            <a:endParaRPr lang="en-US" dirty="0"/>
          </a:p>
        </p:txBody>
      </p:sp>
      <p:pic>
        <p:nvPicPr>
          <p:cNvPr id="1026" name="Picture 2"/>
          <p:cNvPicPr>
            <a:picLocks noGrp="1" noChangeAspect="1" noChangeArrowheads="1"/>
          </p:cNvPicPr>
          <p:nvPr>
            <p:ph sz="half" idx="2"/>
          </p:nvPr>
        </p:nvPicPr>
        <p:blipFill>
          <a:blip r:embed="rId3"/>
          <a:srcRect/>
          <a:stretch>
            <a:fillRect/>
          </a:stretch>
        </p:blipFill>
        <p:spPr bwMode="auto">
          <a:xfrm>
            <a:off x="5524502" y="0"/>
            <a:ext cx="6667498" cy="6858000"/>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381000"/>
            <a:ext cx="10515600" cy="1006475"/>
          </a:xfrm>
        </p:spPr>
        <p:txBody>
          <a:bodyPr>
            <a:normAutofit/>
          </a:bodyPr>
          <a:lstStyle/>
          <a:p>
            <a:r>
              <a:rPr lang="en-GB" b="1" dirty="0">
                <a:latin typeface="Arial" pitchFamily="34" charset="0"/>
                <a:cs typeface="Arial" pitchFamily="34" charset="0"/>
              </a:rPr>
              <a:t>Physiological Needs</a:t>
            </a:r>
            <a:endParaRPr lang="en-US" dirty="0">
              <a:latin typeface="Arial" pitchFamily="34" charset="0"/>
              <a:cs typeface="Arial" pitchFamily="34" charset="0"/>
            </a:endParaRPr>
          </a:p>
        </p:txBody>
      </p:sp>
      <p:sp>
        <p:nvSpPr>
          <p:cNvPr id="3" name="Content Placeholder 2"/>
          <p:cNvSpPr>
            <a:spLocks noGrp="1"/>
          </p:cNvSpPr>
          <p:nvPr>
            <p:ph sz="half" idx="1"/>
          </p:nvPr>
        </p:nvSpPr>
        <p:spPr>
          <a:xfrm>
            <a:off x="-17318" y="1704543"/>
            <a:ext cx="6019800" cy="4881563"/>
          </a:xfrm>
        </p:spPr>
        <p:txBody>
          <a:bodyPr>
            <a:normAutofit fontScale="55000" lnSpcReduction="20000"/>
          </a:bodyPr>
          <a:lstStyle/>
          <a:p>
            <a:pPr>
              <a:lnSpc>
                <a:spcPct val="170000"/>
              </a:lnSpc>
            </a:pPr>
            <a:r>
              <a:rPr lang="en-GB" sz="3200" dirty="0">
                <a:latin typeface="Arial" pitchFamily="34" charset="0"/>
                <a:cs typeface="Arial" pitchFamily="34" charset="0"/>
              </a:rPr>
              <a:t>The physiological needs include basic needs (Wu </a:t>
            </a:r>
            <a:r>
              <a:rPr lang="en-GB" sz="3200" i="1" dirty="0">
                <a:latin typeface="Arial" pitchFamily="34" charset="0"/>
                <a:cs typeface="Arial" pitchFamily="34" charset="0"/>
              </a:rPr>
              <a:t>et al</a:t>
            </a:r>
            <a:r>
              <a:rPr lang="en-GB" sz="3200" dirty="0">
                <a:latin typeface="Arial" pitchFamily="34" charset="0"/>
                <a:cs typeface="Arial" pitchFamily="34" charset="0"/>
              </a:rPr>
              <a:t>., 2020). </a:t>
            </a:r>
          </a:p>
          <a:p>
            <a:pPr>
              <a:lnSpc>
                <a:spcPct val="170000"/>
              </a:lnSpc>
            </a:pPr>
            <a:r>
              <a:rPr lang="en-GB" sz="3200" dirty="0">
                <a:latin typeface="Arial" pitchFamily="34" charset="0"/>
                <a:cs typeface="Arial" pitchFamily="34" charset="0"/>
              </a:rPr>
              <a:t>It represents human instincts (Jung and Lee, 2023).</a:t>
            </a:r>
          </a:p>
          <a:p>
            <a:pPr>
              <a:lnSpc>
                <a:spcPct val="170000"/>
              </a:lnSpc>
            </a:pPr>
            <a:r>
              <a:rPr lang="en-GB" sz="3200" dirty="0">
                <a:latin typeface="Arial" pitchFamily="34" charset="0"/>
                <a:cs typeface="Arial" pitchFamily="34" charset="0"/>
              </a:rPr>
              <a:t>Hotel housekeepers suffer from physical and mental health issues (Chela-Alvarez </a:t>
            </a:r>
            <a:r>
              <a:rPr lang="en-GB" sz="3200" i="1" dirty="0">
                <a:latin typeface="Arial" pitchFamily="34" charset="0"/>
                <a:cs typeface="Arial" pitchFamily="34" charset="0"/>
              </a:rPr>
              <a:t>et al</a:t>
            </a:r>
            <a:r>
              <a:rPr lang="en-GB" sz="3200" dirty="0">
                <a:latin typeface="Arial" pitchFamily="34" charset="0"/>
                <a:cs typeface="Arial" pitchFamily="34" charset="0"/>
              </a:rPr>
              <a:t>., 2021).</a:t>
            </a:r>
          </a:p>
          <a:p>
            <a:pPr>
              <a:lnSpc>
                <a:spcPct val="170000"/>
              </a:lnSpc>
            </a:pPr>
            <a:r>
              <a:rPr lang="en-GB" sz="3200" dirty="0">
                <a:latin typeface="Arial" pitchFamily="34" charset="0"/>
                <a:cs typeface="Arial" pitchFamily="34" charset="0"/>
              </a:rPr>
              <a:t>Housekeepers clean guest rooms/bathrooms (Chela-Alvarez </a:t>
            </a:r>
            <a:r>
              <a:rPr lang="en-GB" sz="3200" i="1" dirty="0">
                <a:latin typeface="Arial" pitchFamily="34" charset="0"/>
                <a:cs typeface="Arial" pitchFamily="34" charset="0"/>
              </a:rPr>
              <a:t>et al</a:t>
            </a:r>
            <a:r>
              <a:rPr lang="en-GB" sz="3200" dirty="0">
                <a:latin typeface="Arial" pitchFamily="34" charset="0"/>
                <a:cs typeface="Arial" pitchFamily="34" charset="0"/>
              </a:rPr>
              <a:t>., 2021).</a:t>
            </a:r>
          </a:p>
          <a:p>
            <a:pPr>
              <a:lnSpc>
                <a:spcPct val="170000"/>
              </a:lnSpc>
            </a:pPr>
            <a:r>
              <a:rPr lang="en-GB" sz="3200" dirty="0">
                <a:latin typeface="Arial" pitchFamily="34" charset="0"/>
                <a:cs typeface="Arial" pitchFamily="34" charset="0"/>
              </a:rPr>
              <a:t>They face biological, chemical, physical and psychological risks (Chela-Alvarez </a:t>
            </a:r>
            <a:r>
              <a:rPr lang="en-GB" sz="3200" i="1" dirty="0">
                <a:latin typeface="Arial" pitchFamily="34" charset="0"/>
                <a:cs typeface="Arial" pitchFamily="34" charset="0"/>
              </a:rPr>
              <a:t>et al</a:t>
            </a:r>
            <a:r>
              <a:rPr lang="en-GB" sz="3200" dirty="0">
                <a:latin typeface="Arial" pitchFamily="34" charset="0"/>
                <a:cs typeface="Arial" pitchFamily="34" charset="0"/>
              </a:rPr>
              <a:t>., 2021).</a:t>
            </a:r>
          </a:p>
          <a:p>
            <a:pPr>
              <a:lnSpc>
                <a:spcPct val="170000"/>
              </a:lnSpc>
            </a:pPr>
            <a:r>
              <a:rPr lang="en-GB" sz="3200" dirty="0">
                <a:latin typeface="Arial" pitchFamily="34" charset="0"/>
                <a:cs typeface="Arial" pitchFamily="34" charset="0"/>
              </a:rPr>
              <a:t>Best practice involves a positive work environment. </a:t>
            </a:r>
            <a:endParaRPr lang="en-US" dirty="0"/>
          </a:p>
        </p:txBody>
      </p:sp>
      <p:pic>
        <p:nvPicPr>
          <p:cNvPr id="2050" name="Picture 2" descr="Best practices for efficient hotel management and operations - hoteliga">
            <a:extLst>
              <a:ext uri="{FF2B5EF4-FFF2-40B4-BE49-F238E27FC236}">
                <a16:creationId xmlns:a16="http://schemas.microsoft.com/office/drawing/2014/main" id="{77BF9C7E-53F7-100B-B587-F5A87CB009D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91200" y="0"/>
            <a:ext cx="6400800" cy="68580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2" y="256349"/>
            <a:ext cx="5727192" cy="1325563"/>
          </a:xfrm>
        </p:spPr>
        <p:txBody>
          <a:bodyPr>
            <a:normAutofit/>
          </a:bodyPr>
          <a:lstStyle/>
          <a:p>
            <a:r>
              <a:rPr lang="en-GB" b="1" dirty="0">
                <a:latin typeface="Arial" pitchFamily="34" charset="0"/>
                <a:cs typeface="Arial" pitchFamily="34" charset="0"/>
              </a:rPr>
              <a:t>Physiological Needs (Cont...)</a:t>
            </a:r>
            <a:endParaRPr lang="en-US" dirty="0">
              <a:latin typeface="Arial" pitchFamily="34" charset="0"/>
              <a:cs typeface="Arial" pitchFamily="34" charset="0"/>
            </a:endParaRPr>
          </a:p>
        </p:txBody>
      </p:sp>
      <p:sp>
        <p:nvSpPr>
          <p:cNvPr id="3" name="Content Placeholder 2"/>
          <p:cNvSpPr>
            <a:spLocks noGrp="1"/>
          </p:cNvSpPr>
          <p:nvPr>
            <p:ph sz="half" idx="1"/>
          </p:nvPr>
        </p:nvSpPr>
        <p:spPr>
          <a:xfrm>
            <a:off x="76200" y="1828800"/>
            <a:ext cx="5943600" cy="5333999"/>
          </a:xfrm>
        </p:spPr>
        <p:txBody>
          <a:bodyPr>
            <a:normAutofit/>
          </a:bodyPr>
          <a:lstStyle/>
          <a:p>
            <a:r>
              <a:rPr lang="en-US" dirty="0">
                <a:latin typeface="Arial" pitchFamily="34" charset="0"/>
                <a:cs typeface="Arial" pitchFamily="34" charset="0"/>
              </a:rPr>
              <a:t>Hyatt is an example of proper physiological needs.</a:t>
            </a:r>
          </a:p>
          <a:p>
            <a:r>
              <a:rPr lang="en-US" dirty="0">
                <a:latin typeface="Arial" pitchFamily="34" charset="0"/>
                <a:cs typeface="Arial" pitchFamily="34" charset="0"/>
              </a:rPr>
              <a:t>It provides employees </a:t>
            </a:r>
            <a:r>
              <a:rPr lang="en-GB" dirty="0">
                <a:latin typeface="Arial" pitchFamily="34" charset="0"/>
                <a:cs typeface="Arial" pitchFamily="34" charset="0"/>
              </a:rPr>
              <a:t>12 complimentary rooms per year.</a:t>
            </a:r>
          </a:p>
          <a:p>
            <a:r>
              <a:rPr lang="en-GB" dirty="0">
                <a:latin typeface="Arial" pitchFamily="34" charset="0"/>
                <a:cs typeface="Arial" pitchFamily="34" charset="0"/>
              </a:rPr>
              <a:t>It provides healthy and cost-effective meals (Hyatt, 2023a). </a:t>
            </a:r>
          </a:p>
          <a:p>
            <a:r>
              <a:rPr lang="en-GB" dirty="0">
                <a:latin typeface="Arial" pitchFamily="34" charset="0"/>
                <a:cs typeface="Arial" pitchFamily="34" charset="0"/>
              </a:rPr>
              <a:t>Marriott’s training programme should employ employee discounts and complimentary rooms.</a:t>
            </a:r>
          </a:p>
          <a:p>
            <a:r>
              <a:rPr lang="en-GB" dirty="0">
                <a:latin typeface="Arial" pitchFamily="34" charset="0"/>
                <a:cs typeface="Arial" pitchFamily="34" charset="0"/>
              </a:rPr>
              <a:t>It helps motivate employees.</a:t>
            </a:r>
            <a:endParaRPr lang="en-US" dirty="0">
              <a:latin typeface="Arial" pitchFamily="34" charset="0"/>
              <a:cs typeface="Arial" pitchFamily="34" charset="0"/>
            </a:endParaRPr>
          </a:p>
          <a:p>
            <a:pPr marL="0" indent="0">
              <a:buNone/>
            </a:pPr>
            <a:endParaRPr lang="en-US" dirty="0"/>
          </a:p>
        </p:txBody>
      </p:sp>
      <p:pic>
        <p:nvPicPr>
          <p:cNvPr id="3074" name="Picture 2"/>
          <p:cNvPicPr>
            <a:picLocks noGrp="1" noChangeAspect="1" noChangeArrowheads="1"/>
          </p:cNvPicPr>
          <p:nvPr>
            <p:ph sz="half" idx="2"/>
          </p:nvPr>
        </p:nvPicPr>
        <p:blipFill>
          <a:blip r:embed="rId3"/>
          <a:srcRect/>
          <a:stretch>
            <a:fillRect/>
          </a:stretch>
        </p:blipFill>
        <p:spPr bwMode="auto">
          <a:xfrm>
            <a:off x="5562600" y="0"/>
            <a:ext cx="6629400" cy="6858000"/>
          </a:xfrm>
          <a:prstGeom prst="rect">
            <a:avLst/>
          </a:prstGeom>
          <a:noFill/>
          <a:ln w="9525">
            <a:no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5">
            <a:hueOff val="0"/>
            <a:satOff val="0"/>
            <a:lumOff val="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dirty="0">
                <a:latin typeface="Arial" pitchFamily="34" charset="0"/>
                <a:cs typeface="Arial" pitchFamily="34" charset="0"/>
              </a:rPr>
              <a:t>Safety Needs</a:t>
            </a:r>
            <a:br>
              <a:rPr lang="en-US" dirty="0">
                <a:latin typeface="Arial" pitchFamily="34" charset="0"/>
                <a:cs typeface="Arial" pitchFamily="34" charset="0"/>
              </a:rPr>
            </a:br>
            <a:endParaRPr lang="en-US" dirty="0">
              <a:latin typeface="Arial" pitchFamily="34" charset="0"/>
              <a:cs typeface="Arial" pitchFamily="34" charset="0"/>
            </a:endParaRPr>
          </a:p>
        </p:txBody>
      </p:sp>
      <p:graphicFrame>
        <p:nvGraphicFramePr>
          <p:cNvPr id="7" name="Diagram 6">
            <a:extLst>
              <a:ext uri="{FF2B5EF4-FFF2-40B4-BE49-F238E27FC236}">
                <a16:creationId xmlns:a16="http://schemas.microsoft.com/office/drawing/2014/main" id="{CA988E11-DFEE-4B2A-4F67-2ADFB9BA5D13}"/>
              </a:ext>
            </a:extLst>
          </p:cNvPr>
          <p:cNvGraphicFramePr/>
          <p:nvPr>
            <p:extLst>
              <p:ext uri="{D42A27DB-BD31-4B8C-83A1-F6EECF244321}">
                <p14:modId xmlns:p14="http://schemas.microsoft.com/office/powerpoint/2010/main" val="1767578005"/>
              </p:ext>
            </p:extLst>
          </p:nvPr>
        </p:nvGraphicFramePr>
        <p:xfrm>
          <a:off x="632968" y="609600"/>
          <a:ext cx="10693400" cy="60621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9624"/>
            <a:ext cx="10515600" cy="1325563"/>
          </a:xfrm>
        </p:spPr>
        <p:txBody>
          <a:bodyPr>
            <a:normAutofit/>
          </a:bodyPr>
          <a:lstStyle/>
          <a:p>
            <a:pPr algn="ctr"/>
            <a:r>
              <a:rPr lang="en-GB" b="1" dirty="0">
                <a:latin typeface="Arial" pitchFamily="34" charset="0"/>
                <a:cs typeface="Arial" pitchFamily="34" charset="0"/>
              </a:rPr>
              <a:t>Safety Needs (Cont...)</a:t>
            </a:r>
            <a:br>
              <a:rPr lang="en-US" dirty="0">
                <a:latin typeface="Arial" pitchFamily="34" charset="0"/>
                <a:cs typeface="Arial" pitchFamily="34" charset="0"/>
              </a:rPr>
            </a:br>
            <a:endParaRPr lang="en-US" dirty="0">
              <a:latin typeface="Arial" pitchFamily="34" charset="0"/>
              <a:cs typeface="Arial" pitchFamily="34" charset="0"/>
            </a:endParaRPr>
          </a:p>
        </p:txBody>
      </p:sp>
      <p:sp>
        <p:nvSpPr>
          <p:cNvPr id="3" name="Content Placeholder 2"/>
          <p:cNvSpPr>
            <a:spLocks noGrp="1"/>
          </p:cNvSpPr>
          <p:nvPr>
            <p:ph sz="half" idx="1"/>
          </p:nvPr>
        </p:nvSpPr>
        <p:spPr>
          <a:xfrm>
            <a:off x="6556248" y="1156397"/>
            <a:ext cx="5623560" cy="5677219"/>
          </a:xfrm>
        </p:spPr>
        <p:txBody>
          <a:bodyPr>
            <a:normAutofit/>
          </a:bodyPr>
          <a:lstStyle/>
          <a:p>
            <a:r>
              <a:rPr lang="en-GB" sz="2800" dirty="0">
                <a:latin typeface="Arial" pitchFamily="34" charset="0"/>
                <a:cs typeface="Arial" pitchFamily="34" charset="0"/>
              </a:rPr>
              <a:t>Few hotels use natural disinfectant sprays.</a:t>
            </a:r>
          </a:p>
          <a:p>
            <a:r>
              <a:rPr lang="en-GB" sz="2800" dirty="0">
                <a:latin typeface="Arial" pitchFamily="34" charset="0"/>
                <a:cs typeface="Arial" pitchFamily="34" charset="0"/>
              </a:rPr>
              <a:t>Housekeepers remains unsafe.</a:t>
            </a:r>
          </a:p>
          <a:p>
            <a:r>
              <a:rPr lang="en-GB" sz="2800" dirty="0">
                <a:latin typeface="Arial" pitchFamily="34" charset="0"/>
                <a:cs typeface="Arial" pitchFamily="34" charset="0"/>
              </a:rPr>
              <a:t>Hilton Hotels considers using electrostatically charged disinfecting mist (Hilton, 2020). </a:t>
            </a:r>
          </a:p>
          <a:p>
            <a:r>
              <a:rPr lang="en-GB" sz="2800" dirty="0">
                <a:latin typeface="Arial" pitchFamily="34" charset="0"/>
                <a:cs typeface="Arial" pitchFamily="34" charset="0"/>
              </a:rPr>
              <a:t>It does not have natural disinfectants.</a:t>
            </a:r>
          </a:p>
          <a:p>
            <a:r>
              <a:rPr lang="en-GB" sz="2800" dirty="0">
                <a:latin typeface="Arial" pitchFamily="34" charset="0"/>
                <a:cs typeface="Arial" pitchFamily="34" charset="0"/>
              </a:rPr>
              <a:t>Marriot can ensure personal safety of employees.</a:t>
            </a:r>
          </a:p>
          <a:p>
            <a:r>
              <a:rPr lang="en-GB" sz="2800" dirty="0">
                <a:latin typeface="Arial" pitchFamily="34" charset="0"/>
                <a:cs typeface="Arial" pitchFamily="34" charset="0"/>
              </a:rPr>
              <a:t>It should enhance its safety training and improve safety gear.</a:t>
            </a:r>
          </a:p>
          <a:p>
            <a:endParaRPr lang="en-US" dirty="0"/>
          </a:p>
        </p:txBody>
      </p:sp>
      <p:pic>
        <p:nvPicPr>
          <p:cNvPr id="5122" name="Picture 2"/>
          <p:cNvPicPr>
            <a:picLocks noGrp="1" noChangeAspect="1" noChangeArrowheads="1"/>
          </p:cNvPicPr>
          <p:nvPr>
            <p:ph sz="half" idx="2"/>
          </p:nvPr>
        </p:nvPicPr>
        <p:blipFill>
          <a:blip r:embed="rId3"/>
          <a:srcRect/>
          <a:stretch>
            <a:fillRect/>
          </a:stretch>
        </p:blipFill>
        <p:spPr bwMode="auto">
          <a:xfrm>
            <a:off x="377952" y="1287463"/>
            <a:ext cx="5718048" cy="4351338"/>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6" name="Rectangle 5"/>
          <p:cNvSpPr/>
          <p:nvPr/>
        </p:nvSpPr>
        <p:spPr>
          <a:xfrm>
            <a:off x="1027176" y="5835715"/>
            <a:ext cx="4419600" cy="762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latin typeface="Arial" pitchFamily="34" charset="0"/>
                <a:cs typeface="Arial" pitchFamily="34" charset="0"/>
              </a:rPr>
              <a:t>https://traveler.marriott.com/tips-and-trends/marriott-international-hotel-cleaning/</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56000"/>
            <a:lum/>
            <a:extLst>
              <a:ext uri="{837473B0-CC2E-450A-ABE3-18F120FF3D39}">
                <a1611:picAttrSrcUrl xmlns:a1611="http://schemas.microsoft.com/office/drawing/2016/11/main" r:id="rId4"/>
              </a:ext>
            </a:extLst>
          </a:blip>
          <a:srcRect/>
          <a:stretch>
            <a:fillRect t="-9000" b="-9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990600"/>
            <a:ext cx="10515600" cy="1325563"/>
          </a:xfrm>
        </p:spPr>
        <p:txBody>
          <a:bodyPr>
            <a:normAutofit/>
          </a:bodyPr>
          <a:lstStyle/>
          <a:p>
            <a:pPr algn="ctr"/>
            <a:r>
              <a:rPr lang="en-GB" b="1" dirty="0">
                <a:latin typeface="Arial" pitchFamily="34" charset="0"/>
                <a:cs typeface="Arial" pitchFamily="34" charset="0"/>
              </a:rPr>
              <a:t>Belonging Needs</a:t>
            </a:r>
            <a:br>
              <a:rPr lang="en-US" dirty="0">
                <a:latin typeface="Arial" pitchFamily="34" charset="0"/>
                <a:cs typeface="Arial" pitchFamily="34" charset="0"/>
              </a:rPr>
            </a:br>
            <a:endParaRPr lang="en-US" dirty="0">
              <a:latin typeface="Arial" pitchFamily="34" charset="0"/>
              <a:cs typeface="Arial" pitchFamily="34" charset="0"/>
            </a:endParaRPr>
          </a:p>
        </p:txBody>
      </p:sp>
      <p:graphicFrame>
        <p:nvGraphicFramePr>
          <p:cNvPr id="7" name="Content Placeholder 6">
            <a:extLst>
              <a:ext uri="{FF2B5EF4-FFF2-40B4-BE49-F238E27FC236}">
                <a16:creationId xmlns:a16="http://schemas.microsoft.com/office/drawing/2014/main" id="{FA64F8C6-5762-01E6-72C5-41794760CEF8}"/>
              </a:ext>
            </a:extLst>
          </p:cNvPr>
          <p:cNvGraphicFramePr>
            <a:graphicFrameLocks noGrp="1"/>
          </p:cNvGraphicFramePr>
          <p:nvPr>
            <p:ph sz="half" idx="1"/>
            <p:extLst>
              <p:ext uri="{D42A27DB-BD31-4B8C-83A1-F6EECF244321}">
                <p14:modId xmlns:p14="http://schemas.microsoft.com/office/powerpoint/2010/main" val="152146628"/>
              </p:ext>
            </p:extLst>
          </p:nvPr>
        </p:nvGraphicFramePr>
        <p:xfrm>
          <a:off x="0" y="990600"/>
          <a:ext cx="12192000" cy="563879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bg2">
                <a:tint val="80000"/>
                <a:satMod val="400000"/>
              </a:schemeClr>
            </a:gs>
            <a:gs pos="25000">
              <a:schemeClr val="bg2">
                <a:tint val="83000"/>
                <a:satMod val="320000"/>
              </a:schemeClr>
            </a:gs>
            <a:gs pos="100000">
              <a:schemeClr val="bg2">
                <a:shade val="15000"/>
                <a:satMod val="320000"/>
              </a:schemeClr>
            </a:gs>
          </a:gsLst>
          <a:path path="circle">
            <a:fillToRect l="10000" t="110000" r="10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dirty="0">
                <a:latin typeface="Arial" pitchFamily="34" charset="0"/>
                <a:cs typeface="Arial" pitchFamily="34" charset="0"/>
              </a:rPr>
              <a:t>Belonging Needs (Cont...)</a:t>
            </a:r>
            <a:br>
              <a:rPr lang="en-US" dirty="0">
                <a:latin typeface="Arial" pitchFamily="34" charset="0"/>
                <a:cs typeface="Arial" pitchFamily="34" charset="0"/>
              </a:rPr>
            </a:br>
            <a:endParaRPr lang="en-US" dirty="0">
              <a:latin typeface="Arial" pitchFamily="34" charset="0"/>
              <a:cs typeface="Arial" pitchFamily="34" charset="0"/>
            </a:endParaRPr>
          </a:p>
        </p:txBody>
      </p:sp>
      <p:sp>
        <p:nvSpPr>
          <p:cNvPr id="3" name="Content Placeholder 2"/>
          <p:cNvSpPr>
            <a:spLocks noGrp="1"/>
          </p:cNvSpPr>
          <p:nvPr>
            <p:ph sz="half" idx="1"/>
          </p:nvPr>
        </p:nvSpPr>
        <p:spPr>
          <a:xfrm>
            <a:off x="152400" y="1825625"/>
            <a:ext cx="5867400" cy="4351338"/>
          </a:xfrm>
        </p:spPr>
        <p:txBody>
          <a:bodyPr>
            <a:normAutofit lnSpcReduction="10000"/>
          </a:bodyPr>
          <a:lstStyle/>
          <a:p>
            <a:r>
              <a:rPr lang="en-GB" sz="3200" dirty="0">
                <a:latin typeface="Arial" pitchFamily="34" charset="0"/>
                <a:cs typeface="Arial" pitchFamily="34" charset="0"/>
              </a:rPr>
              <a:t>Marriott's recruitment encourages sharing experiences on employees’ first-day (Marriott Careers, 2023). </a:t>
            </a:r>
          </a:p>
          <a:p>
            <a:r>
              <a:rPr lang="en-GB" sz="3200" dirty="0">
                <a:latin typeface="Arial" pitchFamily="34" charset="0"/>
                <a:cs typeface="Arial" pitchFamily="34" charset="0"/>
              </a:rPr>
              <a:t>Marriott should extend this first-day practice to the training.</a:t>
            </a:r>
          </a:p>
          <a:p>
            <a:r>
              <a:rPr lang="en-GB" sz="3200" dirty="0">
                <a:latin typeface="Arial" pitchFamily="34" charset="0"/>
                <a:cs typeface="Arial" pitchFamily="34" charset="0"/>
              </a:rPr>
              <a:t>It can propel on-the-job training. </a:t>
            </a:r>
            <a:r>
              <a:rPr lang="en-GB" sz="3200" dirty="0"/>
              <a:t> </a:t>
            </a:r>
            <a:endParaRPr lang="en-US" sz="3200" dirty="0"/>
          </a:p>
        </p:txBody>
      </p:sp>
      <p:pic>
        <p:nvPicPr>
          <p:cNvPr id="7170" name="Picture 2"/>
          <p:cNvPicPr>
            <a:picLocks noGrp="1" noChangeAspect="1" noChangeArrowheads="1"/>
          </p:cNvPicPr>
          <p:nvPr>
            <p:ph sz="half" idx="2"/>
          </p:nvPr>
        </p:nvPicPr>
        <p:blipFill>
          <a:blip r:embed="rId3"/>
          <a:srcRect/>
          <a:stretch>
            <a:fillRect/>
          </a:stretch>
        </p:blipFill>
        <p:spPr bwMode="auto">
          <a:xfrm>
            <a:off x="6172202" y="1524000"/>
            <a:ext cx="5715000" cy="409659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6" name="Rectangle 5"/>
          <p:cNvSpPr/>
          <p:nvPr/>
        </p:nvSpPr>
        <p:spPr>
          <a:xfrm>
            <a:off x="6896102" y="5910786"/>
            <a:ext cx="4267200" cy="838200"/>
          </a:xfrm>
          <a:prstGeom prst="rect">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Arial" pitchFamily="34" charset="0"/>
                <a:cs typeface="Arial" pitchFamily="34" charset="0"/>
              </a:rPr>
              <a:t>https://www.meetingsnet.com/safety-security/marriott-rolls-out-technology-protect-employees-and-guests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Why Don't People Tip Hotel Maids? - The Atlantic">
            <a:extLst>
              <a:ext uri="{FF2B5EF4-FFF2-40B4-BE49-F238E27FC236}">
                <a16:creationId xmlns:a16="http://schemas.microsoft.com/office/drawing/2014/main" id="{ED34F817-20C0-26A9-6812-E7F85A32305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10200" y="3048"/>
            <a:ext cx="6763512"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2438400" y="175418"/>
            <a:ext cx="10515600" cy="1325563"/>
          </a:xfrm>
        </p:spPr>
        <p:txBody>
          <a:bodyPr>
            <a:normAutofit/>
          </a:bodyPr>
          <a:lstStyle/>
          <a:p>
            <a:pPr algn="ctr"/>
            <a:r>
              <a:rPr lang="en-GB" b="1" dirty="0">
                <a:latin typeface="Arial" pitchFamily="34" charset="0"/>
                <a:cs typeface="Arial" pitchFamily="34" charset="0"/>
              </a:rPr>
              <a:t>Esteem Needs</a:t>
            </a:r>
            <a:br>
              <a:rPr lang="en-US" dirty="0">
                <a:latin typeface="Arial" pitchFamily="34" charset="0"/>
                <a:cs typeface="Arial" pitchFamily="34" charset="0"/>
              </a:rPr>
            </a:br>
            <a:endParaRPr lang="en-US" dirty="0">
              <a:latin typeface="Arial" pitchFamily="34" charset="0"/>
              <a:cs typeface="Arial" pitchFamily="34" charset="0"/>
            </a:endParaRPr>
          </a:p>
        </p:txBody>
      </p:sp>
      <p:sp>
        <p:nvSpPr>
          <p:cNvPr id="3" name="Content Placeholder 2"/>
          <p:cNvSpPr>
            <a:spLocks noGrp="1"/>
          </p:cNvSpPr>
          <p:nvPr>
            <p:ph sz="half" idx="1"/>
          </p:nvPr>
        </p:nvSpPr>
        <p:spPr>
          <a:xfrm>
            <a:off x="228600" y="1253331"/>
            <a:ext cx="5181600" cy="4351338"/>
          </a:xfrm>
        </p:spPr>
        <p:txBody>
          <a:bodyPr>
            <a:noAutofit/>
          </a:bodyPr>
          <a:lstStyle/>
          <a:p>
            <a:pPr>
              <a:lnSpc>
                <a:spcPct val="100000"/>
              </a:lnSpc>
            </a:pPr>
            <a:r>
              <a:rPr lang="en-GB" sz="2400" dirty="0">
                <a:latin typeface="Arial" pitchFamily="34" charset="0"/>
                <a:cs typeface="Arial" pitchFamily="34" charset="0"/>
              </a:rPr>
              <a:t>Esteem needs prioritises employees’ independence.</a:t>
            </a:r>
          </a:p>
          <a:p>
            <a:pPr>
              <a:lnSpc>
                <a:spcPct val="100000"/>
              </a:lnSpc>
            </a:pPr>
            <a:r>
              <a:rPr lang="en-GB" sz="2400" dirty="0">
                <a:latin typeface="Arial" pitchFamily="34" charset="0"/>
                <a:cs typeface="Arial" pitchFamily="34" charset="0"/>
              </a:rPr>
              <a:t>It allows them to respect from others based on job status (Jung and Lee, 2023). </a:t>
            </a:r>
          </a:p>
          <a:p>
            <a:pPr>
              <a:lnSpc>
                <a:spcPct val="100000"/>
              </a:lnSpc>
            </a:pPr>
            <a:r>
              <a:rPr lang="en-GB" sz="2400" dirty="0">
                <a:latin typeface="Arial" pitchFamily="34" charset="0"/>
                <a:cs typeface="Arial" pitchFamily="34" charset="0"/>
              </a:rPr>
              <a:t>Housekeepers’ self-esteem is low.</a:t>
            </a:r>
          </a:p>
          <a:p>
            <a:pPr>
              <a:lnSpc>
                <a:spcPct val="100000"/>
              </a:lnSpc>
            </a:pPr>
            <a:r>
              <a:rPr lang="en-GB" sz="2400" dirty="0">
                <a:latin typeface="Arial" pitchFamily="34" charset="0"/>
                <a:cs typeface="Arial" pitchFamily="34" charset="0"/>
              </a:rPr>
              <a:t>They face health risks and gruelling work schedules (Lin </a:t>
            </a:r>
            <a:r>
              <a:rPr lang="en-GB" sz="2400" i="1" dirty="0">
                <a:latin typeface="Arial" pitchFamily="34" charset="0"/>
                <a:cs typeface="Arial" pitchFamily="34" charset="0"/>
              </a:rPr>
              <a:t>et al</a:t>
            </a:r>
            <a:r>
              <a:rPr lang="en-GB" sz="2400" dirty="0">
                <a:latin typeface="Arial" pitchFamily="34" charset="0"/>
                <a:cs typeface="Arial" pitchFamily="34" charset="0"/>
              </a:rPr>
              <a:t>., 2021). </a:t>
            </a:r>
          </a:p>
          <a:p>
            <a:pPr>
              <a:lnSpc>
                <a:spcPct val="100000"/>
              </a:lnSpc>
            </a:pPr>
            <a:r>
              <a:rPr lang="en-GB" sz="2400" dirty="0">
                <a:latin typeface="Arial" pitchFamily="34" charset="0"/>
                <a:cs typeface="Arial" pitchFamily="34" charset="0"/>
              </a:rPr>
              <a:t>Best practice highlights good treatment and salary increases.</a:t>
            </a:r>
          </a:p>
          <a:p>
            <a:pPr>
              <a:lnSpc>
                <a:spcPct val="100000"/>
              </a:lnSpc>
            </a:pPr>
            <a:r>
              <a:rPr lang="en-GB" sz="2400" dirty="0">
                <a:latin typeface="Arial" pitchFamily="34" charset="0"/>
                <a:cs typeface="Arial" pitchFamily="34" charset="0"/>
              </a:rPr>
              <a:t>It includes training employees to face risks and changes.</a:t>
            </a:r>
          </a:p>
          <a:p>
            <a:pPr>
              <a:lnSpc>
                <a:spcPct val="100000"/>
              </a:lnSpc>
            </a:pPr>
            <a:endParaRPr lang="en-US" sz="2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4648200" cy="1325563"/>
          </a:xfrm>
        </p:spPr>
        <p:txBody>
          <a:bodyPr>
            <a:normAutofit fontScale="90000"/>
          </a:bodyPr>
          <a:lstStyle/>
          <a:p>
            <a:r>
              <a:rPr lang="en-GB" b="1" dirty="0">
                <a:latin typeface="Arial" pitchFamily="34" charset="0"/>
                <a:cs typeface="Arial" pitchFamily="34" charset="0"/>
              </a:rPr>
              <a:t>Self-Actualisation Needs</a:t>
            </a:r>
            <a:br>
              <a:rPr lang="en-US" dirty="0">
                <a:latin typeface="Arial" pitchFamily="34" charset="0"/>
                <a:cs typeface="Arial" pitchFamily="34" charset="0"/>
              </a:rPr>
            </a:br>
            <a:endParaRPr lang="en-US" dirty="0">
              <a:latin typeface="Arial" pitchFamily="34" charset="0"/>
              <a:cs typeface="Arial" pitchFamily="34" charset="0"/>
            </a:endParaRPr>
          </a:p>
        </p:txBody>
      </p:sp>
      <p:sp>
        <p:nvSpPr>
          <p:cNvPr id="3" name="Content Placeholder 2"/>
          <p:cNvSpPr>
            <a:spLocks noGrp="1"/>
          </p:cNvSpPr>
          <p:nvPr>
            <p:ph sz="half" idx="1"/>
          </p:nvPr>
        </p:nvSpPr>
        <p:spPr>
          <a:xfrm>
            <a:off x="381000" y="2141537"/>
            <a:ext cx="5181600" cy="4351338"/>
          </a:xfrm>
        </p:spPr>
        <p:txBody>
          <a:bodyPr>
            <a:normAutofit fontScale="92500" lnSpcReduction="10000"/>
          </a:bodyPr>
          <a:lstStyle/>
          <a:p>
            <a:r>
              <a:rPr lang="en-GB" sz="2800" dirty="0">
                <a:latin typeface="Arial" pitchFamily="34" charset="0"/>
                <a:cs typeface="Arial" pitchFamily="34" charset="0"/>
              </a:rPr>
              <a:t>Self-actualisation enhances employee creativity.</a:t>
            </a:r>
          </a:p>
          <a:p>
            <a:r>
              <a:rPr lang="en-GB" sz="2800" dirty="0">
                <a:latin typeface="Arial" pitchFamily="34" charset="0"/>
                <a:cs typeface="Arial" pitchFamily="34" charset="0"/>
              </a:rPr>
              <a:t>It helps utilise latent talent (Liu and Cheng, 2022). </a:t>
            </a:r>
          </a:p>
          <a:p>
            <a:r>
              <a:rPr lang="en-GB" sz="2800" dirty="0">
                <a:latin typeface="Arial" pitchFamily="34" charset="0"/>
                <a:cs typeface="Arial" pitchFamily="34" charset="0"/>
              </a:rPr>
              <a:t>Housekeeping staff experience zero opportunities to exert creativity.</a:t>
            </a:r>
          </a:p>
          <a:p>
            <a:r>
              <a:rPr lang="en-GB" sz="2800" dirty="0">
                <a:latin typeface="Arial" pitchFamily="34" charset="0"/>
                <a:cs typeface="Arial" pitchFamily="34" charset="0"/>
              </a:rPr>
              <a:t>Managers primarily give opinions.</a:t>
            </a:r>
          </a:p>
          <a:p>
            <a:r>
              <a:rPr lang="en-GB" sz="2800" dirty="0">
                <a:latin typeface="Arial" pitchFamily="34" charset="0"/>
                <a:cs typeface="Arial" pitchFamily="34" charset="0"/>
              </a:rPr>
              <a:t>Best practice involves employees’ opinions.</a:t>
            </a:r>
          </a:p>
          <a:p>
            <a:endParaRPr lang="en-US" dirty="0"/>
          </a:p>
        </p:txBody>
      </p:sp>
      <p:pic>
        <p:nvPicPr>
          <p:cNvPr id="4098" name="Picture 2" descr="Housekeeping Technology: How to Improve the Housekeeping Department">
            <a:extLst>
              <a:ext uri="{FF2B5EF4-FFF2-40B4-BE49-F238E27FC236}">
                <a16:creationId xmlns:a16="http://schemas.microsoft.com/office/drawing/2014/main" id="{E170F8B4-5262-112F-9A19-64DC6A381A3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62600" y="0"/>
            <a:ext cx="6629400" cy="68580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88000">
              <a:schemeClr val="accent4">
                <a:lumMod val="20000"/>
                <a:lumOff val="80000"/>
              </a:schemeClr>
            </a:gs>
            <a:gs pos="25000">
              <a:schemeClr val="bg2">
                <a:tint val="83000"/>
                <a:satMod val="320000"/>
              </a:schemeClr>
            </a:gs>
            <a:gs pos="100000">
              <a:schemeClr val="bg2">
                <a:shade val="15000"/>
                <a:satMod val="320000"/>
              </a:schemeClr>
            </a:gs>
          </a:gsLst>
          <a:path path="circle">
            <a:fillToRect l="10000" t="110000" r="10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365125"/>
            <a:ext cx="4800600" cy="1325563"/>
          </a:xfrm>
        </p:spPr>
        <p:txBody>
          <a:bodyPr>
            <a:normAutofit fontScale="90000"/>
          </a:bodyPr>
          <a:lstStyle/>
          <a:p>
            <a:pPr algn="ctr"/>
            <a:r>
              <a:rPr lang="en-GB" b="1" dirty="0">
                <a:latin typeface="Arial" pitchFamily="34" charset="0"/>
                <a:cs typeface="Arial" pitchFamily="34" charset="0"/>
              </a:rPr>
              <a:t>Esteem Needs (Cont...)</a:t>
            </a:r>
            <a:br>
              <a:rPr lang="en-US" dirty="0">
                <a:latin typeface="Arial" pitchFamily="34" charset="0"/>
                <a:cs typeface="Arial" pitchFamily="34" charset="0"/>
              </a:rPr>
            </a:br>
            <a:endParaRPr lang="en-US" dirty="0">
              <a:latin typeface="Arial" pitchFamily="34" charset="0"/>
              <a:cs typeface="Arial" pitchFamily="34" charset="0"/>
            </a:endParaRPr>
          </a:p>
        </p:txBody>
      </p:sp>
      <p:sp>
        <p:nvSpPr>
          <p:cNvPr id="3" name="Content Placeholder 2"/>
          <p:cNvSpPr>
            <a:spLocks noGrp="1"/>
          </p:cNvSpPr>
          <p:nvPr>
            <p:ph sz="half" idx="1"/>
          </p:nvPr>
        </p:nvSpPr>
        <p:spPr>
          <a:xfrm>
            <a:off x="0" y="2105025"/>
            <a:ext cx="5715000" cy="4351338"/>
          </a:xfrm>
        </p:spPr>
        <p:txBody>
          <a:bodyPr>
            <a:normAutofit/>
          </a:bodyPr>
          <a:lstStyle/>
          <a:p>
            <a:r>
              <a:rPr lang="en-GB" sz="2800" dirty="0">
                <a:latin typeface="Arial" pitchFamily="34" charset="0"/>
                <a:cs typeface="Arial" pitchFamily="34" charset="0"/>
              </a:rPr>
              <a:t>Hyatt arranges weekly hospitality courses.</a:t>
            </a:r>
          </a:p>
          <a:p>
            <a:r>
              <a:rPr lang="en-GB" sz="2800" dirty="0">
                <a:latin typeface="Arial" pitchFamily="34" charset="0"/>
                <a:cs typeface="Arial" pitchFamily="34" charset="0"/>
              </a:rPr>
              <a:t>Housekeeping is also included (Hyatt, 2023b). </a:t>
            </a:r>
          </a:p>
          <a:p>
            <a:r>
              <a:rPr lang="en-GB" sz="2800" dirty="0">
                <a:latin typeface="Arial" pitchFamily="34" charset="0"/>
                <a:cs typeface="Arial" pitchFamily="34" charset="0"/>
              </a:rPr>
              <a:t>Marriott should arrange weekly training sessions for housekeeping.</a:t>
            </a:r>
          </a:p>
          <a:p>
            <a:r>
              <a:rPr lang="en-GB" sz="2800" dirty="0">
                <a:latin typeface="Arial" pitchFamily="34" charset="0"/>
                <a:cs typeface="Arial" pitchFamily="34" charset="0"/>
              </a:rPr>
              <a:t>Employees’ esteem needs reward programmes and certifications.</a:t>
            </a:r>
          </a:p>
          <a:p>
            <a:pPr marL="0" indent="0">
              <a:buNone/>
            </a:pPr>
            <a:endParaRPr lang="en-GB" sz="2800" dirty="0"/>
          </a:p>
          <a:p>
            <a:endParaRPr lang="en-US" dirty="0"/>
          </a:p>
        </p:txBody>
      </p:sp>
      <p:pic>
        <p:nvPicPr>
          <p:cNvPr id="5" name="Picture 2"/>
          <p:cNvPicPr>
            <a:picLocks noGrp="1" noChangeAspect="1" noChangeArrowheads="1"/>
          </p:cNvPicPr>
          <p:nvPr>
            <p:ph sz="half" idx="2"/>
          </p:nvPr>
        </p:nvPicPr>
        <p:blipFill>
          <a:blip r:embed="rId3"/>
          <a:srcRect/>
          <a:stretch>
            <a:fillRect/>
          </a:stretch>
        </p:blipFill>
        <p:spPr bwMode="auto">
          <a:xfrm>
            <a:off x="5715000" y="0"/>
            <a:ext cx="6477000" cy="6467476"/>
          </a:xfrm>
          <a:prstGeom prst="rect">
            <a:avLst/>
          </a:prstGeom>
          <a:noFill/>
          <a:ln w="9525">
            <a:noFill/>
            <a:miter lim="800000"/>
            <a:headEnd/>
            <a:tailEnd/>
          </a:ln>
          <a:effectLst/>
        </p:spPr>
      </p:pic>
      <p:sp>
        <p:nvSpPr>
          <p:cNvPr id="6" name="Rectangle 5"/>
          <p:cNvSpPr/>
          <p:nvPr/>
        </p:nvSpPr>
        <p:spPr>
          <a:xfrm>
            <a:off x="5715000" y="6456363"/>
            <a:ext cx="6477000" cy="37623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latin typeface="Arial" pitchFamily="34" charset="0"/>
                <a:cs typeface="Arial" pitchFamily="34" charset="0"/>
              </a:rPr>
              <a:t>https://careers.marriott.com/blog/praveen-housekeeping/</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Grp="1" noChangeAspect="1" noChangeArrowheads="1"/>
          </p:cNvPicPr>
          <p:nvPr>
            <p:ph sz="half" idx="2"/>
          </p:nvPr>
        </p:nvPicPr>
        <p:blipFill>
          <a:blip r:embed="rId3"/>
          <a:srcRect/>
          <a:stretch>
            <a:fillRect/>
          </a:stretch>
        </p:blipFill>
        <p:spPr bwMode="auto">
          <a:xfrm>
            <a:off x="0" y="0"/>
            <a:ext cx="6934200" cy="6858000"/>
          </a:xfrm>
          <a:prstGeom prst="rect">
            <a:avLst/>
          </a:prstGeom>
          <a:noFill/>
          <a:ln w="9525">
            <a:noFill/>
            <a:miter lim="800000"/>
            <a:headEnd/>
            <a:tailEnd/>
          </a:ln>
          <a:effectLst/>
        </p:spPr>
      </p:pic>
      <p:sp>
        <p:nvSpPr>
          <p:cNvPr id="2" name="Title 1"/>
          <p:cNvSpPr>
            <a:spLocks noGrp="1"/>
          </p:cNvSpPr>
          <p:nvPr>
            <p:ph type="title"/>
          </p:nvPr>
        </p:nvSpPr>
        <p:spPr>
          <a:xfrm>
            <a:off x="6922008" y="533400"/>
            <a:ext cx="5181600" cy="1325563"/>
          </a:xfrm>
        </p:spPr>
        <p:txBody>
          <a:bodyPr>
            <a:noAutofit/>
          </a:bodyPr>
          <a:lstStyle/>
          <a:p>
            <a:pPr algn="ctr"/>
            <a:r>
              <a:rPr lang="en-GB" sz="4000" b="1" dirty="0">
                <a:latin typeface="Arial" pitchFamily="34" charset="0"/>
                <a:cs typeface="Arial" pitchFamily="34" charset="0"/>
              </a:rPr>
              <a:t>Self-Actualisation Needs (Cont...)</a:t>
            </a:r>
            <a:br>
              <a:rPr lang="en-US" sz="4000" dirty="0">
                <a:latin typeface="Arial" pitchFamily="34" charset="0"/>
                <a:cs typeface="Arial" pitchFamily="34" charset="0"/>
              </a:rPr>
            </a:br>
            <a:endParaRPr lang="en-US" sz="4000" dirty="0">
              <a:latin typeface="Arial" pitchFamily="34" charset="0"/>
              <a:cs typeface="Arial" pitchFamily="34" charset="0"/>
            </a:endParaRPr>
          </a:p>
        </p:txBody>
      </p:sp>
      <p:sp>
        <p:nvSpPr>
          <p:cNvPr id="3" name="Content Placeholder 2"/>
          <p:cNvSpPr>
            <a:spLocks noGrp="1"/>
          </p:cNvSpPr>
          <p:nvPr>
            <p:ph sz="half" idx="1"/>
          </p:nvPr>
        </p:nvSpPr>
        <p:spPr>
          <a:xfrm>
            <a:off x="6943344" y="2141537"/>
            <a:ext cx="5181600" cy="4351338"/>
          </a:xfrm>
        </p:spPr>
        <p:txBody>
          <a:bodyPr>
            <a:normAutofit fontScale="77500" lnSpcReduction="20000"/>
          </a:bodyPr>
          <a:lstStyle/>
          <a:p>
            <a:pPr>
              <a:lnSpc>
                <a:spcPct val="120000"/>
              </a:lnSpc>
              <a:buFont typeface="Wingdings" panose="05000000000000000000" pitchFamily="2" charset="2"/>
              <a:buChar char="ü"/>
            </a:pPr>
            <a:r>
              <a:rPr lang="en-US" dirty="0">
                <a:latin typeface="Arial" pitchFamily="34" charset="0"/>
                <a:cs typeface="Arial" pitchFamily="34" charset="0"/>
              </a:rPr>
              <a:t>UK housekeepers  possesses </a:t>
            </a:r>
            <a:r>
              <a:rPr lang="en-GB" dirty="0">
                <a:latin typeface="Arial" pitchFamily="34" charset="0"/>
                <a:cs typeface="Arial" pitchFamily="34" charset="0"/>
              </a:rPr>
              <a:t>eco-conscious mentality. </a:t>
            </a:r>
          </a:p>
          <a:p>
            <a:pPr>
              <a:lnSpc>
                <a:spcPct val="120000"/>
              </a:lnSpc>
              <a:buFont typeface="Wingdings" panose="05000000000000000000" pitchFamily="2" charset="2"/>
              <a:buChar char="ü"/>
            </a:pPr>
            <a:r>
              <a:rPr lang="en-GB" dirty="0">
                <a:latin typeface="Arial" pitchFamily="34" charset="0"/>
                <a:cs typeface="Arial" pitchFamily="34" charset="0"/>
              </a:rPr>
              <a:t>UK employees quickly adopted green cleaning methods (Lee, 2023). </a:t>
            </a:r>
          </a:p>
          <a:p>
            <a:pPr>
              <a:lnSpc>
                <a:spcPct val="120000"/>
              </a:lnSpc>
              <a:buFont typeface="Wingdings" panose="05000000000000000000" pitchFamily="2" charset="2"/>
              <a:buChar char="ü"/>
            </a:pPr>
            <a:r>
              <a:rPr lang="en-GB" dirty="0">
                <a:latin typeface="Arial" pitchFamily="34" charset="0"/>
                <a:cs typeface="Arial" pitchFamily="34" charset="0"/>
              </a:rPr>
              <a:t>This fact proves housekeepers’ ability to overcome knowledge barriers.</a:t>
            </a:r>
          </a:p>
          <a:p>
            <a:pPr>
              <a:lnSpc>
                <a:spcPct val="120000"/>
              </a:lnSpc>
              <a:buFont typeface="Wingdings" panose="05000000000000000000" pitchFamily="2" charset="2"/>
              <a:buChar char="ü"/>
            </a:pPr>
            <a:r>
              <a:rPr lang="en-GB" dirty="0">
                <a:latin typeface="Arial" pitchFamily="34" charset="0"/>
                <a:cs typeface="Arial" pitchFamily="34" charset="0"/>
              </a:rPr>
              <a:t>Marriott should create a training programme where employees exert opinions.</a:t>
            </a:r>
          </a:p>
          <a:p>
            <a:pPr>
              <a:lnSpc>
                <a:spcPct val="120000"/>
              </a:lnSpc>
              <a:buFont typeface="Wingdings" panose="05000000000000000000" pitchFamily="2" charset="2"/>
              <a:buChar char="ü"/>
            </a:pPr>
            <a:r>
              <a:rPr lang="en-GB" dirty="0">
                <a:latin typeface="Arial" pitchFamily="34" charset="0"/>
                <a:cs typeface="Arial" pitchFamily="34" charset="0"/>
              </a:rPr>
              <a:t>The checklist becomes flexible.</a:t>
            </a:r>
          </a:p>
          <a:p>
            <a:pPr>
              <a:lnSpc>
                <a:spcPct val="120000"/>
              </a:lnSpc>
              <a:buFont typeface="Wingdings" panose="05000000000000000000" pitchFamily="2" charset="2"/>
              <a:buChar char="ü"/>
            </a:pP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331597"/>
            <a:ext cx="10515600" cy="1325563"/>
          </a:xfrm>
        </p:spPr>
        <p:txBody>
          <a:bodyPr>
            <a:normAutofit/>
          </a:bodyPr>
          <a:lstStyle/>
          <a:p>
            <a:r>
              <a:rPr lang="en-GB" b="1" dirty="0">
                <a:latin typeface="Arial" pitchFamily="34" charset="0"/>
                <a:cs typeface="Arial" pitchFamily="34" charset="0"/>
              </a:rPr>
              <a:t>Conclusion</a:t>
            </a:r>
            <a:br>
              <a:rPr lang="en-US" dirty="0">
                <a:latin typeface="Arial" pitchFamily="34" charset="0"/>
                <a:cs typeface="Arial" pitchFamily="34" charset="0"/>
              </a:rPr>
            </a:br>
            <a:endParaRPr lang="en-US" dirty="0">
              <a:latin typeface="Arial" pitchFamily="34" charset="0"/>
              <a:cs typeface="Arial" pitchFamily="34" charset="0"/>
            </a:endParaRPr>
          </a:p>
        </p:txBody>
      </p:sp>
      <p:sp>
        <p:nvSpPr>
          <p:cNvPr id="3" name="Content Placeholder 2"/>
          <p:cNvSpPr>
            <a:spLocks noGrp="1"/>
          </p:cNvSpPr>
          <p:nvPr>
            <p:ph sz="half" idx="1"/>
          </p:nvPr>
        </p:nvSpPr>
        <p:spPr>
          <a:xfrm>
            <a:off x="198120" y="1371600"/>
            <a:ext cx="5867400" cy="5154803"/>
          </a:xfrm>
        </p:spPr>
        <p:txBody>
          <a:bodyPr>
            <a:noAutofit/>
          </a:bodyPr>
          <a:lstStyle/>
          <a:p>
            <a:r>
              <a:rPr lang="en-US" sz="2400" dirty="0">
                <a:latin typeface="Arial" pitchFamily="34" charset="0"/>
                <a:cs typeface="Arial" pitchFamily="34" charset="0"/>
              </a:rPr>
              <a:t>Maslow’s employee engagement model is used.</a:t>
            </a:r>
          </a:p>
          <a:p>
            <a:r>
              <a:rPr lang="en-US" sz="2400" dirty="0">
                <a:latin typeface="Arial" pitchFamily="34" charset="0"/>
                <a:cs typeface="Arial" pitchFamily="34" charset="0"/>
              </a:rPr>
              <a:t>Physiological needs requires reward programmes.</a:t>
            </a:r>
          </a:p>
          <a:p>
            <a:r>
              <a:rPr lang="en-US" sz="2400" dirty="0">
                <a:latin typeface="Arial" pitchFamily="34" charset="0"/>
                <a:cs typeface="Arial" pitchFamily="34" charset="0"/>
              </a:rPr>
              <a:t>Safety needs requires natural cleaners and safety training.</a:t>
            </a:r>
          </a:p>
          <a:p>
            <a:r>
              <a:rPr lang="en-US" sz="2400" dirty="0">
                <a:latin typeface="Arial" pitchFamily="34" charset="0"/>
                <a:cs typeface="Arial" pitchFamily="34" charset="0"/>
              </a:rPr>
              <a:t>Belongingness promotes knowledge sharing and </a:t>
            </a:r>
            <a:r>
              <a:rPr lang="en-GB" sz="2400" dirty="0">
                <a:latin typeface="Arial" pitchFamily="34" charset="0"/>
                <a:cs typeface="Arial" pitchFamily="34" charset="0"/>
              </a:rPr>
              <a:t>on-the-job training.</a:t>
            </a:r>
          </a:p>
          <a:p>
            <a:r>
              <a:rPr lang="en-GB" sz="2400" dirty="0">
                <a:latin typeface="Arial" pitchFamily="34" charset="0"/>
                <a:cs typeface="Arial" pitchFamily="34" charset="0"/>
              </a:rPr>
              <a:t>Self-esteem needs requires weekly training programmes with proper rewards.</a:t>
            </a:r>
          </a:p>
          <a:p>
            <a:r>
              <a:rPr lang="en-GB" sz="2400" dirty="0">
                <a:latin typeface="Arial" pitchFamily="34" charset="0"/>
                <a:cs typeface="Arial" pitchFamily="34" charset="0"/>
              </a:rPr>
              <a:t>Self-actualisation encourages employee inclusion.</a:t>
            </a:r>
            <a:endParaRPr lang="en-US" sz="2400" dirty="0">
              <a:latin typeface="Arial" pitchFamily="34" charset="0"/>
              <a:cs typeface="Arial" pitchFamily="34" charset="0"/>
            </a:endParaRPr>
          </a:p>
        </p:txBody>
      </p:sp>
      <p:pic>
        <p:nvPicPr>
          <p:cNvPr id="3074" name="Picture 2" descr="How Maslow's Hierarchy of Needs Applies to Employee Engagement">
            <a:extLst>
              <a:ext uri="{FF2B5EF4-FFF2-40B4-BE49-F238E27FC236}">
                <a16:creationId xmlns:a16="http://schemas.microsoft.com/office/drawing/2014/main" id="{D3AEE9F3-7730-4002-9B38-B49DC1D3CF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03264" y="-21336"/>
            <a:ext cx="5867400" cy="68580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b="1" dirty="0">
                <a:latin typeface="Arial" pitchFamily="34" charset="0"/>
                <a:cs typeface="Arial" pitchFamily="34" charset="0"/>
              </a:rPr>
              <a:t>Reference List</a:t>
            </a:r>
            <a:br>
              <a:rPr lang="en-US" b="1" dirty="0">
                <a:latin typeface="Arial" pitchFamily="34" charset="0"/>
                <a:cs typeface="Arial" pitchFamily="34" charset="0"/>
              </a:rPr>
            </a:br>
            <a:endParaRPr lang="en-US" b="1" dirty="0">
              <a:latin typeface="Arial" pitchFamily="34" charset="0"/>
              <a:cs typeface="Arial" pitchFamily="34" charset="0"/>
            </a:endParaRPr>
          </a:p>
        </p:txBody>
      </p:sp>
      <p:sp>
        <p:nvSpPr>
          <p:cNvPr id="3" name="Content Placeholder 2"/>
          <p:cNvSpPr>
            <a:spLocks noGrp="1"/>
          </p:cNvSpPr>
          <p:nvPr>
            <p:ph idx="1"/>
          </p:nvPr>
        </p:nvSpPr>
        <p:spPr>
          <a:xfrm>
            <a:off x="304800" y="1458912"/>
            <a:ext cx="11353800" cy="5033963"/>
          </a:xfrm>
        </p:spPr>
        <p:txBody>
          <a:bodyPr>
            <a:noAutofit/>
          </a:bodyPr>
          <a:lstStyle/>
          <a:p>
            <a:r>
              <a:rPr lang="en-GB" sz="1200" dirty="0">
                <a:latin typeface="Arial" pitchFamily="34" charset="0"/>
                <a:cs typeface="Arial" pitchFamily="34" charset="0"/>
              </a:rPr>
              <a:t>Chela-Alvarez, X., Bulilete, O., García-Buades, M.E., Ferrer-Perez, V.A. and Llobera-Canaves, J., 2021. Perceived factors of stress and its outcomes among hotel housekeepers in the Balearic Islands: A qualitative approach from a gender perspective. International Journal of Environmental Research and Public Health, 18(1), pp.1-21. https://doi.org/10.3390/ijerph18010052</a:t>
            </a:r>
            <a:endParaRPr lang="en-US" sz="1200" dirty="0">
              <a:latin typeface="Arial" pitchFamily="34" charset="0"/>
              <a:cs typeface="Arial" pitchFamily="34" charset="0"/>
            </a:endParaRPr>
          </a:p>
          <a:p>
            <a:r>
              <a:rPr lang="en-GB" sz="1200" dirty="0">
                <a:latin typeface="Arial" pitchFamily="34" charset="0"/>
                <a:cs typeface="Arial" pitchFamily="34" charset="0"/>
              </a:rPr>
              <a:t>Hayre-Kwan, S., Quinn, B., Chu, T., Orr, P. and Snoke, J., 2021. Nursing and Maslow’s hierarchy: A health care pyramid approach to safety and security during a global pandemic. Nurse leader, 19(6), pp.590-595. https://doi.org/10.1016/j.mnl.2021.08.013</a:t>
            </a:r>
            <a:endParaRPr lang="en-US" sz="1200" dirty="0">
              <a:latin typeface="Arial" pitchFamily="34" charset="0"/>
              <a:cs typeface="Arial" pitchFamily="34" charset="0"/>
            </a:endParaRPr>
          </a:p>
          <a:p>
            <a:r>
              <a:rPr lang="en-GB" sz="1200" dirty="0">
                <a:latin typeface="Arial" pitchFamily="34" charset="0"/>
                <a:cs typeface="Arial" pitchFamily="34" charset="0"/>
              </a:rPr>
              <a:t>Hilton, 2020. </a:t>
            </a:r>
            <a:r>
              <a:rPr lang="en-GB" sz="1200" i="1" dirty="0">
                <a:latin typeface="Arial" pitchFamily="34" charset="0"/>
                <a:cs typeface="Arial" pitchFamily="34" charset="0"/>
              </a:rPr>
              <a:t>Hilton Defining a New Standard of Hotel Cleanliness, Working With RB/Lysol and Mayo Clinic to Elevate Hygiene Practices From Check</a:t>
            </a:r>
            <a:r>
              <a:rPr lang="en-US" sz="1200" i="1" dirty="0">
                <a:latin typeface="Arial" pitchFamily="34" charset="0"/>
                <a:cs typeface="Arial" pitchFamily="34" charset="0"/>
              </a:rPr>
              <a:t>‑</a:t>
            </a:r>
            <a:r>
              <a:rPr lang="en-GB" sz="1200" i="1" dirty="0">
                <a:latin typeface="Arial" pitchFamily="34" charset="0"/>
                <a:cs typeface="Arial" pitchFamily="34" charset="0"/>
              </a:rPr>
              <a:t>In to Check</a:t>
            </a:r>
            <a:r>
              <a:rPr lang="en-US" sz="1200" i="1" dirty="0">
                <a:latin typeface="Arial" pitchFamily="34" charset="0"/>
                <a:cs typeface="Arial" pitchFamily="34" charset="0"/>
              </a:rPr>
              <a:t>‑</a:t>
            </a:r>
            <a:r>
              <a:rPr lang="en-GB" sz="1200" i="1" dirty="0">
                <a:latin typeface="Arial" pitchFamily="34" charset="0"/>
                <a:cs typeface="Arial" pitchFamily="34" charset="0"/>
              </a:rPr>
              <a:t>Out.</a:t>
            </a:r>
            <a:r>
              <a:rPr lang="en-GB" sz="1200" dirty="0">
                <a:latin typeface="Arial" pitchFamily="34" charset="0"/>
                <a:cs typeface="Arial" pitchFamily="34" charset="0"/>
              </a:rPr>
              <a:t> Available at: https://stories.hilton.com/releases/hilton-defining-new-standard-of-cleanliness [Accessed on 31 October 2023]</a:t>
            </a:r>
            <a:endParaRPr lang="en-US" sz="1200" dirty="0">
              <a:latin typeface="Arial" pitchFamily="34" charset="0"/>
              <a:cs typeface="Arial" pitchFamily="34" charset="0"/>
            </a:endParaRPr>
          </a:p>
          <a:p>
            <a:r>
              <a:rPr lang="en-GB" sz="1200" dirty="0">
                <a:latin typeface="Arial" pitchFamily="34" charset="0"/>
                <a:cs typeface="Arial" pitchFamily="34" charset="0"/>
              </a:rPr>
              <a:t>Hyatt, 2023a. </a:t>
            </a:r>
            <a:r>
              <a:rPr lang="en-GB" sz="1200" i="1" dirty="0">
                <a:latin typeface="Arial" pitchFamily="34" charset="0"/>
                <a:cs typeface="Arial" pitchFamily="34" charset="0"/>
              </a:rPr>
              <a:t>Working with Hyatt.</a:t>
            </a:r>
            <a:r>
              <a:rPr lang="en-GB" sz="1200" dirty="0">
                <a:latin typeface="Arial" pitchFamily="34" charset="0"/>
                <a:cs typeface="Arial" pitchFamily="34" charset="0"/>
              </a:rPr>
              <a:t> Available at: https://about.hyatt.com/content/dam/HyattStories/risehy/resources/Playbook2WorkingwithHyatt.pdf [Accessed on 31 October 2023]</a:t>
            </a:r>
            <a:endParaRPr lang="en-US" sz="1200" dirty="0">
              <a:latin typeface="Arial" pitchFamily="34" charset="0"/>
              <a:cs typeface="Arial" pitchFamily="34" charset="0"/>
            </a:endParaRPr>
          </a:p>
          <a:p>
            <a:r>
              <a:rPr lang="en-GB" sz="1200" dirty="0">
                <a:latin typeface="Arial" pitchFamily="34" charset="0"/>
                <a:cs typeface="Arial" pitchFamily="34" charset="0"/>
              </a:rPr>
              <a:t>Hyatt, 2023b. </a:t>
            </a:r>
            <a:r>
              <a:rPr lang="en-GB" sz="1200" i="1" dirty="0">
                <a:latin typeface="Arial" pitchFamily="34" charset="0"/>
                <a:cs typeface="Arial" pitchFamily="34" charset="0"/>
              </a:rPr>
              <a:t>Training in Hospitality with Hyatt House San Juan.</a:t>
            </a:r>
            <a:r>
              <a:rPr lang="en-GB" sz="1200" dirty="0">
                <a:latin typeface="Arial" pitchFamily="34" charset="0"/>
                <a:cs typeface="Arial" pitchFamily="34" charset="0"/>
              </a:rPr>
              <a:t> Available at: https://about.hyatt.com/en/hyatt-stories/hyatt-house-san-juan.html [Accessed on 31 October 2023]</a:t>
            </a:r>
            <a:endParaRPr lang="en-US" sz="1200" dirty="0">
              <a:latin typeface="Arial" pitchFamily="34" charset="0"/>
              <a:cs typeface="Arial" pitchFamily="34" charset="0"/>
            </a:endParaRPr>
          </a:p>
          <a:p>
            <a:r>
              <a:rPr lang="en-GB" sz="1200" dirty="0">
                <a:latin typeface="Arial" pitchFamily="34" charset="0"/>
                <a:cs typeface="Arial" pitchFamily="34" charset="0"/>
              </a:rPr>
              <a:t>Jung, S. and Lee, J., 2023. Exploring a Conceptual Framework of Koreans’ Residential Satisfaction Based on Maslow’s Human Needs: A Qualitative and Quantitative Integrated Study. Sustainability, 15(19), pp.1-40. https://doi.org/10.3390/su151914312</a:t>
            </a:r>
            <a:endParaRPr lang="en-US" sz="1200" dirty="0">
              <a:latin typeface="Arial" pitchFamily="34" charset="0"/>
              <a:cs typeface="Arial" pitchFamily="34" charset="0"/>
            </a:endParaRPr>
          </a:p>
          <a:p>
            <a:r>
              <a:rPr lang="en-GB" sz="1200" dirty="0">
                <a:latin typeface="Arial" pitchFamily="34" charset="0"/>
                <a:cs typeface="Arial" pitchFamily="34" charset="0"/>
              </a:rPr>
              <a:t>Lee, P., 2023. </a:t>
            </a:r>
            <a:r>
              <a:rPr lang="en-GB" sz="1200" i="1" dirty="0">
                <a:latin typeface="Arial" pitchFamily="34" charset="0"/>
                <a:cs typeface="Arial" pitchFamily="34" charset="0"/>
              </a:rPr>
              <a:t>Celebrating the Unsung Heroes of Hospitality: A Nod to UK Housekeeping During International Housekeeping Week.</a:t>
            </a:r>
            <a:r>
              <a:rPr lang="en-GB" sz="1200" dirty="0">
                <a:latin typeface="Arial" pitchFamily="34" charset="0"/>
                <a:cs typeface="Arial" pitchFamily="34" charset="0"/>
              </a:rPr>
              <a:t> Available at: https://www.linkedin.com/pulse/celebrating-unsung-heroes-hospitality-nod-uk-housekeeping-peter-lee [Accessed on 31 October 2023]</a:t>
            </a:r>
            <a:endParaRPr lang="en-US" sz="1200" dirty="0">
              <a:latin typeface="Arial" pitchFamily="34" charset="0"/>
              <a:cs typeface="Arial" pitchFamily="34" charset="0"/>
            </a:endParaRPr>
          </a:p>
          <a:p>
            <a:r>
              <a:rPr lang="en-GB" sz="1200" dirty="0">
                <a:latin typeface="Arial" pitchFamily="34" charset="0"/>
                <a:cs typeface="Arial" pitchFamily="34" charset="0"/>
              </a:rPr>
              <a:t>Lin, N., Rosemberg, M.A., Li, W., Meza‐Wilson, E., Godwin, C. and Batterman, S., 2021. Occupational exposure and health risks of volatile organic compounds of hotel housekeepers: Field measurements of exposure and health risks. Indoor Air, 31(1), pp.26-39. https://www.ncbi.nlm.nih.gov/pmc/articles/PMC8020495/</a:t>
            </a:r>
            <a:endParaRPr lang="en-US" sz="1200" dirty="0">
              <a:latin typeface="Arial" pitchFamily="34" charset="0"/>
              <a:cs typeface="Arial" pitchFamily="34" charset="0"/>
            </a:endParaRPr>
          </a:p>
          <a:p>
            <a:r>
              <a:rPr lang="en-GB" sz="1200" dirty="0">
                <a:latin typeface="Arial" pitchFamily="34" charset="0"/>
                <a:cs typeface="Arial" pitchFamily="34" charset="0"/>
              </a:rPr>
              <a:t>Liu, X.Y. and Cheng, K.M., 2022. The Preliminary Exploration of Multimedia Effects in Sculpture Creation Inspired by Maslow’s Hierarchy of Needs. In Proceedings. 82(1), pp.1-9. https://doi.org/10.3390/proceedings2022082062</a:t>
            </a:r>
            <a:endParaRPr lang="en-US" sz="1200" dirty="0">
              <a:latin typeface="Arial" pitchFamily="34" charset="0"/>
              <a:cs typeface="Arial" pitchFamily="34" charset="0"/>
            </a:endParaRPr>
          </a:p>
          <a:p>
            <a:r>
              <a:rPr lang="en-GB" sz="1200" dirty="0">
                <a:latin typeface="Arial" pitchFamily="34" charset="0"/>
                <a:cs typeface="Arial" pitchFamily="34" charset="0"/>
              </a:rPr>
              <a:t>Marriott Careers, 2023. </a:t>
            </a:r>
            <a:r>
              <a:rPr lang="en-GB" sz="1200" i="1" dirty="0">
                <a:latin typeface="Arial" pitchFamily="34" charset="0"/>
                <a:cs typeface="Arial" pitchFamily="34" charset="0"/>
              </a:rPr>
              <a:t>What Does a First Day at Marriott Really Look Like?</a:t>
            </a:r>
            <a:r>
              <a:rPr lang="en-GB" sz="1200" dirty="0">
                <a:latin typeface="Arial" pitchFamily="34" charset="0"/>
                <a:cs typeface="Arial" pitchFamily="34" charset="0"/>
              </a:rPr>
              <a:t> Available at: https://careers.marriott.com/blog/first-day/ [Accessed on 31 October 2023]</a:t>
            </a:r>
            <a:endParaRPr lang="en-US" sz="1200" dirty="0">
              <a:latin typeface="Arial" pitchFamily="34" charset="0"/>
              <a:cs typeface="Arial" pitchFamily="34" charset="0"/>
            </a:endParaRPr>
          </a:p>
          <a:p>
            <a:r>
              <a:rPr lang="en-GB" sz="1200" dirty="0">
                <a:latin typeface="Arial" pitchFamily="34" charset="0"/>
                <a:cs typeface="Arial" pitchFamily="34" charset="0"/>
              </a:rPr>
              <a:t>Wu, Z., Liu, L., Li, S. and Wang, H., 2020. Investigating the crucial aspects of developing a healthy dormitory based on Maslow’s hierarchy of needs—a case study of shenzhen. International journal of environmental research and public health, 17(5), pp.1-15. https://doi.org/10.3390/ijerph17051565</a:t>
            </a:r>
            <a:endParaRPr lang="en-US" sz="1200" dirty="0">
              <a:latin typeface="Arial" pitchFamily="34" charset="0"/>
              <a:cs typeface="Arial" pitchFamily="34" charset="0"/>
            </a:endParaRPr>
          </a:p>
          <a:p>
            <a:endParaRPr lang="en-US" sz="1200" dirty="0">
              <a:latin typeface="Arial" pitchFamily="34" charset="0"/>
              <a:cs typeface="Arial"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3"/>
          <a:srcRect/>
          <a:stretch>
            <a:fillRect/>
          </a:stretch>
        </p:blipFill>
        <p:spPr bwMode="auto">
          <a:xfrm>
            <a:off x="1524000" y="0"/>
            <a:ext cx="9144000" cy="6858000"/>
          </a:xfrm>
          <a:prstGeom prst="rect">
            <a:avLst/>
          </a:prstGeom>
          <a:noFill/>
          <a:ln w="9525">
            <a:noFill/>
            <a:miter lim="800000"/>
            <a:headEnd/>
            <a:tailEnd/>
          </a:ln>
          <a:effec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2430</Words>
  <Application>Microsoft Office PowerPoint</Application>
  <PresentationFormat>Widescreen</PresentationFormat>
  <Paragraphs>126</Paragraphs>
  <Slides>16</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Calibri Light</vt:lpstr>
      <vt:lpstr>Times New Roman</vt:lpstr>
      <vt:lpstr>Wingdings</vt:lpstr>
      <vt:lpstr>Office Theme</vt:lpstr>
      <vt:lpstr>Housekeeping Training Presentation for Marriott Hotels </vt:lpstr>
      <vt:lpstr>Table of Contents </vt:lpstr>
      <vt:lpstr>Introduction</vt:lpstr>
      <vt:lpstr>Physiological Needs</vt:lpstr>
      <vt:lpstr>Physiological Needs (Cont...)</vt:lpstr>
      <vt:lpstr>Safety Needs </vt:lpstr>
      <vt:lpstr>Safety Needs (Cont...) </vt:lpstr>
      <vt:lpstr>Belonging Needs </vt:lpstr>
      <vt:lpstr>Belonging Needs (Cont...) </vt:lpstr>
      <vt:lpstr>Esteem Needs </vt:lpstr>
      <vt:lpstr>Self-Actualisation Needs </vt:lpstr>
      <vt:lpstr>Esteem Needs (Cont...) </vt:lpstr>
      <vt:lpstr>Self-Actualisation Needs (Cont...) </vt:lpstr>
      <vt:lpstr>Conclusion </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2023-10-31T15:51:53Z</dcterms:created>
  <dcterms:modified xsi:type="dcterms:W3CDTF">2023-11-12T17:59:54Z</dcterms:modified>
</cp:coreProperties>
</file>