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E397C5-41B3-7E0D-2BFA-C12BD196D54D}" v="780" dt="2023-12-06T03:14:16.184"/>
    <p1510:client id="{9FA6D9C8-5B3E-D7FB-BB37-3424B999C546}" v="269" dt="2023-12-08T13:28:25.436"/>
    <p1510:client id="{B42484EC-24A4-40F8-8BC3-BD1462DCA5B1}" v="127" dt="2023-12-06T00:41:51.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08/12/2023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08/12/2023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84479" y="-669947"/>
            <a:ext cx="9144000" cy="2387600"/>
          </a:xfrm>
        </p:spPr>
        <p:txBody>
          <a:bodyPr/>
          <a:lstStyle/>
          <a:p>
            <a:r>
              <a:rPr lang="en-GB" dirty="0">
                <a:cs typeface="Calibri Light"/>
              </a:rPr>
              <a:t>Restaurant review</a:t>
            </a:r>
            <a:br>
              <a:rPr lang="en-GB" dirty="0">
                <a:cs typeface="Calibri Light"/>
              </a:rPr>
            </a:br>
            <a:r>
              <a:rPr lang="en-GB" dirty="0">
                <a:cs typeface="Calibri Light"/>
              </a:rPr>
              <a:t>MacDonalds</a:t>
            </a:r>
            <a:endParaRPr lang="en-GB" dirty="0" err="1"/>
          </a:p>
        </p:txBody>
      </p:sp>
      <p:sp>
        <p:nvSpPr>
          <p:cNvPr id="3" name="Subtitle 2"/>
          <p:cNvSpPr>
            <a:spLocks noGrp="1"/>
          </p:cNvSpPr>
          <p:nvPr>
            <p:ph type="subTitle" idx="1"/>
          </p:nvPr>
        </p:nvSpPr>
        <p:spPr>
          <a:xfrm>
            <a:off x="1438141" y="3430320"/>
            <a:ext cx="9144000" cy="700579"/>
          </a:xfrm>
        </p:spPr>
        <p:txBody>
          <a:bodyPr vert="horz" lIns="91440" tIns="45720" rIns="91440" bIns="45720" rtlCol="0" anchor="t">
            <a:normAutofit/>
          </a:bodyPr>
          <a:lstStyle/>
          <a:p>
            <a:r>
              <a:rPr lang="en-GB" dirty="0">
                <a:cs typeface="Calibri"/>
              </a:rPr>
              <a:t>Student: Mujefor Ali</a:t>
            </a:r>
          </a:p>
        </p:txBody>
      </p:sp>
      <p:sp>
        <p:nvSpPr>
          <p:cNvPr id="5" name="Subtitle 2">
            <a:extLst>
              <a:ext uri="{FF2B5EF4-FFF2-40B4-BE49-F238E27FC236}">
                <a16:creationId xmlns:a16="http://schemas.microsoft.com/office/drawing/2014/main" id="{1C7D028A-6E1F-B60A-3D14-FB18480683BE}"/>
              </a:ext>
            </a:extLst>
          </p:cNvPr>
          <p:cNvSpPr txBox="1">
            <a:spLocks/>
          </p:cNvSpPr>
          <p:nvPr/>
        </p:nvSpPr>
        <p:spPr>
          <a:xfrm>
            <a:off x="1526146" y="1962129"/>
            <a:ext cx="9144000" cy="1376719"/>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endParaRPr lang="en-GB" sz="2000" dirty="0">
              <a:latin typeface="Arial"/>
              <a:cs typeface="Arial"/>
            </a:endParaRPr>
          </a:p>
          <a:p>
            <a:r>
              <a:rPr lang="en-US" sz="2000" b="1" dirty="0">
                <a:latin typeface="Arial"/>
                <a:cs typeface="Arial"/>
              </a:rPr>
              <a:t>Introduction to Gastronomy</a:t>
            </a:r>
            <a:endParaRPr lang="en-GB" sz="2000" dirty="0">
              <a:latin typeface="Arial"/>
              <a:cs typeface="Arial"/>
            </a:endParaRPr>
          </a:p>
          <a:p>
            <a:r>
              <a:rPr lang="en-US" sz="2000" b="1" dirty="0">
                <a:latin typeface="Arial"/>
                <a:cs typeface="Arial"/>
              </a:rPr>
              <a:t> (BMGM4001)</a:t>
            </a:r>
            <a:endParaRPr lang="en-GB" sz="2000" dirty="0">
              <a:latin typeface="Arial"/>
              <a:cs typeface="Arial"/>
            </a:endParaRPr>
          </a:p>
          <a:p>
            <a:endParaRPr lang="en-GB" dirty="0">
              <a:cs typeface="Calibri"/>
            </a:endParaRPr>
          </a:p>
        </p:txBody>
      </p:sp>
      <p:sp>
        <p:nvSpPr>
          <p:cNvPr id="9" name="Subtitle 2">
            <a:extLst>
              <a:ext uri="{FF2B5EF4-FFF2-40B4-BE49-F238E27FC236}">
                <a16:creationId xmlns:a16="http://schemas.microsoft.com/office/drawing/2014/main" id="{7371BA5C-39F0-0E4C-399B-D6448C3E02A3}"/>
              </a:ext>
            </a:extLst>
          </p:cNvPr>
          <p:cNvSpPr txBox="1">
            <a:spLocks/>
          </p:cNvSpPr>
          <p:nvPr/>
        </p:nvSpPr>
        <p:spPr>
          <a:xfrm>
            <a:off x="1440287" y="5031593"/>
            <a:ext cx="9144000" cy="700579"/>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b="1" dirty="0">
                <a:latin typeface="Arial"/>
                <a:cs typeface="Arial"/>
              </a:rPr>
              <a:t>Teacher: Ffion Cumberpatch BA (Hons) </a:t>
            </a:r>
          </a:p>
        </p:txBody>
      </p:sp>
      <p:pic>
        <p:nvPicPr>
          <p:cNvPr id="19" name="Picture 18" descr="A red and yellow logo&#10;&#10;Description automatically generated">
            <a:extLst>
              <a:ext uri="{FF2B5EF4-FFF2-40B4-BE49-F238E27FC236}">
                <a16:creationId xmlns:a16="http://schemas.microsoft.com/office/drawing/2014/main" id="{D2ACF086-A31F-7796-8258-A5EF3E342781}"/>
              </a:ext>
            </a:extLst>
          </p:cNvPr>
          <p:cNvPicPr>
            <a:picLocks noChangeAspect="1"/>
          </p:cNvPicPr>
          <p:nvPr/>
        </p:nvPicPr>
        <p:blipFill>
          <a:blip r:embed="rId2"/>
          <a:stretch>
            <a:fillRect/>
          </a:stretch>
        </p:blipFill>
        <p:spPr>
          <a:xfrm>
            <a:off x="778081" y="68654"/>
            <a:ext cx="1333500" cy="12382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AC573F-3F55-EBDD-83EB-51E30F49A574}"/>
              </a:ext>
            </a:extLst>
          </p:cNvPr>
          <p:cNvSpPr>
            <a:spLocks noGrp="1"/>
          </p:cNvSpPr>
          <p:nvPr>
            <p:ph type="title"/>
          </p:nvPr>
        </p:nvSpPr>
        <p:spPr>
          <a:xfrm>
            <a:off x="640080" y="325369"/>
            <a:ext cx="4368602" cy="1956841"/>
          </a:xfrm>
        </p:spPr>
        <p:txBody>
          <a:bodyPr anchor="b">
            <a:normAutofit/>
          </a:bodyPr>
          <a:lstStyle/>
          <a:p>
            <a:r>
              <a:rPr lang="en-GB" sz="5400">
                <a:cs typeface="Calibri Light"/>
              </a:rPr>
              <a:t>Introduction</a:t>
            </a:r>
            <a:endParaRPr lang="en-GB" sz="5400"/>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7FD699-EFE3-101A-4144-F0D26412B65F}"/>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1700">
                <a:cs typeface="Calibri"/>
              </a:rPr>
              <a:t>I visit MacDonalds  on 4th December 2023 for quick lunch and for review their food for my assignment. </a:t>
            </a:r>
          </a:p>
          <a:p>
            <a:r>
              <a:rPr lang="en-GB" sz="1700">
                <a:cs typeface="Calibri"/>
              </a:rPr>
              <a:t>It's located on </a:t>
            </a:r>
            <a:r>
              <a:rPr lang="en-GB" sz="1700">
                <a:ea typeface="+mn-lt"/>
                <a:cs typeface="+mn-lt"/>
              </a:rPr>
              <a:t>1 OXFORD STREET SWANSEA, SA1 3AE </a:t>
            </a:r>
            <a:r>
              <a:rPr lang="en-GB" sz="1700">
                <a:latin typeface="Calibri"/>
                <a:ea typeface="+mn-lt"/>
                <a:cs typeface="Calibri"/>
              </a:rPr>
              <a:t>(MacDonalds, n.d.).</a:t>
            </a:r>
          </a:p>
          <a:p>
            <a:r>
              <a:rPr lang="en-GB" sz="1700">
                <a:ea typeface="+mn-lt"/>
                <a:cs typeface="+mn-lt"/>
              </a:rPr>
              <a:t>McDonald’s is the world’s largest fast-food chain. It started its journey from a barbecue restaurant in 1940 and have evolved to over 35,000 stores across 120 countries</a:t>
            </a:r>
            <a:r>
              <a:rPr lang="en-GB" sz="1700">
                <a:latin typeface="Calibri"/>
                <a:ea typeface="+mn-lt"/>
                <a:cs typeface="Calibri"/>
              </a:rPr>
              <a:t> (Ali, 2015).</a:t>
            </a:r>
            <a:r>
              <a:rPr lang="en-GB" sz="1700">
                <a:ea typeface="+mn-lt"/>
                <a:cs typeface="+mn-lt"/>
              </a:rPr>
              <a:t> It was founded by Richard and Maurice McDonald on May 15 of 1940 </a:t>
            </a:r>
            <a:r>
              <a:rPr lang="en-GB" sz="1700">
                <a:latin typeface="Times New Roman"/>
                <a:ea typeface="+mn-lt"/>
                <a:cs typeface="Times New Roman"/>
              </a:rPr>
              <a:t>(McDonald's, 2022)</a:t>
            </a:r>
            <a:r>
              <a:rPr lang="en-GB" sz="1700">
                <a:ea typeface="+mn-lt"/>
                <a:cs typeface="+mn-lt"/>
              </a:rPr>
              <a:t>.</a:t>
            </a:r>
            <a:endParaRPr lang="en-GB" sz="1700">
              <a:latin typeface="Calibri"/>
              <a:ea typeface="+mn-lt"/>
              <a:cs typeface="Calibri"/>
            </a:endParaRPr>
          </a:p>
        </p:txBody>
      </p:sp>
      <p:pic>
        <p:nvPicPr>
          <p:cNvPr id="5" name="Picture 4" descr="A person sitting at a table with food on it&#10;&#10;Description automatically generated">
            <a:extLst>
              <a:ext uri="{FF2B5EF4-FFF2-40B4-BE49-F238E27FC236}">
                <a16:creationId xmlns:a16="http://schemas.microsoft.com/office/drawing/2014/main" id="{70442DB0-6A6F-3FB3-0683-0EFAB5A9C946}"/>
              </a:ext>
            </a:extLst>
          </p:cNvPr>
          <p:cNvPicPr>
            <a:picLocks noChangeAspect="1"/>
          </p:cNvPicPr>
          <p:nvPr/>
        </p:nvPicPr>
        <p:blipFill rotWithShape="1">
          <a:blip r:embed="rId2"/>
          <a:srcRect r="-1" b="2522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710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C5574-762F-0B0E-2749-513019CDF75B}"/>
              </a:ext>
            </a:extLst>
          </p:cNvPr>
          <p:cNvSpPr>
            <a:spLocks noGrp="1"/>
          </p:cNvSpPr>
          <p:nvPr>
            <p:ph type="title"/>
          </p:nvPr>
        </p:nvSpPr>
        <p:spPr>
          <a:xfrm>
            <a:off x="838201" y="365125"/>
            <a:ext cx="5251316" cy="1807305"/>
          </a:xfrm>
        </p:spPr>
        <p:txBody>
          <a:bodyPr>
            <a:normAutofit/>
          </a:bodyPr>
          <a:lstStyle/>
          <a:p>
            <a:r>
              <a:rPr lang="en-GB">
                <a:cs typeface="Calibri Light"/>
              </a:rPr>
              <a:t>Ordering</a:t>
            </a:r>
            <a:endParaRPr lang="en-GB"/>
          </a:p>
        </p:txBody>
      </p:sp>
      <p:sp>
        <p:nvSpPr>
          <p:cNvPr id="9" name="Content Placeholder 8">
            <a:extLst>
              <a:ext uri="{FF2B5EF4-FFF2-40B4-BE49-F238E27FC236}">
                <a16:creationId xmlns:a16="http://schemas.microsoft.com/office/drawing/2014/main" id="{C5E7A0E9-536B-1D4D-60A1-05D9A65FFCE4}"/>
              </a:ext>
            </a:extLst>
          </p:cNvPr>
          <p:cNvSpPr>
            <a:spLocks noGrp="1"/>
          </p:cNvSpPr>
          <p:nvPr>
            <p:ph idx="1"/>
          </p:nvPr>
        </p:nvSpPr>
        <p:spPr>
          <a:xfrm>
            <a:off x="838200" y="1861072"/>
            <a:ext cx="4619621" cy="4315891"/>
          </a:xfrm>
        </p:spPr>
        <p:txBody>
          <a:bodyPr vert="horz" lIns="91440" tIns="45720" rIns="91440" bIns="45720" rtlCol="0" anchor="t">
            <a:noAutofit/>
          </a:bodyPr>
          <a:lstStyle/>
          <a:p>
            <a:r>
              <a:rPr lang="en-GB" sz="1800" dirty="0">
                <a:ea typeface="+mn-lt"/>
                <a:cs typeface="+mn-lt"/>
              </a:rPr>
              <a:t>At MacDonald's, I use their convenient Self Ordering Kiosks to place my order. This time, I opted for a delicious spicy veggie wrap in a medium size, accompanied by a serving of perfectly cooked medium fries. To quench my thirst, I selected a refreshing medium oasis zero drink.</a:t>
            </a:r>
          </a:p>
          <a:p>
            <a:r>
              <a:rPr lang="en-GB" sz="1800" dirty="0">
                <a:cs typeface="Calibri"/>
              </a:rPr>
              <a:t>The self-ordering kiosks at MacDonald's provide customers with a convenient and efficient way to place their orders. These kiosks allow customers to browse through the menu, customise their meals, and make payments all on their own. By eliminating the need to wait in line and interact with a cashier, the self-ordering kiosks streamline the ordering process and reduce the overall waiting time for customers</a:t>
            </a:r>
            <a:r>
              <a:rPr lang="en-GB" sz="1800" dirty="0">
                <a:latin typeface="Times New Roman"/>
                <a:cs typeface="Times New Roman"/>
              </a:rPr>
              <a:t>(Ashfaq, 2023)</a:t>
            </a:r>
            <a:r>
              <a:rPr lang="en-GB" sz="1800" dirty="0">
                <a:cs typeface="Calibri"/>
              </a:rPr>
              <a:t>.</a:t>
            </a:r>
          </a:p>
        </p:txBody>
      </p:sp>
      <p:pic>
        <p:nvPicPr>
          <p:cNvPr id="10" name="Picture 9" descr="A screen shot of a computer&#10;&#10;Description automatically generated">
            <a:extLst>
              <a:ext uri="{FF2B5EF4-FFF2-40B4-BE49-F238E27FC236}">
                <a16:creationId xmlns:a16="http://schemas.microsoft.com/office/drawing/2014/main" id="{9D087499-9D92-2C6F-0756-96E38CBFFDEB}"/>
              </a:ext>
            </a:extLst>
          </p:cNvPr>
          <p:cNvPicPr>
            <a:picLocks noChangeAspect="1"/>
          </p:cNvPicPr>
          <p:nvPr/>
        </p:nvPicPr>
        <p:blipFill rotWithShape="1">
          <a:blip r:embed="rId2"/>
          <a:srcRect t="4006" b="973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157056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C5574-762F-0B0E-2749-513019CDF75B}"/>
              </a:ext>
            </a:extLst>
          </p:cNvPr>
          <p:cNvSpPr>
            <a:spLocks noGrp="1"/>
          </p:cNvSpPr>
          <p:nvPr>
            <p:ph type="title"/>
          </p:nvPr>
        </p:nvSpPr>
        <p:spPr>
          <a:xfrm>
            <a:off x="977722" y="53886"/>
            <a:ext cx="5251316" cy="1807305"/>
          </a:xfrm>
        </p:spPr>
        <p:txBody>
          <a:bodyPr>
            <a:normAutofit/>
          </a:bodyPr>
          <a:lstStyle/>
          <a:p>
            <a:r>
              <a:rPr lang="en-GB" dirty="0">
                <a:cs typeface="Calibri Light"/>
              </a:rPr>
              <a:t>Ordering </a:t>
            </a:r>
            <a:endParaRPr lang="en-GB" dirty="0"/>
          </a:p>
        </p:txBody>
      </p:sp>
      <p:sp>
        <p:nvSpPr>
          <p:cNvPr id="9" name="Content Placeholder 8">
            <a:extLst>
              <a:ext uri="{FF2B5EF4-FFF2-40B4-BE49-F238E27FC236}">
                <a16:creationId xmlns:a16="http://schemas.microsoft.com/office/drawing/2014/main" id="{C5E7A0E9-536B-1D4D-60A1-05D9A65FFCE4}"/>
              </a:ext>
            </a:extLst>
          </p:cNvPr>
          <p:cNvSpPr>
            <a:spLocks noGrp="1"/>
          </p:cNvSpPr>
          <p:nvPr>
            <p:ph idx="1"/>
          </p:nvPr>
        </p:nvSpPr>
        <p:spPr>
          <a:xfrm>
            <a:off x="669967" y="1861072"/>
            <a:ext cx="5700107" cy="4315891"/>
          </a:xfrm>
        </p:spPr>
        <p:txBody>
          <a:bodyPr vert="horz" lIns="91440" tIns="45720" rIns="91440" bIns="45720" rtlCol="0" anchor="t">
            <a:noAutofit/>
          </a:bodyPr>
          <a:lstStyle/>
          <a:p>
            <a:r>
              <a:rPr lang="en-US" sz="1800" dirty="0">
                <a:cs typeface="Calibri"/>
              </a:rPr>
              <a:t>I notice</a:t>
            </a:r>
            <a:r>
              <a:rPr lang="en-US" sz="1800" dirty="0">
                <a:ea typeface="+mn-lt"/>
                <a:cs typeface="+mn-lt"/>
              </a:rPr>
              <a:t> calorie count on their menu, MacDonald's empowers individuals to make conscious decisions about their food choices and maintain a balanced diet. Its saving lots of people from illness</a:t>
            </a:r>
            <a:r>
              <a:rPr lang="en-US" sz="1800" dirty="0">
                <a:latin typeface="Calibri"/>
                <a:ea typeface="+mn-lt"/>
                <a:cs typeface="Calibri"/>
              </a:rPr>
              <a:t>(Euronews, 2023)</a:t>
            </a:r>
            <a:r>
              <a:rPr lang="en-US" sz="1800" dirty="0">
                <a:ea typeface="+mn-lt"/>
                <a:cs typeface="+mn-lt"/>
              </a:rPr>
              <a:t>.</a:t>
            </a:r>
          </a:p>
          <a:p>
            <a:r>
              <a:rPr lang="en-US" sz="1800" dirty="0">
                <a:ea typeface="+mn-lt"/>
                <a:cs typeface="+mn-lt"/>
              </a:rPr>
              <a:t>MacDonald's offers a variety of choices for those following a vegetarian or vegan diet. Their menu includes specially crafted dishes that are free from any animal products, making it easier for individuals with dietary restrictions to enjoy a meal at the popular fast-food chain. Whether you're craving a veggie burger or a plant-based salad, MacDonald's has got you covered with their delicious and satisfying vegetarian and vegan options. In 2021, McDonald’s finally released its first vegan burger in the UK, the </a:t>
            </a:r>
            <a:r>
              <a:rPr lang="en-US" sz="1800" dirty="0" err="1">
                <a:ea typeface="+mn-lt"/>
                <a:cs typeface="+mn-lt"/>
              </a:rPr>
              <a:t>McPlant</a:t>
            </a:r>
            <a:r>
              <a:rPr lang="en-US" sz="1800" dirty="0">
                <a:ea typeface="+mn-lt"/>
                <a:cs typeface="+mn-lt"/>
              </a:rPr>
              <a:t>. Initially released on a trial basis, the </a:t>
            </a:r>
            <a:r>
              <a:rPr lang="en-US" sz="1800" dirty="0" err="1">
                <a:ea typeface="+mn-lt"/>
                <a:cs typeface="+mn-lt"/>
              </a:rPr>
              <a:t>McPlant</a:t>
            </a:r>
            <a:r>
              <a:rPr lang="en-US" sz="1800" dirty="0">
                <a:ea typeface="+mn-lt"/>
                <a:cs typeface="+mn-lt"/>
              </a:rPr>
              <a:t> became a permanent addition to the menu in 2022</a:t>
            </a:r>
            <a:r>
              <a:rPr lang="en-US" sz="1800" dirty="0">
                <a:latin typeface="Calibri"/>
                <a:ea typeface="+mn-lt"/>
                <a:cs typeface="Calibri"/>
              </a:rPr>
              <a:t>(Briggs, 2022)</a:t>
            </a:r>
            <a:r>
              <a:rPr lang="en-US" sz="1800" dirty="0">
                <a:ea typeface="+mn-lt"/>
                <a:cs typeface="+mn-lt"/>
              </a:rPr>
              <a:t>.</a:t>
            </a:r>
            <a:endParaRPr lang="en-US" sz="1800" dirty="0">
              <a:cs typeface="Calibri"/>
            </a:endParaRPr>
          </a:p>
        </p:txBody>
      </p:sp>
      <p:pic>
        <p:nvPicPr>
          <p:cNvPr id="10" name="Picture 9" descr="A screen shot of a computer&#10;&#10;Description automatically generated">
            <a:extLst>
              <a:ext uri="{FF2B5EF4-FFF2-40B4-BE49-F238E27FC236}">
                <a16:creationId xmlns:a16="http://schemas.microsoft.com/office/drawing/2014/main" id="{9D087499-9D92-2C6F-0756-96E38CBFFDEB}"/>
              </a:ext>
            </a:extLst>
          </p:cNvPr>
          <p:cNvPicPr>
            <a:picLocks noChangeAspect="1"/>
          </p:cNvPicPr>
          <p:nvPr/>
        </p:nvPicPr>
        <p:blipFill rotWithShape="1">
          <a:blip r:embed="rId2"/>
          <a:srcRect t="4006" b="973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40074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84C172-B7C2-0FA2-9E94-5E707E46DCAC}"/>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Bills</a:t>
            </a:r>
          </a:p>
        </p:txBody>
      </p:sp>
      <p:sp>
        <p:nvSpPr>
          <p:cNvPr id="3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7D058F-AB77-003D-B796-26B546593F8E}"/>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US" sz="2200" dirty="0"/>
              <a:t>After ordering I paid on self-service machine, it was easy and simple.</a:t>
            </a:r>
          </a:p>
          <a:p>
            <a:pPr marL="0" indent="0">
              <a:buNone/>
            </a:pPr>
            <a:r>
              <a:rPr lang="en-US" sz="2200" dirty="0">
                <a:cs typeface="Calibri"/>
              </a:rPr>
              <a:t>Price was very cheap, its only cost me £4.29 only.</a:t>
            </a:r>
          </a:p>
          <a:p>
            <a:pPr marL="0" indent="0">
              <a:buNone/>
            </a:pPr>
            <a:r>
              <a:rPr lang="en-US" sz="2200" dirty="0">
                <a:ea typeface="+mn-lt"/>
                <a:cs typeface="+mn-lt"/>
              </a:rPr>
              <a:t>The success of McDonald’s since its beginning can be attributed to the customer service it provides and everyday low pricing </a:t>
            </a:r>
            <a:r>
              <a:rPr lang="en-US" sz="2200" dirty="0">
                <a:latin typeface="Calibri"/>
                <a:ea typeface="+mn-lt"/>
                <a:cs typeface="Calibri"/>
              </a:rPr>
              <a:t>(Wells, 2019).</a:t>
            </a:r>
            <a:endParaRPr lang="en-US" sz="1200" dirty="0">
              <a:latin typeface="Times New Roman"/>
              <a:cs typeface="Times New Roman"/>
            </a:endParaRPr>
          </a:p>
        </p:txBody>
      </p:sp>
      <p:pic>
        <p:nvPicPr>
          <p:cNvPr id="4" name="Picture 3" descr="A receipt on a table&#10;&#10;Description automatically generated">
            <a:extLst>
              <a:ext uri="{FF2B5EF4-FFF2-40B4-BE49-F238E27FC236}">
                <a16:creationId xmlns:a16="http://schemas.microsoft.com/office/drawing/2014/main" id="{ECD1894A-5304-D4A9-1FBD-4FC01E6F6EDB}"/>
              </a:ext>
            </a:extLst>
          </p:cNvPr>
          <p:cNvPicPr>
            <a:picLocks noChangeAspect="1"/>
          </p:cNvPicPr>
          <p:nvPr/>
        </p:nvPicPr>
        <p:blipFill rotWithShape="1">
          <a:blip r:embed="rId2"/>
          <a:srcRect t="16302" r="-1" b="892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04044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6CA269-3793-AEBD-9FBF-8B0E0BA1A06F}"/>
              </a:ext>
            </a:extLst>
          </p:cNvPr>
          <p:cNvSpPr>
            <a:spLocks noGrp="1"/>
          </p:cNvSpPr>
          <p:nvPr>
            <p:ph type="title"/>
          </p:nvPr>
        </p:nvSpPr>
        <p:spPr>
          <a:xfrm>
            <a:off x="572493" y="238539"/>
            <a:ext cx="11047013" cy="1434415"/>
          </a:xfrm>
        </p:spPr>
        <p:txBody>
          <a:bodyPr anchor="b">
            <a:normAutofit/>
          </a:bodyPr>
          <a:lstStyle/>
          <a:p>
            <a:r>
              <a:rPr lang="en-GB" sz="5400">
                <a:cs typeface="Calibri Light"/>
              </a:rPr>
              <a:t>Collecting and Eating</a:t>
            </a:r>
            <a:endParaRPr lang="en-GB" sz="5400"/>
          </a:p>
        </p:txBody>
      </p:sp>
      <p:sp>
        <p:nvSpPr>
          <p:cNvPr id="1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itting at a table with food on it&#10;&#10;Description automatically generated">
            <a:extLst>
              <a:ext uri="{FF2B5EF4-FFF2-40B4-BE49-F238E27FC236}">
                <a16:creationId xmlns:a16="http://schemas.microsoft.com/office/drawing/2014/main" id="{BE6CA086-EDB2-D904-E26D-6B171A98E69B}"/>
              </a:ext>
            </a:extLst>
          </p:cNvPr>
          <p:cNvPicPr>
            <a:picLocks noChangeAspect="1"/>
          </p:cNvPicPr>
          <p:nvPr/>
        </p:nvPicPr>
        <p:blipFill rotWithShape="1">
          <a:blip r:embed="rId2"/>
          <a:srcRect r="-1" b="2043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29EB6BBE-E30A-C009-0EEB-DF5D9642ECEA}"/>
              </a:ext>
            </a:extLst>
          </p:cNvPr>
          <p:cNvSpPr>
            <a:spLocks noGrp="1"/>
          </p:cNvSpPr>
          <p:nvPr>
            <p:ph idx="1"/>
          </p:nvPr>
        </p:nvSpPr>
        <p:spPr>
          <a:xfrm>
            <a:off x="4905955" y="2071316"/>
            <a:ext cx="6713552" cy="4114800"/>
          </a:xfrm>
        </p:spPr>
        <p:txBody>
          <a:bodyPr vert="horz" lIns="91440" tIns="45720" rIns="91440" bIns="45720" rtlCol="0" anchor="t">
            <a:normAutofit/>
          </a:bodyPr>
          <a:lstStyle/>
          <a:p>
            <a:r>
              <a:rPr lang="en-GB" sz="2200" dirty="0">
                <a:cs typeface="Calibri"/>
              </a:rPr>
              <a:t>After I pay my bill after 5 munities food was ready to collect, it was nice and warm, also there was free Sauses (Ketchup, BBQ sauce, Mayo etc). My spicy veggie wrap was served with salad, fries was nice and crispy, also my drink Oasis zero was refreshing.</a:t>
            </a:r>
          </a:p>
          <a:p>
            <a:r>
              <a:rPr lang="en-GB" sz="2200" dirty="0">
                <a:cs typeface="Calibri"/>
              </a:rPr>
              <a:t> Dining area are nicely designed but crowded.</a:t>
            </a:r>
          </a:p>
          <a:p>
            <a:endParaRPr lang="en-GB" sz="2200" dirty="0">
              <a:cs typeface="Calibri"/>
            </a:endParaRPr>
          </a:p>
        </p:txBody>
      </p:sp>
    </p:spTree>
    <p:extLst>
      <p:ext uri="{BB962C8B-B14F-4D97-AF65-F5344CB8AC3E}">
        <p14:creationId xmlns:p14="http://schemas.microsoft.com/office/powerpoint/2010/main" val="32300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9AC3D6-2F13-C758-DEF6-197A8CED93F9}"/>
              </a:ext>
            </a:extLst>
          </p:cNvPr>
          <p:cNvSpPr>
            <a:spLocks noGrp="1"/>
          </p:cNvSpPr>
          <p:nvPr>
            <p:ph type="title"/>
          </p:nvPr>
        </p:nvSpPr>
        <p:spPr>
          <a:xfrm>
            <a:off x="640080" y="325369"/>
            <a:ext cx="4368602" cy="1956841"/>
          </a:xfrm>
        </p:spPr>
        <p:txBody>
          <a:bodyPr anchor="b">
            <a:normAutofit/>
          </a:bodyPr>
          <a:lstStyle/>
          <a:p>
            <a:r>
              <a:rPr lang="en-GB" sz="5400">
                <a:cs typeface="Calibri Light"/>
              </a:rPr>
              <a:t>overlook</a:t>
            </a:r>
            <a:endParaRPr lang="en-GB" sz="5400"/>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07ABEA-0A19-0140-71AF-113C5A7CA396}"/>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000">
                <a:cs typeface="Calibri"/>
              </a:rPr>
              <a:t>Food hygiene rating  is 5 star (Agency, 2022). Also, its visible.</a:t>
            </a:r>
          </a:p>
          <a:p>
            <a:r>
              <a:rPr lang="en-GB" sz="2000">
                <a:cs typeface="Calibri"/>
              </a:rPr>
              <a:t>Less connection with staff, because of technology. But it helped during Covid time </a:t>
            </a:r>
            <a:r>
              <a:rPr lang="en-GB" sz="2000">
                <a:latin typeface="Calibri"/>
                <a:cs typeface="Calibri"/>
              </a:rPr>
              <a:t>(Hand, 2020).</a:t>
            </a:r>
          </a:p>
          <a:p>
            <a:r>
              <a:rPr lang="en-GB" sz="2000">
                <a:latin typeface="Calibri"/>
                <a:cs typeface="Calibri"/>
              </a:rPr>
              <a:t>They can introduce robotic kitchen to provide consistency and staff shortage (Beltis, n.d.).</a:t>
            </a:r>
          </a:p>
        </p:txBody>
      </p:sp>
      <p:pic>
        <p:nvPicPr>
          <p:cNvPr id="5" name="Picture 4" descr="A sign on a glass door&#10;&#10;Description automatically generated">
            <a:extLst>
              <a:ext uri="{FF2B5EF4-FFF2-40B4-BE49-F238E27FC236}">
                <a16:creationId xmlns:a16="http://schemas.microsoft.com/office/drawing/2014/main" id="{3ACA147A-6843-A499-DBDC-2687FB52A66F}"/>
              </a:ext>
            </a:extLst>
          </p:cNvPr>
          <p:cNvPicPr>
            <a:picLocks noChangeAspect="1"/>
          </p:cNvPicPr>
          <p:nvPr/>
        </p:nvPicPr>
        <p:blipFill rotWithShape="1">
          <a:blip r:embed="rId2"/>
          <a:srcRect r="-1" b="2522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441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344B8F5-B8E8-BE7D-017F-CB04FA54D2DB}"/>
              </a:ext>
            </a:extLst>
          </p:cNvPr>
          <p:cNvSpPr txBox="1"/>
          <p:nvPr/>
        </p:nvSpPr>
        <p:spPr>
          <a:xfrm>
            <a:off x="45077" y="195330"/>
            <a:ext cx="12198437"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Reference list</a:t>
            </a:r>
          </a:p>
          <a:p>
            <a:r>
              <a:rPr lang="en-US" sz="1600" dirty="0">
                <a:latin typeface="Arial"/>
                <a:cs typeface="Arial"/>
              </a:rPr>
              <a:t>Agency, F.S. (2022). </a:t>
            </a:r>
            <a:r>
              <a:rPr lang="en-US" sz="1600" i="1" dirty="0">
                <a:latin typeface="Arial"/>
                <a:cs typeface="Arial"/>
              </a:rPr>
              <a:t>McDonalds | Rating Business Details | Food Hygiene Ratings</a:t>
            </a:r>
            <a:r>
              <a:rPr lang="en-US" sz="1600" dirty="0">
                <a:latin typeface="Arial"/>
                <a:cs typeface="Arial"/>
              </a:rPr>
              <a:t>. [online] ratings.food.gov.uk. Available at: https://ratings.food.gov.uk/business/247530 [Accessed 3 Dec. 2023].</a:t>
            </a:r>
            <a:endParaRPr lang="en-US" sz="1600">
              <a:latin typeface="Arial"/>
              <a:cs typeface="Arial"/>
            </a:endParaRPr>
          </a:p>
          <a:p>
            <a:r>
              <a:rPr lang="en-US" sz="1600" dirty="0">
                <a:latin typeface="Arial"/>
                <a:cs typeface="Arial"/>
              </a:rPr>
              <a:t>Ali, A. (2015). </a:t>
            </a:r>
            <a:r>
              <a:rPr lang="en-US" sz="1600" i="1" dirty="0">
                <a:latin typeface="Arial"/>
                <a:cs typeface="Arial"/>
              </a:rPr>
              <a:t>The most controversial McDonald’s in the world may have just opened in China</a:t>
            </a:r>
            <a:r>
              <a:rPr lang="en-US" sz="1600" dirty="0">
                <a:latin typeface="Arial"/>
                <a:cs typeface="Arial"/>
              </a:rPr>
              <a:t>. [online] The Independent. Available at: https://www.independent.co.uk/news/world/asia/mcdonald-s-criticised-for-opening-restaurant-at-former-home-of-taiwanese-leader-chiang-chingkuo-in-hangzhou-china-a6739271.html [Accessed 6 Dec. 2023].</a:t>
            </a:r>
            <a:endParaRPr lang="en-US" sz="1600">
              <a:latin typeface="Arial"/>
              <a:cs typeface="Arial"/>
            </a:endParaRPr>
          </a:p>
          <a:p>
            <a:r>
              <a:rPr lang="en-US" sz="1600" dirty="0">
                <a:latin typeface="Arial"/>
                <a:cs typeface="Arial"/>
              </a:rPr>
              <a:t>Ashfaq, M. (2023). </a:t>
            </a:r>
            <a:r>
              <a:rPr lang="en-US" sz="1600" i="1" dirty="0">
                <a:latin typeface="Arial"/>
                <a:cs typeface="Arial"/>
              </a:rPr>
              <a:t>How McDonald’s is Leveraging Self Service Technologies – </a:t>
            </a:r>
            <a:r>
              <a:rPr lang="en-US" sz="1600" i="1" err="1">
                <a:latin typeface="Arial"/>
                <a:cs typeface="Arial"/>
              </a:rPr>
              <a:t>Wavetec</a:t>
            </a:r>
            <a:r>
              <a:rPr lang="en-US" sz="1600" i="1" dirty="0">
                <a:latin typeface="Arial"/>
                <a:cs typeface="Arial"/>
              </a:rPr>
              <a:t> Blogs</a:t>
            </a:r>
            <a:r>
              <a:rPr lang="en-US" sz="1600" dirty="0">
                <a:latin typeface="Arial"/>
                <a:cs typeface="Arial"/>
              </a:rPr>
              <a:t>. [online] www.wavetec.com. Available at: https://www.wavetec.com/blog/mcdonalds-leveraging-self-service-technologies/ [Accessed 6 Dec. 2023].</a:t>
            </a:r>
            <a:endParaRPr lang="en-US" sz="1600">
              <a:latin typeface="Arial"/>
              <a:cs typeface="Arial"/>
            </a:endParaRPr>
          </a:p>
          <a:p>
            <a:r>
              <a:rPr lang="en-US" sz="1600" err="1">
                <a:latin typeface="Arial"/>
                <a:cs typeface="Arial"/>
              </a:rPr>
              <a:t>Beltis</a:t>
            </a:r>
            <a:r>
              <a:rPr lang="en-US" sz="1600" dirty="0">
                <a:latin typeface="Arial"/>
                <a:cs typeface="Arial"/>
              </a:rPr>
              <a:t>, A. (n.d.). </a:t>
            </a:r>
            <a:r>
              <a:rPr lang="en-US" sz="1600" i="1" dirty="0">
                <a:latin typeface="Arial"/>
                <a:cs typeface="Arial"/>
              </a:rPr>
              <a:t>Robots in Restaurants: How Automation Can Change the Game - On the Line | Toast POS</a:t>
            </a:r>
            <a:r>
              <a:rPr lang="en-US" sz="1600" dirty="0">
                <a:latin typeface="Arial"/>
                <a:cs typeface="Arial"/>
              </a:rPr>
              <a:t>. [online] pos.toasttab.com. Available at: https://pos.toasttab.com/blog/on-the-line/robots-in-restaurants [Accessed 6 Dec. 2023].</a:t>
            </a:r>
            <a:endParaRPr lang="en-US" sz="1600">
              <a:latin typeface="Arial"/>
              <a:cs typeface="Arial"/>
            </a:endParaRPr>
          </a:p>
          <a:p>
            <a:r>
              <a:rPr lang="en-US" sz="1600" dirty="0">
                <a:latin typeface="Arial"/>
                <a:cs typeface="Arial"/>
              </a:rPr>
              <a:t>Briggs, L. (2022). </a:t>
            </a:r>
            <a:r>
              <a:rPr lang="en-US" sz="1600" i="1" dirty="0">
                <a:latin typeface="Arial"/>
                <a:cs typeface="Arial"/>
              </a:rPr>
              <a:t>McDonald’s vegan menu: What are the vegan options in 2022?</a:t>
            </a:r>
            <a:r>
              <a:rPr lang="en-US" sz="1600" dirty="0">
                <a:latin typeface="Arial"/>
                <a:cs typeface="Arial"/>
              </a:rPr>
              <a:t> [online] Vegan Food &amp; Living. Available at: https://www.veganfoodandliving.com/features/mcdonalds-vegan-menu-options/ [Accessed 6 Dec. 2023].</a:t>
            </a:r>
            <a:endParaRPr lang="en-US" sz="1600">
              <a:latin typeface="Arial"/>
              <a:cs typeface="Arial"/>
            </a:endParaRPr>
          </a:p>
          <a:p>
            <a:r>
              <a:rPr lang="en-US" sz="1600" dirty="0">
                <a:latin typeface="Arial"/>
                <a:cs typeface="Arial"/>
              </a:rPr>
              <a:t>Euronews (2023). </a:t>
            </a:r>
            <a:r>
              <a:rPr lang="en-US" sz="1600" i="1" dirty="0">
                <a:latin typeface="Arial"/>
                <a:cs typeface="Arial"/>
              </a:rPr>
              <a:t>Calorie counts on menus could prevent thousands of cancer deaths</a:t>
            </a:r>
            <a:r>
              <a:rPr lang="en-US" sz="1600" dirty="0">
                <a:latin typeface="Arial"/>
                <a:cs typeface="Arial"/>
              </a:rPr>
              <a:t>. [online] </a:t>
            </a:r>
            <a:r>
              <a:rPr lang="en-US" sz="1600" err="1">
                <a:latin typeface="Arial"/>
                <a:cs typeface="Arial"/>
              </a:rPr>
              <a:t>euronews</a:t>
            </a:r>
            <a:r>
              <a:rPr lang="en-US" sz="1600" dirty="0">
                <a:latin typeface="Arial"/>
                <a:cs typeface="Arial"/>
              </a:rPr>
              <a:t>. Available at: https://www.euronews.com/next/2023/04/19/calorie-counts-on-menus-forecast-to-prevent-thousands-of-cancer-deaths-new-study-finds [Accessed 6 Dec. 2023].</a:t>
            </a:r>
            <a:endParaRPr lang="en-US" sz="1600">
              <a:latin typeface="Arial"/>
              <a:cs typeface="Arial"/>
            </a:endParaRPr>
          </a:p>
          <a:p>
            <a:r>
              <a:rPr lang="en-US" sz="1600" dirty="0">
                <a:latin typeface="Arial"/>
                <a:cs typeface="Arial"/>
              </a:rPr>
              <a:t>Hand, A. (2020). </a:t>
            </a:r>
            <a:r>
              <a:rPr lang="en-US" sz="1600" i="1" dirty="0">
                <a:latin typeface="Arial"/>
                <a:cs typeface="Arial"/>
              </a:rPr>
              <a:t>Technology Steps Forward for Social Distancing</a:t>
            </a:r>
            <a:r>
              <a:rPr lang="en-US" sz="1600" dirty="0">
                <a:latin typeface="Arial"/>
                <a:cs typeface="Arial"/>
              </a:rPr>
              <a:t>. [online] Automation World. Available at: https://www.automationworld.com/covid-19/article/21135485/technology-steps-forward-for-social-distancing [Accessed 6 Dec. 2023].</a:t>
            </a:r>
            <a:endParaRPr lang="en-US" sz="1600">
              <a:latin typeface="Arial"/>
              <a:cs typeface="Arial"/>
            </a:endParaRPr>
          </a:p>
          <a:p>
            <a:r>
              <a:rPr lang="en-US" sz="1600" dirty="0">
                <a:latin typeface="Arial"/>
                <a:cs typeface="Arial"/>
              </a:rPr>
              <a:t>MacDonalds (n.d.). </a:t>
            </a:r>
            <a:r>
              <a:rPr lang="en-US" sz="1600" i="1" dirty="0">
                <a:latin typeface="Arial"/>
                <a:cs typeface="Arial"/>
              </a:rPr>
              <a:t>Visit our SWANSEA, 1 OXFORD STREET , Location | Mcdonald’s</a:t>
            </a:r>
            <a:r>
              <a:rPr lang="en-US" sz="1600" dirty="0">
                <a:latin typeface="Arial"/>
                <a:cs typeface="Arial"/>
              </a:rPr>
              <a:t>. [online] www.mcdonalds.com. Available at: https://www.mcdonalds.com/gb/en-gb/location/swansea/swansea/1-oxford-street/8260219.html [Accessed 4 Dec. 2023].</a:t>
            </a:r>
            <a:endParaRPr lang="en-US" sz="1600">
              <a:latin typeface="Arial"/>
              <a:cs typeface="Arial"/>
            </a:endParaRPr>
          </a:p>
          <a:p>
            <a:r>
              <a:rPr lang="en-US" sz="1600" dirty="0">
                <a:latin typeface="Arial"/>
                <a:cs typeface="Arial"/>
              </a:rPr>
              <a:t>McDonald's (2022). </a:t>
            </a:r>
            <a:r>
              <a:rPr lang="en-US" sz="1600" i="1" dirty="0">
                <a:latin typeface="Arial"/>
                <a:cs typeface="Arial"/>
              </a:rPr>
              <a:t>McDonald’s History</a:t>
            </a:r>
            <a:r>
              <a:rPr lang="en-US" sz="1600" dirty="0">
                <a:latin typeface="Arial"/>
                <a:cs typeface="Arial"/>
              </a:rPr>
              <a:t>. [online] corporate.mcdonalds.com. Available at: https://corporate.mcdonalds.com/corpmcd/our-company/who-we-are/our-history.html.</a:t>
            </a:r>
            <a:endParaRPr lang="en-US" sz="1600">
              <a:latin typeface="Arial"/>
              <a:cs typeface="Arial"/>
            </a:endParaRPr>
          </a:p>
          <a:p>
            <a:r>
              <a:rPr lang="en-US" sz="1600" dirty="0">
                <a:latin typeface="Arial"/>
                <a:cs typeface="Arial"/>
              </a:rPr>
              <a:t>State, T. (2017). </a:t>
            </a:r>
            <a:r>
              <a:rPr lang="en-US" sz="1600" i="1" dirty="0">
                <a:latin typeface="Arial"/>
                <a:cs typeface="Arial"/>
              </a:rPr>
              <a:t>McDonald’s self serve kiosk</a:t>
            </a:r>
            <a:r>
              <a:rPr lang="en-US" sz="1600" dirty="0">
                <a:latin typeface="Arial"/>
                <a:cs typeface="Arial"/>
              </a:rPr>
              <a:t>. </a:t>
            </a:r>
            <a:r>
              <a:rPr lang="en-US" sz="1600" i="1" dirty="0">
                <a:latin typeface="Arial"/>
                <a:cs typeface="Arial"/>
              </a:rPr>
              <a:t>YouTube</a:t>
            </a:r>
            <a:r>
              <a:rPr lang="en-US" sz="1600" dirty="0">
                <a:latin typeface="Arial"/>
                <a:cs typeface="Arial"/>
              </a:rPr>
              <a:t>. Available at: https://www.youtube.com/watch?v=avSBr1wxu6o [Accessed 5 Dec. 2023].</a:t>
            </a:r>
            <a:endParaRPr lang="en-US" sz="1600">
              <a:latin typeface="Arial"/>
              <a:cs typeface="Arial"/>
            </a:endParaRPr>
          </a:p>
          <a:p>
            <a:r>
              <a:rPr lang="en-US" sz="1600" dirty="0">
                <a:latin typeface="Arial"/>
                <a:cs typeface="Arial"/>
              </a:rPr>
              <a:t>Wells, T. (2019). </a:t>
            </a:r>
            <a:r>
              <a:rPr lang="en-US" sz="1600" i="1" dirty="0">
                <a:latin typeface="Arial"/>
                <a:cs typeface="Arial"/>
              </a:rPr>
              <a:t>What’s McDonald’s New Pricing Strategy? Pricing Out of the Slump</a:t>
            </a:r>
            <a:r>
              <a:rPr lang="en-US" sz="1600" dirty="0">
                <a:latin typeface="Arial"/>
                <a:cs typeface="Arial"/>
              </a:rPr>
              <a:t>. [online] Pricing recruitment I Pricing jobs I Revenue Management Jobs. Available at: https://taylorwells.com.au/mcdonalds-new-pricing-strategy/ [Accessed 6 Dec. 2023].</a:t>
            </a:r>
            <a:endParaRPr lang="en-US" sz="1600">
              <a:latin typeface="Arial"/>
              <a:cs typeface="Arial"/>
            </a:endParaRPr>
          </a:p>
          <a:p>
            <a:endParaRPr lang="en-US"/>
          </a:p>
        </p:txBody>
      </p:sp>
    </p:spTree>
    <p:extLst>
      <p:ext uri="{BB962C8B-B14F-4D97-AF65-F5344CB8AC3E}">
        <p14:creationId xmlns:p14="http://schemas.microsoft.com/office/powerpoint/2010/main" val="1583892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Restaurant review MacDonalds</vt:lpstr>
      <vt:lpstr>Introduction</vt:lpstr>
      <vt:lpstr>Ordering</vt:lpstr>
      <vt:lpstr>Ordering </vt:lpstr>
      <vt:lpstr>Bills</vt:lpstr>
      <vt:lpstr>Collecting and Eating</vt:lpstr>
      <vt:lpstr>overlook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430</cp:revision>
  <dcterms:created xsi:type="dcterms:W3CDTF">2023-12-06T00:23:52Z</dcterms:created>
  <dcterms:modified xsi:type="dcterms:W3CDTF">2023-12-08T13:29:11Z</dcterms:modified>
</cp:coreProperties>
</file>