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Lst>
  <p:notesMasterIdLst>
    <p:notesMasterId r:id="rId17"/>
  </p:notesMasterIdLst>
  <p:sldIdLst>
    <p:sldId id="256" r:id="rId5"/>
    <p:sldId id="257" r:id="rId6"/>
    <p:sldId id="258" r:id="rId7"/>
    <p:sldId id="264" r:id="rId8"/>
    <p:sldId id="265" r:id="rId9"/>
    <p:sldId id="266" r:id="rId10"/>
    <p:sldId id="267" r:id="rId11"/>
    <p:sldId id="259" r:id="rId12"/>
    <p:sldId id="260" r:id="rId13"/>
    <p:sldId id="261" r:id="rId14"/>
    <p:sldId id="262" r:id="rId15"/>
    <p:sldId id="26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7" autoAdjust="0"/>
    <p:restoredTop sz="95226" autoAdjust="0"/>
  </p:normalViewPr>
  <p:slideViewPr>
    <p:cSldViewPr snapToGrid="0">
      <p:cViewPr varScale="1">
        <p:scale>
          <a:sx n="82" d="100"/>
          <a:sy n="82" d="100"/>
        </p:scale>
        <p:origin x="58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Lowrie Williams (1801640)" userId="ef7630b3-6bb6-49d7-b7fc-c01944ac0311" providerId="ADAL" clId="{56B1ECDE-5DA1-4363-9F44-BA2769010931}"/>
    <pc:docChg chg="undo custSel addSld modSld">
      <pc:chgData name="Georgia Lowrie Williams (1801640)" userId="ef7630b3-6bb6-49d7-b7fc-c01944ac0311" providerId="ADAL" clId="{56B1ECDE-5DA1-4363-9F44-BA2769010931}" dt="2021-04-28T12:11:52.481" v="8642" actId="1076"/>
      <pc:docMkLst>
        <pc:docMk/>
      </pc:docMkLst>
      <pc:sldChg chg="addSp delSp modSp mod">
        <pc:chgData name="Georgia Lowrie Williams (1801640)" userId="ef7630b3-6bb6-49d7-b7fc-c01944ac0311" providerId="ADAL" clId="{56B1ECDE-5DA1-4363-9F44-BA2769010931}" dt="2021-04-27T19:59:43.599" v="207" actId="20577"/>
        <pc:sldMkLst>
          <pc:docMk/>
          <pc:sldMk cId="1106091727" sldId="256"/>
        </pc:sldMkLst>
        <pc:spChg chg="mod">
          <ac:chgData name="Georgia Lowrie Williams (1801640)" userId="ef7630b3-6bb6-49d7-b7fc-c01944ac0311" providerId="ADAL" clId="{56B1ECDE-5DA1-4363-9F44-BA2769010931}" dt="2021-04-27T19:59:43.599" v="207" actId="20577"/>
          <ac:spMkLst>
            <pc:docMk/>
            <pc:sldMk cId="1106091727" sldId="256"/>
            <ac:spMk id="2" creationId="{60899CAC-BC04-4730-B609-DA58F23D31EE}"/>
          </ac:spMkLst>
        </pc:spChg>
        <pc:spChg chg="del mod">
          <ac:chgData name="Georgia Lowrie Williams (1801640)" userId="ef7630b3-6bb6-49d7-b7fc-c01944ac0311" providerId="ADAL" clId="{56B1ECDE-5DA1-4363-9F44-BA2769010931}" dt="2021-04-27T19:51:33.145" v="16" actId="478"/>
          <ac:spMkLst>
            <pc:docMk/>
            <pc:sldMk cId="1106091727" sldId="256"/>
            <ac:spMk id="6" creationId="{1340ECD1-F645-4F76-AD47-629935869C28}"/>
          </ac:spMkLst>
        </pc:spChg>
        <pc:spChg chg="del">
          <ac:chgData name="Georgia Lowrie Williams (1801640)" userId="ef7630b3-6bb6-49d7-b7fc-c01944ac0311" providerId="ADAL" clId="{56B1ECDE-5DA1-4363-9F44-BA2769010931}" dt="2021-04-27T19:51:54.483" v="21" actId="478"/>
          <ac:spMkLst>
            <pc:docMk/>
            <pc:sldMk cId="1106091727" sldId="256"/>
            <ac:spMk id="8" creationId="{221B32B1-D0D3-4429-89AB-D5A7D0729E68}"/>
          </ac:spMkLst>
        </pc:spChg>
        <pc:spChg chg="add mod">
          <ac:chgData name="Georgia Lowrie Williams (1801640)" userId="ef7630b3-6bb6-49d7-b7fc-c01944ac0311" providerId="ADAL" clId="{56B1ECDE-5DA1-4363-9F44-BA2769010931}" dt="2021-04-27T19:59:08.758" v="204" actId="20577"/>
          <ac:spMkLst>
            <pc:docMk/>
            <pc:sldMk cId="1106091727" sldId="256"/>
            <ac:spMk id="9" creationId="{A7C6197A-03EF-4413-8BA6-800D16E5BC24}"/>
          </ac:spMkLst>
        </pc:spChg>
        <pc:spChg chg="add mod">
          <ac:chgData name="Georgia Lowrie Williams (1801640)" userId="ef7630b3-6bb6-49d7-b7fc-c01944ac0311" providerId="ADAL" clId="{56B1ECDE-5DA1-4363-9F44-BA2769010931}" dt="2021-04-27T19:58:48.258" v="147" actId="20577"/>
          <ac:spMkLst>
            <pc:docMk/>
            <pc:sldMk cId="1106091727" sldId="256"/>
            <ac:spMk id="10" creationId="{55542B6E-A83B-4B90-BDB2-1F4967681318}"/>
          </ac:spMkLst>
        </pc:spChg>
        <pc:picChg chg="add del mod">
          <ac:chgData name="Georgia Lowrie Williams (1801640)" userId="ef7630b3-6bb6-49d7-b7fc-c01944ac0311" providerId="ADAL" clId="{56B1ECDE-5DA1-4363-9F44-BA2769010931}" dt="2021-04-27T19:51:45.379" v="18" actId="478"/>
          <ac:picMkLst>
            <pc:docMk/>
            <pc:sldMk cId="1106091727" sldId="256"/>
            <ac:picMk id="4" creationId="{2ABC6868-F185-4077-A68F-9DAB30EC111A}"/>
          </ac:picMkLst>
        </pc:picChg>
        <pc:picChg chg="add mod">
          <ac:chgData name="Georgia Lowrie Williams (1801640)" userId="ef7630b3-6bb6-49d7-b7fc-c01944ac0311" providerId="ADAL" clId="{56B1ECDE-5DA1-4363-9F44-BA2769010931}" dt="2021-04-27T19:53:35.468" v="34" actId="14100"/>
          <ac:picMkLst>
            <pc:docMk/>
            <pc:sldMk cId="1106091727" sldId="256"/>
            <ac:picMk id="1026" creationId="{F76BCB73-2C7B-4FFC-A040-ED98816E3377}"/>
          </ac:picMkLst>
        </pc:picChg>
        <pc:picChg chg="add mod">
          <ac:chgData name="Georgia Lowrie Williams (1801640)" userId="ef7630b3-6bb6-49d7-b7fc-c01944ac0311" providerId="ADAL" clId="{56B1ECDE-5DA1-4363-9F44-BA2769010931}" dt="2021-04-27T19:54:04.546" v="40" actId="14100"/>
          <ac:picMkLst>
            <pc:docMk/>
            <pc:sldMk cId="1106091727" sldId="256"/>
            <ac:picMk id="1028" creationId="{9317EA57-7CC5-4B52-89A8-E03FBE93AA64}"/>
          </ac:picMkLst>
        </pc:picChg>
      </pc:sldChg>
      <pc:sldChg chg="addSp delSp modSp mod modNotesTx">
        <pc:chgData name="Georgia Lowrie Williams (1801640)" userId="ef7630b3-6bb6-49d7-b7fc-c01944ac0311" providerId="ADAL" clId="{56B1ECDE-5DA1-4363-9F44-BA2769010931}" dt="2021-04-28T01:04:12.094" v="4119" actId="20577"/>
        <pc:sldMkLst>
          <pc:docMk/>
          <pc:sldMk cId="3857612638" sldId="257"/>
        </pc:sldMkLst>
        <pc:spChg chg="mod">
          <ac:chgData name="Georgia Lowrie Williams (1801640)" userId="ef7630b3-6bb6-49d7-b7fc-c01944ac0311" providerId="ADAL" clId="{56B1ECDE-5DA1-4363-9F44-BA2769010931}" dt="2021-04-28T01:01:40.837" v="4104" actId="20577"/>
          <ac:spMkLst>
            <pc:docMk/>
            <pc:sldMk cId="3857612638" sldId="257"/>
            <ac:spMk id="2" creationId="{A6878BE8-230C-4BA8-9635-BC3508F31513}"/>
          </ac:spMkLst>
        </pc:spChg>
        <pc:spChg chg="del">
          <ac:chgData name="Georgia Lowrie Williams (1801640)" userId="ef7630b3-6bb6-49d7-b7fc-c01944ac0311" providerId="ADAL" clId="{56B1ECDE-5DA1-4363-9F44-BA2769010931}" dt="2021-04-27T19:56:27.557" v="41"/>
          <ac:spMkLst>
            <pc:docMk/>
            <pc:sldMk cId="3857612638" sldId="257"/>
            <ac:spMk id="3" creationId="{421327B6-D678-4D51-8D54-AEE6D70C5F55}"/>
          </ac:spMkLst>
        </pc:spChg>
        <pc:spChg chg="mod">
          <ac:chgData name="Georgia Lowrie Williams (1801640)" userId="ef7630b3-6bb6-49d7-b7fc-c01944ac0311" providerId="ADAL" clId="{56B1ECDE-5DA1-4363-9F44-BA2769010931}" dt="2021-04-28T01:04:12.094" v="4119" actId="20577"/>
          <ac:spMkLst>
            <pc:docMk/>
            <pc:sldMk cId="3857612638" sldId="257"/>
            <ac:spMk id="4" creationId="{04C28327-9B09-4918-94C5-A9DC0BEF3732}"/>
          </ac:spMkLst>
        </pc:spChg>
        <pc:spChg chg="add del mod">
          <ac:chgData name="Georgia Lowrie Williams (1801640)" userId="ef7630b3-6bb6-49d7-b7fc-c01944ac0311" providerId="ADAL" clId="{56B1ECDE-5DA1-4363-9F44-BA2769010931}" dt="2021-04-27T19:56:38.757" v="44" actId="478"/>
          <ac:spMkLst>
            <pc:docMk/>
            <pc:sldMk cId="3857612638" sldId="257"/>
            <ac:spMk id="5" creationId="{4565AE36-6B33-4CC1-A439-D09307881216}"/>
          </ac:spMkLst>
        </pc:spChg>
        <pc:spChg chg="add mod">
          <ac:chgData name="Georgia Lowrie Williams (1801640)" userId="ef7630b3-6bb6-49d7-b7fc-c01944ac0311" providerId="ADAL" clId="{56B1ECDE-5DA1-4363-9F44-BA2769010931}" dt="2021-04-27T20:00:20.102" v="215" actId="1076"/>
          <ac:spMkLst>
            <pc:docMk/>
            <pc:sldMk cId="3857612638" sldId="257"/>
            <ac:spMk id="6" creationId="{9B3A5665-87A2-4561-8EAD-C56C984ECF74}"/>
          </ac:spMkLst>
        </pc:spChg>
        <pc:picChg chg="add del mod">
          <ac:chgData name="Georgia Lowrie Williams (1801640)" userId="ef7630b3-6bb6-49d7-b7fc-c01944ac0311" providerId="ADAL" clId="{56B1ECDE-5DA1-4363-9F44-BA2769010931}" dt="2021-04-27T19:56:35.913" v="43" actId="478"/>
          <ac:picMkLst>
            <pc:docMk/>
            <pc:sldMk cId="3857612638" sldId="257"/>
            <ac:picMk id="2050" creationId="{D1463DCC-1992-4FB9-8CA7-E668750E05E5}"/>
          </ac:picMkLst>
        </pc:picChg>
        <pc:picChg chg="add mod">
          <ac:chgData name="Georgia Lowrie Williams (1801640)" userId="ef7630b3-6bb6-49d7-b7fc-c01944ac0311" providerId="ADAL" clId="{56B1ECDE-5DA1-4363-9F44-BA2769010931}" dt="2021-04-27T20:00:22.979" v="216" actId="1076"/>
          <ac:picMkLst>
            <pc:docMk/>
            <pc:sldMk cId="3857612638" sldId="257"/>
            <ac:picMk id="2052" creationId="{3E47BF16-D4EC-4BB9-81D2-B77A8D09333B}"/>
          </ac:picMkLst>
        </pc:picChg>
      </pc:sldChg>
      <pc:sldChg chg="addSp delSp modSp mod modNotesTx">
        <pc:chgData name="Georgia Lowrie Williams (1801640)" userId="ef7630b3-6bb6-49d7-b7fc-c01944ac0311" providerId="ADAL" clId="{56B1ECDE-5DA1-4363-9F44-BA2769010931}" dt="2021-04-28T12:02:13.627" v="8409" actId="1076"/>
        <pc:sldMkLst>
          <pc:docMk/>
          <pc:sldMk cId="1720581609" sldId="258"/>
        </pc:sldMkLst>
        <pc:spChg chg="mod">
          <ac:chgData name="Georgia Lowrie Williams (1801640)" userId="ef7630b3-6bb6-49d7-b7fc-c01944ac0311" providerId="ADAL" clId="{56B1ECDE-5DA1-4363-9F44-BA2769010931}" dt="2021-04-28T12:02:13.627" v="8409" actId="1076"/>
          <ac:spMkLst>
            <pc:docMk/>
            <pc:sldMk cId="1720581609" sldId="258"/>
            <ac:spMk id="2" creationId="{0ACEA279-1662-447B-9E64-314D8FC0FFDE}"/>
          </ac:spMkLst>
        </pc:spChg>
        <pc:spChg chg="del mod">
          <ac:chgData name="Georgia Lowrie Williams (1801640)" userId="ef7630b3-6bb6-49d7-b7fc-c01944ac0311" providerId="ADAL" clId="{56B1ECDE-5DA1-4363-9F44-BA2769010931}" dt="2021-04-28T10:59:11.247" v="4363" actId="478"/>
          <ac:spMkLst>
            <pc:docMk/>
            <pc:sldMk cId="1720581609" sldId="258"/>
            <ac:spMk id="3" creationId="{83F259B3-B7F5-4661-899D-B4FC016E08BA}"/>
          </ac:spMkLst>
        </pc:spChg>
        <pc:spChg chg="del">
          <ac:chgData name="Georgia Lowrie Williams (1801640)" userId="ef7630b3-6bb6-49d7-b7fc-c01944ac0311" providerId="ADAL" clId="{56B1ECDE-5DA1-4363-9F44-BA2769010931}" dt="2021-04-28T10:58:08.931" v="4354" actId="478"/>
          <ac:spMkLst>
            <pc:docMk/>
            <pc:sldMk cId="1720581609" sldId="258"/>
            <ac:spMk id="4" creationId="{A668B7F1-03D4-4CE5-AA5E-69E6DF259003}"/>
          </ac:spMkLst>
        </pc:spChg>
        <pc:spChg chg="add del mod">
          <ac:chgData name="Georgia Lowrie Williams (1801640)" userId="ef7630b3-6bb6-49d7-b7fc-c01944ac0311" providerId="ADAL" clId="{56B1ECDE-5DA1-4363-9F44-BA2769010931}" dt="2021-04-28T10:59:16.102" v="4364" actId="478"/>
          <ac:spMkLst>
            <pc:docMk/>
            <pc:sldMk cId="1720581609" sldId="258"/>
            <ac:spMk id="9" creationId="{2DE88607-EFD1-488E-A57D-71843BACFBB2}"/>
          </ac:spMkLst>
        </pc:spChg>
        <pc:picChg chg="add mod">
          <ac:chgData name="Georgia Lowrie Williams (1801640)" userId="ef7630b3-6bb6-49d7-b7fc-c01944ac0311" providerId="ADAL" clId="{56B1ECDE-5DA1-4363-9F44-BA2769010931}" dt="2021-04-28T11:13:42.847" v="4386" actId="1076"/>
          <ac:picMkLst>
            <pc:docMk/>
            <pc:sldMk cId="1720581609" sldId="258"/>
            <ac:picMk id="5" creationId="{680BB9AD-C18C-493D-A2CD-1EBE8CB3B39E}"/>
          </ac:picMkLst>
        </pc:picChg>
        <pc:picChg chg="add mod">
          <ac:chgData name="Georgia Lowrie Williams (1801640)" userId="ef7630b3-6bb6-49d7-b7fc-c01944ac0311" providerId="ADAL" clId="{56B1ECDE-5DA1-4363-9F44-BA2769010931}" dt="2021-04-28T11:13:36.731" v="4385" actId="1076"/>
          <ac:picMkLst>
            <pc:docMk/>
            <pc:sldMk cId="1720581609" sldId="258"/>
            <ac:picMk id="6" creationId="{5CE150BF-9210-40E5-8D0C-F9D85631F93C}"/>
          </ac:picMkLst>
        </pc:picChg>
        <pc:picChg chg="add mod">
          <ac:chgData name="Georgia Lowrie Williams (1801640)" userId="ef7630b3-6bb6-49d7-b7fc-c01944ac0311" providerId="ADAL" clId="{56B1ECDE-5DA1-4363-9F44-BA2769010931}" dt="2021-04-28T11:13:04.872" v="4375" actId="14100"/>
          <ac:picMkLst>
            <pc:docMk/>
            <pc:sldMk cId="1720581609" sldId="258"/>
            <ac:picMk id="7" creationId="{D091F643-3D42-4FFB-9F88-0F874BF68F0F}"/>
          </ac:picMkLst>
        </pc:picChg>
        <pc:picChg chg="add mod">
          <ac:chgData name="Georgia Lowrie Williams (1801640)" userId="ef7630b3-6bb6-49d7-b7fc-c01944ac0311" providerId="ADAL" clId="{56B1ECDE-5DA1-4363-9F44-BA2769010931}" dt="2021-04-28T11:13:34.933" v="4384" actId="1076"/>
          <ac:picMkLst>
            <pc:docMk/>
            <pc:sldMk cId="1720581609" sldId="258"/>
            <ac:picMk id="10" creationId="{4C70D725-DC32-4DBF-87D6-4B11B5C73AB8}"/>
          </ac:picMkLst>
        </pc:picChg>
      </pc:sldChg>
      <pc:sldChg chg="addSp modSp mod">
        <pc:chgData name="Georgia Lowrie Williams (1801640)" userId="ef7630b3-6bb6-49d7-b7fc-c01944ac0311" providerId="ADAL" clId="{56B1ECDE-5DA1-4363-9F44-BA2769010931}" dt="2021-04-28T12:11:52.481" v="8642" actId="1076"/>
        <pc:sldMkLst>
          <pc:docMk/>
          <pc:sldMk cId="2720962096" sldId="259"/>
        </pc:sldMkLst>
        <pc:spChg chg="mod">
          <ac:chgData name="Georgia Lowrie Williams (1801640)" userId="ef7630b3-6bb6-49d7-b7fc-c01944ac0311" providerId="ADAL" clId="{56B1ECDE-5DA1-4363-9F44-BA2769010931}" dt="2021-04-28T12:11:09.880" v="8638" actId="1076"/>
          <ac:spMkLst>
            <pc:docMk/>
            <pc:sldMk cId="2720962096" sldId="259"/>
            <ac:spMk id="3" creationId="{1117E2B4-345B-44D6-93C0-5A33F9622312}"/>
          </ac:spMkLst>
        </pc:spChg>
        <pc:spChg chg="add mod">
          <ac:chgData name="Georgia Lowrie Williams (1801640)" userId="ef7630b3-6bb6-49d7-b7fc-c01944ac0311" providerId="ADAL" clId="{56B1ECDE-5DA1-4363-9F44-BA2769010931}" dt="2021-04-28T12:11:52.481" v="8642" actId="1076"/>
          <ac:spMkLst>
            <pc:docMk/>
            <pc:sldMk cId="2720962096" sldId="259"/>
            <ac:spMk id="4" creationId="{4CC10B72-2E1C-422A-8DD9-FCD0D0DB4D3F}"/>
          </ac:spMkLst>
        </pc:spChg>
      </pc:sldChg>
      <pc:sldChg chg="addSp modSp mod modNotesTx">
        <pc:chgData name="Georgia Lowrie Williams (1801640)" userId="ef7630b3-6bb6-49d7-b7fc-c01944ac0311" providerId="ADAL" clId="{56B1ECDE-5DA1-4363-9F44-BA2769010931}" dt="2021-04-28T02:14:13.492" v="4353" actId="20577"/>
        <pc:sldMkLst>
          <pc:docMk/>
          <pc:sldMk cId="932881389" sldId="260"/>
        </pc:sldMkLst>
        <pc:spChg chg="add mod">
          <ac:chgData name="Georgia Lowrie Williams (1801640)" userId="ef7630b3-6bb6-49d7-b7fc-c01944ac0311" providerId="ADAL" clId="{56B1ECDE-5DA1-4363-9F44-BA2769010931}" dt="2021-04-28T02:14:13.492" v="4353" actId="20577"/>
          <ac:spMkLst>
            <pc:docMk/>
            <pc:sldMk cId="932881389" sldId="260"/>
            <ac:spMk id="4" creationId="{AAC1F3CA-C905-4BFB-A7C3-44530557F9C9}"/>
          </ac:spMkLst>
        </pc:spChg>
        <pc:picChg chg="add mod">
          <ac:chgData name="Georgia Lowrie Williams (1801640)" userId="ef7630b3-6bb6-49d7-b7fc-c01944ac0311" providerId="ADAL" clId="{56B1ECDE-5DA1-4363-9F44-BA2769010931}" dt="2021-04-27T20:47:29.489" v="1158" actId="1076"/>
          <ac:picMkLst>
            <pc:docMk/>
            <pc:sldMk cId="932881389" sldId="260"/>
            <ac:picMk id="3074" creationId="{5CD31B4B-E681-43EF-8A0B-53479FA41B9C}"/>
          </ac:picMkLst>
        </pc:picChg>
      </pc:sldChg>
      <pc:sldChg chg="addSp delSp modSp mod modNotesTx">
        <pc:chgData name="Georgia Lowrie Williams (1801640)" userId="ef7630b3-6bb6-49d7-b7fc-c01944ac0311" providerId="ADAL" clId="{56B1ECDE-5DA1-4363-9F44-BA2769010931}" dt="2021-04-28T01:39:58.921" v="4212" actId="1076"/>
        <pc:sldMkLst>
          <pc:docMk/>
          <pc:sldMk cId="3741225137" sldId="261"/>
        </pc:sldMkLst>
        <pc:spChg chg="add del mod">
          <ac:chgData name="Georgia Lowrie Williams (1801640)" userId="ef7630b3-6bb6-49d7-b7fc-c01944ac0311" providerId="ADAL" clId="{56B1ECDE-5DA1-4363-9F44-BA2769010931}" dt="2021-04-28T01:39:07.338" v="4204"/>
          <ac:spMkLst>
            <pc:docMk/>
            <pc:sldMk cId="3741225137" sldId="261"/>
            <ac:spMk id="4" creationId="{8C8D6586-16B1-4A3A-AD94-1F471595DB9E}"/>
          </ac:spMkLst>
        </pc:spChg>
        <pc:spChg chg="add mod">
          <ac:chgData name="Georgia Lowrie Williams (1801640)" userId="ef7630b3-6bb6-49d7-b7fc-c01944ac0311" providerId="ADAL" clId="{56B1ECDE-5DA1-4363-9F44-BA2769010931}" dt="2021-04-28T01:39:58.921" v="4212" actId="1076"/>
          <ac:spMkLst>
            <pc:docMk/>
            <pc:sldMk cId="3741225137" sldId="261"/>
            <ac:spMk id="5" creationId="{94F267C1-9EDE-4A48-82D7-C32024EF7731}"/>
          </ac:spMkLst>
        </pc:spChg>
      </pc:sldChg>
      <pc:sldChg chg="modNotesTx">
        <pc:chgData name="Georgia Lowrie Williams (1801640)" userId="ef7630b3-6bb6-49d7-b7fc-c01944ac0311" providerId="ADAL" clId="{56B1ECDE-5DA1-4363-9F44-BA2769010931}" dt="2021-04-27T22:32:59.505" v="4102" actId="20577"/>
        <pc:sldMkLst>
          <pc:docMk/>
          <pc:sldMk cId="2843221823" sldId="262"/>
        </pc:sldMkLst>
      </pc:sldChg>
      <pc:sldChg chg="modSp mod">
        <pc:chgData name="Georgia Lowrie Williams (1801640)" userId="ef7630b3-6bb6-49d7-b7fc-c01944ac0311" providerId="ADAL" clId="{56B1ECDE-5DA1-4363-9F44-BA2769010931}" dt="2021-04-28T02:02:04.113" v="4340" actId="20577"/>
        <pc:sldMkLst>
          <pc:docMk/>
          <pc:sldMk cId="3562182989" sldId="263"/>
        </pc:sldMkLst>
        <pc:spChg chg="mod">
          <ac:chgData name="Georgia Lowrie Williams (1801640)" userId="ef7630b3-6bb6-49d7-b7fc-c01944ac0311" providerId="ADAL" clId="{56B1ECDE-5DA1-4363-9F44-BA2769010931}" dt="2021-04-28T02:02:04.113" v="4340" actId="20577"/>
          <ac:spMkLst>
            <pc:docMk/>
            <pc:sldMk cId="3562182989" sldId="263"/>
            <ac:spMk id="3" creationId="{E2EF1DA1-4A95-413B-8B10-18920BED97D7}"/>
          </ac:spMkLst>
        </pc:spChg>
      </pc:sldChg>
      <pc:sldChg chg="addSp delSp modSp new mod">
        <pc:chgData name="Georgia Lowrie Williams (1801640)" userId="ef7630b3-6bb6-49d7-b7fc-c01944ac0311" providerId="ADAL" clId="{56B1ECDE-5DA1-4363-9F44-BA2769010931}" dt="2021-04-28T11:31:02.149" v="5601" actId="14100"/>
        <pc:sldMkLst>
          <pc:docMk/>
          <pc:sldMk cId="1709222329" sldId="264"/>
        </pc:sldMkLst>
        <pc:spChg chg="mod">
          <ac:chgData name="Georgia Lowrie Williams (1801640)" userId="ef7630b3-6bb6-49d7-b7fc-c01944ac0311" providerId="ADAL" clId="{56B1ECDE-5DA1-4363-9F44-BA2769010931}" dt="2021-04-28T11:20:02.477" v="4835" actId="1076"/>
          <ac:spMkLst>
            <pc:docMk/>
            <pc:sldMk cId="1709222329" sldId="264"/>
            <ac:spMk id="2" creationId="{44B4FAD6-3209-42E1-8C61-DD97A8B2282A}"/>
          </ac:spMkLst>
        </pc:spChg>
        <pc:spChg chg="del mod">
          <ac:chgData name="Georgia Lowrie Williams (1801640)" userId="ef7630b3-6bb6-49d7-b7fc-c01944ac0311" providerId="ADAL" clId="{56B1ECDE-5DA1-4363-9F44-BA2769010931}" dt="2021-04-28T11:14:29.071" v="4410" actId="3680"/>
          <ac:spMkLst>
            <pc:docMk/>
            <pc:sldMk cId="1709222329" sldId="264"/>
            <ac:spMk id="3" creationId="{B2296E42-BE65-4BFD-9113-57188D71D00F}"/>
          </ac:spMkLst>
        </pc:spChg>
        <pc:graphicFrameChg chg="add mod ord modGraphic">
          <ac:chgData name="Georgia Lowrie Williams (1801640)" userId="ef7630b3-6bb6-49d7-b7fc-c01944ac0311" providerId="ADAL" clId="{56B1ECDE-5DA1-4363-9F44-BA2769010931}" dt="2021-04-28T11:31:02.149" v="5601" actId="14100"/>
          <ac:graphicFrameMkLst>
            <pc:docMk/>
            <pc:sldMk cId="1709222329" sldId="264"/>
            <ac:graphicFrameMk id="4" creationId="{B59BF1EF-D76C-4414-8BC1-CFF925F7AC53}"/>
          </ac:graphicFrameMkLst>
        </pc:graphicFrameChg>
      </pc:sldChg>
      <pc:sldChg chg="addSp modSp new mod">
        <pc:chgData name="Georgia Lowrie Williams (1801640)" userId="ef7630b3-6bb6-49d7-b7fc-c01944ac0311" providerId="ADAL" clId="{56B1ECDE-5DA1-4363-9F44-BA2769010931}" dt="2021-04-28T11:44:36.460" v="6879" actId="20577"/>
        <pc:sldMkLst>
          <pc:docMk/>
          <pc:sldMk cId="944672450" sldId="265"/>
        </pc:sldMkLst>
        <pc:graphicFrameChg chg="add mod modGraphic">
          <ac:chgData name="Georgia Lowrie Williams (1801640)" userId="ef7630b3-6bb6-49d7-b7fc-c01944ac0311" providerId="ADAL" clId="{56B1ECDE-5DA1-4363-9F44-BA2769010931}" dt="2021-04-28T11:44:36.460" v="6879" actId="20577"/>
          <ac:graphicFrameMkLst>
            <pc:docMk/>
            <pc:sldMk cId="944672450" sldId="265"/>
            <ac:graphicFrameMk id="2" creationId="{3B90465D-5B2F-4ED4-AFA1-C06832E4B821}"/>
          </ac:graphicFrameMkLst>
        </pc:graphicFrameChg>
      </pc:sldChg>
      <pc:sldChg chg="addSp modSp new mod">
        <pc:chgData name="Georgia Lowrie Williams (1801640)" userId="ef7630b3-6bb6-49d7-b7fc-c01944ac0311" providerId="ADAL" clId="{56B1ECDE-5DA1-4363-9F44-BA2769010931}" dt="2021-04-28T11:56:01.602" v="7868" actId="2165"/>
        <pc:sldMkLst>
          <pc:docMk/>
          <pc:sldMk cId="3994969820" sldId="266"/>
        </pc:sldMkLst>
        <pc:graphicFrameChg chg="add mod modGraphic">
          <ac:chgData name="Georgia Lowrie Williams (1801640)" userId="ef7630b3-6bb6-49d7-b7fc-c01944ac0311" providerId="ADAL" clId="{56B1ECDE-5DA1-4363-9F44-BA2769010931}" dt="2021-04-28T11:56:01.602" v="7868" actId="2165"/>
          <ac:graphicFrameMkLst>
            <pc:docMk/>
            <pc:sldMk cId="3994969820" sldId="266"/>
            <ac:graphicFrameMk id="2" creationId="{86D88E38-9350-430F-AA8D-B192C50A29DD}"/>
          </ac:graphicFrameMkLst>
        </pc:graphicFrameChg>
      </pc:sldChg>
      <pc:sldChg chg="addSp modSp new mod">
        <pc:chgData name="Georgia Lowrie Williams (1801640)" userId="ef7630b3-6bb6-49d7-b7fc-c01944ac0311" providerId="ADAL" clId="{56B1ECDE-5DA1-4363-9F44-BA2769010931}" dt="2021-04-28T12:01:29.517" v="8407" actId="20577"/>
        <pc:sldMkLst>
          <pc:docMk/>
          <pc:sldMk cId="486518716" sldId="267"/>
        </pc:sldMkLst>
        <pc:graphicFrameChg chg="add modGraphic">
          <ac:chgData name="Georgia Lowrie Williams (1801640)" userId="ef7630b3-6bb6-49d7-b7fc-c01944ac0311" providerId="ADAL" clId="{56B1ECDE-5DA1-4363-9F44-BA2769010931}" dt="2021-04-28T12:01:29.517" v="8407" actId="20577"/>
          <ac:graphicFrameMkLst>
            <pc:docMk/>
            <pc:sldMk cId="486518716" sldId="267"/>
            <ac:graphicFrameMk id="2" creationId="{69EEE14C-B2F7-46BC-BBD9-B659E8EA453D}"/>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945165-48D8-4583-B5BB-861799714CFB}" type="datetimeFigureOut">
              <a:rPr lang="en-GB" smtClean="0"/>
              <a:t>28/04/2021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09B59B-32F4-473E-A5D0-369FE7DB2A44}" type="slidenum">
              <a:rPr lang="en-GB" smtClean="0"/>
              <a:t>‹#›</a:t>
            </a:fld>
            <a:endParaRPr lang="en-GB"/>
          </a:p>
        </p:txBody>
      </p:sp>
    </p:spTree>
    <p:extLst>
      <p:ext uri="{BB962C8B-B14F-4D97-AF65-F5344CB8AC3E}">
        <p14:creationId xmlns:p14="http://schemas.microsoft.com/office/powerpoint/2010/main" val="1517921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effective questioning I am referring to how the learners engage with the lesson. By them asking effective and relevant questions the teacher is reassured the learners are still focused and engaged with the lesson.</a:t>
            </a:r>
          </a:p>
        </p:txBody>
      </p:sp>
      <p:sp>
        <p:nvSpPr>
          <p:cNvPr id="4" name="Slide Number Placeholder 3"/>
          <p:cNvSpPr>
            <a:spLocks noGrp="1"/>
          </p:cNvSpPr>
          <p:nvPr>
            <p:ph type="sldNum" sz="quarter" idx="5"/>
          </p:nvPr>
        </p:nvSpPr>
        <p:spPr/>
        <p:txBody>
          <a:bodyPr/>
          <a:lstStyle/>
          <a:p>
            <a:fld id="{7809B59B-32F4-473E-A5D0-369FE7DB2A44}" type="slidenum">
              <a:rPr lang="en-GB" smtClean="0"/>
              <a:t>2</a:t>
            </a:fld>
            <a:endParaRPr lang="en-GB"/>
          </a:p>
        </p:txBody>
      </p:sp>
    </p:spTree>
    <p:extLst>
      <p:ext uri="{BB962C8B-B14F-4D97-AF65-F5344CB8AC3E}">
        <p14:creationId xmlns:p14="http://schemas.microsoft.com/office/powerpoint/2010/main" val="3783252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LO’s – success criteria – assessment strategies</a:t>
            </a:r>
          </a:p>
          <a:p>
            <a:r>
              <a:rPr lang="en-GB" dirty="0"/>
              <a:t>Differentiation </a:t>
            </a:r>
          </a:p>
          <a:p>
            <a:r>
              <a:rPr lang="en-GB" dirty="0"/>
              <a:t>Timing – activities – resources </a:t>
            </a:r>
          </a:p>
          <a:p>
            <a:r>
              <a:rPr lang="en-GB" dirty="0"/>
              <a:t>Evaluation </a:t>
            </a:r>
          </a:p>
          <a:p>
            <a:r>
              <a:rPr lang="en-GB" dirty="0"/>
              <a:t>www – why – EBI – why </a:t>
            </a:r>
          </a:p>
          <a:p>
            <a:r>
              <a:rPr lang="en-GB" dirty="0"/>
              <a:t>Where next </a:t>
            </a:r>
          </a:p>
          <a:p>
            <a:endParaRPr lang="en-GB" dirty="0"/>
          </a:p>
        </p:txBody>
      </p:sp>
      <p:sp>
        <p:nvSpPr>
          <p:cNvPr id="4" name="Slide Number Placeholder 3"/>
          <p:cNvSpPr>
            <a:spLocks noGrp="1"/>
          </p:cNvSpPr>
          <p:nvPr>
            <p:ph type="sldNum" sz="quarter" idx="5"/>
          </p:nvPr>
        </p:nvSpPr>
        <p:spPr/>
        <p:txBody>
          <a:bodyPr/>
          <a:lstStyle/>
          <a:p>
            <a:fld id="{7809B59B-32F4-473E-A5D0-369FE7DB2A44}" type="slidenum">
              <a:rPr lang="en-GB" smtClean="0"/>
              <a:t>3</a:t>
            </a:fld>
            <a:endParaRPr lang="en-GB"/>
          </a:p>
        </p:txBody>
      </p:sp>
    </p:spTree>
    <p:extLst>
      <p:ext uri="{BB962C8B-B14F-4D97-AF65-F5344CB8AC3E}">
        <p14:creationId xmlns:p14="http://schemas.microsoft.com/office/powerpoint/2010/main" val="4274210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vital to incorporate at least an element of each different learning style into the lesson as each learner has their own unique style and a way in which they best understand and this will aid them in multiple aspects of their learning. As Judith Campbell comments:</a:t>
            </a:r>
          </a:p>
          <a:p>
            <a:r>
              <a:rPr lang="en-GB" dirty="0"/>
              <a:t>“students strong in the visual modality will be frustrated or confused with just verbal explanations.” </a:t>
            </a:r>
          </a:p>
          <a:p>
            <a:r>
              <a:rPr lang="en-GB" dirty="0"/>
              <a:t>Furthermore:</a:t>
            </a:r>
          </a:p>
          <a:p>
            <a:r>
              <a:rPr lang="en-GB" dirty="0"/>
              <a:t>“Morcom brings forward evidence to argue that both verbal and non-verbal language are important, that rules and behaviours are sometimes modelled and sometimes taught explicitly, that sometimes learning is from peers, and that discussion can also be valuable”</a:t>
            </a:r>
          </a:p>
          <a:p>
            <a:r>
              <a:rPr lang="en-GB" dirty="0"/>
              <a:t>therefore by incorporating different learning styles during the lesson the majority of the class will learn, instead of just those with certain modalities. </a:t>
            </a:r>
          </a:p>
          <a:p>
            <a:endParaRPr lang="en-GB" dirty="0"/>
          </a:p>
          <a:p>
            <a:r>
              <a:rPr lang="en-GB" dirty="0"/>
              <a:t>Alternatively there are many theorist that disagree and claim that there is no scientific evidence that supports the effectiveness of the different learning styles. A study was devised that collected multiple articles to discover if learning styles had significance impact on a child’s development. In turn this was the summary: </a:t>
            </a:r>
          </a:p>
          <a:p>
            <a:r>
              <a:rPr lang="en-GB" dirty="0"/>
              <a:t>“The contrast between the enormous popularity of the learning-styles approach within education and the lack of credible evidence for its utility is, in our opinion, striking and disturbing.” </a:t>
            </a:r>
          </a:p>
          <a:p>
            <a:endParaRPr lang="en-GB" dirty="0"/>
          </a:p>
        </p:txBody>
      </p:sp>
      <p:sp>
        <p:nvSpPr>
          <p:cNvPr id="4" name="Slide Number Placeholder 3"/>
          <p:cNvSpPr>
            <a:spLocks noGrp="1"/>
          </p:cNvSpPr>
          <p:nvPr>
            <p:ph type="sldNum" sz="quarter" idx="5"/>
          </p:nvPr>
        </p:nvSpPr>
        <p:spPr/>
        <p:txBody>
          <a:bodyPr/>
          <a:lstStyle/>
          <a:p>
            <a:fld id="{7809B59B-32F4-473E-A5D0-369FE7DB2A44}" type="slidenum">
              <a:rPr lang="en-GB" smtClean="0"/>
              <a:t>9</a:t>
            </a:fld>
            <a:endParaRPr lang="en-GB"/>
          </a:p>
        </p:txBody>
      </p:sp>
    </p:spTree>
    <p:extLst>
      <p:ext uri="{BB962C8B-B14F-4D97-AF65-F5344CB8AC3E}">
        <p14:creationId xmlns:p14="http://schemas.microsoft.com/office/powerpoint/2010/main" val="1530513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disagree with the arguments presented in the reading: learning styles concepts and evidence as the majority argues that there is no significant evidence that suggests how different learning style benefit learners and help them academically where as I believe that more significance should be placed on the learners concentration. If a learner prefers a kinaesthetic style of learning is in a class where the learning style is mainly Auditory, then they may become distracted easily and find it hard to focus as the style of learning is not catered to them, in turn this would mean the learner would not retain the information given during that class which would disadvantage them in their academic capability which, in turn, supports the notion that specific learning styles can in fact improve a learners academic ability.  </a:t>
            </a:r>
          </a:p>
          <a:p>
            <a:r>
              <a:rPr lang="en-GB" dirty="0"/>
              <a:t>An example of this can be witnessed in the Steiner schools:</a:t>
            </a:r>
          </a:p>
          <a:p>
            <a:r>
              <a:rPr lang="en-GB" dirty="0"/>
              <a:t>Rudolf Steiner found that the focus in a child’s early development should be centred around play, thus incorporating the Kinaesthetic aspect and social aspect of learning styles. In August 2019:</a:t>
            </a:r>
          </a:p>
          <a:p>
            <a:r>
              <a:rPr lang="en-GB" dirty="0"/>
              <a:t>“</a:t>
            </a:r>
            <a:r>
              <a:rPr lang="en-GB" b="0" i="0" dirty="0">
                <a:solidFill>
                  <a:srgbClr val="7C7C7C"/>
                </a:solidFill>
                <a:effectLst/>
                <a:latin typeface="Signika"/>
              </a:rPr>
              <a:t>Pupils at The Brighton Waldorf School, located in Kemptown, are celebrating great GCSE results. This year, pupils achieved a positive 69% pass rate against the national average of 67.3%”</a:t>
            </a:r>
          </a:p>
          <a:p>
            <a:r>
              <a:rPr lang="en-GB" b="0" i="0" dirty="0">
                <a:solidFill>
                  <a:srgbClr val="7C7C7C"/>
                </a:solidFill>
                <a:effectLst/>
                <a:latin typeface="Signika"/>
              </a:rPr>
              <a:t>This could be a result of the methods of teach and the learning style that these learners were provided with. </a:t>
            </a:r>
            <a:endParaRPr lang="en-GB" dirty="0"/>
          </a:p>
          <a:p>
            <a:endParaRPr lang="en-GB" dirty="0"/>
          </a:p>
        </p:txBody>
      </p:sp>
      <p:sp>
        <p:nvSpPr>
          <p:cNvPr id="4" name="Slide Number Placeholder 3"/>
          <p:cNvSpPr>
            <a:spLocks noGrp="1"/>
          </p:cNvSpPr>
          <p:nvPr>
            <p:ph type="sldNum" sz="quarter" idx="5"/>
          </p:nvPr>
        </p:nvSpPr>
        <p:spPr/>
        <p:txBody>
          <a:bodyPr/>
          <a:lstStyle/>
          <a:p>
            <a:fld id="{7809B59B-32F4-473E-A5D0-369FE7DB2A44}" type="slidenum">
              <a:rPr lang="en-GB" smtClean="0"/>
              <a:t>10</a:t>
            </a:fld>
            <a:endParaRPr lang="en-GB"/>
          </a:p>
        </p:txBody>
      </p:sp>
    </p:spTree>
    <p:extLst>
      <p:ext uri="{BB962C8B-B14F-4D97-AF65-F5344CB8AC3E}">
        <p14:creationId xmlns:p14="http://schemas.microsoft.com/office/powerpoint/2010/main" val="390443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believe that all learning styles have their own individual advantages and disadvantages and that it is the teachers responsibility to discover what works best for their class. But, overall I agree more with a Kinaesthetic approach as this gives learners the ability to experience what they are learning and by having the muscle memory of what they have learnt learners may remember the information better.</a:t>
            </a:r>
          </a:p>
        </p:txBody>
      </p:sp>
      <p:sp>
        <p:nvSpPr>
          <p:cNvPr id="4" name="Slide Number Placeholder 3"/>
          <p:cNvSpPr>
            <a:spLocks noGrp="1"/>
          </p:cNvSpPr>
          <p:nvPr>
            <p:ph type="sldNum" sz="quarter" idx="5"/>
          </p:nvPr>
        </p:nvSpPr>
        <p:spPr/>
        <p:txBody>
          <a:bodyPr/>
          <a:lstStyle/>
          <a:p>
            <a:fld id="{7809B59B-32F4-473E-A5D0-369FE7DB2A44}" type="slidenum">
              <a:rPr lang="en-GB" smtClean="0"/>
              <a:t>11</a:t>
            </a:fld>
            <a:endParaRPr lang="en-GB"/>
          </a:p>
        </p:txBody>
      </p:sp>
    </p:spTree>
    <p:extLst>
      <p:ext uri="{BB962C8B-B14F-4D97-AF65-F5344CB8AC3E}">
        <p14:creationId xmlns:p14="http://schemas.microsoft.com/office/powerpoint/2010/main" val="3313484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24A1BB-95A7-47FD-A0A2-A9C185C98305}" type="datetimeFigureOut">
              <a:rPr lang="en-GB" smtClean="0"/>
              <a:t>28/04/2021</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3208440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4A1BB-95A7-47FD-A0A2-A9C185C98305}"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2343077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4A1BB-95A7-47FD-A0A2-A9C185C98305}"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1939210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24A1BB-95A7-47FD-A0A2-A9C185C98305}" type="datetimeFigureOut">
              <a:rPr lang="en-GB" smtClean="0"/>
              <a:t>28/04/2021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831283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24A1BB-95A7-47FD-A0A2-A9C185C98305}" type="datetimeFigureOut">
              <a:rPr lang="en-GB" smtClean="0"/>
              <a:t>28/04/2021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458122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24A1BB-95A7-47FD-A0A2-A9C185C98305}" type="datetimeFigureOut">
              <a:rPr lang="en-GB" smtClean="0"/>
              <a:t>28/04/2021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40823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24A1BB-95A7-47FD-A0A2-A9C185C98305}" type="datetimeFigureOut">
              <a:rPr lang="en-GB" smtClean="0"/>
              <a:t>28/04/2021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140351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24A1BB-95A7-47FD-A0A2-A9C185C98305}" type="datetimeFigureOut">
              <a:rPr lang="en-GB" smtClean="0"/>
              <a:t>28/04/2021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3421717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24A1BB-95A7-47FD-A0A2-A9C185C98305}" type="datetimeFigureOut">
              <a:rPr lang="en-GB" smtClean="0"/>
              <a:t>28/04/2021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249186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24A1BB-95A7-47FD-A0A2-A9C185C98305}" type="datetimeFigureOut">
              <a:rPr lang="en-GB" smtClean="0"/>
              <a:t>28/04/2021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3412252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4A1BB-95A7-47FD-A0A2-A9C185C98305}"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4081911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4A1BB-95A7-47FD-A0A2-A9C185C98305}"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40634233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4A1BB-95A7-47FD-A0A2-A9C185C98305}"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30124300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4A1BB-95A7-47FD-A0A2-A9C185C98305}"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11053021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24A1BB-95A7-47FD-A0A2-A9C185C98305}"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2773762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4A1BB-95A7-47FD-A0A2-A9C185C98305}"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27531035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4A1BB-95A7-47FD-A0A2-A9C185C98305}"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1BA672-A092-418F-A233-777EB20DF84D}" type="slidenum">
              <a:rPr lang="en-GB" smtClean="0"/>
              <a:t>‹#›</a:t>
            </a:fld>
            <a:endParaRPr lang="en-GB"/>
          </a:p>
        </p:txBody>
      </p:sp>
    </p:spTree>
    <p:extLst>
      <p:ext uri="{BB962C8B-B14F-4D97-AF65-F5344CB8AC3E}">
        <p14:creationId xmlns:p14="http://schemas.microsoft.com/office/powerpoint/2010/main" val="2512059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B24A1BB-95A7-47FD-A0A2-A9C185C98305}" type="datetimeFigureOut">
              <a:rPr lang="en-GB" smtClean="0"/>
              <a:t>28/04/2021</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C1BA672-A092-418F-A233-777EB20DF84D}" type="slidenum">
              <a:rPr lang="en-GB" smtClean="0"/>
              <a:t>‹#›</a:t>
            </a:fld>
            <a:endParaRPr lang="en-GB"/>
          </a:p>
        </p:txBody>
      </p:sp>
    </p:spTree>
    <p:extLst>
      <p:ext uri="{BB962C8B-B14F-4D97-AF65-F5344CB8AC3E}">
        <p14:creationId xmlns:p14="http://schemas.microsoft.com/office/powerpoint/2010/main" val="3238874252"/>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 id="2147483692" r:id="rId16"/>
    <p:sldLayoutId id="214748369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brightonwaldorfschool.org/press-room/successes-in-this-years-gcse-resul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99CAC-BC04-4730-B609-DA58F23D31EE}"/>
              </a:ext>
            </a:extLst>
          </p:cNvPr>
          <p:cNvSpPr>
            <a:spLocks noGrp="1"/>
          </p:cNvSpPr>
          <p:nvPr>
            <p:ph type="ctrTitle"/>
          </p:nvPr>
        </p:nvSpPr>
        <p:spPr>
          <a:xfrm>
            <a:off x="2381250" y="1380068"/>
            <a:ext cx="9121773" cy="2616199"/>
          </a:xfrm>
        </p:spPr>
        <p:txBody>
          <a:bodyPr/>
          <a:lstStyle/>
          <a:p>
            <a:r>
              <a:rPr lang="en-GB" dirty="0"/>
              <a:t>Observations at: </a:t>
            </a:r>
            <a:br>
              <a:rPr lang="en-GB" dirty="0"/>
            </a:br>
            <a:r>
              <a:rPr lang="en-GB" dirty="0"/>
              <a:t>Tir-Y-Berth Primary school.</a:t>
            </a:r>
          </a:p>
        </p:txBody>
      </p:sp>
      <p:sp>
        <p:nvSpPr>
          <p:cNvPr id="3" name="Subtitle 2">
            <a:extLst>
              <a:ext uri="{FF2B5EF4-FFF2-40B4-BE49-F238E27FC236}">
                <a16:creationId xmlns:a16="http://schemas.microsoft.com/office/drawing/2014/main" id="{4F2918DB-0641-489D-9A3B-9E528B55C6C4}"/>
              </a:ext>
            </a:extLst>
          </p:cNvPr>
          <p:cNvSpPr>
            <a:spLocks noGrp="1"/>
          </p:cNvSpPr>
          <p:nvPr>
            <p:ph type="subTitle" idx="1"/>
          </p:nvPr>
        </p:nvSpPr>
        <p:spPr/>
        <p:txBody>
          <a:bodyPr>
            <a:normAutofit/>
          </a:bodyPr>
          <a:lstStyle/>
          <a:p>
            <a:r>
              <a:rPr lang="en-GB" dirty="0"/>
              <a:t>Georgia Lowrie Williams </a:t>
            </a:r>
          </a:p>
          <a:p>
            <a:r>
              <a:rPr lang="en-GB" dirty="0"/>
              <a:t>1801640@student.uwtsd.ac.uk</a:t>
            </a:r>
          </a:p>
        </p:txBody>
      </p:sp>
      <p:pic>
        <p:nvPicPr>
          <p:cNvPr id="1026" name="Picture 2" descr="Press Releases 2020 | University of Wales Trinity Saint David">
            <a:extLst>
              <a:ext uri="{FF2B5EF4-FFF2-40B4-BE49-F238E27FC236}">
                <a16:creationId xmlns:a16="http://schemas.microsoft.com/office/drawing/2014/main" id="{F76BCB73-2C7B-4FFC-A040-ED98816E33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8791" y="224521"/>
            <a:ext cx="2856275" cy="94733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ir Y Berth Primary School (Fees &amp; Reviews) United Kingdom, Wales, New  Road, Tir-y-berth Hengoed">
            <a:extLst>
              <a:ext uri="{FF2B5EF4-FFF2-40B4-BE49-F238E27FC236}">
                <a16:creationId xmlns:a16="http://schemas.microsoft.com/office/drawing/2014/main" id="{9317EA57-7CC5-4B52-89A8-E03FBE93AA6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611" t="12150" r="12166" b="8986"/>
          <a:stretch/>
        </p:blipFill>
        <p:spPr bwMode="auto">
          <a:xfrm>
            <a:off x="5193436" y="101539"/>
            <a:ext cx="1358283" cy="144317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7C6197A-03EF-4413-8BA6-800D16E5BC24}"/>
              </a:ext>
            </a:extLst>
          </p:cNvPr>
          <p:cNvSpPr txBox="1"/>
          <p:nvPr/>
        </p:nvSpPr>
        <p:spPr>
          <a:xfrm>
            <a:off x="5193436" y="1518567"/>
            <a:ext cx="2426604" cy="276999"/>
          </a:xfrm>
          <a:prstGeom prst="rect">
            <a:avLst/>
          </a:prstGeom>
          <a:noFill/>
        </p:spPr>
        <p:txBody>
          <a:bodyPr wrap="square" rtlCol="0">
            <a:spAutoFit/>
          </a:bodyPr>
          <a:lstStyle/>
          <a:p>
            <a:r>
              <a:rPr lang="en-GB" sz="1200" dirty="0"/>
              <a:t>Figure 2. </a:t>
            </a:r>
            <a:r>
              <a:rPr lang="en-GB" sz="1200" dirty="0" err="1"/>
              <a:t>Tir</a:t>
            </a:r>
            <a:r>
              <a:rPr lang="en-GB" sz="1200" dirty="0"/>
              <a:t>-Y-Berth Primary logo</a:t>
            </a:r>
          </a:p>
        </p:txBody>
      </p:sp>
      <p:sp>
        <p:nvSpPr>
          <p:cNvPr id="10" name="TextBox 9">
            <a:extLst>
              <a:ext uri="{FF2B5EF4-FFF2-40B4-BE49-F238E27FC236}">
                <a16:creationId xmlns:a16="http://schemas.microsoft.com/office/drawing/2014/main" id="{55542B6E-A83B-4B90-BDB2-1F4967681318}"/>
              </a:ext>
            </a:extLst>
          </p:cNvPr>
          <p:cNvSpPr txBox="1"/>
          <p:nvPr/>
        </p:nvSpPr>
        <p:spPr>
          <a:xfrm>
            <a:off x="2088773" y="1241568"/>
            <a:ext cx="2426604" cy="276999"/>
          </a:xfrm>
          <a:prstGeom prst="rect">
            <a:avLst/>
          </a:prstGeom>
          <a:noFill/>
        </p:spPr>
        <p:txBody>
          <a:bodyPr wrap="square" rtlCol="0">
            <a:spAutoFit/>
          </a:bodyPr>
          <a:lstStyle/>
          <a:p>
            <a:r>
              <a:rPr lang="en-GB" sz="1200" dirty="0"/>
              <a:t>Figure 1. University logo </a:t>
            </a:r>
          </a:p>
        </p:txBody>
      </p:sp>
    </p:spTree>
    <p:extLst>
      <p:ext uri="{BB962C8B-B14F-4D97-AF65-F5344CB8AC3E}">
        <p14:creationId xmlns:p14="http://schemas.microsoft.com/office/powerpoint/2010/main" val="1106091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78BE8-230C-4BA8-9635-BC3508F31513}"/>
              </a:ext>
            </a:extLst>
          </p:cNvPr>
          <p:cNvSpPr>
            <a:spLocks noGrp="1"/>
          </p:cNvSpPr>
          <p:nvPr>
            <p:ph type="title"/>
          </p:nvPr>
        </p:nvSpPr>
        <p:spPr>
          <a:xfrm>
            <a:off x="2059421" y="608826"/>
            <a:ext cx="7866311" cy="1152525"/>
          </a:xfrm>
        </p:spPr>
        <p:txBody>
          <a:bodyPr>
            <a:normAutofit/>
          </a:bodyPr>
          <a:lstStyle/>
          <a:p>
            <a:r>
              <a:rPr lang="en-GB" dirty="0"/>
              <a:t>How does the teacher use various learning styles to encourage effective questioning from the learners?</a:t>
            </a:r>
          </a:p>
        </p:txBody>
      </p:sp>
      <p:sp>
        <p:nvSpPr>
          <p:cNvPr id="4" name="Text Placeholder 3">
            <a:extLst>
              <a:ext uri="{FF2B5EF4-FFF2-40B4-BE49-F238E27FC236}">
                <a16:creationId xmlns:a16="http://schemas.microsoft.com/office/drawing/2014/main" id="{04C28327-9B09-4918-94C5-A9DC0BEF3732}"/>
              </a:ext>
            </a:extLst>
          </p:cNvPr>
          <p:cNvSpPr>
            <a:spLocks noGrp="1"/>
          </p:cNvSpPr>
          <p:nvPr>
            <p:ph type="body" sz="half" idx="2"/>
          </p:nvPr>
        </p:nvSpPr>
        <p:spPr>
          <a:xfrm>
            <a:off x="1819275" y="2028825"/>
            <a:ext cx="3828801" cy="4495800"/>
          </a:xfrm>
        </p:spPr>
        <p:txBody>
          <a:bodyPr>
            <a:normAutofit/>
          </a:bodyPr>
          <a:lstStyle/>
          <a:p>
            <a:r>
              <a:rPr lang="en-GB" dirty="0"/>
              <a:t>This presentation will provide examples as to how the teacher varied different learning styles including:</a:t>
            </a:r>
          </a:p>
          <a:p>
            <a:pPr marL="285750" indent="-285750" algn="l">
              <a:buFont typeface="Arial" panose="020B0604020202020204" pitchFamily="34" charset="0"/>
              <a:buChar char="•"/>
            </a:pPr>
            <a:r>
              <a:rPr lang="en-GB" dirty="0"/>
              <a:t>Auditory </a:t>
            </a:r>
          </a:p>
          <a:p>
            <a:pPr marL="285750" indent="-285750" algn="l">
              <a:buFont typeface="Arial" panose="020B0604020202020204" pitchFamily="34" charset="0"/>
              <a:buChar char="•"/>
            </a:pPr>
            <a:r>
              <a:rPr lang="en-GB" dirty="0"/>
              <a:t>Spatial </a:t>
            </a:r>
          </a:p>
          <a:p>
            <a:pPr marL="285750" indent="-285750" algn="l">
              <a:buFont typeface="Arial" panose="020B0604020202020204" pitchFamily="34" charset="0"/>
              <a:buChar char="•"/>
            </a:pPr>
            <a:r>
              <a:rPr lang="en-GB" dirty="0"/>
              <a:t>Linguistic</a:t>
            </a:r>
          </a:p>
          <a:p>
            <a:pPr marL="285750" indent="-285750" algn="l">
              <a:buFont typeface="Arial" panose="020B0604020202020204" pitchFamily="34" charset="0"/>
              <a:buChar char="•"/>
            </a:pPr>
            <a:r>
              <a:rPr lang="en-GB" dirty="0"/>
              <a:t>Kinesthetics</a:t>
            </a:r>
          </a:p>
          <a:p>
            <a:pPr marL="285750" indent="-285750" algn="l">
              <a:buFont typeface="Arial" panose="020B0604020202020204" pitchFamily="34" charset="0"/>
              <a:buChar char="•"/>
            </a:pPr>
            <a:r>
              <a:rPr lang="en-GB" dirty="0"/>
              <a:t>Mathematical</a:t>
            </a:r>
          </a:p>
          <a:p>
            <a:pPr marL="285750" indent="-285750" algn="l">
              <a:buFont typeface="Arial" panose="020B0604020202020204" pitchFamily="34" charset="0"/>
              <a:buChar char="•"/>
            </a:pPr>
            <a:r>
              <a:rPr lang="en-GB" dirty="0"/>
              <a:t>Interpersonal </a:t>
            </a:r>
          </a:p>
          <a:p>
            <a:pPr marL="285750" indent="-285750" algn="l">
              <a:buFont typeface="Arial" panose="020B0604020202020204" pitchFamily="34" charset="0"/>
              <a:buChar char="•"/>
            </a:pPr>
            <a:r>
              <a:rPr lang="en-GB" dirty="0"/>
              <a:t>Intrapersonal.</a:t>
            </a:r>
          </a:p>
        </p:txBody>
      </p:sp>
      <p:pic>
        <p:nvPicPr>
          <p:cNvPr id="2052" name="Picture 4" descr="Write About - How to Remember Information: Using Learning Styles?">
            <a:extLst>
              <a:ext uri="{FF2B5EF4-FFF2-40B4-BE49-F238E27FC236}">
                <a16:creationId xmlns:a16="http://schemas.microsoft.com/office/drawing/2014/main" id="{3E47BF16-D4EC-4BB9-81D2-B77A8D0933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3496" y="2242317"/>
            <a:ext cx="5563504" cy="385290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B3A5665-87A2-4561-8EAD-C56C984ECF74}"/>
              </a:ext>
            </a:extLst>
          </p:cNvPr>
          <p:cNvSpPr txBox="1"/>
          <p:nvPr/>
        </p:nvSpPr>
        <p:spPr>
          <a:xfrm>
            <a:off x="5993496" y="6095226"/>
            <a:ext cx="2426604" cy="276999"/>
          </a:xfrm>
          <a:prstGeom prst="rect">
            <a:avLst/>
          </a:prstGeom>
          <a:noFill/>
        </p:spPr>
        <p:txBody>
          <a:bodyPr wrap="square" rtlCol="0">
            <a:spAutoFit/>
          </a:bodyPr>
          <a:lstStyle/>
          <a:p>
            <a:r>
              <a:rPr lang="en-GB" sz="1200" dirty="0"/>
              <a:t>Figure 3. different learning styles. </a:t>
            </a:r>
          </a:p>
        </p:txBody>
      </p:sp>
    </p:spTree>
    <p:extLst>
      <p:ext uri="{BB962C8B-B14F-4D97-AF65-F5344CB8AC3E}">
        <p14:creationId xmlns:p14="http://schemas.microsoft.com/office/powerpoint/2010/main" val="3857612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A279-1662-447B-9E64-314D8FC0FFDE}"/>
              </a:ext>
            </a:extLst>
          </p:cNvPr>
          <p:cNvSpPr>
            <a:spLocks noGrp="1"/>
          </p:cNvSpPr>
          <p:nvPr>
            <p:ph type="title"/>
          </p:nvPr>
        </p:nvSpPr>
        <p:spPr/>
        <p:txBody>
          <a:bodyPr/>
          <a:lstStyle/>
          <a:p>
            <a:r>
              <a:rPr lang="en-GB" dirty="0"/>
              <a:t>Lesson plans</a:t>
            </a:r>
          </a:p>
        </p:txBody>
      </p:sp>
      <p:pic>
        <p:nvPicPr>
          <p:cNvPr id="5" name="Picture 4">
            <a:extLst>
              <a:ext uri="{FF2B5EF4-FFF2-40B4-BE49-F238E27FC236}">
                <a16:creationId xmlns:a16="http://schemas.microsoft.com/office/drawing/2014/main" id="{680BB9AD-C18C-493D-A2CD-1EBE8CB3B39E}"/>
              </a:ext>
            </a:extLst>
          </p:cNvPr>
          <p:cNvPicPr/>
          <p:nvPr/>
        </p:nvPicPr>
        <p:blipFill rotWithShape="1">
          <a:blip r:embed="rId3" cstate="print">
            <a:extLst>
              <a:ext uri="{28A0092B-C50C-407E-A947-70E740481C1C}">
                <a14:useLocalDpi xmlns:a14="http://schemas.microsoft.com/office/drawing/2010/main" val="0"/>
              </a:ext>
            </a:extLst>
          </a:blip>
          <a:srcRect l="17948" t="13473" r="19167" b="5218"/>
          <a:stretch/>
        </p:blipFill>
        <p:spPr bwMode="auto">
          <a:xfrm>
            <a:off x="2575249" y="1990609"/>
            <a:ext cx="2890031" cy="1962382"/>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5CE150BF-9210-40E5-8D0C-F9D85631F93C}"/>
              </a:ext>
            </a:extLst>
          </p:cNvPr>
          <p:cNvPicPr/>
          <p:nvPr/>
        </p:nvPicPr>
        <p:blipFill rotWithShape="1">
          <a:blip r:embed="rId4"/>
          <a:srcRect l="18347" t="13709" r="19698" b="7110"/>
          <a:stretch/>
        </p:blipFill>
        <p:spPr bwMode="auto">
          <a:xfrm>
            <a:off x="6726722" y="1990610"/>
            <a:ext cx="2835308" cy="1962381"/>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D091F643-3D42-4FFB-9F88-0F874BF68F0F}"/>
              </a:ext>
            </a:extLst>
          </p:cNvPr>
          <p:cNvPicPr/>
          <p:nvPr/>
        </p:nvPicPr>
        <p:blipFill rotWithShape="1">
          <a:blip r:embed="rId5"/>
          <a:srcRect l="18480" t="13236" r="19964" b="4983"/>
          <a:stretch/>
        </p:blipFill>
        <p:spPr bwMode="auto">
          <a:xfrm>
            <a:off x="2575249" y="4219048"/>
            <a:ext cx="2862726" cy="2172738"/>
          </a:xfrm>
          <a:prstGeom prst="rect">
            <a:avLst/>
          </a:prstGeom>
          <a:ln>
            <a:noFill/>
          </a:ln>
          <a:extLst>
            <a:ext uri="{53640926-AAD7-44D8-BBD7-CCE9431645EC}">
              <a14:shadowObscured xmlns:a14="http://schemas.microsoft.com/office/drawing/2010/main"/>
            </a:ext>
          </a:extLst>
        </p:spPr>
      </p:pic>
      <p:pic>
        <p:nvPicPr>
          <p:cNvPr id="10" name="Picture 9">
            <a:extLst>
              <a:ext uri="{FF2B5EF4-FFF2-40B4-BE49-F238E27FC236}">
                <a16:creationId xmlns:a16="http://schemas.microsoft.com/office/drawing/2014/main" id="{4C70D725-DC32-4DBF-87D6-4B11B5C73AB8}"/>
              </a:ext>
            </a:extLst>
          </p:cNvPr>
          <p:cNvPicPr/>
          <p:nvPr/>
        </p:nvPicPr>
        <p:blipFill rotWithShape="1">
          <a:blip r:embed="rId6"/>
          <a:srcRect l="18081" t="13000" r="19433" b="5692"/>
          <a:stretch/>
        </p:blipFill>
        <p:spPr bwMode="auto">
          <a:xfrm>
            <a:off x="6726722" y="4324227"/>
            <a:ext cx="2762325" cy="206755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20581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4FAD6-3209-42E1-8C61-DD97A8B2282A}"/>
              </a:ext>
            </a:extLst>
          </p:cNvPr>
          <p:cNvSpPr>
            <a:spLocks noGrp="1"/>
          </p:cNvSpPr>
          <p:nvPr>
            <p:ph type="title"/>
          </p:nvPr>
        </p:nvSpPr>
        <p:spPr>
          <a:xfrm>
            <a:off x="3554218" y="219269"/>
            <a:ext cx="5083563" cy="732453"/>
          </a:xfrm>
        </p:spPr>
        <p:txBody>
          <a:bodyPr/>
          <a:lstStyle/>
          <a:p>
            <a:r>
              <a:rPr lang="en-GB" dirty="0"/>
              <a:t>Lesson plan in depth</a:t>
            </a:r>
          </a:p>
        </p:txBody>
      </p:sp>
      <p:graphicFrame>
        <p:nvGraphicFramePr>
          <p:cNvPr id="4" name="Table 4">
            <a:extLst>
              <a:ext uri="{FF2B5EF4-FFF2-40B4-BE49-F238E27FC236}">
                <a16:creationId xmlns:a16="http://schemas.microsoft.com/office/drawing/2014/main" id="{B59BF1EF-D76C-4414-8BC1-CFF925F7AC53}"/>
              </a:ext>
            </a:extLst>
          </p:cNvPr>
          <p:cNvGraphicFramePr>
            <a:graphicFrameLocks noGrp="1"/>
          </p:cNvGraphicFramePr>
          <p:nvPr>
            <p:ph idx="1"/>
            <p:extLst>
              <p:ext uri="{D42A27DB-BD31-4B8C-83A1-F6EECF244321}">
                <p14:modId xmlns:p14="http://schemas.microsoft.com/office/powerpoint/2010/main" val="4225295947"/>
              </p:ext>
            </p:extLst>
          </p:nvPr>
        </p:nvGraphicFramePr>
        <p:xfrm>
          <a:off x="335902" y="1192764"/>
          <a:ext cx="11691256" cy="5445966"/>
        </p:xfrm>
        <a:graphic>
          <a:graphicData uri="http://schemas.openxmlformats.org/drawingml/2006/table">
            <a:tbl>
              <a:tblPr firstRow="1" bandRow="1">
                <a:tableStyleId>{5C22544A-7EE6-4342-B048-85BDC9FD1C3A}</a:tableStyleId>
              </a:tblPr>
              <a:tblGrid>
                <a:gridCol w="2922814">
                  <a:extLst>
                    <a:ext uri="{9D8B030D-6E8A-4147-A177-3AD203B41FA5}">
                      <a16:colId xmlns:a16="http://schemas.microsoft.com/office/drawing/2014/main" val="78921571"/>
                    </a:ext>
                  </a:extLst>
                </a:gridCol>
                <a:gridCol w="974272">
                  <a:extLst>
                    <a:ext uri="{9D8B030D-6E8A-4147-A177-3AD203B41FA5}">
                      <a16:colId xmlns:a16="http://schemas.microsoft.com/office/drawing/2014/main" val="2178793622"/>
                    </a:ext>
                  </a:extLst>
                </a:gridCol>
                <a:gridCol w="1948542">
                  <a:extLst>
                    <a:ext uri="{9D8B030D-6E8A-4147-A177-3AD203B41FA5}">
                      <a16:colId xmlns:a16="http://schemas.microsoft.com/office/drawing/2014/main" val="3482363107"/>
                    </a:ext>
                  </a:extLst>
                </a:gridCol>
                <a:gridCol w="1948542">
                  <a:extLst>
                    <a:ext uri="{9D8B030D-6E8A-4147-A177-3AD203B41FA5}">
                      <a16:colId xmlns:a16="http://schemas.microsoft.com/office/drawing/2014/main" val="739293579"/>
                    </a:ext>
                  </a:extLst>
                </a:gridCol>
                <a:gridCol w="974272">
                  <a:extLst>
                    <a:ext uri="{9D8B030D-6E8A-4147-A177-3AD203B41FA5}">
                      <a16:colId xmlns:a16="http://schemas.microsoft.com/office/drawing/2014/main" val="3336426662"/>
                    </a:ext>
                  </a:extLst>
                </a:gridCol>
                <a:gridCol w="2922814">
                  <a:extLst>
                    <a:ext uri="{9D8B030D-6E8A-4147-A177-3AD203B41FA5}">
                      <a16:colId xmlns:a16="http://schemas.microsoft.com/office/drawing/2014/main" val="1690693067"/>
                    </a:ext>
                  </a:extLst>
                </a:gridCol>
              </a:tblGrid>
              <a:tr h="391601">
                <a:tc>
                  <a:txBody>
                    <a:bodyPr/>
                    <a:lstStyle/>
                    <a:p>
                      <a:r>
                        <a:rPr lang="en-GB" dirty="0"/>
                        <a:t>Date: 19.04.21</a:t>
                      </a:r>
                    </a:p>
                  </a:txBody>
                  <a:tcPr/>
                </a:tc>
                <a:tc gridSpan="2">
                  <a:txBody>
                    <a:bodyPr/>
                    <a:lstStyle/>
                    <a:p>
                      <a:r>
                        <a:rPr lang="en-GB" dirty="0"/>
                        <a:t>Year group: year 6</a:t>
                      </a:r>
                    </a:p>
                  </a:txBody>
                  <a:tcPr/>
                </a:tc>
                <a:tc hMerge="1">
                  <a:txBody>
                    <a:bodyPr/>
                    <a:lstStyle/>
                    <a:p>
                      <a:endParaRPr lang="en-GB"/>
                    </a:p>
                  </a:txBody>
                  <a:tcPr/>
                </a:tc>
                <a:tc gridSpan="2">
                  <a:txBody>
                    <a:bodyPr/>
                    <a:lstStyle/>
                    <a:p>
                      <a:r>
                        <a:rPr lang="en-GB" dirty="0"/>
                        <a:t>Number of leaners: 19</a:t>
                      </a:r>
                    </a:p>
                  </a:txBody>
                  <a:tcPr/>
                </a:tc>
                <a:tc hMerge="1">
                  <a:txBody>
                    <a:bodyPr/>
                    <a:lstStyle/>
                    <a:p>
                      <a:endParaRPr lang="en-GB"/>
                    </a:p>
                  </a:txBody>
                  <a:tcPr/>
                </a:tc>
                <a:tc>
                  <a:txBody>
                    <a:bodyPr/>
                    <a:lstStyle/>
                    <a:p>
                      <a:r>
                        <a:rPr lang="en-GB" dirty="0"/>
                        <a:t>Time/ duration: 1 hour</a:t>
                      </a:r>
                    </a:p>
                  </a:txBody>
                  <a:tcPr/>
                </a:tc>
                <a:extLst>
                  <a:ext uri="{0D108BD9-81ED-4DB2-BD59-A6C34878D82A}">
                    <a16:rowId xmlns:a16="http://schemas.microsoft.com/office/drawing/2014/main" val="4238736294"/>
                  </a:ext>
                </a:extLst>
              </a:tr>
              <a:tr h="979004">
                <a:tc gridSpan="6">
                  <a:txBody>
                    <a:bodyPr/>
                    <a:lstStyle/>
                    <a:p>
                      <a:r>
                        <a:rPr lang="en-GB" dirty="0"/>
                        <a:t>Content: Maths</a:t>
                      </a:r>
                    </a:p>
                    <a:p>
                      <a:endParaRPr lang="en-GB" dirty="0"/>
                    </a:p>
                    <a:p>
                      <a:r>
                        <a:rPr lang="en-GB" dirty="0"/>
                        <a:t>Skill: right angles </a:t>
                      </a:r>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3377476308"/>
                  </a:ext>
                </a:extLst>
              </a:tr>
              <a:tr h="1272704">
                <a:tc gridSpan="6">
                  <a:txBody>
                    <a:bodyPr/>
                    <a:lstStyle/>
                    <a:p>
                      <a:r>
                        <a:rPr lang="en-GB" dirty="0"/>
                        <a:t>Which specific literacy/ numeracy/ digital competence/ thinking skills are being consolidated or developed?</a:t>
                      </a:r>
                    </a:p>
                    <a:p>
                      <a:endParaRPr lang="en-GB" dirty="0"/>
                    </a:p>
                    <a:p>
                      <a:r>
                        <a:rPr lang="en-GB" dirty="0"/>
                        <a:t>Literacy – oracy – by working in pairs learners will include social and auditory learning. </a:t>
                      </a:r>
                    </a:p>
                    <a:p>
                      <a:r>
                        <a:rPr lang="en-GB" dirty="0"/>
                        <a:t>Numeracy – understanding – learners will understand right angle triangles. </a:t>
                      </a: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69978404"/>
                  </a:ext>
                </a:extLst>
              </a:tr>
              <a:tr h="2802657">
                <a:tc gridSpan="2">
                  <a:txBody>
                    <a:bodyPr/>
                    <a:lstStyle/>
                    <a:p>
                      <a:r>
                        <a:rPr lang="en-GB" dirty="0"/>
                        <a:t>Learning objectives:</a:t>
                      </a:r>
                    </a:p>
                    <a:p>
                      <a:endParaRPr lang="en-GB" dirty="0"/>
                    </a:p>
                    <a:p>
                      <a:r>
                        <a:rPr lang="en-GB" i="1" dirty="0"/>
                        <a:t>Can I identify whether angles are greater than or less than a right angle.</a:t>
                      </a:r>
                    </a:p>
                  </a:txBody>
                  <a:tcPr/>
                </a:tc>
                <a:tc hMerge="1">
                  <a:txBody>
                    <a:bodyPr/>
                    <a:lstStyle/>
                    <a:p>
                      <a:endParaRPr lang="en-GB"/>
                    </a:p>
                  </a:txBody>
                  <a:tcPr/>
                </a:tc>
                <a:tc gridSpan="2">
                  <a:txBody>
                    <a:bodyPr/>
                    <a:lstStyle/>
                    <a:p>
                      <a:r>
                        <a:rPr lang="en-GB" dirty="0"/>
                        <a:t>Success criteria:</a:t>
                      </a:r>
                    </a:p>
                    <a:p>
                      <a:endParaRPr lang="en-GB" dirty="0"/>
                    </a:p>
                    <a:p>
                      <a:pPr marL="285750" indent="-285750">
                        <a:buFontTx/>
                        <a:buChar char="-"/>
                      </a:pPr>
                      <a:r>
                        <a:rPr lang="en-GB" dirty="0"/>
                        <a:t>Peer-assess their partner’s work. – discuss their strategy in the class discussion.</a:t>
                      </a:r>
                    </a:p>
                    <a:p>
                      <a:pPr marL="285750" indent="-285750">
                        <a:buFontTx/>
                        <a:buChar char="-"/>
                      </a:pPr>
                      <a:r>
                        <a:rPr lang="en-GB" dirty="0"/>
                        <a:t>HA learners – are given less time in order to answer. </a:t>
                      </a:r>
                    </a:p>
                  </a:txBody>
                  <a:tcPr/>
                </a:tc>
                <a:tc hMerge="1">
                  <a:txBody>
                    <a:bodyPr/>
                    <a:lstStyle/>
                    <a:p>
                      <a:endParaRPr lang="en-GB"/>
                    </a:p>
                  </a:txBody>
                  <a:tcPr/>
                </a:tc>
                <a:tc gridSpan="2">
                  <a:txBody>
                    <a:bodyPr/>
                    <a:lstStyle/>
                    <a:p>
                      <a:r>
                        <a:rPr lang="en-GB" dirty="0"/>
                        <a:t>Assessment strategies: </a:t>
                      </a:r>
                    </a:p>
                    <a:p>
                      <a:endParaRPr lang="en-GB" dirty="0"/>
                    </a:p>
                    <a:p>
                      <a:pPr marL="285750" indent="-285750">
                        <a:buFontTx/>
                        <a:buChar char="-"/>
                      </a:pPr>
                      <a:r>
                        <a:rPr lang="en-GB" dirty="0"/>
                        <a:t>peer-assess partners work being able to discuss their strategies. </a:t>
                      </a:r>
                    </a:p>
                    <a:p>
                      <a:pPr marL="285750" indent="-285750">
                        <a:buFontTx/>
                        <a:buChar char="-"/>
                      </a:pPr>
                      <a:r>
                        <a:rPr lang="en-GB" dirty="0"/>
                        <a:t>Observe if HA are working individually.</a:t>
                      </a:r>
                    </a:p>
                    <a:p>
                      <a:pPr marL="285750" indent="-285750">
                        <a:buFontTx/>
                        <a:buChar char="-"/>
                      </a:pPr>
                      <a:r>
                        <a:rPr lang="en-GB" dirty="0"/>
                        <a:t>Question – MA/LA learners are to be encouraged to think of where right angles are within the classroom.</a:t>
                      </a:r>
                    </a:p>
                  </a:txBody>
                  <a:tcPr/>
                </a:tc>
                <a:tc hMerge="1">
                  <a:txBody>
                    <a:bodyPr/>
                    <a:lstStyle/>
                    <a:p>
                      <a:endParaRPr lang="en-GB"/>
                    </a:p>
                  </a:txBody>
                  <a:tcPr/>
                </a:tc>
                <a:extLst>
                  <a:ext uri="{0D108BD9-81ED-4DB2-BD59-A6C34878D82A}">
                    <a16:rowId xmlns:a16="http://schemas.microsoft.com/office/drawing/2014/main" val="3108602144"/>
                  </a:ext>
                </a:extLst>
              </a:tr>
            </a:tbl>
          </a:graphicData>
        </a:graphic>
      </p:graphicFrame>
    </p:spTree>
    <p:extLst>
      <p:ext uri="{BB962C8B-B14F-4D97-AF65-F5344CB8AC3E}">
        <p14:creationId xmlns:p14="http://schemas.microsoft.com/office/powerpoint/2010/main" val="1709222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3B90465D-5B2F-4ED4-AFA1-C06832E4B821}"/>
              </a:ext>
            </a:extLst>
          </p:cNvPr>
          <p:cNvGraphicFramePr>
            <a:graphicFrameLocks/>
          </p:cNvGraphicFramePr>
          <p:nvPr>
            <p:extLst>
              <p:ext uri="{D42A27DB-BD31-4B8C-83A1-F6EECF244321}">
                <p14:modId xmlns:p14="http://schemas.microsoft.com/office/powerpoint/2010/main" val="1795669720"/>
              </p:ext>
            </p:extLst>
          </p:nvPr>
        </p:nvGraphicFramePr>
        <p:xfrm>
          <a:off x="363893" y="213050"/>
          <a:ext cx="11691256" cy="5798488"/>
        </p:xfrm>
        <a:graphic>
          <a:graphicData uri="http://schemas.openxmlformats.org/drawingml/2006/table">
            <a:tbl>
              <a:tblPr firstRow="1" bandRow="1">
                <a:tableStyleId>{5C22544A-7EE6-4342-B048-85BDC9FD1C3A}</a:tableStyleId>
              </a:tblPr>
              <a:tblGrid>
                <a:gridCol w="1847461">
                  <a:extLst>
                    <a:ext uri="{9D8B030D-6E8A-4147-A177-3AD203B41FA5}">
                      <a16:colId xmlns:a16="http://schemas.microsoft.com/office/drawing/2014/main" val="78921571"/>
                    </a:ext>
                  </a:extLst>
                </a:gridCol>
                <a:gridCol w="7137919">
                  <a:extLst>
                    <a:ext uri="{9D8B030D-6E8A-4147-A177-3AD203B41FA5}">
                      <a16:colId xmlns:a16="http://schemas.microsoft.com/office/drawing/2014/main" val="119219810"/>
                    </a:ext>
                  </a:extLst>
                </a:gridCol>
                <a:gridCol w="2705876">
                  <a:extLst>
                    <a:ext uri="{9D8B030D-6E8A-4147-A177-3AD203B41FA5}">
                      <a16:colId xmlns:a16="http://schemas.microsoft.com/office/drawing/2014/main" val="2428762360"/>
                    </a:ext>
                  </a:extLst>
                </a:gridCol>
              </a:tblGrid>
              <a:tr h="979004">
                <a:tc gridSpan="3">
                  <a:txBody>
                    <a:bodyPr/>
                    <a:lstStyle/>
                    <a:p>
                      <a:r>
                        <a:rPr lang="en-GB" dirty="0"/>
                        <a:t>Meeting individual needs/ differentiation:</a:t>
                      </a:r>
                    </a:p>
                    <a:p>
                      <a:r>
                        <a:rPr lang="en-GB" dirty="0"/>
                        <a:t>Differentiation by timing – HA learners are given less time in order to answer questions.</a:t>
                      </a:r>
                    </a:p>
                    <a:p>
                      <a:r>
                        <a:rPr lang="en-GB" dirty="0"/>
                        <a:t>Differentiation by task – HA learners are tasked with finding 10 different right angles within the classroom.</a:t>
                      </a:r>
                    </a:p>
                    <a:p>
                      <a:r>
                        <a:rPr lang="en-GB" dirty="0"/>
                        <a:t>Differentiation by support – MA/ LA learners are given help only when needed.</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77476308"/>
                  </a:ext>
                </a:extLst>
              </a:tr>
              <a:tr h="979004">
                <a:tc>
                  <a:txBody>
                    <a:bodyPr/>
                    <a:lstStyle/>
                    <a:p>
                      <a:pPr algn="ctr"/>
                      <a:r>
                        <a:rPr lang="en-GB" dirty="0"/>
                        <a:t>Timing </a:t>
                      </a:r>
                    </a:p>
                    <a:p>
                      <a:pPr algn="l"/>
                      <a:endParaRPr lang="en-GB" dirty="0"/>
                    </a:p>
                    <a:p>
                      <a:pPr algn="l"/>
                      <a:endParaRPr lang="en-GB" dirty="0"/>
                    </a:p>
                  </a:txBody>
                  <a:tcPr/>
                </a:tc>
                <a:tc>
                  <a:txBody>
                    <a:bodyPr/>
                    <a:lstStyle/>
                    <a:p>
                      <a:r>
                        <a:rPr lang="en-GB" dirty="0"/>
                        <a:t>Activity, key questions, organisation and management, development of welsh language</a:t>
                      </a:r>
                    </a:p>
                  </a:txBody>
                  <a:tcPr/>
                </a:tc>
                <a:tc>
                  <a:txBody>
                    <a:bodyPr/>
                    <a:lstStyle/>
                    <a:p>
                      <a:pPr algn="ctr"/>
                      <a:r>
                        <a:rPr lang="en-GB" dirty="0"/>
                        <a:t>resources</a:t>
                      </a:r>
                    </a:p>
                  </a:txBody>
                  <a:tcPr/>
                </a:tc>
                <a:extLst>
                  <a:ext uri="{0D108BD9-81ED-4DB2-BD59-A6C34878D82A}">
                    <a16:rowId xmlns:a16="http://schemas.microsoft.com/office/drawing/2014/main" val="615005944"/>
                  </a:ext>
                </a:extLst>
              </a:tr>
              <a:tr h="979004">
                <a:tc>
                  <a:txBody>
                    <a:bodyPr/>
                    <a:lstStyle/>
                    <a:p>
                      <a:pPr algn="l"/>
                      <a:r>
                        <a:rPr lang="en-GB" dirty="0"/>
                        <a:t>10/15 minutes</a:t>
                      </a:r>
                    </a:p>
                  </a:txBody>
                  <a:tcPr/>
                </a:tc>
                <a:tc>
                  <a:txBody>
                    <a:bodyPr/>
                    <a:lstStyle/>
                    <a:p>
                      <a:pPr marL="285750" indent="-285750">
                        <a:buFontTx/>
                        <a:buChar char="-"/>
                      </a:pPr>
                      <a:r>
                        <a:rPr lang="en-GB" dirty="0"/>
                        <a:t>Firstly go through the power point to give learners a refresher of what angles are and what right angles are.</a:t>
                      </a:r>
                    </a:p>
                    <a:p>
                      <a:pPr marL="285750" indent="-285750">
                        <a:buFontTx/>
                        <a:buChar char="-"/>
                      </a:pPr>
                      <a:r>
                        <a:rPr lang="en-GB" dirty="0"/>
                        <a:t>Learners are then to log on to the chrome books and begin the tasks on MyMaths.co.uk.</a:t>
                      </a:r>
                    </a:p>
                  </a:txBody>
                  <a:tcPr/>
                </a:tc>
                <a:tc>
                  <a:txBody>
                    <a:bodyPr/>
                    <a:lstStyle/>
                    <a:p>
                      <a:pPr algn="l"/>
                      <a:r>
                        <a:rPr lang="en-GB" dirty="0"/>
                        <a:t>Chrome books.</a:t>
                      </a:r>
                    </a:p>
                  </a:txBody>
                  <a:tcPr/>
                </a:tc>
                <a:extLst>
                  <a:ext uri="{0D108BD9-81ED-4DB2-BD59-A6C34878D82A}">
                    <a16:rowId xmlns:a16="http://schemas.microsoft.com/office/drawing/2014/main" val="1642227877"/>
                  </a:ext>
                </a:extLst>
              </a:tr>
              <a:tr h="979004">
                <a:tc>
                  <a:txBody>
                    <a:bodyPr/>
                    <a:lstStyle/>
                    <a:p>
                      <a:pPr algn="l"/>
                      <a:r>
                        <a:rPr lang="en-GB" dirty="0"/>
                        <a:t>35 minutes</a:t>
                      </a:r>
                    </a:p>
                  </a:txBody>
                  <a:tcPr/>
                </a:tc>
                <a:tc>
                  <a:txBody>
                    <a:bodyPr/>
                    <a:lstStyle/>
                    <a:p>
                      <a:pPr marL="285750" indent="-285750">
                        <a:buFontTx/>
                        <a:buChar char="-"/>
                      </a:pPr>
                      <a:r>
                        <a:rPr lang="en-GB" dirty="0"/>
                        <a:t>Continue with </a:t>
                      </a:r>
                      <a:r>
                        <a:rPr lang="en-GB" dirty="0" err="1"/>
                        <a:t>MyMaths</a:t>
                      </a:r>
                      <a:r>
                        <a:rPr lang="en-GB" dirty="0"/>
                        <a:t> activity. </a:t>
                      </a:r>
                    </a:p>
                    <a:p>
                      <a:pPr marL="285750" indent="-285750">
                        <a:buFontTx/>
                        <a:buChar char="-"/>
                      </a:pPr>
                      <a:r>
                        <a:rPr lang="en-GB" dirty="0"/>
                        <a:t>HA learners are given further tasks when they complete their </a:t>
                      </a:r>
                      <a:r>
                        <a:rPr lang="en-GB" dirty="0" err="1"/>
                        <a:t>MyMaths</a:t>
                      </a:r>
                      <a:endParaRPr lang="en-GB" dirty="0"/>
                    </a:p>
                    <a:p>
                      <a:pPr marL="285750" indent="-285750">
                        <a:buFontTx/>
                        <a:buChar char="-"/>
                      </a:pPr>
                      <a:r>
                        <a:rPr lang="en-GB" dirty="0"/>
                        <a:t>MA learners are seated next to the HA learners to be encouraged to improve.</a:t>
                      </a:r>
                    </a:p>
                    <a:p>
                      <a:pPr marL="285750" indent="-285750">
                        <a:buFontTx/>
                        <a:buChar char="-"/>
                      </a:pPr>
                      <a:r>
                        <a:rPr lang="en-GB" dirty="0"/>
                        <a:t>LA are given further time to complete their tasks with help if required.</a:t>
                      </a:r>
                    </a:p>
                  </a:txBody>
                  <a:tcPr/>
                </a:tc>
                <a:tc>
                  <a:txBody>
                    <a:bodyPr/>
                    <a:lstStyle/>
                    <a:p>
                      <a:pPr algn="l"/>
                      <a:r>
                        <a:rPr lang="en-GB" dirty="0"/>
                        <a:t>Chrome books</a:t>
                      </a:r>
                    </a:p>
                    <a:p>
                      <a:pPr algn="l"/>
                      <a:r>
                        <a:rPr lang="en-GB" dirty="0"/>
                        <a:t>Peer-asses work</a:t>
                      </a:r>
                    </a:p>
                  </a:txBody>
                  <a:tcPr/>
                </a:tc>
                <a:extLst>
                  <a:ext uri="{0D108BD9-81ED-4DB2-BD59-A6C34878D82A}">
                    <a16:rowId xmlns:a16="http://schemas.microsoft.com/office/drawing/2014/main" val="2842523137"/>
                  </a:ext>
                </a:extLst>
              </a:tr>
              <a:tr h="979004">
                <a:tc>
                  <a:txBody>
                    <a:bodyPr/>
                    <a:lstStyle/>
                    <a:p>
                      <a:pPr algn="l"/>
                      <a:r>
                        <a:rPr lang="en-GB" dirty="0"/>
                        <a:t>10 minutes</a:t>
                      </a:r>
                    </a:p>
                  </a:txBody>
                  <a:tcPr/>
                </a:tc>
                <a:tc>
                  <a:txBody>
                    <a:bodyPr/>
                    <a:lstStyle/>
                    <a:p>
                      <a:pPr marL="285750" indent="-285750">
                        <a:buFontTx/>
                        <a:buChar char="-"/>
                      </a:pPr>
                      <a:r>
                        <a:rPr lang="en-GB" dirty="0"/>
                        <a:t>All learners are to upload up to 10 pictures on seesaw of different right angles they have found in the classroom.</a:t>
                      </a:r>
                    </a:p>
                  </a:txBody>
                  <a:tcPr/>
                </a:tc>
                <a:tc>
                  <a:txBody>
                    <a:bodyPr/>
                    <a:lstStyle/>
                    <a:p>
                      <a:pPr algn="l"/>
                      <a:r>
                        <a:rPr lang="en-GB" dirty="0"/>
                        <a:t>Chrome books</a:t>
                      </a:r>
                    </a:p>
                    <a:p>
                      <a:pPr algn="l"/>
                      <a:r>
                        <a:rPr lang="en-GB" dirty="0" err="1"/>
                        <a:t>Ipods</a:t>
                      </a:r>
                      <a:endParaRPr lang="en-GB" dirty="0"/>
                    </a:p>
                    <a:p>
                      <a:pPr algn="l"/>
                      <a:r>
                        <a:rPr lang="en-GB" dirty="0"/>
                        <a:t>partners</a:t>
                      </a:r>
                    </a:p>
                  </a:txBody>
                  <a:tcPr/>
                </a:tc>
                <a:extLst>
                  <a:ext uri="{0D108BD9-81ED-4DB2-BD59-A6C34878D82A}">
                    <a16:rowId xmlns:a16="http://schemas.microsoft.com/office/drawing/2014/main" val="485111899"/>
                  </a:ext>
                </a:extLst>
              </a:tr>
            </a:tbl>
          </a:graphicData>
        </a:graphic>
      </p:graphicFrame>
    </p:spTree>
    <p:extLst>
      <p:ext uri="{BB962C8B-B14F-4D97-AF65-F5344CB8AC3E}">
        <p14:creationId xmlns:p14="http://schemas.microsoft.com/office/powerpoint/2010/main" val="944672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86D88E38-9350-430F-AA8D-B192C50A29DD}"/>
              </a:ext>
            </a:extLst>
          </p:cNvPr>
          <p:cNvGraphicFramePr>
            <a:graphicFrameLocks noGrp="1"/>
          </p:cNvGraphicFramePr>
          <p:nvPr>
            <p:extLst>
              <p:ext uri="{D42A27DB-BD31-4B8C-83A1-F6EECF244321}">
                <p14:modId xmlns:p14="http://schemas.microsoft.com/office/powerpoint/2010/main" val="3743639856"/>
              </p:ext>
            </p:extLst>
          </p:nvPr>
        </p:nvGraphicFramePr>
        <p:xfrm>
          <a:off x="793102" y="312420"/>
          <a:ext cx="10338318" cy="6040120"/>
        </p:xfrm>
        <a:graphic>
          <a:graphicData uri="http://schemas.openxmlformats.org/drawingml/2006/table">
            <a:tbl>
              <a:tblPr firstRow="1" bandRow="1">
                <a:tableStyleId>{5C22544A-7EE6-4342-B048-85BDC9FD1C3A}</a:tableStyleId>
              </a:tblPr>
              <a:tblGrid>
                <a:gridCol w="5153335">
                  <a:extLst>
                    <a:ext uri="{9D8B030D-6E8A-4147-A177-3AD203B41FA5}">
                      <a16:colId xmlns:a16="http://schemas.microsoft.com/office/drawing/2014/main" val="3869497898"/>
                    </a:ext>
                  </a:extLst>
                </a:gridCol>
                <a:gridCol w="5184983">
                  <a:extLst>
                    <a:ext uri="{9D8B030D-6E8A-4147-A177-3AD203B41FA5}">
                      <a16:colId xmlns:a16="http://schemas.microsoft.com/office/drawing/2014/main" val="447889297"/>
                    </a:ext>
                  </a:extLst>
                </a:gridCol>
              </a:tblGrid>
              <a:tr h="370840">
                <a:tc gridSpan="2">
                  <a:txBody>
                    <a:bodyPr/>
                    <a:lstStyle/>
                    <a:p>
                      <a:r>
                        <a:rPr lang="en-GB" dirty="0"/>
                        <a:t>Evaluation/ review of session with targets for the next stage of pupil’s learning.</a:t>
                      </a:r>
                    </a:p>
                  </a:txBody>
                  <a:tcPr/>
                </a:tc>
                <a:tc hMerge="1">
                  <a:txBody>
                    <a:bodyPr/>
                    <a:lstStyle/>
                    <a:p>
                      <a:endParaRPr lang="en-GB" dirty="0"/>
                    </a:p>
                  </a:txBody>
                  <a:tcPr/>
                </a:tc>
                <a:extLst>
                  <a:ext uri="{0D108BD9-81ED-4DB2-BD59-A6C34878D82A}">
                    <a16:rowId xmlns:a16="http://schemas.microsoft.com/office/drawing/2014/main" val="710160277"/>
                  </a:ext>
                </a:extLst>
              </a:tr>
              <a:tr h="370840">
                <a:tc gridSpan="2">
                  <a:txBody>
                    <a:bodyPr/>
                    <a:lstStyle/>
                    <a:p>
                      <a:r>
                        <a:rPr lang="en-GB" dirty="0"/>
                        <a:t>What progress did pupils make against learning objectives and success criteria?</a:t>
                      </a:r>
                    </a:p>
                    <a:p>
                      <a:endParaRPr lang="en-GB" dirty="0"/>
                    </a:p>
                    <a:p>
                      <a:r>
                        <a:rPr lang="en-GB" dirty="0"/>
                        <a:t>All learners – were able to identify right angles within triangles</a:t>
                      </a:r>
                    </a:p>
                    <a:p>
                      <a:endParaRPr lang="en-GB" dirty="0"/>
                    </a:p>
                    <a:p>
                      <a:r>
                        <a:rPr lang="en-GB" dirty="0"/>
                        <a:t>Most learners – were able to find right angles within the classroom </a:t>
                      </a:r>
                    </a:p>
                    <a:p>
                      <a:endParaRPr lang="en-GB" dirty="0"/>
                    </a:p>
                    <a:p>
                      <a:r>
                        <a:rPr lang="en-GB" dirty="0"/>
                        <a:t>Some learners- need further support </a:t>
                      </a:r>
                    </a:p>
                    <a:p>
                      <a:endParaRPr lang="en-GB" dirty="0"/>
                    </a:p>
                    <a:p>
                      <a:r>
                        <a:rPr lang="en-GB" dirty="0"/>
                        <a:t>HW and CD often lost concentration as they were not able to understand the concept of angles </a:t>
                      </a:r>
                    </a:p>
                    <a:p>
                      <a:endParaRPr lang="en-GB" dirty="0"/>
                    </a:p>
                  </a:txBody>
                  <a:tcPr/>
                </a:tc>
                <a:tc hMerge="1">
                  <a:txBody>
                    <a:bodyPr/>
                    <a:lstStyle/>
                    <a:p>
                      <a:endParaRPr lang="en-GB"/>
                    </a:p>
                  </a:txBody>
                  <a:tcPr/>
                </a:tc>
                <a:extLst>
                  <a:ext uri="{0D108BD9-81ED-4DB2-BD59-A6C34878D82A}">
                    <a16:rowId xmlns:a16="http://schemas.microsoft.com/office/drawing/2014/main" val="2510381726"/>
                  </a:ext>
                </a:extLst>
              </a:tr>
              <a:tr h="370840">
                <a:tc>
                  <a:txBody>
                    <a:bodyPr/>
                    <a:lstStyle/>
                    <a:p>
                      <a:pPr algn="ctr"/>
                      <a:r>
                        <a:rPr lang="en-GB" dirty="0"/>
                        <a:t>What went well </a:t>
                      </a:r>
                    </a:p>
                    <a:p>
                      <a:r>
                        <a:rPr lang="en-GB" dirty="0"/>
                        <a:t>All learners were able to fully contribute to the class discussions. </a:t>
                      </a:r>
                    </a:p>
                    <a:p>
                      <a:endParaRPr lang="en-GB" dirty="0"/>
                    </a:p>
                    <a:p>
                      <a:r>
                        <a:rPr lang="en-GB" dirty="0"/>
                        <a:t>RF was able to quickly find unique right angles around the room.</a:t>
                      </a:r>
                    </a:p>
                    <a:p>
                      <a:r>
                        <a:rPr lang="en-GB" dirty="0"/>
                        <a:t>EW needs help to focus on the topic in order to get the work completed – this can be managed next time by have the TA help.</a:t>
                      </a:r>
                    </a:p>
                    <a:p>
                      <a:endParaRPr lang="en-GB" dirty="0"/>
                    </a:p>
                  </a:txBody>
                  <a:tcPr/>
                </a:tc>
                <a:tc>
                  <a:txBody>
                    <a:bodyPr/>
                    <a:lstStyle/>
                    <a:p>
                      <a:pPr algn="ctr"/>
                      <a:r>
                        <a:rPr lang="en-GB" dirty="0"/>
                        <a:t>Even better if</a:t>
                      </a:r>
                    </a:p>
                    <a:p>
                      <a:pPr algn="l"/>
                      <a:r>
                        <a:rPr lang="en-GB" dirty="0"/>
                        <a:t>EW and HW could pay more attention during the class. </a:t>
                      </a:r>
                    </a:p>
                    <a:p>
                      <a:pPr algn="l"/>
                      <a:endParaRPr lang="en-GB" dirty="0"/>
                    </a:p>
                    <a:p>
                      <a:pPr algn="l"/>
                      <a:r>
                        <a:rPr lang="en-GB" dirty="0"/>
                        <a:t>RF and OG  were able to be confident working independently.</a:t>
                      </a:r>
                    </a:p>
                  </a:txBody>
                  <a:tcPr/>
                </a:tc>
                <a:extLst>
                  <a:ext uri="{0D108BD9-81ED-4DB2-BD59-A6C34878D82A}">
                    <a16:rowId xmlns:a16="http://schemas.microsoft.com/office/drawing/2014/main" val="969217246"/>
                  </a:ext>
                </a:extLst>
              </a:tr>
            </a:tbl>
          </a:graphicData>
        </a:graphic>
      </p:graphicFrame>
    </p:spTree>
    <p:extLst>
      <p:ext uri="{BB962C8B-B14F-4D97-AF65-F5344CB8AC3E}">
        <p14:creationId xmlns:p14="http://schemas.microsoft.com/office/powerpoint/2010/main" val="3994969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69EEE14C-B2F7-46BC-BBD9-B659E8EA453D}"/>
              </a:ext>
            </a:extLst>
          </p:cNvPr>
          <p:cNvGraphicFramePr>
            <a:graphicFrameLocks noGrp="1"/>
          </p:cNvGraphicFramePr>
          <p:nvPr>
            <p:extLst>
              <p:ext uri="{D42A27DB-BD31-4B8C-83A1-F6EECF244321}">
                <p14:modId xmlns:p14="http://schemas.microsoft.com/office/powerpoint/2010/main" val="169643257"/>
              </p:ext>
            </p:extLst>
          </p:nvPr>
        </p:nvGraphicFramePr>
        <p:xfrm>
          <a:off x="2032000" y="719666"/>
          <a:ext cx="8128000" cy="21082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4227987509"/>
                    </a:ext>
                  </a:extLst>
                </a:gridCol>
                <a:gridCol w="4064000">
                  <a:extLst>
                    <a:ext uri="{9D8B030D-6E8A-4147-A177-3AD203B41FA5}">
                      <a16:colId xmlns:a16="http://schemas.microsoft.com/office/drawing/2014/main" val="1631381757"/>
                    </a:ext>
                  </a:extLst>
                </a:gridCol>
              </a:tblGrid>
              <a:tr h="370840">
                <a:tc>
                  <a:txBody>
                    <a:bodyPr/>
                    <a:lstStyle/>
                    <a:p>
                      <a:r>
                        <a:rPr lang="en-GB" dirty="0"/>
                        <a:t>Targets for pupils learning: </a:t>
                      </a:r>
                    </a:p>
                  </a:txBody>
                  <a:tcPr/>
                </a:tc>
                <a:tc>
                  <a:txBody>
                    <a:bodyPr/>
                    <a:lstStyle/>
                    <a:p>
                      <a:r>
                        <a:rPr lang="en-GB" dirty="0"/>
                        <a:t>What key actions will you take:</a:t>
                      </a:r>
                    </a:p>
                  </a:txBody>
                  <a:tcPr/>
                </a:tc>
                <a:extLst>
                  <a:ext uri="{0D108BD9-81ED-4DB2-BD59-A6C34878D82A}">
                    <a16:rowId xmlns:a16="http://schemas.microsoft.com/office/drawing/2014/main" val="2582217834"/>
                  </a:ext>
                </a:extLst>
              </a:tr>
              <a:tr h="370840">
                <a:tc>
                  <a:txBody>
                    <a:bodyPr/>
                    <a:lstStyle/>
                    <a:p>
                      <a:pPr marL="285750" indent="-285750">
                        <a:buFontTx/>
                        <a:buChar char="-"/>
                      </a:pPr>
                      <a:r>
                        <a:rPr lang="en-GB" dirty="0"/>
                        <a:t>To be able to quickly identify right angles within the room</a:t>
                      </a:r>
                    </a:p>
                    <a:p>
                      <a:pPr marL="285750" indent="-285750">
                        <a:buFontTx/>
                        <a:buChar char="-"/>
                      </a:pPr>
                      <a:r>
                        <a:rPr lang="en-GB" dirty="0"/>
                        <a:t>HW and CD to become more focused</a:t>
                      </a:r>
                    </a:p>
                    <a:p>
                      <a:pPr marL="285750" indent="-285750">
                        <a:buFontTx/>
                        <a:buChar char="-"/>
                      </a:pPr>
                      <a:r>
                        <a:rPr lang="en-GB" dirty="0"/>
                        <a:t>RF and OG to be confident working independently </a:t>
                      </a:r>
                    </a:p>
                  </a:txBody>
                  <a:tcPr/>
                </a:tc>
                <a:tc>
                  <a:txBody>
                    <a:bodyPr/>
                    <a:lstStyle/>
                    <a:p>
                      <a:pPr marL="285750" indent="-285750">
                        <a:buFontTx/>
                        <a:buChar char="-"/>
                      </a:pPr>
                      <a:r>
                        <a:rPr lang="en-GB" dirty="0"/>
                        <a:t>Working up to the learners being able to all complete tasks </a:t>
                      </a:r>
                    </a:p>
                    <a:p>
                      <a:pPr marL="285750" indent="-285750">
                        <a:buFontTx/>
                        <a:buChar char="-"/>
                      </a:pPr>
                      <a:r>
                        <a:rPr lang="en-GB" dirty="0"/>
                        <a:t>I will further plan for the HA learners to have more challenging tasks if required and to be encouraged to work independently.</a:t>
                      </a:r>
                    </a:p>
                  </a:txBody>
                  <a:tcPr/>
                </a:tc>
                <a:extLst>
                  <a:ext uri="{0D108BD9-81ED-4DB2-BD59-A6C34878D82A}">
                    <a16:rowId xmlns:a16="http://schemas.microsoft.com/office/drawing/2014/main" val="2165178535"/>
                  </a:ext>
                </a:extLst>
              </a:tr>
            </a:tbl>
          </a:graphicData>
        </a:graphic>
      </p:graphicFrame>
    </p:spTree>
    <p:extLst>
      <p:ext uri="{BB962C8B-B14F-4D97-AF65-F5344CB8AC3E}">
        <p14:creationId xmlns:p14="http://schemas.microsoft.com/office/powerpoint/2010/main" val="486518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0B239-0EF9-44B4-8F6A-398D9F97044C}"/>
              </a:ext>
            </a:extLst>
          </p:cNvPr>
          <p:cNvSpPr>
            <a:spLocks noGrp="1"/>
          </p:cNvSpPr>
          <p:nvPr>
            <p:ph type="title"/>
          </p:nvPr>
        </p:nvSpPr>
        <p:spPr/>
        <p:txBody>
          <a:bodyPr/>
          <a:lstStyle/>
          <a:p>
            <a:r>
              <a:rPr lang="en-GB" dirty="0"/>
              <a:t>How each element of the lesson plan links to each learning style.</a:t>
            </a:r>
          </a:p>
        </p:txBody>
      </p:sp>
      <p:sp>
        <p:nvSpPr>
          <p:cNvPr id="3" name="Content Placeholder 2">
            <a:extLst>
              <a:ext uri="{FF2B5EF4-FFF2-40B4-BE49-F238E27FC236}">
                <a16:creationId xmlns:a16="http://schemas.microsoft.com/office/drawing/2014/main" id="{1117E2B4-345B-44D6-93C0-5A33F9622312}"/>
              </a:ext>
            </a:extLst>
          </p:cNvPr>
          <p:cNvSpPr>
            <a:spLocks noGrp="1"/>
          </p:cNvSpPr>
          <p:nvPr>
            <p:ph idx="1"/>
          </p:nvPr>
        </p:nvSpPr>
        <p:spPr>
          <a:xfrm>
            <a:off x="2212098" y="2666997"/>
            <a:ext cx="2901078" cy="3124201"/>
          </a:xfrm>
        </p:spPr>
        <p:txBody>
          <a:bodyPr>
            <a:normAutofit fontScale="85000" lnSpcReduction="20000"/>
          </a:bodyPr>
          <a:lstStyle/>
          <a:p>
            <a:pPr marL="0" indent="0" algn="ctr">
              <a:buNone/>
            </a:pPr>
            <a:r>
              <a:rPr lang="en-GB" dirty="0"/>
              <a:t>Learning styles</a:t>
            </a:r>
          </a:p>
          <a:p>
            <a:pPr marL="285750" indent="-285750" algn="l">
              <a:buFont typeface="Arial" panose="020B0604020202020204" pitchFamily="34" charset="0"/>
              <a:buChar char="•"/>
            </a:pPr>
            <a:r>
              <a:rPr lang="en-GB" dirty="0"/>
              <a:t>Auditory </a:t>
            </a:r>
          </a:p>
          <a:p>
            <a:pPr marL="285750" indent="-285750" algn="l">
              <a:buFont typeface="Arial" panose="020B0604020202020204" pitchFamily="34" charset="0"/>
              <a:buChar char="•"/>
            </a:pPr>
            <a:r>
              <a:rPr lang="en-GB" dirty="0"/>
              <a:t>Spatial </a:t>
            </a:r>
          </a:p>
          <a:p>
            <a:pPr marL="285750" indent="-285750" algn="l">
              <a:buFont typeface="Arial" panose="020B0604020202020204" pitchFamily="34" charset="0"/>
              <a:buChar char="•"/>
            </a:pPr>
            <a:r>
              <a:rPr lang="en-GB" dirty="0"/>
              <a:t>Linguistic</a:t>
            </a:r>
          </a:p>
          <a:p>
            <a:pPr marL="285750" indent="-285750" algn="l">
              <a:buFont typeface="Arial" panose="020B0604020202020204" pitchFamily="34" charset="0"/>
              <a:buChar char="•"/>
            </a:pPr>
            <a:r>
              <a:rPr lang="en-GB" dirty="0"/>
              <a:t>Kinesthetics</a:t>
            </a:r>
          </a:p>
          <a:p>
            <a:pPr marL="285750" indent="-285750" algn="l">
              <a:buFont typeface="Arial" panose="020B0604020202020204" pitchFamily="34" charset="0"/>
              <a:buChar char="•"/>
            </a:pPr>
            <a:r>
              <a:rPr lang="en-GB" dirty="0"/>
              <a:t>Mathematical</a:t>
            </a:r>
          </a:p>
          <a:p>
            <a:pPr marL="285750" indent="-285750" algn="l">
              <a:buFont typeface="Arial" panose="020B0604020202020204" pitchFamily="34" charset="0"/>
              <a:buChar char="•"/>
            </a:pPr>
            <a:r>
              <a:rPr lang="en-GB" dirty="0"/>
              <a:t>Interpersonal </a:t>
            </a:r>
          </a:p>
          <a:p>
            <a:pPr marL="285750" indent="-285750" algn="l">
              <a:buFont typeface="Arial" panose="020B0604020202020204" pitchFamily="34" charset="0"/>
              <a:buChar char="•"/>
            </a:pPr>
            <a:r>
              <a:rPr lang="en-GB" dirty="0"/>
              <a:t>Intrapersonal.</a:t>
            </a:r>
          </a:p>
        </p:txBody>
      </p:sp>
      <p:sp>
        <p:nvSpPr>
          <p:cNvPr id="4" name="Content Placeholder 2">
            <a:extLst>
              <a:ext uri="{FF2B5EF4-FFF2-40B4-BE49-F238E27FC236}">
                <a16:creationId xmlns:a16="http://schemas.microsoft.com/office/drawing/2014/main" id="{4CC10B72-2E1C-422A-8DD9-FCD0D0DB4D3F}"/>
              </a:ext>
            </a:extLst>
          </p:cNvPr>
          <p:cNvSpPr txBox="1">
            <a:spLocks/>
          </p:cNvSpPr>
          <p:nvPr/>
        </p:nvSpPr>
        <p:spPr>
          <a:xfrm>
            <a:off x="6805869" y="2666997"/>
            <a:ext cx="2901078" cy="2604796"/>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gn="ctr">
              <a:buNone/>
            </a:pPr>
            <a:r>
              <a:rPr lang="en-GB" sz="2000" dirty="0"/>
              <a:t>Theories</a:t>
            </a:r>
          </a:p>
          <a:p>
            <a:r>
              <a:rPr lang="en-GB" sz="2000" dirty="0"/>
              <a:t>Vygotsky </a:t>
            </a:r>
          </a:p>
          <a:p>
            <a:r>
              <a:rPr lang="en-GB" sz="2000" dirty="0"/>
              <a:t>Steiner </a:t>
            </a:r>
          </a:p>
          <a:p>
            <a:r>
              <a:rPr lang="en-GB" sz="2000" dirty="0"/>
              <a:t>Burner</a:t>
            </a:r>
          </a:p>
          <a:p>
            <a:pPr marL="0" indent="0">
              <a:buNone/>
            </a:pPr>
            <a:endParaRPr lang="en-GB" dirty="0"/>
          </a:p>
        </p:txBody>
      </p:sp>
    </p:spTree>
    <p:extLst>
      <p:ext uri="{BB962C8B-B14F-4D97-AF65-F5344CB8AC3E}">
        <p14:creationId xmlns:p14="http://schemas.microsoft.com/office/powerpoint/2010/main" val="2720962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7D7CB-C344-46A2-B911-5225B9719A8C}"/>
              </a:ext>
            </a:extLst>
          </p:cNvPr>
          <p:cNvSpPr>
            <a:spLocks noGrp="1"/>
          </p:cNvSpPr>
          <p:nvPr>
            <p:ph type="title"/>
          </p:nvPr>
        </p:nvSpPr>
        <p:spPr/>
        <p:txBody>
          <a:bodyPr/>
          <a:lstStyle/>
          <a:p>
            <a:r>
              <a:rPr lang="en-GB" dirty="0"/>
              <a:t>Analyise</a:t>
            </a:r>
          </a:p>
        </p:txBody>
      </p:sp>
      <p:sp>
        <p:nvSpPr>
          <p:cNvPr id="3" name="Content Placeholder 2">
            <a:extLst>
              <a:ext uri="{FF2B5EF4-FFF2-40B4-BE49-F238E27FC236}">
                <a16:creationId xmlns:a16="http://schemas.microsoft.com/office/drawing/2014/main" id="{B9973CBB-0D54-410C-BDB7-C4CF8C85FEAC}"/>
              </a:ext>
            </a:extLst>
          </p:cNvPr>
          <p:cNvSpPr>
            <a:spLocks noGrp="1"/>
          </p:cNvSpPr>
          <p:nvPr>
            <p:ph idx="1"/>
          </p:nvPr>
        </p:nvSpPr>
        <p:spPr/>
        <p:txBody>
          <a:bodyPr/>
          <a:lstStyle/>
          <a:p>
            <a:r>
              <a:rPr lang="en-GB" dirty="0"/>
              <a:t>Why is it important to incorporate each learning style?</a:t>
            </a:r>
          </a:p>
          <a:p>
            <a:r>
              <a:rPr lang="en-GB" dirty="0"/>
              <a:t>How does this effect the learners?</a:t>
            </a:r>
          </a:p>
          <a:p>
            <a:r>
              <a:rPr lang="en-GB" dirty="0"/>
              <a:t>What theories support the benefits or disadvantages of the learning styles?</a:t>
            </a:r>
          </a:p>
        </p:txBody>
      </p:sp>
      <p:pic>
        <p:nvPicPr>
          <p:cNvPr id="3074" name="Picture 2" descr="Learning Styles (What Research Says to the Teacher): Judith C. Reiff:  9780810610927: Amazon.com: Books">
            <a:extLst>
              <a:ext uri="{FF2B5EF4-FFF2-40B4-BE49-F238E27FC236}">
                <a16:creationId xmlns:a16="http://schemas.microsoft.com/office/drawing/2014/main" id="{5CD31B4B-E681-43EF-8A0B-53479FA41B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3496" y="490538"/>
            <a:ext cx="2399527" cy="35956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AC1F3CA-C905-4BFB-A7C3-44530557F9C9}"/>
              </a:ext>
            </a:extLst>
          </p:cNvPr>
          <p:cNvSpPr txBox="1"/>
          <p:nvPr/>
        </p:nvSpPr>
        <p:spPr>
          <a:xfrm>
            <a:off x="2371725" y="6143625"/>
            <a:ext cx="9720546" cy="646331"/>
          </a:xfrm>
          <a:prstGeom prst="rect">
            <a:avLst/>
          </a:prstGeom>
          <a:noFill/>
        </p:spPr>
        <p:txBody>
          <a:bodyPr wrap="none" rtlCol="0">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Judith Campbell,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learning styles, what research says to the teacher, </a:t>
            </a:r>
            <a:r>
              <a:rPr lang="en-GB" sz="1200" dirty="0">
                <a:effectLst/>
                <a:latin typeface="Calibri" panose="020F0502020204030204" pitchFamily="34" charset="0"/>
                <a:ea typeface="Calibri" panose="020F0502020204030204" pitchFamily="34" charset="0"/>
                <a:cs typeface="Times New Roman" panose="02020603050405020304" pitchFamily="18" charset="0"/>
              </a:rPr>
              <a:t>(National Education Association, 1995) pg17.</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Harold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Pashler</a:t>
            </a:r>
            <a:r>
              <a:rPr lang="en-GB" sz="1200" dirty="0">
                <a:effectLst/>
                <a:latin typeface="Calibri" panose="020F0502020204030204" pitchFamily="34" charset="0"/>
                <a:ea typeface="Calibri" panose="020F0502020204030204" pitchFamily="34" charset="0"/>
                <a:cs typeface="Times New Roman" panose="02020603050405020304" pitchFamily="18" charset="0"/>
              </a:rPr>
              <a:t> and others, ‘Learning styles, Concepts and Evidence’,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Psychological science in the public interest, </a:t>
            </a:r>
            <a:r>
              <a:rPr lang="en-GB" sz="1200" dirty="0">
                <a:effectLst/>
                <a:latin typeface="Calibri" panose="020F0502020204030204" pitchFamily="34" charset="0"/>
                <a:ea typeface="Calibri" panose="020F0502020204030204" pitchFamily="34" charset="0"/>
                <a:cs typeface="Times New Roman" panose="02020603050405020304" pitchFamily="18" charset="0"/>
              </a:rPr>
              <a:t>Volume 9. Issue 3, (2008) pg</a:t>
            </a:r>
            <a:r>
              <a:rPr lang="en-GB" sz="1200" dirty="0">
                <a:latin typeface="Calibri" panose="020F0502020204030204" pitchFamily="34" charset="0"/>
                <a:ea typeface="Calibri" panose="020F0502020204030204" pitchFamily="34" charset="0"/>
                <a:cs typeface="Times New Roman" panose="02020603050405020304" pitchFamily="18" charset="0"/>
              </a:rPr>
              <a:t>117.</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Stephan Newman and Ashkan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Latifi</a:t>
            </a:r>
            <a:r>
              <a:rPr lang="en-GB" sz="1200" dirty="0">
                <a:effectLst/>
                <a:latin typeface="Calibri" panose="020F0502020204030204" pitchFamily="34" charset="0"/>
                <a:ea typeface="Calibri" panose="020F0502020204030204" pitchFamily="34" charset="0"/>
                <a:cs typeface="Times New Roman" panose="02020603050405020304" pitchFamily="18" charset="0"/>
              </a:rPr>
              <a:t>, ‘Vygotsky, education, and teacher education’,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Journal of education for teaching, </a:t>
            </a:r>
            <a:r>
              <a:rPr lang="en-GB" sz="1200" dirty="0">
                <a:effectLst/>
                <a:latin typeface="Calibri" panose="020F0502020204030204" pitchFamily="34" charset="0"/>
                <a:ea typeface="Calibri" panose="020F0502020204030204" pitchFamily="34" charset="0"/>
                <a:cs typeface="Times New Roman" panose="02020603050405020304" pitchFamily="18" charset="0"/>
              </a:rPr>
              <a:t>Volume 47 part 1. (2020) pgs10 -14.</a:t>
            </a:r>
            <a:endParaRPr lang="en-GB" sz="300" dirty="0"/>
          </a:p>
        </p:txBody>
      </p:sp>
    </p:spTree>
    <p:extLst>
      <p:ext uri="{BB962C8B-B14F-4D97-AF65-F5344CB8AC3E}">
        <p14:creationId xmlns:p14="http://schemas.microsoft.com/office/powerpoint/2010/main" val="932881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AEE48-07C5-4F93-9712-FC70070D0887}"/>
              </a:ext>
            </a:extLst>
          </p:cNvPr>
          <p:cNvSpPr>
            <a:spLocks noGrp="1"/>
          </p:cNvSpPr>
          <p:nvPr>
            <p:ph type="title"/>
          </p:nvPr>
        </p:nvSpPr>
        <p:spPr/>
        <p:txBody>
          <a:bodyPr/>
          <a:lstStyle/>
          <a:p>
            <a:r>
              <a:rPr lang="en-GB" dirty="0"/>
              <a:t>Evaluation </a:t>
            </a:r>
          </a:p>
        </p:txBody>
      </p:sp>
      <p:sp>
        <p:nvSpPr>
          <p:cNvPr id="3" name="Content Placeholder 2">
            <a:extLst>
              <a:ext uri="{FF2B5EF4-FFF2-40B4-BE49-F238E27FC236}">
                <a16:creationId xmlns:a16="http://schemas.microsoft.com/office/drawing/2014/main" id="{15581E68-FAEC-4998-9BA8-7C0B20735B45}"/>
              </a:ext>
            </a:extLst>
          </p:cNvPr>
          <p:cNvSpPr>
            <a:spLocks noGrp="1"/>
          </p:cNvSpPr>
          <p:nvPr>
            <p:ph idx="1"/>
          </p:nvPr>
        </p:nvSpPr>
        <p:spPr/>
        <p:txBody>
          <a:bodyPr/>
          <a:lstStyle/>
          <a:p>
            <a:r>
              <a:rPr lang="en-GB" dirty="0"/>
              <a:t>What do I think worked well with each learning style?</a:t>
            </a:r>
          </a:p>
          <a:p>
            <a:r>
              <a:rPr lang="en-GB" dirty="0"/>
              <a:t>How would I incorporate this in my lessons in the future?</a:t>
            </a:r>
          </a:p>
        </p:txBody>
      </p:sp>
      <p:sp>
        <p:nvSpPr>
          <p:cNvPr id="5" name="TextBox 4">
            <a:extLst>
              <a:ext uri="{FF2B5EF4-FFF2-40B4-BE49-F238E27FC236}">
                <a16:creationId xmlns:a16="http://schemas.microsoft.com/office/drawing/2014/main" id="{94F267C1-9EDE-4A48-82D7-C32024EF7731}"/>
              </a:ext>
            </a:extLst>
          </p:cNvPr>
          <p:cNvSpPr txBox="1"/>
          <p:nvPr/>
        </p:nvSpPr>
        <p:spPr>
          <a:xfrm>
            <a:off x="2762250" y="6048375"/>
            <a:ext cx="9229725" cy="461665"/>
          </a:xfrm>
          <a:prstGeom prst="rect">
            <a:avLst/>
          </a:prstGeom>
          <a:noFill/>
        </p:spPr>
        <p:txBody>
          <a:bodyPr wrap="square" rtlCol="0">
            <a:spAutoFit/>
          </a:bodyPr>
          <a:lstStyle/>
          <a:p>
            <a:r>
              <a:rPr lang="en-GB" sz="1200" dirty="0"/>
              <a:t>The Brighton Waldorf School, Success in this year’s GCSE results, 2019, &lt;https://www.brightonwaldorfschool.org/press-room/successes-in-this-years-gcse-results/&gt; [accessed 27.04.21].</a:t>
            </a:r>
          </a:p>
        </p:txBody>
      </p:sp>
    </p:spTree>
    <p:extLst>
      <p:ext uri="{BB962C8B-B14F-4D97-AF65-F5344CB8AC3E}">
        <p14:creationId xmlns:p14="http://schemas.microsoft.com/office/powerpoint/2010/main" val="3741225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15E1F-49A0-4A58-91BF-D42ACC3941A9}"/>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4BD54EAF-B1E8-446A-99A9-D10DCC406FB4}"/>
              </a:ext>
            </a:extLst>
          </p:cNvPr>
          <p:cNvSpPr>
            <a:spLocks noGrp="1"/>
          </p:cNvSpPr>
          <p:nvPr>
            <p:ph idx="1"/>
          </p:nvPr>
        </p:nvSpPr>
        <p:spPr/>
        <p:txBody>
          <a:bodyPr/>
          <a:lstStyle/>
          <a:p>
            <a:r>
              <a:rPr lang="en-GB" dirty="0"/>
              <a:t>Summary of the learning style and activity that I think went the best and which didn’t work well. </a:t>
            </a:r>
          </a:p>
        </p:txBody>
      </p:sp>
    </p:spTree>
    <p:extLst>
      <p:ext uri="{BB962C8B-B14F-4D97-AF65-F5344CB8AC3E}">
        <p14:creationId xmlns:p14="http://schemas.microsoft.com/office/powerpoint/2010/main" val="2843221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6DDD3-F3B4-49B7-8D92-B1B6A7351FC5}"/>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E2EF1DA1-4A95-413B-8B10-18920BED97D7}"/>
              </a:ext>
            </a:extLst>
          </p:cNvPr>
          <p:cNvSpPr>
            <a:spLocks noGrp="1"/>
          </p:cNvSpPr>
          <p:nvPr>
            <p:ph idx="1"/>
          </p:nvPr>
        </p:nvSpPr>
        <p:spPr/>
        <p:txBody>
          <a:bodyPr>
            <a:normAutofit/>
          </a:bodyPr>
          <a:lstStyle/>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Campbell, Judith,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Learning styles, what research says to the teacher, </a:t>
            </a:r>
            <a:r>
              <a:rPr lang="en-GB" sz="1800" dirty="0">
                <a:effectLst/>
                <a:latin typeface="Calibri" panose="020F0502020204030204" pitchFamily="34" charset="0"/>
                <a:ea typeface="Calibri" panose="020F0502020204030204" pitchFamily="34" charset="0"/>
                <a:cs typeface="Times New Roman" panose="02020603050405020304" pitchFamily="18" charset="0"/>
              </a:rPr>
              <a:t>(National Education Association, 1995)</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Newman, Stephan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Latifi</a:t>
            </a:r>
            <a:r>
              <a:rPr lang="en-GB" sz="1800" dirty="0">
                <a:effectLst/>
                <a:latin typeface="Calibri" panose="020F0502020204030204" pitchFamily="34" charset="0"/>
                <a:ea typeface="Calibri" panose="020F0502020204030204" pitchFamily="34" charset="0"/>
                <a:cs typeface="Times New Roman" panose="02020603050405020304" pitchFamily="18" charset="0"/>
              </a:rPr>
              <a:t>, Ashkan,  ‘Vygotsky, education, and teacher education’,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education for teaching, </a:t>
            </a:r>
            <a:r>
              <a:rPr lang="en-GB" sz="1800" dirty="0">
                <a:effectLst/>
                <a:latin typeface="Calibri" panose="020F0502020204030204" pitchFamily="34" charset="0"/>
                <a:ea typeface="Calibri" panose="020F0502020204030204" pitchFamily="34" charset="0"/>
                <a:cs typeface="Times New Roman" panose="02020603050405020304" pitchFamily="18" charset="0"/>
              </a:rPr>
              <a:t>Volume 47 part 1. (2020) pg10.</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Pashler, Harold and others, ‘Learning styles, Concepts and Evidence’,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Psychological science in the public interest, </a:t>
            </a:r>
            <a:r>
              <a:rPr lang="en-GB" sz="1800" dirty="0">
                <a:effectLst/>
                <a:latin typeface="Calibri" panose="020F0502020204030204" pitchFamily="34" charset="0"/>
                <a:ea typeface="Calibri" panose="020F0502020204030204" pitchFamily="34" charset="0"/>
                <a:cs typeface="Times New Roman" panose="02020603050405020304" pitchFamily="18" charset="0"/>
              </a:rPr>
              <a:t>Volume 9. Issue 3, (2008) pgs. 106-117.</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Brighton Waldorf School,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Success in this year’s GCSE results, </a:t>
            </a:r>
            <a:r>
              <a:rPr lang="en-GB" sz="1800" dirty="0">
                <a:effectLst/>
                <a:latin typeface="Calibri" panose="020F0502020204030204" pitchFamily="34" charset="0"/>
                <a:ea typeface="Calibri" panose="020F0502020204030204" pitchFamily="34" charset="0"/>
                <a:cs typeface="Times New Roman" panose="02020603050405020304" pitchFamily="18" charset="0"/>
              </a:rPr>
              <a:t>2019, &lt;</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https://www.brightonwaldorfschool.org/press-room/successes-in-this-years-gcse-results/</a:t>
            </a:r>
            <a:r>
              <a:rPr lang="en-GB" sz="1800" dirty="0">
                <a:effectLst/>
                <a:latin typeface="Calibri" panose="020F0502020204030204" pitchFamily="34" charset="0"/>
                <a:ea typeface="Calibri" panose="020F0502020204030204" pitchFamily="34" charset="0"/>
                <a:cs typeface="Times New Roman" panose="02020603050405020304" pitchFamily="18" charset="0"/>
              </a:rPr>
              <a:t>&gt; [accessed 27.04.21].</a:t>
            </a:r>
          </a:p>
          <a:p>
            <a:pPr marL="0" indent="0">
              <a:buNone/>
            </a:pPr>
            <a:endParaRPr lang="en-GB" sz="1400" dirty="0"/>
          </a:p>
        </p:txBody>
      </p:sp>
    </p:spTree>
    <p:extLst>
      <p:ext uri="{BB962C8B-B14F-4D97-AF65-F5344CB8AC3E}">
        <p14:creationId xmlns:p14="http://schemas.microsoft.com/office/powerpoint/2010/main" val="35621829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CCDFCBBBA200248B32B2A626FE8B273" ma:contentTypeVersion="7" ma:contentTypeDescription="Create a new document." ma:contentTypeScope="" ma:versionID="bd170cb4e422965ee698b9a9a5e20995">
  <xsd:schema xmlns:xsd="http://www.w3.org/2001/XMLSchema" xmlns:xs="http://www.w3.org/2001/XMLSchema" xmlns:p="http://schemas.microsoft.com/office/2006/metadata/properties" xmlns:ns3="ada16477-4a9e-4f32-8a2f-23c8ffb0c900" xmlns:ns4="09ebbee8-2921-4cc3-be77-564d5a35cca5" targetNamespace="http://schemas.microsoft.com/office/2006/metadata/properties" ma:root="true" ma:fieldsID="3050ac3b509962e26cfad84a0983bd3d" ns3:_="" ns4:_="">
    <xsd:import namespace="ada16477-4a9e-4f32-8a2f-23c8ffb0c900"/>
    <xsd:import namespace="09ebbee8-2921-4cc3-be77-564d5a35cca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a16477-4a9e-4f32-8a2f-23c8ffb0c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9ebbee8-2921-4cc3-be77-564d5a35cca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6B79EDD-CB46-463B-9777-A8032D80A424}">
  <ds:schemaRefs>
    <ds:schemaRef ds:uri="http://schemas.microsoft.com/sharepoint/v3/contenttype/forms"/>
  </ds:schemaRefs>
</ds:datastoreItem>
</file>

<file path=customXml/itemProps2.xml><?xml version="1.0" encoding="utf-8"?>
<ds:datastoreItem xmlns:ds="http://schemas.openxmlformats.org/officeDocument/2006/customXml" ds:itemID="{61148FEE-AFEF-4AAC-A7DF-260F2A0398CC}">
  <ds:schemaRefs>
    <ds:schemaRef ds:uri="http://purl.org/dc/dcmitype/"/>
    <ds:schemaRef ds:uri="http://schemas.microsoft.com/office/infopath/2007/PartnerControls"/>
    <ds:schemaRef ds:uri="ada16477-4a9e-4f32-8a2f-23c8ffb0c900"/>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09ebbee8-2921-4cc3-be77-564d5a35cca5"/>
    <ds:schemaRef ds:uri="http://www.w3.org/XML/1998/namespace"/>
  </ds:schemaRefs>
</ds:datastoreItem>
</file>

<file path=customXml/itemProps3.xml><?xml version="1.0" encoding="utf-8"?>
<ds:datastoreItem xmlns:ds="http://schemas.openxmlformats.org/officeDocument/2006/customXml" ds:itemID="{8C16F410-2E5F-4B2B-9F92-4950DAF3DB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a16477-4a9e-4f32-8a2f-23c8ffb0c900"/>
    <ds:schemaRef ds:uri="09ebbee8-2921-4cc3-be77-564d5a35cc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582</TotalTime>
  <Words>1600</Words>
  <Application>Microsoft Office PowerPoint</Application>
  <PresentationFormat>Widescreen</PresentationFormat>
  <Paragraphs>146</Paragraphs>
  <Slides>12</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Corbel</vt:lpstr>
      <vt:lpstr>Signika</vt:lpstr>
      <vt:lpstr>Parallax</vt:lpstr>
      <vt:lpstr>Observations at:  Tir-Y-Berth Primary school.</vt:lpstr>
      <vt:lpstr>How does the teacher use various learning styles to encourage effective questioning from the learners?</vt:lpstr>
      <vt:lpstr>Lesson plans</vt:lpstr>
      <vt:lpstr>Lesson plan in depth</vt:lpstr>
      <vt:lpstr>PowerPoint Presentation</vt:lpstr>
      <vt:lpstr>PowerPoint Presentation</vt:lpstr>
      <vt:lpstr>PowerPoint Presentation</vt:lpstr>
      <vt:lpstr>How each element of the lesson plan links to each learning style.</vt:lpstr>
      <vt:lpstr>Analyise</vt:lpstr>
      <vt:lpstr>Evaluation </vt:lpstr>
      <vt:lpstr>Conclusion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Observations at Tir-y-Berth Primary school.</dc:title>
  <dc:creator>Georgia Lowrie Williams (1801640)</dc:creator>
  <cp:lastModifiedBy>Georgia Lowrie Williams (1801640)</cp:lastModifiedBy>
  <cp:revision>27</cp:revision>
  <dcterms:created xsi:type="dcterms:W3CDTF">2021-04-22T12:50:36Z</dcterms:created>
  <dcterms:modified xsi:type="dcterms:W3CDTF">2021-04-28T12:12:41Z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0x0101000CCDFCBBBA200248B32B2A626FE8B273</vt:lpwstr>
  </property>
</Properties>
</file>