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23"/>
  </p:notesMasterIdLst>
  <p:sldIdLst>
    <p:sldId id="257" r:id="rId2"/>
    <p:sldId id="256" r:id="rId3"/>
    <p:sldId id="276" r:id="rId4"/>
    <p:sldId id="297" r:id="rId5"/>
    <p:sldId id="278" r:id="rId6"/>
    <p:sldId id="298" r:id="rId7"/>
    <p:sldId id="285" r:id="rId8"/>
    <p:sldId id="291" r:id="rId9"/>
    <p:sldId id="300" r:id="rId10"/>
    <p:sldId id="279" r:id="rId11"/>
    <p:sldId id="301" r:id="rId12"/>
    <p:sldId id="288" r:id="rId13"/>
    <p:sldId id="286" r:id="rId14"/>
    <p:sldId id="289" r:id="rId15"/>
    <p:sldId id="293" r:id="rId16"/>
    <p:sldId id="299" r:id="rId17"/>
    <p:sldId id="302" r:id="rId18"/>
    <p:sldId id="295" r:id="rId19"/>
    <p:sldId id="296" r:id="rId20"/>
    <p:sldId id="283" r:id="rId21"/>
    <p:sldId id="303"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167" autoAdjust="0"/>
    <p:restoredTop sz="94635"/>
  </p:normalViewPr>
  <p:slideViewPr>
    <p:cSldViewPr snapToGrid="0">
      <p:cViewPr varScale="1">
        <p:scale>
          <a:sx n="115" d="100"/>
          <a:sy n="115" d="100"/>
        </p:scale>
        <p:origin x="107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58D24C-743C-5B42-B0AF-BFC2555EFDD0}" type="datetimeFigureOut">
              <a:rPr lang="en-US" smtClean="0"/>
              <a:t>3/14/26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1364F7-CED9-FD44-BEDD-37C79F8F9E0C}" type="slidenum">
              <a:rPr lang="en-US" smtClean="0"/>
              <a:t>‹#›</a:t>
            </a:fld>
            <a:endParaRPr lang="en-US"/>
          </a:p>
        </p:txBody>
      </p:sp>
    </p:spTree>
    <p:extLst>
      <p:ext uri="{BB962C8B-B14F-4D97-AF65-F5344CB8AC3E}">
        <p14:creationId xmlns:p14="http://schemas.microsoft.com/office/powerpoint/2010/main" val="275749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1364F7-CED9-FD44-BEDD-37C79F8F9E0C}" type="slidenum">
              <a:rPr lang="en-US" smtClean="0"/>
              <a:t>5</a:t>
            </a:fld>
            <a:endParaRPr lang="en-US"/>
          </a:p>
        </p:txBody>
      </p:sp>
    </p:spTree>
    <p:extLst>
      <p:ext uri="{BB962C8B-B14F-4D97-AF65-F5344CB8AC3E}">
        <p14:creationId xmlns:p14="http://schemas.microsoft.com/office/powerpoint/2010/main" val="9129489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1364F7-CED9-FD44-BEDD-37C79F8F9E0C}" type="slidenum">
              <a:rPr lang="en-US" smtClean="0"/>
              <a:t>12</a:t>
            </a:fld>
            <a:endParaRPr lang="en-US"/>
          </a:p>
        </p:txBody>
      </p:sp>
    </p:spTree>
    <p:extLst>
      <p:ext uri="{BB962C8B-B14F-4D97-AF65-F5344CB8AC3E}">
        <p14:creationId xmlns:p14="http://schemas.microsoft.com/office/powerpoint/2010/main" val="40262859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094C089-3582-44F6-A52C-A0943213FCFA}"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72957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094C089-3582-44F6-A52C-A0943213FCFA}"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8899821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1336837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094C089-3582-44F6-A52C-A0943213FCFA}" type="datetimeFigureOut">
              <a:rPr lang="en-GB" smtClean="0"/>
              <a:t>14/03/2026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9386510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094C089-3582-44F6-A52C-A0943213FCFA}" type="datetimeFigureOut">
              <a:rPr lang="en-GB" smtClean="0"/>
              <a:t>14/03/2026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1604703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094C089-3582-44F6-A52C-A0943213FCFA}" type="datetimeFigureOut">
              <a:rPr lang="en-GB" smtClean="0"/>
              <a:t>14/03/2026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0295289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94C089-3582-44F6-A52C-A0943213FCFA}" type="datetimeFigureOut">
              <a:rPr lang="en-GB" smtClean="0"/>
              <a:t>14/03/2026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6115951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094C089-3582-44F6-A52C-A0943213FCFA}" type="datetimeFigureOut">
              <a:rPr lang="en-GB" smtClean="0"/>
              <a:t>14/03/2026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509634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094C089-3582-44F6-A52C-A0943213FCFA}" type="datetimeFigureOut">
              <a:rPr lang="en-GB" smtClean="0"/>
              <a:t>14/03/2026</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9818696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4122362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003014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894766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9368253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8883760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094C089-3582-44F6-A52C-A0943213FCFA}"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355943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094C089-3582-44F6-A52C-A0943213FCFA}"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5716819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094C089-3582-44F6-A52C-A0943213FCFA}" type="datetimeFigureOut">
              <a:rPr lang="en-GB" smtClean="0"/>
              <a:t>14/03/2026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4637343-0A74-448A-BC3B-0884AE5B08C2}" type="slidenum">
              <a:rPr lang="en-GB" smtClean="0"/>
              <a:t>‹#›</a:t>
            </a:fld>
            <a:endParaRPr lang="en-GB"/>
          </a:p>
        </p:txBody>
      </p:sp>
    </p:spTree>
    <p:extLst>
      <p:ext uri="{BB962C8B-B14F-4D97-AF65-F5344CB8AC3E}">
        <p14:creationId xmlns:p14="http://schemas.microsoft.com/office/powerpoint/2010/main" val="2296234653"/>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england.nhs.uk/" TargetMode="External"/><Relationship Id="rId2" Type="http://schemas.openxmlformats.org/officeDocument/2006/relationships/hyperlink" Target="https://www.microsoft.com/" TargetMode="External"/><Relationship Id="rId1" Type="http://schemas.openxmlformats.org/officeDocument/2006/relationships/slideLayout" Target="../slideLayouts/slideLayout2.xml"/><Relationship Id="rId5" Type="http://schemas.openxmlformats.org/officeDocument/2006/relationships/hyperlink" Target="https://www.hee.nhs.uk/" TargetMode="External"/><Relationship Id="rId4" Type="http://schemas.openxmlformats.org/officeDocument/2006/relationships/hyperlink" Target="https://digital.nhs.uk/" TargetMode="External"/></Relationships>
</file>

<file path=ppt/slides/_rels/slide21.xml.rels><?xml version="1.0" encoding="UTF-8" standalone="yes"?>
<Relationships xmlns="http://schemas.openxmlformats.org/package/2006/relationships"><Relationship Id="rId2" Type="http://schemas.openxmlformats.org/officeDocument/2006/relationships/hyperlink" Target="https://www.microsoft.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2F631-4028-DBAF-26B0-13D753BC2148}"/>
              </a:ext>
            </a:extLst>
          </p:cNvPr>
          <p:cNvSpPr>
            <a:spLocks noGrp="1"/>
          </p:cNvSpPr>
          <p:nvPr>
            <p:ph type="ctrTitle"/>
          </p:nvPr>
        </p:nvSpPr>
        <p:spPr>
          <a:xfrm>
            <a:off x="4479072" y="2207941"/>
            <a:ext cx="2619280" cy="2228977"/>
          </a:xfrm>
        </p:spPr>
        <p:txBody>
          <a:bodyPr>
            <a:noAutofit/>
          </a:bodyPr>
          <a:lstStyle/>
          <a:p>
            <a:pPr algn="ctr"/>
            <a:r>
              <a:rPr lang="en-US" sz="2000" spc="-10" dirty="0">
                <a:solidFill>
                  <a:schemeClr val="tx1"/>
                </a:solidFill>
                <a:effectLst/>
                <a:latin typeface="Arial" panose="020B0604020202020204" pitchFamily="34" charset="0"/>
                <a:ea typeface="Arial" panose="020B0604020202020204" pitchFamily="34" charset="0"/>
                <a:cs typeface="Arial" panose="020B0604020202020204" pitchFamily="34" charset="0"/>
              </a:rPr>
              <a:t>LCHS4007</a:t>
            </a:r>
            <a:br>
              <a:rPr lang="en-US" sz="2000" spc="-10" dirty="0">
                <a:solidFill>
                  <a:schemeClr val="tx1"/>
                </a:solidFill>
                <a:effectLst/>
                <a:latin typeface="Arial" panose="020B0604020202020204" pitchFamily="34" charset="0"/>
                <a:ea typeface="Arial" panose="020B0604020202020204" pitchFamily="34" charset="0"/>
                <a:cs typeface="Arial" panose="020B0604020202020204" pitchFamily="34" charset="0"/>
              </a:rPr>
            </a:br>
            <a:br>
              <a:rPr lang="en-US" sz="2000" spc="-10" dirty="0">
                <a:solidFill>
                  <a:schemeClr val="tx1"/>
                </a:solidFill>
                <a:effectLst/>
                <a:latin typeface="Arial" panose="020B0604020202020204" pitchFamily="34" charset="0"/>
                <a:ea typeface="Arial" panose="020B0604020202020204" pitchFamily="34" charset="0"/>
                <a:cs typeface="Arial" panose="020B0604020202020204" pitchFamily="34" charset="0"/>
              </a:rPr>
            </a:br>
            <a:r>
              <a:rPr lang="en-US" sz="2000" spc="-10" dirty="0">
                <a:solidFill>
                  <a:schemeClr val="tx1"/>
                </a:solidFill>
                <a:effectLst/>
                <a:latin typeface="Arial" panose="020B0604020202020204" pitchFamily="34" charset="0"/>
                <a:ea typeface="Arial" panose="020B0604020202020204" pitchFamily="34" charset="0"/>
                <a:cs typeface="Arial" panose="020B0604020202020204" pitchFamily="34" charset="0"/>
              </a:rPr>
              <a:t>Assessment: 1</a:t>
            </a:r>
            <a:br>
              <a:rPr lang="en-US" sz="2000" spc="-10" dirty="0">
                <a:solidFill>
                  <a:schemeClr val="tx1"/>
                </a:solidFill>
                <a:effectLst/>
                <a:latin typeface="Arial" panose="020B0604020202020204" pitchFamily="34" charset="0"/>
                <a:ea typeface="Arial" panose="020B0604020202020204" pitchFamily="34" charset="0"/>
                <a:cs typeface="Arial" panose="020B0604020202020204" pitchFamily="34" charset="0"/>
              </a:rPr>
            </a:br>
            <a:r>
              <a:rPr lang="en-US" sz="2000" spc="-10" dirty="0">
                <a:solidFill>
                  <a:schemeClr val="tx1"/>
                </a:solidFill>
                <a:effectLst/>
                <a:latin typeface="Arial" panose="020B0604020202020204" pitchFamily="34" charset="0"/>
                <a:ea typeface="Arial" panose="020B0604020202020204" pitchFamily="34" charset="0"/>
                <a:cs typeface="Arial" panose="020B0604020202020204" pitchFamily="34" charset="0"/>
              </a:rPr>
              <a:t>  </a:t>
            </a:r>
            <a:br>
              <a:rPr lang="en-US" sz="2000" spc="-10" dirty="0">
                <a:solidFill>
                  <a:schemeClr val="tx1"/>
                </a:solidFill>
                <a:effectLst/>
                <a:latin typeface="Arial" panose="020B0604020202020204" pitchFamily="34" charset="0"/>
                <a:ea typeface="Arial" panose="020B0604020202020204" pitchFamily="34" charset="0"/>
                <a:cs typeface="Arial" panose="020B0604020202020204" pitchFamily="34" charset="0"/>
              </a:rPr>
            </a:br>
            <a:r>
              <a:rPr lang="en-US" sz="2000" spc="-10" dirty="0">
                <a:solidFill>
                  <a:schemeClr val="tx1"/>
                </a:solidFill>
                <a:effectLst/>
                <a:latin typeface="Arial" panose="020B0604020202020204" pitchFamily="34" charset="0"/>
                <a:ea typeface="Arial" panose="020B0604020202020204" pitchFamily="34" charset="0"/>
                <a:cs typeface="Arial" panose="020B0604020202020204" pitchFamily="34" charset="0"/>
              </a:rPr>
              <a:t>Group number 8</a:t>
            </a:r>
            <a:endParaRPr lang="en-GB" sz="2000" dirty="0">
              <a:solidFill>
                <a:schemeClr val="tx1"/>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5E17B86-1AF6-8C57-4B14-0F4C5868F5C0}"/>
              </a:ext>
            </a:extLst>
          </p:cNvPr>
          <p:cNvSpPr>
            <a:spLocks noGrp="1"/>
          </p:cNvSpPr>
          <p:nvPr>
            <p:ph type="subTitle" idx="1"/>
          </p:nvPr>
        </p:nvSpPr>
        <p:spPr>
          <a:xfrm>
            <a:off x="1391503" y="4809089"/>
            <a:ext cx="8321209" cy="758536"/>
          </a:xfrm>
        </p:spPr>
        <p:txBody>
          <a:bodyPr>
            <a:noAutofit/>
          </a:bodyPr>
          <a:lstStyle/>
          <a:p>
            <a:pPr algn="l"/>
            <a:r>
              <a:rPr lang="en-GB" sz="2000" dirty="0">
                <a:solidFill>
                  <a:schemeClr val="tx1"/>
                </a:solidFill>
                <a:latin typeface="Arial" panose="020B0604020202020204" pitchFamily="34" charset="0"/>
                <a:cs typeface="Arial" panose="020B0604020202020204" pitchFamily="34" charset="0"/>
              </a:rPr>
              <a:t>Programme:   Certificate of Higher Education in Health and Social Care</a:t>
            </a:r>
          </a:p>
          <a:p>
            <a:pPr algn="l"/>
            <a:endParaRPr lang="en-GB" sz="2000" dirty="0">
              <a:solidFill>
                <a:schemeClr val="tx1"/>
              </a:solidFill>
              <a:latin typeface="Arial" panose="020B0604020202020204" pitchFamily="34" charset="0"/>
              <a:cs typeface="Arial" panose="020B0604020202020204" pitchFamily="34" charset="0"/>
            </a:endParaRPr>
          </a:p>
          <a:p>
            <a:pPr algn="l"/>
            <a:r>
              <a:rPr lang="en-GB" sz="2000" dirty="0">
                <a:solidFill>
                  <a:schemeClr val="tx1"/>
                </a:solidFill>
                <a:latin typeface="Arial" panose="020B0604020202020204" pitchFamily="34" charset="0"/>
                <a:cs typeface="Arial" panose="020B0604020202020204" pitchFamily="34" charset="0"/>
              </a:rPr>
              <a:t>Lecturer name: Dr </a:t>
            </a:r>
            <a:r>
              <a:rPr lang="en-GB" sz="2000" dirty="0" err="1">
                <a:solidFill>
                  <a:schemeClr val="tx1"/>
                </a:solidFill>
                <a:latin typeface="Arial" panose="020B0604020202020204" pitchFamily="34" charset="0"/>
                <a:cs typeface="Arial" panose="020B0604020202020204" pitchFamily="34" charset="0"/>
              </a:rPr>
              <a:t>Sadeque</a:t>
            </a:r>
            <a:r>
              <a:rPr lang="en-GB" sz="2000" dirty="0">
                <a:solidFill>
                  <a:schemeClr val="tx1"/>
                </a:solidFill>
                <a:latin typeface="Arial" panose="020B0604020202020204" pitchFamily="34" charset="0"/>
                <a:cs typeface="Arial" panose="020B0604020202020204" pitchFamily="34" charset="0"/>
              </a:rPr>
              <a:t> Shaikh</a:t>
            </a:r>
          </a:p>
          <a:p>
            <a:endParaRPr lang="en-GB" sz="2000" dirty="0">
              <a:solidFill>
                <a:schemeClr val="tx1"/>
              </a:solidFill>
              <a:latin typeface="Arial" panose="020B0604020202020204" pitchFamily="34" charset="0"/>
              <a:cs typeface="Arial" panose="020B0604020202020204" pitchFamily="34" charset="0"/>
            </a:endParaRPr>
          </a:p>
        </p:txBody>
      </p:sp>
      <p:pic>
        <p:nvPicPr>
          <p:cNvPr id="3074" name="Picture 2" descr="University of wales Logos">
            <a:extLst>
              <a:ext uri="{FF2B5EF4-FFF2-40B4-BE49-F238E27FC236}">
                <a16:creationId xmlns:a16="http://schemas.microsoft.com/office/drawing/2014/main" id="{EB2DB8C7-FBDE-53E9-BABD-14CE3F53CB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11303"/>
            <a:ext cx="2980138" cy="1131698"/>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B4654FB8-4BF6-3759-E86D-112C9144CF0C}"/>
              </a:ext>
            </a:extLst>
          </p:cNvPr>
          <p:cNvSpPr txBox="1"/>
          <p:nvPr/>
        </p:nvSpPr>
        <p:spPr>
          <a:xfrm>
            <a:off x="0" y="1192637"/>
            <a:ext cx="10489591" cy="769441"/>
          </a:xfrm>
          <a:prstGeom prst="rect">
            <a:avLst/>
          </a:prstGeom>
          <a:noFill/>
        </p:spPr>
        <p:txBody>
          <a:bodyPr wrap="square">
            <a:spAutoFit/>
          </a:bodyPr>
          <a:lstStyle/>
          <a:p>
            <a:pPr algn="ctr"/>
            <a:r>
              <a:rPr lang="en-GB" sz="4400" u="sng" dirty="0">
                <a:solidFill>
                  <a:schemeClr val="tx1"/>
                </a:solidFill>
                <a:latin typeface="Arial" panose="020B0604020202020204" pitchFamily="34" charset="0"/>
                <a:cs typeface="Arial" panose="020B0604020202020204" pitchFamily="34" charset="0"/>
              </a:rPr>
              <a:t>Digital Skills and Research Method</a:t>
            </a:r>
            <a:endParaRPr lang="en-US" sz="4400" u="sng" dirty="0"/>
          </a:p>
        </p:txBody>
      </p:sp>
      <p:sp>
        <p:nvSpPr>
          <p:cNvPr id="4" name="TextBox 3">
            <a:extLst>
              <a:ext uri="{FF2B5EF4-FFF2-40B4-BE49-F238E27FC236}">
                <a16:creationId xmlns:a16="http://schemas.microsoft.com/office/drawing/2014/main" id="{54FB0675-FBE8-E426-88E0-C00C51C37277}"/>
              </a:ext>
            </a:extLst>
          </p:cNvPr>
          <p:cNvSpPr txBox="1"/>
          <p:nvPr/>
        </p:nvSpPr>
        <p:spPr>
          <a:xfrm>
            <a:off x="5290592" y="2398652"/>
            <a:ext cx="996235" cy="400110"/>
          </a:xfrm>
          <a:prstGeom prst="rect">
            <a:avLst/>
          </a:prstGeom>
          <a:noFill/>
        </p:spPr>
        <p:txBody>
          <a:bodyPr wrap="none" rtlCol="0">
            <a:spAutoFit/>
          </a:bodyPr>
          <a:lstStyle/>
          <a:p>
            <a:pPr algn="ctr"/>
            <a:r>
              <a:rPr lang="en-US" sz="2000" dirty="0">
                <a:latin typeface="Arial" panose="020B0604020202020204" pitchFamily="34" charset="0"/>
                <a:cs typeface="Arial" panose="020B0604020202020204" pitchFamily="34" charset="0"/>
              </a:rPr>
              <a:t>Task 1 </a:t>
            </a:r>
          </a:p>
        </p:txBody>
      </p:sp>
    </p:spTree>
    <p:extLst>
      <p:ext uri="{BB962C8B-B14F-4D97-AF65-F5344CB8AC3E}">
        <p14:creationId xmlns:p14="http://schemas.microsoft.com/office/powerpoint/2010/main" val="671249959"/>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818FE-795F-0E4A-2DAB-A76E4C28911E}"/>
              </a:ext>
            </a:extLst>
          </p:cNvPr>
          <p:cNvSpPr>
            <a:spLocks noGrp="1"/>
          </p:cNvSpPr>
          <p:nvPr>
            <p:ph type="ctrTitle"/>
          </p:nvPr>
        </p:nvSpPr>
        <p:spPr>
          <a:xfrm>
            <a:off x="3501482" y="994728"/>
            <a:ext cx="3946729" cy="873456"/>
          </a:xfrm>
        </p:spPr>
        <p:txBody>
          <a:bodyPr>
            <a:normAutofit fontScale="90000"/>
          </a:bodyPr>
          <a:lstStyle/>
          <a:p>
            <a:r>
              <a:rPr lang="en-GB" sz="4400" dirty="0">
                <a:solidFill>
                  <a:schemeClr val="tx1"/>
                </a:solidFill>
                <a:latin typeface="Arial" panose="020B0604020202020204" pitchFamily="34" charset="0"/>
                <a:cs typeface="Arial" panose="020B0604020202020204" pitchFamily="34" charset="0"/>
              </a:rPr>
              <a:t>Group Members </a:t>
            </a:r>
          </a:p>
        </p:txBody>
      </p:sp>
      <p:sp>
        <p:nvSpPr>
          <p:cNvPr id="3" name="Subtitle 2">
            <a:extLst>
              <a:ext uri="{FF2B5EF4-FFF2-40B4-BE49-F238E27FC236}">
                <a16:creationId xmlns:a16="http://schemas.microsoft.com/office/drawing/2014/main" id="{F4825D79-B6B5-F318-A12D-AA288B3D5B6B}"/>
              </a:ext>
            </a:extLst>
          </p:cNvPr>
          <p:cNvSpPr>
            <a:spLocks noGrp="1"/>
          </p:cNvSpPr>
          <p:nvPr>
            <p:ph type="subTitle" idx="1"/>
          </p:nvPr>
        </p:nvSpPr>
        <p:spPr>
          <a:xfrm>
            <a:off x="1551295" y="3338891"/>
            <a:ext cx="9144000" cy="2802601"/>
          </a:xfrm>
        </p:spPr>
        <p:txBody>
          <a:bodyPr>
            <a:normAutofit/>
          </a:bodyPr>
          <a:lstStyle/>
          <a:p>
            <a:endParaRPr lang="en-GB" dirty="0"/>
          </a:p>
          <a:p>
            <a:pPr algn="l"/>
            <a:r>
              <a:rPr lang="en-GB" dirty="0"/>
              <a:t>		</a:t>
            </a:r>
            <a:endParaRPr lang="en-GB" dirty="0">
              <a:solidFill>
                <a:srgbClr val="FF0000"/>
              </a:solidFill>
            </a:endParaRPr>
          </a:p>
        </p:txBody>
      </p:sp>
      <p:pic>
        <p:nvPicPr>
          <p:cNvPr id="5" name="Picture 4" descr="Robot hands and technology">
            <a:extLst>
              <a:ext uri="{FF2B5EF4-FFF2-40B4-BE49-F238E27FC236}">
                <a16:creationId xmlns:a16="http://schemas.microsoft.com/office/drawing/2014/main" id="{BD907039-4929-182E-6866-396AE9004D9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048160" y="-31715"/>
            <a:ext cx="3078323" cy="2065231"/>
          </a:xfrm>
          <a:prstGeom prst="rect">
            <a:avLst/>
          </a:prstGeom>
        </p:spPr>
      </p:pic>
      <p:graphicFrame>
        <p:nvGraphicFramePr>
          <p:cNvPr id="6" name="Table 5">
            <a:extLst>
              <a:ext uri="{FF2B5EF4-FFF2-40B4-BE49-F238E27FC236}">
                <a16:creationId xmlns:a16="http://schemas.microsoft.com/office/drawing/2014/main" id="{F0CECC57-36FA-4FA6-49BF-9DCC0FE75FB7}"/>
              </a:ext>
            </a:extLst>
          </p:cNvPr>
          <p:cNvGraphicFramePr>
            <a:graphicFrameLocks noGrp="1"/>
          </p:cNvGraphicFramePr>
          <p:nvPr>
            <p:extLst>
              <p:ext uri="{D42A27DB-BD31-4B8C-83A1-F6EECF244321}">
                <p14:modId xmlns:p14="http://schemas.microsoft.com/office/powerpoint/2010/main" val="3379927136"/>
              </p:ext>
            </p:extLst>
          </p:nvPr>
        </p:nvGraphicFramePr>
        <p:xfrm>
          <a:off x="1807118" y="2831386"/>
          <a:ext cx="8128000" cy="158496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3854637699"/>
                    </a:ext>
                  </a:extLst>
                </a:gridCol>
                <a:gridCol w="4064000">
                  <a:extLst>
                    <a:ext uri="{9D8B030D-6E8A-4147-A177-3AD203B41FA5}">
                      <a16:colId xmlns:a16="http://schemas.microsoft.com/office/drawing/2014/main" val="1900470612"/>
                    </a:ext>
                  </a:extLst>
                </a:gridCol>
              </a:tblGrid>
              <a:tr h="370840">
                <a:tc>
                  <a:txBody>
                    <a:bodyPr/>
                    <a:lstStyle/>
                    <a:p>
                      <a:r>
                        <a:rPr lang="en-US" sz="2000" b="0" dirty="0">
                          <a:latin typeface="Arial" panose="020B0604020202020204" pitchFamily="34" charset="0"/>
                          <a:cs typeface="Arial" panose="020B0604020202020204" pitchFamily="34" charset="0"/>
                        </a:rPr>
                        <a:t>Student Name </a:t>
                      </a:r>
                    </a:p>
                  </a:txBody>
                  <a:tcPr/>
                </a:tc>
                <a:tc>
                  <a:txBody>
                    <a:bodyPr/>
                    <a:lstStyle/>
                    <a:p>
                      <a:r>
                        <a:rPr lang="en-US" sz="2000" b="0" dirty="0">
                          <a:latin typeface="Arial" panose="020B0604020202020204" pitchFamily="34" charset="0"/>
                          <a:cs typeface="Arial" panose="020B0604020202020204" pitchFamily="34" charset="0"/>
                        </a:rPr>
                        <a:t>Student Number </a:t>
                      </a:r>
                    </a:p>
                  </a:txBody>
                  <a:tcPr/>
                </a:tc>
                <a:extLst>
                  <a:ext uri="{0D108BD9-81ED-4DB2-BD59-A6C34878D82A}">
                    <a16:rowId xmlns:a16="http://schemas.microsoft.com/office/drawing/2014/main" val="1516321354"/>
                  </a:ext>
                </a:extLst>
              </a:tr>
              <a:tr h="370840">
                <a:tc>
                  <a:txBody>
                    <a:bodyPr/>
                    <a:lstStyle/>
                    <a:p>
                      <a:r>
                        <a:rPr lang="en-US" sz="2000" b="0" dirty="0" err="1">
                          <a:latin typeface="Arial" panose="020B0604020202020204" pitchFamily="34" charset="0"/>
                          <a:cs typeface="Arial" panose="020B0604020202020204" pitchFamily="34" charset="0"/>
                        </a:rPr>
                        <a:t>Balkumari</a:t>
                      </a:r>
                      <a:r>
                        <a:rPr lang="en-US" sz="2000" b="0" dirty="0">
                          <a:latin typeface="Arial" panose="020B0604020202020204" pitchFamily="34" charset="0"/>
                          <a:cs typeface="Arial" panose="020B0604020202020204" pitchFamily="34" charset="0"/>
                        </a:rPr>
                        <a:t> Shrestha </a:t>
                      </a:r>
                    </a:p>
                  </a:txBody>
                  <a:tcPr/>
                </a:tc>
                <a:tc>
                  <a:txBody>
                    <a:bodyPr/>
                    <a:lstStyle/>
                    <a:p>
                      <a:r>
                        <a:rPr lang="en-US" sz="2000" b="0" dirty="0">
                          <a:latin typeface="Arial" panose="020B0604020202020204" pitchFamily="34" charset="0"/>
                          <a:cs typeface="Arial" panose="020B0604020202020204" pitchFamily="34" charset="0"/>
                        </a:rPr>
                        <a:t>2531480</a:t>
                      </a:r>
                    </a:p>
                  </a:txBody>
                  <a:tcPr/>
                </a:tc>
                <a:extLst>
                  <a:ext uri="{0D108BD9-81ED-4DB2-BD59-A6C34878D82A}">
                    <a16:rowId xmlns:a16="http://schemas.microsoft.com/office/drawing/2014/main" val="2538256760"/>
                  </a:ext>
                </a:extLst>
              </a:tr>
              <a:tr h="370840">
                <a:tc>
                  <a:txBody>
                    <a:bodyPr/>
                    <a:lstStyle/>
                    <a:p>
                      <a:r>
                        <a:rPr lang="en-US" sz="2000" b="0" dirty="0">
                          <a:latin typeface="Arial" panose="020B0604020202020204" pitchFamily="34" charset="0"/>
                          <a:cs typeface="Arial" panose="020B0604020202020204" pitchFamily="34" charset="0"/>
                        </a:rPr>
                        <a:t>Antonia Campbell </a:t>
                      </a:r>
                    </a:p>
                  </a:txBody>
                  <a:tcPr/>
                </a:tc>
                <a:tc>
                  <a:txBody>
                    <a:bodyPr/>
                    <a:lstStyle/>
                    <a:p>
                      <a:r>
                        <a:rPr lang="en-US" sz="2000" b="0" dirty="0">
                          <a:latin typeface="Arial" panose="020B0604020202020204" pitchFamily="34" charset="0"/>
                          <a:cs typeface="Arial" panose="020B0604020202020204" pitchFamily="34" charset="0"/>
                        </a:rPr>
                        <a:t>2522000</a:t>
                      </a:r>
                    </a:p>
                  </a:txBody>
                  <a:tcPr/>
                </a:tc>
                <a:extLst>
                  <a:ext uri="{0D108BD9-81ED-4DB2-BD59-A6C34878D82A}">
                    <a16:rowId xmlns:a16="http://schemas.microsoft.com/office/drawing/2014/main" val="2837905073"/>
                  </a:ext>
                </a:extLst>
              </a:tr>
              <a:tr h="370840">
                <a:tc>
                  <a:txBody>
                    <a:bodyPr/>
                    <a:lstStyle/>
                    <a:p>
                      <a:r>
                        <a:rPr lang="en-US" sz="2000" b="0" dirty="0" err="1">
                          <a:latin typeface="Arial" panose="020B0604020202020204" pitchFamily="34" charset="0"/>
                          <a:cs typeface="Arial" panose="020B0604020202020204" pitchFamily="34" charset="0"/>
                        </a:rPr>
                        <a:t>Mojisola</a:t>
                      </a:r>
                      <a:r>
                        <a:rPr lang="en-US" sz="2000" b="0" dirty="0">
                          <a:latin typeface="Arial" panose="020B0604020202020204" pitchFamily="34" charset="0"/>
                          <a:cs typeface="Arial" panose="020B0604020202020204" pitchFamily="34" charset="0"/>
                        </a:rPr>
                        <a:t> </a:t>
                      </a:r>
                      <a:r>
                        <a:rPr lang="en-US" sz="2000" b="0" dirty="0" err="1">
                          <a:latin typeface="Arial" panose="020B0604020202020204" pitchFamily="34" charset="0"/>
                          <a:cs typeface="Arial" panose="020B0604020202020204" pitchFamily="34" charset="0"/>
                        </a:rPr>
                        <a:t>Abatti</a:t>
                      </a:r>
                      <a:endParaRPr lang="en-US" sz="2000" b="0" dirty="0">
                        <a:latin typeface="Arial" panose="020B0604020202020204" pitchFamily="34" charset="0"/>
                        <a:cs typeface="Arial" panose="020B0604020202020204" pitchFamily="34" charset="0"/>
                      </a:endParaRPr>
                    </a:p>
                  </a:txBody>
                  <a:tcPr/>
                </a:tc>
                <a:tc>
                  <a:txBody>
                    <a:bodyPr/>
                    <a:lstStyle/>
                    <a:p>
                      <a:r>
                        <a:rPr lang="en-US" sz="2000" b="0" dirty="0">
                          <a:latin typeface="Arial" panose="020B0604020202020204" pitchFamily="34" charset="0"/>
                          <a:cs typeface="Arial" panose="020B0604020202020204" pitchFamily="34" charset="0"/>
                        </a:rPr>
                        <a:t>2515877</a:t>
                      </a:r>
                    </a:p>
                  </a:txBody>
                  <a:tcPr/>
                </a:tc>
                <a:extLst>
                  <a:ext uri="{0D108BD9-81ED-4DB2-BD59-A6C34878D82A}">
                    <a16:rowId xmlns:a16="http://schemas.microsoft.com/office/drawing/2014/main" val="2920532711"/>
                  </a:ext>
                </a:extLst>
              </a:tr>
            </a:tbl>
          </a:graphicData>
        </a:graphic>
      </p:graphicFrame>
    </p:spTree>
    <p:extLst>
      <p:ext uri="{BB962C8B-B14F-4D97-AF65-F5344CB8AC3E}">
        <p14:creationId xmlns:p14="http://schemas.microsoft.com/office/powerpoint/2010/main" val="3066210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BFDDE-2C8C-5A39-6F9A-52BDE9328728}"/>
              </a:ext>
            </a:extLst>
          </p:cNvPr>
          <p:cNvSpPr>
            <a:spLocks noGrp="1"/>
          </p:cNvSpPr>
          <p:nvPr>
            <p:ph type="title"/>
          </p:nvPr>
        </p:nvSpPr>
        <p:spPr>
          <a:xfrm>
            <a:off x="2207661" y="171257"/>
            <a:ext cx="7192817" cy="787748"/>
          </a:xfrm>
        </p:spPr>
        <p:txBody>
          <a:bodyPr>
            <a:normAutofit/>
          </a:bodyPr>
          <a:lstStyle/>
          <a:p>
            <a:r>
              <a:rPr lang="en-GB" sz="3600" u="sng" dirty="0">
                <a:solidFill>
                  <a:schemeClr val="tx1"/>
                </a:solidFill>
                <a:latin typeface="Arial" panose="020B0604020202020204" pitchFamily="34" charset="0"/>
                <a:cs typeface="Arial" panose="020B0604020202020204" pitchFamily="34" charset="0"/>
              </a:rPr>
              <a:t>Acknowledgement of the use of AI</a:t>
            </a:r>
          </a:p>
        </p:txBody>
      </p:sp>
      <p:sp>
        <p:nvSpPr>
          <p:cNvPr id="3" name="Content Placeholder 2">
            <a:extLst>
              <a:ext uri="{FF2B5EF4-FFF2-40B4-BE49-F238E27FC236}">
                <a16:creationId xmlns:a16="http://schemas.microsoft.com/office/drawing/2014/main" id="{4CFD6A52-6E3E-BE67-A347-56E7595A8AE0}"/>
              </a:ext>
            </a:extLst>
          </p:cNvPr>
          <p:cNvSpPr>
            <a:spLocks noGrp="1"/>
          </p:cNvSpPr>
          <p:nvPr>
            <p:ph idx="1"/>
          </p:nvPr>
        </p:nvSpPr>
        <p:spPr>
          <a:xfrm>
            <a:off x="807283" y="1680782"/>
            <a:ext cx="8983487" cy="2891217"/>
          </a:xfrm>
        </p:spPr>
        <p:txBody>
          <a:bodyPr>
            <a:noAutofit/>
          </a:bodyPr>
          <a:lstStyle/>
          <a:p>
            <a:r>
              <a:rPr lang="en-GB" sz="2000" dirty="0">
                <a:latin typeface="Arial" panose="020B0604020202020204" pitchFamily="34" charset="0"/>
                <a:cs typeface="Arial" panose="020B0604020202020204" pitchFamily="34" charset="0"/>
              </a:rPr>
              <a:t>I acknowledge the use of Grammarly (https://www.grammarly.com/) on </a:t>
            </a:r>
            <a:r>
              <a:rPr lang="en-GB" sz="2000" dirty="0">
                <a:solidFill>
                  <a:srgbClr val="FF0000"/>
                </a:solidFill>
                <a:latin typeface="Arial" panose="020B0604020202020204" pitchFamily="34" charset="0"/>
                <a:cs typeface="Arial" panose="020B0604020202020204" pitchFamily="34" charset="0"/>
              </a:rPr>
              <a:t>15/03/26 </a:t>
            </a:r>
            <a:r>
              <a:rPr lang="en-GB" sz="2000" dirty="0">
                <a:latin typeface="Arial" panose="020B0604020202020204" pitchFamily="34" charset="0"/>
                <a:cs typeface="Arial" panose="020B0604020202020204" pitchFamily="34" charset="0"/>
              </a:rPr>
              <a:t>to support to check my work using the prompt(s): </a:t>
            </a:r>
          </a:p>
          <a:p>
            <a:r>
              <a:rPr lang="en-GB" sz="2000" dirty="0">
                <a:latin typeface="Arial" panose="020B0604020202020204" pitchFamily="34" charset="0"/>
                <a:cs typeface="Arial" panose="020B0604020202020204" pitchFamily="34" charset="0"/>
              </a:rPr>
              <a:t>Please check the syntax following text for readability, grammar and. </a:t>
            </a:r>
          </a:p>
          <a:p>
            <a:r>
              <a:rPr lang="en-GB" sz="2000" dirty="0">
                <a:latin typeface="Arial" panose="020B0604020202020204" pitchFamily="34" charset="0"/>
                <a:cs typeface="Arial" panose="020B0604020202020204" pitchFamily="34" charset="0"/>
              </a:rPr>
              <a:t>I confirm that no AI-generated text has been presented as my own work.</a:t>
            </a:r>
          </a:p>
          <a:p>
            <a:r>
              <a:rPr lang="en-GB" sz="2000" dirty="0">
                <a:latin typeface="Arial" panose="020B0604020202020204" pitchFamily="34" charset="0"/>
                <a:cs typeface="Arial" panose="020B0604020202020204" pitchFamily="34" charset="0"/>
              </a:rPr>
              <a:t>I confirm I have copies of my drafts, notes, and other resources I used before, and after the use of AI tools which I may be asked to provide in evidence. </a:t>
            </a:r>
          </a:p>
        </p:txBody>
      </p:sp>
    </p:spTree>
    <p:extLst>
      <p:ext uri="{BB962C8B-B14F-4D97-AF65-F5344CB8AC3E}">
        <p14:creationId xmlns:p14="http://schemas.microsoft.com/office/powerpoint/2010/main" val="32416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BC0AA-C7F4-CC03-C289-B42A6984E49F}"/>
              </a:ext>
            </a:extLst>
          </p:cNvPr>
          <p:cNvSpPr>
            <a:spLocks noGrp="1"/>
          </p:cNvSpPr>
          <p:nvPr>
            <p:ph type="title"/>
          </p:nvPr>
        </p:nvSpPr>
        <p:spPr>
          <a:xfrm>
            <a:off x="3966944" y="-20501"/>
            <a:ext cx="3069476" cy="847493"/>
          </a:xfrm>
        </p:spPr>
        <p:txBody>
          <a:bodyPr>
            <a:normAutofit fontScale="90000"/>
          </a:bodyPr>
          <a:lstStyle/>
          <a:p>
            <a:r>
              <a:rPr lang="en-US" sz="5400" u="sng" dirty="0">
                <a:solidFill>
                  <a:schemeClr val="tx1"/>
                </a:solidFill>
              </a:rPr>
              <a:t>Contents</a:t>
            </a:r>
            <a:endParaRPr lang="en-US" u="sng" dirty="0">
              <a:solidFill>
                <a:schemeClr val="tx1"/>
              </a:solidFill>
            </a:endParaRPr>
          </a:p>
        </p:txBody>
      </p:sp>
      <p:sp>
        <p:nvSpPr>
          <p:cNvPr id="3" name="Content Placeholder 2">
            <a:extLst>
              <a:ext uri="{FF2B5EF4-FFF2-40B4-BE49-F238E27FC236}">
                <a16:creationId xmlns:a16="http://schemas.microsoft.com/office/drawing/2014/main" id="{D58231DD-6294-0D23-21D1-5BB3BF00DEED}"/>
              </a:ext>
            </a:extLst>
          </p:cNvPr>
          <p:cNvSpPr>
            <a:spLocks noGrp="1"/>
          </p:cNvSpPr>
          <p:nvPr>
            <p:ph idx="1"/>
          </p:nvPr>
        </p:nvSpPr>
        <p:spPr>
          <a:xfrm>
            <a:off x="694822" y="804689"/>
            <a:ext cx="9274367" cy="5248622"/>
          </a:xfrm>
        </p:spPr>
        <p:txBody>
          <a:bodyPr>
            <a:noAutofit/>
          </a:bodyPr>
          <a:lstStyle/>
          <a:p>
            <a:pPr marL="0" indent="0">
              <a:buNone/>
            </a:pPr>
            <a:r>
              <a:rPr lang="en-US" sz="2000" dirty="0">
                <a:latin typeface="Arial" panose="020B0604020202020204" pitchFamily="34" charset="0"/>
                <a:cs typeface="Arial" panose="020B0604020202020204" pitchFamily="34" charset="0"/>
              </a:rPr>
              <a:t>Introduction – Greenfield Home Care Agency</a:t>
            </a:r>
          </a:p>
          <a:p>
            <a:r>
              <a:rPr lang="en-US" sz="2000" dirty="0">
                <a:latin typeface="Arial" panose="020B0604020202020204" pitchFamily="34" charset="0"/>
                <a:cs typeface="Arial" panose="020B0604020202020204" pitchFamily="34" charset="0"/>
              </a:rPr>
              <a:t>What is Microsoft Word?</a:t>
            </a:r>
          </a:p>
          <a:p>
            <a:r>
              <a:rPr lang="en-US" sz="2000" dirty="0">
                <a:latin typeface="Arial" panose="020B0604020202020204" pitchFamily="34" charset="0"/>
                <a:cs typeface="Arial" panose="020B0604020202020204" pitchFamily="34" charset="0"/>
              </a:rPr>
              <a:t>Uses of Microsoft Word in Greenfield Home Care Agency </a:t>
            </a:r>
          </a:p>
          <a:p>
            <a:r>
              <a:rPr lang="en-US" sz="2000" dirty="0">
                <a:latin typeface="Arial" panose="020B0604020202020204" pitchFamily="34" charset="0"/>
                <a:cs typeface="Arial" panose="020B0604020202020204" pitchFamily="34" charset="0"/>
              </a:rPr>
              <a:t>Benefits and limitations of Microsoft word within Greenfield Home Care Agency</a:t>
            </a:r>
          </a:p>
          <a:p>
            <a:r>
              <a:rPr lang="en-US" sz="2000" dirty="0">
                <a:latin typeface="Arial" panose="020B0604020202020204" pitchFamily="34" charset="0"/>
                <a:cs typeface="Arial" panose="020B0604020202020204" pitchFamily="34" charset="0"/>
              </a:rPr>
              <a:t>Current Practice and How Microsoft Word Improves Tasks </a:t>
            </a:r>
          </a:p>
          <a:p>
            <a:r>
              <a:rPr lang="en-US" sz="2000" dirty="0">
                <a:latin typeface="Arial" panose="020B0604020202020204" pitchFamily="34" charset="0"/>
                <a:cs typeface="Arial" panose="020B0604020202020204" pitchFamily="34" charset="0"/>
              </a:rPr>
              <a:t>What is Outlook?</a:t>
            </a:r>
          </a:p>
          <a:p>
            <a:r>
              <a:rPr lang="en-US" sz="2000" dirty="0">
                <a:latin typeface="Arial" panose="020B0604020202020204" pitchFamily="34" charset="0"/>
                <a:cs typeface="Arial" panose="020B0604020202020204" pitchFamily="34" charset="0"/>
              </a:rPr>
              <a:t>Outlook as a Communication Tool within Greenfield Home Care Agency</a:t>
            </a:r>
          </a:p>
          <a:p>
            <a:r>
              <a:rPr lang="en-US" sz="2000" dirty="0">
                <a:latin typeface="Arial" panose="020B0604020202020204" pitchFamily="34" charset="0"/>
                <a:cs typeface="Arial" panose="020B0604020202020204" pitchFamily="34" charset="0"/>
              </a:rPr>
              <a:t>Advantages and Limitations of Outlook within Greenfield Home Care Agency</a:t>
            </a:r>
          </a:p>
          <a:p>
            <a:r>
              <a:rPr lang="en-US" sz="2000" dirty="0">
                <a:latin typeface="Arial" panose="020B0604020202020204" pitchFamily="34" charset="0"/>
                <a:cs typeface="Arial" panose="020B0604020202020204" pitchFamily="34" charset="0"/>
              </a:rPr>
              <a:t>Conclusion of Outlook </a:t>
            </a:r>
          </a:p>
          <a:p>
            <a:r>
              <a:rPr lang="en-US" sz="2000" dirty="0">
                <a:latin typeface="Arial" panose="020B0604020202020204" pitchFamily="34" charset="0"/>
                <a:cs typeface="Arial" panose="020B0604020202020204" pitchFamily="34" charset="0"/>
              </a:rPr>
              <a:t>Digital Action Safety Plan within Greenfield Home Care Agency </a:t>
            </a:r>
          </a:p>
          <a:p>
            <a:r>
              <a:rPr lang="en-US" sz="2000" dirty="0">
                <a:latin typeface="Arial" panose="020B0604020202020204" pitchFamily="34" charset="0"/>
                <a:cs typeface="Arial" panose="020B0604020202020204" pitchFamily="34" charset="0"/>
              </a:rPr>
              <a:t>Confidentiality and Compliance within Greenfield Home Care Agency</a:t>
            </a:r>
          </a:p>
          <a:p>
            <a:r>
              <a:rPr lang="en-US" sz="2000" dirty="0">
                <a:latin typeface="Arial" panose="020B0604020202020204" pitchFamily="34" charset="0"/>
                <a:cs typeface="Arial" panose="020B0604020202020204" pitchFamily="34" charset="0"/>
              </a:rPr>
              <a:t>Conclusion </a:t>
            </a:r>
          </a:p>
          <a:p>
            <a:r>
              <a:rPr lang="en-US" sz="2000" dirty="0">
                <a:latin typeface="Arial" panose="020B0604020202020204" pitchFamily="34" charset="0"/>
                <a:cs typeface="Arial" panose="020B0604020202020204" pitchFamily="34" charset="0"/>
              </a:rPr>
              <a:t>References  </a:t>
            </a:r>
          </a:p>
          <a:p>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785748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F4E1FE8-9DF3-977B-7F77-D07EDE38A3F2}"/>
              </a:ext>
            </a:extLst>
          </p:cNvPr>
          <p:cNvSpPr txBox="1"/>
          <p:nvPr/>
        </p:nvSpPr>
        <p:spPr>
          <a:xfrm>
            <a:off x="2327901" y="401663"/>
            <a:ext cx="5277230" cy="954107"/>
          </a:xfrm>
          <a:prstGeom prst="rect">
            <a:avLst/>
          </a:prstGeom>
          <a:noFill/>
        </p:spPr>
        <p:txBody>
          <a:bodyPr wrap="square">
            <a:spAutoFit/>
          </a:bodyPr>
          <a:lstStyle/>
          <a:p>
            <a:pPr algn="ctr"/>
            <a:r>
              <a:rPr lang="en-GB" sz="2800" u="sng" dirty="0">
                <a:solidFill>
                  <a:schemeClr val="tx1"/>
                </a:solidFill>
                <a:latin typeface="Arial" panose="020B0604020202020204" pitchFamily="34" charset="0"/>
                <a:cs typeface="Arial" panose="020B0604020202020204" pitchFamily="34" charset="0"/>
              </a:rPr>
              <a:t>What is Microsoft Word?</a:t>
            </a:r>
            <a:br>
              <a:rPr lang="en-GB" sz="2800" u="sng" dirty="0">
                <a:solidFill>
                  <a:schemeClr val="tx1"/>
                </a:solidFill>
                <a:latin typeface="Arial" panose="020B0604020202020204" pitchFamily="34" charset="0"/>
                <a:cs typeface="Arial" panose="020B0604020202020204" pitchFamily="34" charset="0"/>
              </a:rPr>
            </a:br>
            <a:endParaRPr lang="en-US" sz="2800" u="sng"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8AFC882-C518-EEDB-CF59-8C48E2EFA73D}"/>
              </a:ext>
            </a:extLst>
          </p:cNvPr>
          <p:cNvSpPr txBox="1"/>
          <p:nvPr/>
        </p:nvSpPr>
        <p:spPr>
          <a:xfrm>
            <a:off x="532322" y="1797784"/>
            <a:ext cx="8868389" cy="1631216"/>
          </a:xfrm>
          <a:prstGeom prst="rect">
            <a:avLst/>
          </a:prstGeom>
          <a:noFill/>
        </p:spPr>
        <p:txBody>
          <a:bodyPr wrap="square">
            <a:spAutoFit/>
          </a:bodyPr>
          <a:lstStyle/>
          <a:p>
            <a:pPr algn="just"/>
            <a:r>
              <a:rPr lang="en-US" sz="2000" dirty="0">
                <a:latin typeface="Arial" panose="020B0604020202020204" pitchFamily="34" charset="0"/>
                <a:cs typeface="Arial" panose="020B0604020202020204" pitchFamily="34" charset="0"/>
              </a:rPr>
              <a:t>Microsoft Word is a computer program developed by Microsoft that is used to create, edit, and format written documents. It is a word-processing application that helps users type letters, reports, assignments, and other documents easily. Microsoft Word provides tools such as spell check, grammar check, text formatting. (Microsoft, 2023).</a:t>
            </a:r>
          </a:p>
        </p:txBody>
      </p:sp>
    </p:spTree>
    <p:extLst>
      <p:ext uri="{BB962C8B-B14F-4D97-AF65-F5344CB8AC3E}">
        <p14:creationId xmlns:p14="http://schemas.microsoft.com/office/powerpoint/2010/main" val="909930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5EF1F-23B5-CFBA-E677-319C759E437A}"/>
              </a:ext>
            </a:extLst>
          </p:cNvPr>
          <p:cNvSpPr>
            <a:spLocks noGrp="1"/>
          </p:cNvSpPr>
          <p:nvPr>
            <p:ph type="title"/>
          </p:nvPr>
        </p:nvSpPr>
        <p:spPr>
          <a:xfrm>
            <a:off x="-1260088" y="-89210"/>
            <a:ext cx="11913276" cy="2456442"/>
          </a:xfrm>
        </p:spPr>
        <p:txBody>
          <a:bodyPr>
            <a:normAutofit/>
          </a:bodyPr>
          <a:lstStyle/>
          <a:p>
            <a:pPr algn="ctr"/>
            <a:r>
              <a:rPr lang="en-US" u="sng" dirty="0">
                <a:solidFill>
                  <a:schemeClr val="tx1"/>
                </a:solidFill>
              </a:rPr>
              <a:t>Uses  of Microsoft Word in Greenfield Home </a:t>
            </a:r>
            <a:br>
              <a:rPr lang="en-US" u="sng" dirty="0">
                <a:solidFill>
                  <a:schemeClr val="tx1"/>
                </a:solidFill>
              </a:rPr>
            </a:br>
            <a:r>
              <a:rPr lang="en-US" u="sng" dirty="0">
                <a:solidFill>
                  <a:schemeClr val="tx1"/>
                </a:solidFill>
              </a:rPr>
              <a:t>Care Agency </a:t>
            </a:r>
          </a:p>
        </p:txBody>
      </p:sp>
      <p:sp>
        <p:nvSpPr>
          <p:cNvPr id="3" name="Content Placeholder 2">
            <a:extLst>
              <a:ext uri="{FF2B5EF4-FFF2-40B4-BE49-F238E27FC236}">
                <a16:creationId xmlns:a16="http://schemas.microsoft.com/office/drawing/2014/main" id="{9A7B8804-94AB-B9CA-1F8C-0DD9575455E5}"/>
              </a:ext>
            </a:extLst>
          </p:cNvPr>
          <p:cNvSpPr>
            <a:spLocks noGrp="1"/>
          </p:cNvSpPr>
          <p:nvPr>
            <p:ph idx="1"/>
          </p:nvPr>
        </p:nvSpPr>
        <p:spPr>
          <a:xfrm>
            <a:off x="410792" y="1624360"/>
            <a:ext cx="9235013" cy="5933540"/>
          </a:xfrm>
        </p:spPr>
        <p:txBody>
          <a:bodyPr>
            <a:noAutofit/>
          </a:bodyPr>
          <a:lstStyle/>
          <a:p>
            <a:pPr algn="just"/>
            <a:r>
              <a:rPr lang="en-GB" sz="2000" b="0" i="0" u="none" strike="noStrike" dirty="0">
                <a:solidFill>
                  <a:srgbClr val="000000"/>
                </a:solidFill>
                <a:effectLst/>
                <a:latin typeface="Arial" panose="020B0604020202020204" pitchFamily="34" charset="0"/>
                <a:cs typeface="Arial" panose="020B0604020202020204" pitchFamily="34" charset="0"/>
              </a:rPr>
              <a:t>At Greenfield Home Care Agency, staff usually record client information such as care notes, daily activities and important updates using handwritten forms or paper files during or after visits.</a:t>
            </a:r>
          </a:p>
          <a:p>
            <a:pPr algn="just"/>
            <a:r>
              <a:rPr lang="en-GB" sz="2000" b="0" i="0" u="none" strike="noStrike" dirty="0">
                <a:solidFill>
                  <a:srgbClr val="000000"/>
                </a:solidFill>
                <a:effectLst/>
                <a:latin typeface="Arial" panose="020B0604020202020204" pitchFamily="34" charset="0"/>
                <a:cs typeface="Arial" panose="020B0604020202020204" pitchFamily="34" charset="0"/>
              </a:rPr>
              <a:t>This method can sometimes cause problems because handwriting may not always be clear and paper documents can be misplaced or damaged. </a:t>
            </a:r>
          </a:p>
          <a:p>
            <a:pPr algn="just"/>
            <a:r>
              <a:rPr lang="en-GB" sz="2000" b="0" i="0" u="none" strike="noStrike" dirty="0">
                <a:solidFill>
                  <a:srgbClr val="000000"/>
                </a:solidFill>
                <a:effectLst/>
                <a:latin typeface="Arial" panose="020B0604020202020204" pitchFamily="34" charset="0"/>
                <a:cs typeface="Arial" panose="020B0604020202020204" pitchFamily="34" charset="0"/>
              </a:rPr>
              <a:t>It can also take longer for managers or other carers to see the information because the records must be taken back to the office before they are checked. </a:t>
            </a:r>
          </a:p>
          <a:p>
            <a:pPr algn="just"/>
            <a:r>
              <a:rPr lang="en-GB" sz="2000" b="0" i="0" u="none" strike="noStrike" dirty="0">
                <a:solidFill>
                  <a:srgbClr val="000000"/>
                </a:solidFill>
                <a:effectLst/>
                <a:latin typeface="Arial" panose="020B0604020202020204" pitchFamily="34" charset="0"/>
                <a:cs typeface="Arial" panose="020B0604020202020204" pitchFamily="34" charset="0"/>
              </a:rPr>
              <a:t>Using Microsoft Word can improve this task because staff can type and store information digitally in an organised document. </a:t>
            </a:r>
          </a:p>
          <a:p>
            <a:pPr algn="just"/>
            <a:r>
              <a:rPr lang="en-GB" sz="2000" b="0" i="0" u="none" strike="noStrike" dirty="0">
                <a:solidFill>
                  <a:srgbClr val="000000"/>
                </a:solidFill>
                <a:effectLst/>
                <a:latin typeface="Arial" panose="020B0604020202020204" pitchFamily="34" charset="0"/>
                <a:cs typeface="Arial" panose="020B0604020202020204" pitchFamily="34" charset="0"/>
              </a:rPr>
              <a:t>Staff can easily edit or update the document if something changes, and the spelling and formatting tools help make the report easier to read. </a:t>
            </a:r>
          </a:p>
          <a:p>
            <a:pPr marL="0" indent="0" algn="just">
              <a:buNone/>
            </a:pPr>
            <a:r>
              <a:rPr lang="en-GB" sz="2000" b="0" i="0" u="none" strike="noStrike" dirty="0">
                <a:solidFill>
                  <a:srgbClr val="000000"/>
                </a:solidFill>
                <a:effectLst/>
                <a:latin typeface="Arial" panose="020B0604020202020204" pitchFamily="34" charset="0"/>
                <a:cs typeface="Arial" panose="020B0604020202020204" pitchFamily="34" charset="0"/>
              </a:rPr>
              <a:t>(Microsoft, 2023; Laudon and Laudon, 2022). </a:t>
            </a:r>
          </a:p>
          <a:p>
            <a:pPr marL="0" indent="0" algn="just">
              <a:buNone/>
            </a:pPr>
            <a:endParaRPr lang="en-US" sz="2000" dirty="0"/>
          </a:p>
        </p:txBody>
      </p:sp>
    </p:spTree>
    <p:extLst>
      <p:ext uri="{BB962C8B-B14F-4D97-AF65-F5344CB8AC3E}">
        <p14:creationId xmlns:p14="http://schemas.microsoft.com/office/powerpoint/2010/main" val="14872855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78706"/>
            <a:ext cx="9411629" cy="1487661"/>
          </a:xfrm>
        </p:spPr>
        <p:txBody>
          <a:bodyPr>
            <a:normAutofit fontScale="90000"/>
          </a:bodyPr>
          <a:lstStyle/>
          <a:p>
            <a:pPr algn="ctr"/>
            <a:br>
              <a:rPr lang="en-GB" u="sng" dirty="0">
                <a:solidFill>
                  <a:schemeClr val="tx1"/>
                </a:solidFill>
              </a:rPr>
            </a:br>
            <a:r>
              <a:rPr lang="en-GB" u="sng" dirty="0">
                <a:solidFill>
                  <a:schemeClr val="tx1"/>
                </a:solidFill>
              </a:rPr>
              <a:t>Benefits and Limitations of Microsoft Word within Greenfield Home Care Agency.</a:t>
            </a:r>
            <a:br>
              <a:rPr lang="en-GB" u="sng" dirty="0">
                <a:solidFill>
                  <a:schemeClr val="tx1"/>
                </a:solidFill>
              </a:rPr>
            </a:br>
            <a:endParaRPr lang="en-GB" u="sng" dirty="0">
              <a:solidFill>
                <a:schemeClr val="tx1"/>
              </a:solidFill>
            </a:endParaRPr>
          </a:p>
        </p:txBody>
      </p:sp>
      <p:sp>
        <p:nvSpPr>
          <p:cNvPr id="3" name="Content Placeholder 2"/>
          <p:cNvSpPr>
            <a:spLocks noGrp="1"/>
          </p:cNvSpPr>
          <p:nvPr>
            <p:ph idx="1"/>
          </p:nvPr>
        </p:nvSpPr>
        <p:spPr>
          <a:xfrm>
            <a:off x="838200" y="1852786"/>
            <a:ext cx="10515600" cy="4351338"/>
          </a:xfrm>
        </p:spPr>
        <p:txBody>
          <a:bodyPr/>
          <a:lstStyle/>
          <a:p>
            <a:pPr marL="0" indent="0">
              <a:buNone/>
            </a:pPr>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A64DB64C-E671-A417-9015-08B4C86E157F}"/>
              </a:ext>
            </a:extLst>
          </p:cNvPr>
          <p:cNvGraphicFramePr>
            <a:graphicFrameLocks noGrp="1"/>
          </p:cNvGraphicFramePr>
          <p:nvPr>
            <p:extLst>
              <p:ext uri="{D42A27DB-BD31-4B8C-83A1-F6EECF244321}">
                <p14:modId xmlns:p14="http://schemas.microsoft.com/office/powerpoint/2010/main" val="3531261958"/>
              </p:ext>
            </p:extLst>
          </p:nvPr>
        </p:nvGraphicFramePr>
        <p:xfrm>
          <a:off x="599830" y="1325400"/>
          <a:ext cx="8555322" cy="5212080"/>
        </p:xfrm>
        <a:graphic>
          <a:graphicData uri="http://schemas.openxmlformats.org/drawingml/2006/table">
            <a:tbl>
              <a:tblPr firstRow="1" bandRow="1">
                <a:tableStyleId>{5C22544A-7EE6-4342-B048-85BDC9FD1C3A}</a:tableStyleId>
              </a:tblPr>
              <a:tblGrid>
                <a:gridCol w="4260623">
                  <a:extLst>
                    <a:ext uri="{9D8B030D-6E8A-4147-A177-3AD203B41FA5}">
                      <a16:colId xmlns:a16="http://schemas.microsoft.com/office/drawing/2014/main" val="1607449065"/>
                    </a:ext>
                  </a:extLst>
                </a:gridCol>
                <a:gridCol w="4294699">
                  <a:extLst>
                    <a:ext uri="{9D8B030D-6E8A-4147-A177-3AD203B41FA5}">
                      <a16:colId xmlns:a16="http://schemas.microsoft.com/office/drawing/2014/main" val="443945616"/>
                    </a:ext>
                  </a:extLst>
                </a:gridCol>
              </a:tblGrid>
              <a:tr h="371536">
                <a:tc>
                  <a:txBody>
                    <a:bodyPr/>
                    <a:lstStyle/>
                    <a:p>
                      <a:r>
                        <a:rPr lang="en-GB" sz="2000" dirty="0">
                          <a:latin typeface="Arial" panose="020B0604020202020204" pitchFamily="34" charset="0"/>
                          <a:cs typeface="Arial" panose="020B0604020202020204" pitchFamily="34" charset="0"/>
                        </a:rPr>
                        <a:t>Benefits </a:t>
                      </a:r>
                    </a:p>
                  </a:txBody>
                  <a:tcPr/>
                </a:tc>
                <a:tc>
                  <a:txBody>
                    <a:bodyPr/>
                    <a:lstStyle/>
                    <a:p>
                      <a:r>
                        <a:rPr lang="en-GB" sz="2000" dirty="0">
                          <a:latin typeface="Arial" panose="020B0604020202020204" pitchFamily="34" charset="0"/>
                          <a:cs typeface="Arial" panose="020B0604020202020204" pitchFamily="34" charset="0"/>
                        </a:rPr>
                        <a:t>Limitations</a:t>
                      </a:r>
                    </a:p>
                  </a:txBody>
                  <a:tcPr/>
                </a:tc>
                <a:extLst>
                  <a:ext uri="{0D108BD9-81ED-4DB2-BD59-A6C34878D82A}">
                    <a16:rowId xmlns:a16="http://schemas.microsoft.com/office/drawing/2014/main" val="831906386"/>
                  </a:ext>
                </a:extLst>
              </a:tr>
              <a:tr h="0">
                <a:tc>
                  <a:txBody>
                    <a:bodyPr/>
                    <a:lstStyle/>
                    <a:p>
                      <a:r>
                        <a:rPr lang="en-GB" sz="2000" dirty="0">
                          <a:latin typeface="Arial" panose="020B0604020202020204" pitchFamily="34" charset="0"/>
                          <a:cs typeface="Arial" panose="020B0604020202020204" pitchFamily="34" charset="0"/>
                        </a:rPr>
                        <a:t>It sends email to other health professionals.</a:t>
                      </a:r>
                    </a:p>
                    <a:p>
                      <a:endParaRPr lang="en-GB" sz="2000" dirty="0">
                        <a:latin typeface="Arial" panose="020B0604020202020204" pitchFamily="34" charset="0"/>
                        <a:cs typeface="Arial" panose="020B0604020202020204" pitchFamily="34" charset="0"/>
                      </a:endParaRPr>
                    </a:p>
                  </a:txBody>
                  <a:tcPr/>
                </a:tc>
                <a:tc>
                  <a:txBody>
                    <a:bodyPr/>
                    <a:lstStyle/>
                    <a:p>
                      <a:r>
                        <a:rPr lang="en-GB" sz="2000" dirty="0">
                          <a:latin typeface="Arial" panose="020B0604020202020204" pitchFamily="34" charset="0"/>
                          <a:cs typeface="Arial" panose="020B0604020202020204" pitchFamily="34" charset="0"/>
                        </a:rPr>
                        <a:t>It pays to software .</a:t>
                      </a:r>
                    </a:p>
                  </a:txBody>
                  <a:tcPr/>
                </a:tc>
                <a:extLst>
                  <a:ext uri="{0D108BD9-81ED-4DB2-BD59-A6C34878D82A}">
                    <a16:rowId xmlns:a16="http://schemas.microsoft.com/office/drawing/2014/main" val="2882987392"/>
                  </a:ext>
                </a:extLst>
              </a:tr>
              <a:tr h="0">
                <a:tc>
                  <a:txBody>
                    <a:bodyPr/>
                    <a:lstStyle/>
                    <a:p>
                      <a:r>
                        <a:rPr lang="en-GB" sz="2000" dirty="0">
                          <a:latin typeface="Arial" panose="020B0604020202020204" pitchFamily="34" charset="0"/>
                          <a:cs typeface="Arial" panose="020B0604020202020204" pitchFamily="34" charset="0"/>
                        </a:rPr>
                        <a:t>It helps to use template.</a:t>
                      </a:r>
                    </a:p>
                    <a:p>
                      <a:endParaRPr lang="en-GB" sz="2000" dirty="0">
                        <a:latin typeface="Arial" panose="020B0604020202020204" pitchFamily="34" charset="0"/>
                        <a:cs typeface="Arial" panose="020B0604020202020204" pitchFamily="34" charset="0"/>
                      </a:endParaRPr>
                    </a:p>
                  </a:txBody>
                  <a:tcPr/>
                </a:tc>
                <a:tc>
                  <a:txBody>
                    <a:bodyPr/>
                    <a:lstStyle/>
                    <a:p>
                      <a:r>
                        <a:rPr lang="en-GB" sz="2000" dirty="0">
                          <a:latin typeface="Arial" panose="020B0604020202020204" pitchFamily="34" charset="0"/>
                          <a:cs typeface="Arial" panose="020B0604020202020204" pitchFamily="34" charset="0"/>
                        </a:rPr>
                        <a:t>It can be slow to process of tasks.</a:t>
                      </a:r>
                    </a:p>
                  </a:txBody>
                  <a:tcPr/>
                </a:tc>
                <a:extLst>
                  <a:ext uri="{0D108BD9-81ED-4DB2-BD59-A6C34878D82A}">
                    <a16:rowId xmlns:a16="http://schemas.microsoft.com/office/drawing/2014/main" val="3160413561"/>
                  </a:ext>
                </a:extLst>
              </a:tr>
              <a:tr h="297228">
                <a:tc>
                  <a:txBody>
                    <a:bodyPr/>
                    <a:lstStyle/>
                    <a:p>
                      <a:r>
                        <a:rPr lang="en-GB" sz="2000" dirty="0">
                          <a:latin typeface="Arial" panose="020B0604020202020204" pitchFamily="34" charset="0"/>
                          <a:cs typeface="Arial" panose="020B0604020202020204" pitchFamily="34" charset="0"/>
                        </a:rPr>
                        <a:t>It puts care plans in place.</a:t>
                      </a:r>
                    </a:p>
                  </a:txBody>
                  <a:tcPr/>
                </a:tc>
                <a:tc>
                  <a:txBody>
                    <a:bodyPr/>
                    <a:lstStyle/>
                    <a:p>
                      <a:r>
                        <a:rPr lang="en-GB" sz="2000" dirty="0">
                          <a:latin typeface="Arial" panose="020B0604020202020204" pitchFamily="34" charset="0"/>
                          <a:cs typeface="Arial" panose="020B0604020202020204" pitchFamily="34" charset="0"/>
                        </a:rPr>
                        <a:t>The staff  has no knowledge  of how to access it.</a:t>
                      </a:r>
                    </a:p>
                  </a:txBody>
                  <a:tcPr/>
                </a:tc>
                <a:extLst>
                  <a:ext uri="{0D108BD9-81ED-4DB2-BD59-A6C34878D82A}">
                    <a16:rowId xmlns:a16="http://schemas.microsoft.com/office/drawing/2014/main" val="3484592418"/>
                  </a:ext>
                </a:extLst>
              </a:tr>
              <a:tr h="297228">
                <a:tc>
                  <a:txBody>
                    <a:bodyPr/>
                    <a:lstStyle/>
                    <a:p>
                      <a:r>
                        <a:rPr lang="en-GB" sz="2000" dirty="0">
                          <a:latin typeface="Arial" panose="020B0604020202020204" pitchFamily="34" charset="0"/>
                          <a:cs typeface="Arial" panose="020B0604020202020204" pitchFamily="34" charset="0"/>
                        </a:rPr>
                        <a:t>It helps to keep track of clients appointments.</a:t>
                      </a:r>
                    </a:p>
                  </a:txBody>
                  <a:tcPr/>
                </a:tc>
                <a:tc>
                  <a:txBody>
                    <a:bodyPr/>
                    <a:lstStyle/>
                    <a:p>
                      <a:r>
                        <a:rPr lang="en-GB" sz="2000" dirty="0">
                          <a:latin typeface="Arial" panose="020B0604020202020204" pitchFamily="34" charset="0"/>
                          <a:cs typeface="Arial" panose="020B0604020202020204" pitchFamily="34" charset="0"/>
                        </a:rPr>
                        <a:t>Enough training is necessary so all the staff can be able  to use the application .</a:t>
                      </a:r>
                    </a:p>
                  </a:txBody>
                  <a:tcPr/>
                </a:tc>
                <a:extLst>
                  <a:ext uri="{0D108BD9-81ED-4DB2-BD59-A6C34878D82A}">
                    <a16:rowId xmlns:a16="http://schemas.microsoft.com/office/drawing/2014/main" val="247985416"/>
                  </a:ext>
                </a:extLst>
              </a:tr>
              <a:tr h="297228">
                <a:tc>
                  <a:txBody>
                    <a:bodyPr/>
                    <a:lstStyle/>
                    <a:p>
                      <a:r>
                        <a:rPr lang="en-GB" sz="2000" dirty="0">
                          <a:latin typeface="Arial" panose="020B0604020202020204" pitchFamily="34" charset="0"/>
                          <a:cs typeface="Arial" panose="020B0604020202020204" pitchFamily="34" charset="0"/>
                        </a:rPr>
                        <a:t>It helps to put individual record.</a:t>
                      </a:r>
                    </a:p>
                  </a:txBody>
                  <a:tcPr/>
                </a:tc>
                <a:tc>
                  <a:txBody>
                    <a:bodyPr/>
                    <a:lstStyle/>
                    <a:p>
                      <a:r>
                        <a:rPr lang="en-GB" sz="2000" dirty="0">
                          <a:latin typeface="Arial" panose="020B0604020202020204" pitchFamily="34" charset="0"/>
                          <a:cs typeface="Arial" panose="020B0604020202020204" pitchFamily="34" charset="0"/>
                        </a:rPr>
                        <a:t>Files must be organised properly to avoid confusion .</a:t>
                      </a:r>
                    </a:p>
                  </a:txBody>
                  <a:tcPr/>
                </a:tc>
                <a:extLst>
                  <a:ext uri="{0D108BD9-81ED-4DB2-BD59-A6C34878D82A}">
                    <a16:rowId xmlns:a16="http://schemas.microsoft.com/office/drawing/2014/main" val="10005"/>
                  </a:ext>
                </a:extLst>
              </a:tr>
              <a:tr h="336544">
                <a:tc>
                  <a:txBody>
                    <a:bodyPr/>
                    <a:lstStyle/>
                    <a:p>
                      <a:r>
                        <a:rPr lang="en-GB" sz="2000" dirty="0">
                          <a:latin typeface="Arial" panose="020B0604020202020204" pitchFamily="34" charset="0"/>
                          <a:cs typeface="Arial" panose="020B0604020202020204" pitchFamily="34" charset="0"/>
                        </a:rPr>
                        <a:t>It helps to keep secret  all emails .</a:t>
                      </a:r>
                    </a:p>
                  </a:txBody>
                  <a:tcPr/>
                </a:tc>
                <a:tc>
                  <a:txBody>
                    <a:bodyPr/>
                    <a:lstStyle/>
                    <a:p>
                      <a:r>
                        <a:rPr lang="en-GB" sz="2000" dirty="0">
                          <a:latin typeface="Arial" panose="020B0604020202020204" pitchFamily="34" charset="0"/>
                          <a:cs typeface="Arial" panose="020B0604020202020204" pitchFamily="34" charset="0"/>
                        </a:rPr>
                        <a:t>Needs internet access for online sharing .</a:t>
                      </a:r>
                    </a:p>
                  </a:txBody>
                  <a:tcPr/>
                </a:tc>
                <a:extLst>
                  <a:ext uri="{0D108BD9-81ED-4DB2-BD59-A6C34878D82A}">
                    <a16:rowId xmlns:a16="http://schemas.microsoft.com/office/drawing/2014/main" val="3391267145"/>
                  </a:ext>
                </a:extLst>
              </a:tr>
            </a:tbl>
          </a:graphicData>
        </a:graphic>
      </p:graphicFrame>
    </p:spTree>
    <p:extLst>
      <p:ext uri="{BB962C8B-B14F-4D97-AF65-F5344CB8AC3E}">
        <p14:creationId xmlns:p14="http://schemas.microsoft.com/office/powerpoint/2010/main" val="7700237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47EA5-76F9-092E-0B82-DE4126D6F47A}"/>
              </a:ext>
            </a:extLst>
          </p:cNvPr>
          <p:cNvSpPr>
            <a:spLocks noGrp="1"/>
          </p:cNvSpPr>
          <p:nvPr>
            <p:ph type="title"/>
          </p:nvPr>
        </p:nvSpPr>
        <p:spPr>
          <a:xfrm>
            <a:off x="-552549" y="169247"/>
            <a:ext cx="11146208" cy="2456442"/>
          </a:xfrm>
        </p:spPr>
        <p:txBody>
          <a:bodyPr>
            <a:noAutofit/>
          </a:bodyPr>
          <a:lstStyle/>
          <a:p>
            <a:pPr algn="ctr"/>
            <a:r>
              <a:rPr lang="en-GB" sz="3000" b="0" i="0" u="sng" strike="noStrike" dirty="0">
                <a:solidFill>
                  <a:srgbClr val="000000"/>
                </a:solidFill>
                <a:effectLst/>
                <a:latin typeface="Arial" panose="020B0604020202020204" pitchFamily="34" charset="0"/>
                <a:cs typeface="Arial" panose="020B0604020202020204" pitchFamily="34" charset="0"/>
              </a:rPr>
              <a:t>Current Practice &amp; How Microsoft Word Improves It</a:t>
            </a:r>
            <a:br>
              <a:rPr lang="en-GB" sz="3000" b="0" i="0" u="sng" strike="noStrike" dirty="0">
                <a:solidFill>
                  <a:srgbClr val="000000"/>
                </a:solidFill>
                <a:effectLst/>
                <a:latin typeface="Arial" panose="020B0604020202020204" pitchFamily="34" charset="0"/>
                <a:cs typeface="Arial" panose="020B0604020202020204" pitchFamily="34" charset="0"/>
              </a:rPr>
            </a:br>
            <a:r>
              <a:rPr lang="en-GB" sz="3000" b="0" i="0" u="sng" strike="noStrike" dirty="0">
                <a:solidFill>
                  <a:srgbClr val="000000"/>
                </a:solidFill>
                <a:effectLst/>
                <a:latin typeface="Arial" panose="020B0604020202020204" pitchFamily="34" charset="0"/>
                <a:cs typeface="Arial" panose="020B0604020202020204" pitchFamily="34" charset="0"/>
              </a:rPr>
              <a:t>How staff currently complete tasks:</a:t>
            </a:r>
            <a:br>
              <a:rPr lang="en-GB" sz="3000" b="0" i="0" u="sng" strike="noStrike" dirty="0">
                <a:solidFill>
                  <a:srgbClr val="000000"/>
                </a:solidFill>
                <a:effectLst/>
                <a:latin typeface="Arial" panose="020B0604020202020204" pitchFamily="34" charset="0"/>
                <a:cs typeface="Arial" panose="020B0604020202020204" pitchFamily="34" charset="0"/>
              </a:rPr>
            </a:br>
            <a:endParaRPr lang="en-US" sz="3000"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48A8CF5-A033-75C9-91F6-202137FE6251}"/>
              </a:ext>
            </a:extLst>
          </p:cNvPr>
          <p:cNvSpPr>
            <a:spLocks noGrp="1"/>
          </p:cNvSpPr>
          <p:nvPr>
            <p:ph idx="1"/>
          </p:nvPr>
        </p:nvSpPr>
        <p:spPr>
          <a:xfrm>
            <a:off x="561278" y="1397468"/>
            <a:ext cx="8671932" cy="5460532"/>
          </a:xfrm>
        </p:spPr>
        <p:txBody>
          <a:bodyPr>
            <a:noAutofit/>
          </a:bodyPr>
          <a:lstStyle/>
          <a:p>
            <a:pPr marL="0" indent="0">
              <a:buNone/>
            </a:pPr>
            <a:r>
              <a:rPr lang="en-GB" sz="2000" b="1" i="0" u="sng" strike="noStrike" dirty="0">
                <a:effectLst/>
                <a:latin typeface="Arial" panose="020B0604020202020204" pitchFamily="34" charset="0"/>
                <a:cs typeface="Arial" panose="020B0604020202020204" pitchFamily="34" charset="0"/>
              </a:rPr>
              <a:t>Care plans and reports may be handwritten or typed separately:</a:t>
            </a:r>
          </a:p>
          <a:p>
            <a:pPr marL="0" indent="0">
              <a:buNone/>
            </a:pPr>
            <a:r>
              <a:rPr lang="en-GB" sz="2000" b="0" i="0" u="none" strike="noStrike" dirty="0">
                <a:solidFill>
                  <a:srgbClr val="000000"/>
                </a:solidFill>
                <a:effectLst/>
                <a:latin typeface="Arial" panose="020B0604020202020204" pitchFamily="34" charset="0"/>
                <a:cs typeface="Arial" panose="020B0604020202020204" pitchFamily="34" charset="0"/>
              </a:rPr>
              <a:t>• Paper files are stored in folders </a:t>
            </a:r>
          </a:p>
          <a:p>
            <a:pPr marL="0" indent="0">
              <a:buNone/>
            </a:pPr>
            <a:r>
              <a:rPr lang="en-GB" sz="2000" b="0" i="0" u="none" strike="noStrike" dirty="0">
                <a:solidFill>
                  <a:srgbClr val="000000"/>
                </a:solidFill>
                <a:effectLst/>
                <a:latin typeface="Arial" panose="020B0604020202020204" pitchFamily="34" charset="0"/>
                <a:cs typeface="Arial" panose="020B0604020202020204" pitchFamily="34" charset="0"/>
              </a:rPr>
              <a:t>• Updating information can take time </a:t>
            </a:r>
          </a:p>
          <a:p>
            <a:pPr marL="0" indent="0">
              <a:buNone/>
            </a:pPr>
            <a:r>
              <a:rPr lang="en-GB" sz="2000" b="0" i="0" u="none" strike="noStrike" dirty="0">
                <a:solidFill>
                  <a:srgbClr val="000000"/>
                </a:solidFill>
                <a:effectLst/>
                <a:latin typeface="Arial" panose="020B0604020202020204" pitchFamily="34" charset="0"/>
                <a:cs typeface="Arial" panose="020B0604020202020204" pitchFamily="34" charset="0"/>
              </a:rPr>
              <a:t>• Different versions may cause confusion </a:t>
            </a:r>
          </a:p>
          <a:p>
            <a:pPr marL="0" indent="0">
              <a:buNone/>
            </a:pPr>
            <a:r>
              <a:rPr lang="en-GB" sz="2000" b="0" i="0" u="none" strike="noStrike" dirty="0">
                <a:solidFill>
                  <a:srgbClr val="000000"/>
                </a:solidFill>
                <a:effectLst/>
                <a:latin typeface="Arial" panose="020B0604020202020204" pitchFamily="34" charset="0"/>
                <a:cs typeface="Arial" panose="020B0604020202020204" pitchFamily="34" charset="0"/>
              </a:rPr>
              <a:t>• Hard to quickly share information with all staff</a:t>
            </a:r>
          </a:p>
          <a:p>
            <a:pPr marL="0" indent="0">
              <a:buNone/>
            </a:pPr>
            <a:endParaRPr lang="en-GB" sz="2000" b="0" i="0" u="none" strike="noStrike" dirty="0">
              <a:solidFill>
                <a:srgbClr val="000000"/>
              </a:solidFill>
              <a:effectLst/>
              <a:latin typeface="Arial" panose="020B0604020202020204" pitchFamily="34" charset="0"/>
              <a:cs typeface="Arial" panose="020B0604020202020204" pitchFamily="34" charset="0"/>
            </a:endParaRPr>
          </a:p>
          <a:p>
            <a:pPr marL="0" indent="0">
              <a:buNone/>
            </a:pPr>
            <a:r>
              <a:rPr lang="en-GB" sz="2000" b="1" i="0" u="sng" strike="noStrike" dirty="0">
                <a:solidFill>
                  <a:srgbClr val="000000"/>
                </a:solidFill>
                <a:effectLst/>
                <a:latin typeface="Arial" panose="020B0604020202020204" pitchFamily="34" charset="0"/>
                <a:cs typeface="Arial" panose="020B0604020202020204" pitchFamily="34" charset="0"/>
              </a:rPr>
              <a:t>How Microsoft Word improves this:</a:t>
            </a:r>
          </a:p>
          <a:p>
            <a:pPr marL="0" indent="0">
              <a:buNone/>
            </a:pPr>
            <a:r>
              <a:rPr lang="en-GB" sz="2000" b="0" i="0" u="none" strike="noStrike" dirty="0">
                <a:solidFill>
                  <a:srgbClr val="000000"/>
                </a:solidFill>
                <a:effectLst/>
                <a:latin typeface="Arial" panose="020B0604020202020204" pitchFamily="34" charset="0"/>
                <a:cs typeface="Arial" panose="020B0604020202020204" pitchFamily="34" charset="0"/>
              </a:rPr>
              <a:t> • Creates digital care plans and reports</a:t>
            </a:r>
          </a:p>
          <a:p>
            <a:pPr marL="0" indent="0">
              <a:buNone/>
            </a:pPr>
            <a:r>
              <a:rPr lang="en-GB" sz="2000" b="0" i="0" u="none" strike="noStrike" dirty="0">
                <a:solidFill>
                  <a:srgbClr val="000000"/>
                </a:solidFill>
                <a:effectLst/>
                <a:latin typeface="Arial" panose="020B0604020202020204" pitchFamily="34" charset="0"/>
                <a:cs typeface="Arial" panose="020B0604020202020204" pitchFamily="34" charset="0"/>
              </a:rPr>
              <a:t> • Easy to edit and update changes </a:t>
            </a:r>
          </a:p>
          <a:p>
            <a:pPr marL="0" indent="0">
              <a:buNone/>
            </a:pPr>
            <a:r>
              <a:rPr lang="en-GB" sz="2000" b="0" i="0" u="none" strike="noStrike" dirty="0">
                <a:solidFill>
                  <a:srgbClr val="000000"/>
                </a:solidFill>
                <a:effectLst/>
                <a:latin typeface="Arial" panose="020B0604020202020204" pitchFamily="34" charset="0"/>
                <a:cs typeface="Arial" panose="020B0604020202020204" pitchFamily="34" charset="0"/>
              </a:rPr>
              <a:t>• Templates save time </a:t>
            </a:r>
          </a:p>
          <a:p>
            <a:pPr marL="0" indent="0">
              <a:buNone/>
            </a:pPr>
            <a:r>
              <a:rPr lang="en-GB" sz="2000" b="0" i="0" u="none" strike="noStrike" dirty="0">
                <a:solidFill>
                  <a:srgbClr val="000000"/>
                </a:solidFill>
                <a:effectLst/>
                <a:latin typeface="Arial" panose="020B0604020202020204" pitchFamily="34" charset="0"/>
                <a:cs typeface="Arial" panose="020B0604020202020204" pitchFamily="34" charset="0"/>
              </a:rPr>
              <a:t>• Spell check reduces writing mistakes </a:t>
            </a:r>
          </a:p>
          <a:p>
            <a:pPr marL="0" indent="0">
              <a:buNone/>
            </a:pPr>
            <a:r>
              <a:rPr lang="en-GB" sz="2000" b="0" i="0" u="none" strike="noStrike" dirty="0">
                <a:solidFill>
                  <a:srgbClr val="000000"/>
                </a:solidFill>
                <a:effectLst/>
                <a:latin typeface="Arial" panose="020B0604020202020204" pitchFamily="34" charset="0"/>
                <a:cs typeface="Arial" panose="020B0604020202020204" pitchFamily="34" charset="0"/>
              </a:rPr>
              <a:t>• Documents can be shared quickly with the team</a:t>
            </a:r>
            <a:endParaRPr lang="en-GB" sz="2000" dirty="0">
              <a:solidFill>
                <a:srgbClr val="0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552956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87C9F-C4DD-5695-4FC2-7C391499D49B}"/>
              </a:ext>
            </a:extLst>
          </p:cNvPr>
          <p:cNvSpPr>
            <a:spLocks noGrp="1"/>
          </p:cNvSpPr>
          <p:nvPr>
            <p:ph type="title"/>
          </p:nvPr>
        </p:nvSpPr>
        <p:spPr>
          <a:xfrm>
            <a:off x="1797666" y="334537"/>
            <a:ext cx="8596668" cy="1320800"/>
          </a:xfrm>
        </p:spPr>
        <p:txBody>
          <a:bodyPr>
            <a:normAutofit/>
          </a:bodyPr>
          <a:lstStyle/>
          <a:p>
            <a:r>
              <a:rPr lang="en-US" sz="4000" u="sng" dirty="0">
                <a:solidFill>
                  <a:schemeClr val="tx1"/>
                </a:solidFill>
              </a:rPr>
              <a:t>Greenfield Home Care Agency</a:t>
            </a:r>
            <a:endParaRPr lang="en-US" sz="4000" u="sng" dirty="0"/>
          </a:p>
        </p:txBody>
      </p:sp>
      <p:sp>
        <p:nvSpPr>
          <p:cNvPr id="4" name="Content Placeholder 2">
            <a:extLst>
              <a:ext uri="{FF2B5EF4-FFF2-40B4-BE49-F238E27FC236}">
                <a16:creationId xmlns:a16="http://schemas.microsoft.com/office/drawing/2014/main" id="{10F30CFB-C015-9E53-6558-F8BC819362F1}"/>
              </a:ext>
            </a:extLst>
          </p:cNvPr>
          <p:cNvSpPr>
            <a:spLocks noGrp="1"/>
          </p:cNvSpPr>
          <p:nvPr>
            <p:ph idx="1"/>
          </p:nvPr>
        </p:nvSpPr>
        <p:spPr/>
        <p:txBody>
          <a:bodyPr>
            <a:normAutofit/>
          </a:bodyPr>
          <a:lstStyle/>
          <a:p>
            <a:pPr algn="just"/>
            <a:r>
              <a:rPr lang="en-US" sz="2000" dirty="0">
                <a:solidFill>
                  <a:schemeClr val="tx1"/>
                </a:solidFill>
                <a:latin typeface="Arial" panose="020B0604020202020204" pitchFamily="34" charset="0"/>
                <a:cs typeface="Arial" panose="020B0604020202020204" pitchFamily="34" charset="0"/>
              </a:rPr>
              <a:t>The presentation is about Greenfield Home care agency and we will be discussing regarding communications in the Greenfield Home Care Agency within Outlook 365 from Microsoft .</a:t>
            </a:r>
          </a:p>
        </p:txBody>
      </p:sp>
    </p:spTree>
    <p:extLst>
      <p:ext uri="{BB962C8B-B14F-4D97-AF65-F5344CB8AC3E}">
        <p14:creationId xmlns:p14="http://schemas.microsoft.com/office/powerpoint/2010/main" val="31732136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535A29A-8F6A-40B2-078A-46F62ED8BAB8}"/>
              </a:ext>
            </a:extLst>
          </p:cNvPr>
          <p:cNvSpPr>
            <a:spLocks noGrp="1"/>
          </p:cNvSpPr>
          <p:nvPr>
            <p:ph idx="1"/>
          </p:nvPr>
        </p:nvSpPr>
        <p:spPr>
          <a:xfrm>
            <a:off x="490146" y="1362384"/>
            <a:ext cx="8731912" cy="5495616"/>
          </a:xfrm>
        </p:spPr>
        <p:txBody>
          <a:bodyPr>
            <a:noAutofit/>
          </a:bodyPr>
          <a:lstStyle/>
          <a:p>
            <a:pPr algn="just"/>
            <a:r>
              <a:rPr lang="en-US" sz="2000" dirty="0">
                <a:latin typeface="Arial" panose="020B0604020202020204" pitchFamily="34" charset="0"/>
                <a:cs typeface="Arial" panose="020B0604020202020204" pitchFamily="34" charset="0"/>
              </a:rPr>
              <a:t>According to Robinson and </a:t>
            </a:r>
            <a:r>
              <a:rPr lang="en-US" sz="2000" dirty="0" err="1">
                <a:latin typeface="Arial" panose="020B0604020202020204" pitchFamily="34" charset="0"/>
                <a:cs typeface="Arial" panose="020B0604020202020204" pitchFamily="34" charset="0"/>
              </a:rPr>
              <a:t>JudgeCO</a:t>
            </a:r>
            <a:r>
              <a:rPr lang="en-US" sz="2000" dirty="0">
                <a:latin typeface="Arial" panose="020B0604020202020204" pitchFamily="34" charset="0"/>
                <a:cs typeface="Arial" panose="020B0604020202020204" pitchFamily="34" charset="0"/>
              </a:rPr>
              <a:t>(2017) .Outlook is a free Microsoft application that helps users manage their email account , calendars , contacts , task and to–do lists from one platform.</a:t>
            </a:r>
          </a:p>
          <a:p>
            <a:pPr algn="just"/>
            <a:r>
              <a:rPr lang="en-GB" sz="2000" b="0" i="0" u="none" strike="noStrike" dirty="0">
                <a:solidFill>
                  <a:srgbClr val="000000"/>
                </a:solidFill>
                <a:effectLst/>
                <a:latin typeface="Arial" panose="020B0604020202020204" pitchFamily="34" charset="0"/>
                <a:cs typeface="Arial" panose="020B0604020202020204" pitchFamily="34" charset="0"/>
              </a:rPr>
              <a:t>Microsoft Outlook is commonly used by careers and healthcare professionals as a communication tool to share information, coordinate care</a:t>
            </a:r>
            <a:r>
              <a:rPr lang="en-GB" sz="2000" dirty="0">
                <a:solidFill>
                  <a:srgbClr val="000000"/>
                </a:solidFill>
                <a:latin typeface="Arial" panose="020B0604020202020204" pitchFamily="34" charset="0"/>
                <a:cs typeface="Arial" panose="020B0604020202020204" pitchFamily="34" charset="0"/>
              </a:rPr>
              <a:t> </a:t>
            </a:r>
            <a:r>
              <a:rPr lang="en-GB" sz="2000" b="0" i="0" u="none" strike="noStrike" dirty="0">
                <a:solidFill>
                  <a:srgbClr val="000000"/>
                </a:solidFill>
                <a:effectLst/>
                <a:latin typeface="Arial" panose="020B0604020202020204" pitchFamily="34" charset="0"/>
                <a:cs typeface="Arial" panose="020B0604020202020204" pitchFamily="34" charset="0"/>
              </a:rPr>
              <a:t>and maintain professional records. </a:t>
            </a:r>
          </a:p>
          <a:p>
            <a:pPr algn="just"/>
            <a:r>
              <a:rPr lang="en-GB" sz="2000" b="0" i="0" u="none" strike="noStrike" dirty="0">
                <a:solidFill>
                  <a:srgbClr val="000000"/>
                </a:solidFill>
                <a:effectLst/>
                <a:latin typeface="Arial" panose="020B0604020202020204" pitchFamily="34" charset="0"/>
                <a:cs typeface="Arial" panose="020B0604020202020204" pitchFamily="34" charset="0"/>
              </a:rPr>
              <a:t>In health and social care environments, effective communication is essential to ensure patient safety, continuity of care</a:t>
            </a:r>
            <a:r>
              <a:rPr lang="en-GB" sz="2000" dirty="0">
                <a:solidFill>
                  <a:srgbClr val="000000"/>
                </a:solidFill>
                <a:latin typeface="Arial" panose="020B0604020202020204" pitchFamily="34" charset="0"/>
                <a:cs typeface="Arial" panose="020B0604020202020204" pitchFamily="34" charset="0"/>
              </a:rPr>
              <a:t> </a:t>
            </a:r>
            <a:r>
              <a:rPr lang="en-GB" sz="2000" b="0" i="0" u="none" strike="noStrike" dirty="0">
                <a:solidFill>
                  <a:srgbClr val="000000"/>
                </a:solidFill>
                <a:effectLst/>
                <a:latin typeface="Arial" panose="020B0604020202020204" pitchFamily="34" charset="0"/>
                <a:cs typeface="Arial" panose="020B0604020202020204" pitchFamily="34" charset="0"/>
              </a:rPr>
              <a:t>and teamwork. One way carers use Outlook is through email communication.</a:t>
            </a:r>
          </a:p>
          <a:p>
            <a:pPr algn="just"/>
            <a:r>
              <a:rPr lang="en-GB" sz="2000" b="0" i="0" u="none" strike="noStrike" dirty="0">
                <a:solidFill>
                  <a:srgbClr val="000000"/>
                </a:solidFill>
                <a:effectLst/>
                <a:latin typeface="Arial" panose="020B0604020202020204" pitchFamily="34" charset="0"/>
                <a:cs typeface="Arial" panose="020B0604020202020204" pitchFamily="34" charset="0"/>
              </a:rPr>
              <a:t>Carers can send and receive messages to communicate with colleagues, managers, nurses and other healthcare professionals. </a:t>
            </a:r>
          </a:p>
          <a:p>
            <a:pPr marL="0" indent="0" algn="just">
              <a:buNone/>
            </a:pPr>
            <a:endParaRPr lang="en-US" sz="2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E0A06D9D-6088-3AEB-AC28-72C3BB69E5BA}"/>
              </a:ext>
            </a:extLst>
          </p:cNvPr>
          <p:cNvSpPr txBox="1"/>
          <p:nvPr/>
        </p:nvSpPr>
        <p:spPr>
          <a:xfrm>
            <a:off x="568712" y="0"/>
            <a:ext cx="8218449" cy="923330"/>
          </a:xfrm>
          <a:prstGeom prst="rect">
            <a:avLst/>
          </a:prstGeom>
          <a:noFill/>
        </p:spPr>
        <p:txBody>
          <a:bodyPr wrap="square" rtlCol="0">
            <a:spAutoFit/>
          </a:bodyPr>
          <a:lstStyle/>
          <a:p>
            <a:pPr algn="ctr"/>
            <a:r>
              <a:rPr lang="en-US" sz="5400" u="sng" dirty="0">
                <a:latin typeface="Arial" panose="020B0604020202020204" pitchFamily="34" charset="0"/>
                <a:cs typeface="Arial" panose="020B0604020202020204" pitchFamily="34" charset="0"/>
              </a:rPr>
              <a:t>What is Outlook?</a:t>
            </a:r>
          </a:p>
        </p:txBody>
      </p:sp>
    </p:spTree>
    <p:extLst>
      <p:ext uri="{BB962C8B-B14F-4D97-AF65-F5344CB8AC3E}">
        <p14:creationId xmlns:p14="http://schemas.microsoft.com/office/powerpoint/2010/main" val="4771219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4BF96-8C8E-8470-C263-656DB854982C}"/>
              </a:ext>
            </a:extLst>
          </p:cNvPr>
          <p:cNvSpPr>
            <a:spLocks noGrp="1"/>
          </p:cNvSpPr>
          <p:nvPr>
            <p:ph type="title"/>
          </p:nvPr>
        </p:nvSpPr>
        <p:spPr>
          <a:xfrm>
            <a:off x="2628797" y="-81776"/>
            <a:ext cx="8596668" cy="1320800"/>
          </a:xfrm>
        </p:spPr>
        <p:txBody>
          <a:bodyPr>
            <a:normAutofit fontScale="90000"/>
          </a:bodyPr>
          <a:lstStyle/>
          <a:p>
            <a:r>
              <a:rPr lang="en-US" sz="4800" u="sng" dirty="0">
                <a:solidFill>
                  <a:schemeClr val="tx1"/>
                </a:solidFill>
                <a:latin typeface="Arial" panose="020B0604020202020204" pitchFamily="34" charset="0"/>
                <a:cs typeface="Arial" panose="020B0604020202020204" pitchFamily="34" charset="0"/>
              </a:rPr>
              <a:t>What is Outlook?</a:t>
            </a:r>
            <a:br>
              <a:rPr lang="en-US" sz="4800" u="sng" dirty="0">
                <a:solidFill>
                  <a:schemeClr val="tx1"/>
                </a:solidFill>
                <a:latin typeface="Arial" panose="020B0604020202020204" pitchFamily="34" charset="0"/>
                <a:cs typeface="Arial" panose="020B0604020202020204" pitchFamily="34" charset="0"/>
              </a:rPr>
            </a:br>
            <a:endParaRPr lang="en-US" sz="4800" u="sng" dirty="0">
              <a:solidFill>
                <a:schemeClr val="tx1"/>
              </a:solidFill>
            </a:endParaRPr>
          </a:p>
        </p:txBody>
      </p:sp>
      <p:sp>
        <p:nvSpPr>
          <p:cNvPr id="3" name="Content Placeholder 2">
            <a:extLst>
              <a:ext uri="{FF2B5EF4-FFF2-40B4-BE49-F238E27FC236}">
                <a16:creationId xmlns:a16="http://schemas.microsoft.com/office/drawing/2014/main" id="{3CF84984-7C46-C310-7A89-B2AD10153665}"/>
              </a:ext>
            </a:extLst>
          </p:cNvPr>
          <p:cNvSpPr>
            <a:spLocks noGrp="1"/>
          </p:cNvSpPr>
          <p:nvPr>
            <p:ph idx="1"/>
          </p:nvPr>
        </p:nvSpPr>
        <p:spPr>
          <a:xfrm>
            <a:off x="557597" y="1239024"/>
            <a:ext cx="8827186" cy="5248622"/>
          </a:xfrm>
        </p:spPr>
        <p:txBody>
          <a:bodyPr>
            <a:noAutofit/>
          </a:bodyPr>
          <a:lstStyle/>
          <a:p>
            <a:pPr algn="just"/>
            <a:r>
              <a:rPr lang="en-GB" sz="2000" b="0" i="0" u="none" strike="noStrike" dirty="0">
                <a:solidFill>
                  <a:srgbClr val="000000"/>
                </a:solidFill>
                <a:effectLst/>
                <a:latin typeface="Arial" panose="020B0604020202020204" pitchFamily="34" charset="0"/>
                <a:cs typeface="Arial" panose="020B0604020202020204" pitchFamily="34" charset="0"/>
              </a:rPr>
              <a:t>Emails may be used to report patient updates, share care plans, request support, or communicate important organisational information.</a:t>
            </a:r>
          </a:p>
          <a:p>
            <a:pPr algn="just"/>
            <a:r>
              <a:rPr lang="en-GB" sz="2000" b="0" i="0" u="none" strike="noStrike" dirty="0">
                <a:solidFill>
                  <a:srgbClr val="000000"/>
                </a:solidFill>
                <a:effectLst/>
                <a:latin typeface="Arial" panose="020B0604020202020204" pitchFamily="34" charset="0"/>
                <a:cs typeface="Arial" panose="020B0604020202020204" pitchFamily="34" charset="0"/>
              </a:rPr>
              <a:t> Written communication through Outlook also provides a record of information that can be reviewed later if needed.</a:t>
            </a:r>
          </a:p>
          <a:p>
            <a:pPr algn="just"/>
            <a:r>
              <a:rPr lang="en-GB" sz="2000" b="0" i="0" u="none" strike="noStrike" dirty="0">
                <a:solidFill>
                  <a:srgbClr val="000000"/>
                </a:solidFill>
                <a:effectLst/>
                <a:latin typeface="Arial" panose="020B0604020202020204" pitchFamily="34" charset="0"/>
                <a:cs typeface="Arial" panose="020B0604020202020204" pitchFamily="34" charset="0"/>
              </a:rPr>
              <a:t>Another important use of Outlook is the calendar and scheduling feature. Carers and managers can schedule meetings, training sessions, and staff briefings through Outlook. </a:t>
            </a:r>
          </a:p>
          <a:p>
            <a:pPr algn="just"/>
            <a:r>
              <a:rPr lang="en-GB" sz="2000" b="0" i="0" u="none" strike="noStrike" dirty="0">
                <a:solidFill>
                  <a:srgbClr val="000000"/>
                </a:solidFill>
                <a:effectLst/>
                <a:latin typeface="Arial" panose="020B0604020202020204" pitchFamily="34" charset="0"/>
                <a:cs typeface="Arial" panose="020B0604020202020204" pitchFamily="34" charset="0"/>
              </a:rPr>
              <a:t>Meeting invitations can be sent to staff members to ensure everyone is aware of important discussions regarding patient care, policy updates, or safeguarding issues.</a:t>
            </a:r>
          </a:p>
          <a:p>
            <a:endParaRPr lang="en-US" sz="2000" dirty="0"/>
          </a:p>
        </p:txBody>
      </p:sp>
    </p:spTree>
    <p:extLst>
      <p:ext uri="{BB962C8B-B14F-4D97-AF65-F5344CB8AC3E}">
        <p14:creationId xmlns:p14="http://schemas.microsoft.com/office/powerpoint/2010/main" val="23152711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43E00-1AAD-0497-420F-F1C8DEC08FCD}"/>
              </a:ext>
            </a:extLst>
          </p:cNvPr>
          <p:cNvSpPr>
            <a:spLocks noGrp="1"/>
          </p:cNvSpPr>
          <p:nvPr>
            <p:ph type="title"/>
          </p:nvPr>
        </p:nvSpPr>
        <p:spPr>
          <a:xfrm>
            <a:off x="1155883" y="0"/>
            <a:ext cx="8943530" cy="2456442"/>
          </a:xfrm>
        </p:spPr>
        <p:txBody>
          <a:bodyPr>
            <a:normAutofit/>
          </a:bodyPr>
          <a:lstStyle/>
          <a:p>
            <a:r>
              <a:rPr lang="en-US" sz="3600" b="1" u="sng" dirty="0">
                <a:solidFill>
                  <a:schemeClr val="tx1"/>
                </a:solidFill>
                <a:latin typeface="Arial" panose="020B0604020202020204" pitchFamily="34" charset="0"/>
                <a:cs typeface="Arial" panose="020B0604020202020204" pitchFamily="34" charset="0"/>
              </a:rPr>
              <a:t>Outlook as communication tool </a:t>
            </a:r>
          </a:p>
        </p:txBody>
      </p:sp>
      <p:sp>
        <p:nvSpPr>
          <p:cNvPr id="3" name="Content Placeholder 2">
            <a:extLst>
              <a:ext uri="{FF2B5EF4-FFF2-40B4-BE49-F238E27FC236}">
                <a16:creationId xmlns:a16="http://schemas.microsoft.com/office/drawing/2014/main" id="{5EBC24DE-1847-7F5E-B545-C549BF7F7DFC}"/>
              </a:ext>
            </a:extLst>
          </p:cNvPr>
          <p:cNvSpPr>
            <a:spLocks noGrp="1"/>
          </p:cNvSpPr>
          <p:nvPr>
            <p:ph idx="1"/>
          </p:nvPr>
        </p:nvSpPr>
        <p:spPr>
          <a:xfrm>
            <a:off x="892079" y="1332976"/>
            <a:ext cx="8787180" cy="5248622"/>
          </a:xfrm>
        </p:spPr>
        <p:txBody>
          <a:bodyPr>
            <a:noAutofit/>
          </a:bodyPr>
          <a:lstStyle/>
          <a:p>
            <a:pPr marL="0" indent="0" algn="l">
              <a:buNone/>
            </a:pPr>
            <a:r>
              <a:rPr lang="en-GB" sz="2000" b="0" i="0" u="none" strike="noStrike" dirty="0">
                <a:solidFill>
                  <a:srgbClr val="000000"/>
                </a:solidFill>
                <a:effectLst/>
                <a:latin typeface="Arial" panose="020B0604020202020204" pitchFamily="34" charset="0"/>
                <a:cs typeface="Arial" panose="020B0604020202020204" pitchFamily="34" charset="0"/>
              </a:rPr>
              <a:t>Why Outlook is important in Greenfield Home Care Agency?</a:t>
            </a:r>
          </a:p>
          <a:p>
            <a:r>
              <a:rPr lang="en-GB" sz="2000" b="0" i="0" u="none" strike="noStrike" dirty="0">
                <a:solidFill>
                  <a:srgbClr val="000000"/>
                </a:solidFill>
                <a:effectLst/>
                <a:latin typeface="Arial" panose="020B0604020202020204" pitchFamily="34" charset="0"/>
                <a:cs typeface="Arial" panose="020B0604020202020204" pitchFamily="34" charset="0"/>
              </a:rPr>
              <a:t>Carers can contact the office anytime.                                 </a:t>
            </a:r>
          </a:p>
          <a:p>
            <a:r>
              <a:rPr lang="en-GB" sz="2000" b="0" i="0" u="none" strike="noStrike" dirty="0">
                <a:solidFill>
                  <a:srgbClr val="000000"/>
                </a:solidFill>
                <a:effectLst/>
                <a:latin typeface="Arial" panose="020B0604020202020204" pitchFamily="34" charset="0"/>
                <a:cs typeface="Arial" panose="020B0604020202020204" pitchFamily="34" charset="0"/>
              </a:rPr>
              <a:t>Email creates a clear communication record.</a:t>
            </a:r>
          </a:p>
          <a:p>
            <a:r>
              <a:rPr lang="en-GB" sz="2000" b="0" i="0" u="none" strike="noStrike" dirty="0">
                <a:solidFill>
                  <a:srgbClr val="000000"/>
                </a:solidFill>
                <a:effectLst/>
                <a:latin typeface="Arial" panose="020B0604020202020204" pitchFamily="34" charset="0"/>
                <a:cs typeface="Arial" panose="020B0604020202020204" pitchFamily="34" charset="0"/>
              </a:rPr>
              <a:t>Managers can review updates easily.  </a:t>
            </a:r>
          </a:p>
          <a:p>
            <a:r>
              <a:rPr lang="en-GB" sz="2000" b="0" i="0" u="none" strike="noStrike" dirty="0">
                <a:solidFill>
                  <a:srgbClr val="000000"/>
                </a:solidFill>
                <a:effectLst/>
                <a:latin typeface="Arial" panose="020B0604020202020204" pitchFamily="34" charset="0"/>
                <a:cs typeface="Arial" panose="020B0604020202020204" pitchFamily="34" charset="0"/>
              </a:rPr>
              <a:t>Calendar tools help schedule shifts.</a:t>
            </a:r>
          </a:p>
          <a:p>
            <a:r>
              <a:rPr lang="en-GB" sz="2000" b="0" i="0" u="none" strike="noStrike" dirty="0">
                <a:solidFill>
                  <a:srgbClr val="000000"/>
                </a:solidFill>
                <a:effectLst/>
                <a:latin typeface="Arial" panose="020B0604020202020204" pitchFamily="34" charset="0"/>
                <a:cs typeface="Arial" panose="020B0604020202020204" pitchFamily="34" charset="0"/>
              </a:rPr>
              <a:t>Communication with: GPs , Pharmacies</a:t>
            </a:r>
            <a:r>
              <a:rPr lang="en-GB" sz="2000" dirty="0">
                <a:solidFill>
                  <a:srgbClr val="000000"/>
                </a:solidFill>
                <a:latin typeface="Arial" panose="020B0604020202020204" pitchFamily="34" charset="0"/>
                <a:cs typeface="Arial" panose="020B0604020202020204" pitchFamily="34" charset="0"/>
              </a:rPr>
              <a:t> , </a:t>
            </a:r>
            <a:r>
              <a:rPr lang="en-GB" sz="2000" b="0" i="0" u="none" strike="noStrike" dirty="0">
                <a:solidFill>
                  <a:srgbClr val="000000"/>
                </a:solidFill>
                <a:effectLst/>
                <a:latin typeface="Arial" panose="020B0604020202020204" pitchFamily="34" charset="0"/>
                <a:cs typeface="Arial" panose="020B0604020202020204" pitchFamily="34" charset="0"/>
              </a:rPr>
              <a:t>Social workers etc.</a:t>
            </a:r>
          </a:p>
          <a:p>
            <a:pPr marL="0" indent="0" algn="just">
              <a:buNone/>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855904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8D502-410B-CE2B-D683-612A22B18701}"/>
              </a:ext>
            </a:extLst>
          </p:cNvPr>
          <p:cNvSpPr>
            <a:spLocks noGrp="1"/>
          </p:cNvSpPr>
          <p:nvPr>
            <p:ph type="title"/>
          </p:nvPr>
        </p:nvSpPr>
        <p:spPr>
          <a:xfrm>
            <a:off x="-1" y="0"/>
            <a:ext cx="9701561" cy="1320800"/>
          </a:xfrm>
        </p:spPr>
        <p:txBody>
          <a:bodyPr>
            <a:normAutofit fontScale="90000"/>
          </a:bodyPr>
          <a:lstStyle/>
          <a:p>
            <a:r>
              <a:rPr lang="en-GB" sz="4800" u="sng" dirty="0">
                <a:solidFill>
                  <a:schemeClr val="tx1"/>
                </a:solidFill>
                <a:latin typeface="Arial" panose="020B0604020202020204" pitchFamily="34" charset="0"/>
                <a:cs typeface="Arial" panose="020B0604020202020204" pitchFamily="34" charset="0"/>
              </a:rPr>
              <a:t>Advantages and Limitations of Outlook</a:t>
            </a:r>
          </a:p>
        </p:txBody>
      </p:sp>
      <p:graphicFrame>
        <p:nvGraphicFramePr>
          <p:cNvPr id="4" name="Content Placeholder 3">
            <a:extLst>
              <a:ext uri="{FF2B5EF4-FFF2-40B4-BE49-F238E27FC236}">
                <a16:creationId xmlns:a16="http://schemas.microsoft.com/office/drawing/2014/main" id="{EB545995-7888-F44D-8084-FEE7A2A240AE}"/>
              </a:ext>
            </a:extLst>
          </p:cNvPr>
          <p:cNvGraphicFramePr>
            <a:graphicFrameLocks noGrp="1"/>
          </p:cNvGraphicFramePr>
          <p:nvPr>
            <p:ph idx="1"/>
            <p:extLst>
              <p:ext uri="{D42A27DB-BD31-4B8C-83A1-F6EECF244321}">
                <p14:modId xmlns:p14="http://schemas.microsoft.com/office/powerpoint/2010/main" val="1975890247"/>
              </p:ext>
            </p:extLst>
          </p:nvPr>
        </p:nvGraphicFramePr>
        <p:xfrm>
          <a:off x="964774" y="1020337"/>
          <a:ext cx="7287127" cy="5280302"/>
        </p:xfrm>
        <a:graphic>
          <a:graphicData uri="http://schemas.openxmlformats.org/drawingml/2006/table">
            <a:tbl>
              <a:tblPr firstRow="1" bandRow="1">
                <a:tableStyleId>{5C22544A-7EE6-4342-B048-85BDC9FD1C3A}</a:tableStyleId>
              </a:tblPr>
              <a:tblGrid>
                <a:gridCol w="3494132">
                  <a:extLst>
                    <a:ext uri="{9D8B030D-6E8A-4147-A177-3AD203B41FA5}">
                      <a16:colId xmlns:a16="http://schemas.microsoft.com/office/drawing/2014/main" val="1492186870"/>
                    </a:ext>
                  </a:extLst>
                </a:gridCol>
                <a:gridCol w="176970">
                  <a:extLst>
                    <a:ext uri="{9D8B030D-6E8A-4147-A177-3AD203B41FA5}">
                      <a16:colId xmlns:a16="http://schemas.microsoft.com/office/drawing/2014/main" val="3989227935"/>
                    </a:ext>
                  </a:extLst>
                </a:gridCol>
                <a:gridCol w="3616025">
                  <a:extLst>
                    <a:ext uri="{9D8B030D-6E8A-4147-A177-3AD203B41FA5}">
                      <a16:colId xmlns:a16="http://schemas.microsoft.com/office/drawing/2014/main" val="3245328862"/>
                    </a:ext>
                  </a:extLst>
                </a:gridCol>
              </a:tblGrid>
              <a:tr h="362176">
                <a:tc>
                  <a:txBody>
                    <a:bodyPr/>
                    <a:lstStyle/>
                    <a:p>
                      <a:r>
                        <a:rPr lang="en-GB" sz="2000" dirty="0">
                          <a:latin typeface="Arial" panose="020B0604020202020204" pitchFamily="34" charset="0"/>
                          <a:cs typeface="Arial" panose="020B0604020202020204" pitchFamily="34" charset="0"/>
                        </a:rPr>
                        <a:t>Advantages </a:t>
                      </a:r>
                    </a:p>
                  </a:txBody>
                  <a:tcPr marL="54624" marR="54624"/>
                </a:tc>
                <a:tc>
                  <a:txBody>
                    <a:bodyPr/>
                    <a:lstStyle/>
                    <a:p>
                      <a:endParaRPr lang="en-GB" sz="2000" dirty="0">
                        <a:latin typeface="Arial" panose="020B0604020202020204" pitchFamily="34" charset="0"/>
                        <a:cs typeface="Arial" panose="020B0604020202020204" pitchFamily="34" charset="0"/>
                      </a:endParaRPr>
                    </a:p>
                  </a:txBody>
                  <a:tcPr marL="54624" marR="54624"/>
                </a:tc>
                <a:tc>
                  <a:txBody>
                    <a:bodyPr/>
                    <a:lstStyle/>
                    <a:p>
                      <a:r>
                        <a:rPr lang="en-GB" sz="2000" dirty="0">
                          <a:latin typeface="Arial" panose="020B0604020202020204" pitchFamily="34" charset="0"/>
                          <a:cs typeface="Arial" panose="020B0604020202020204" pitchFamily="34" charset="0"/>
                        </a:rPr>
                        <a:t>Disadvantages</a:t>
                      </a:r>
                    </a:p>
                  </a:txBody>
                  <a:tcPr marL="54624" marR="54624"/>
                </a:tc>
                <a:extLst>
                  <a:ext uri="{0D108BD9-81ED-4DB2-BD59-A6C34878D82A}">
                    <a16:rowId xmlns:a16="http://schemas.microsoft.com/office/drawing/2014/main" val="2184396433"/>
                  </a:ext>
                </a:extLst>
              </a:tr>
              <a:tr h="987941">
                <a:tc>
                  <a:txBody>
                    <a:bodyPr/>
                    <a:lstStyle/>
                    <a:p>
                      <a:r>
                        <a:rPr lang="en-GB" sz="2000" b="0" i="0" u="none" strike="noStrike" kern="1200" dirty="0">
                          <a:solidFill>
                            <a:schemeClr val="dk1"/>
                          </a:solidFill>
                          <a:effectLst/>
                          <a:latin typeface="Arial" panose="020B0604020202020204" pitchFamily="34" charset="0"/>
                          <a:ea typeface="+mn-ea"/>
                          <a:cs typeface="Arial" panose="020B0604020202020204" pitchFamily="34" charset="0"/>
                        </a:rPr>
                        <a:t>Clear communication records.</a:t>
                      </a:r>
                      <a:endParaRPr lang="en-GB" sz="2000" dirty="0">
                        <a:latin typeface="Arial" panose="020B0604020202020204" pitchFamily="34" charset="0"/>
                        <a:cs typeface="Arial" panose="020B0604020202020204" pitchFamily="34" charset="0"/>
                      </a:endParaRPr>
                    </a:p>
                  </a:txBody>
                  <a:tcPr marL="54624" marR="54624"/>
                </a:tc>
                <a:tc>
                  <a:txBody>
                    <a:bodyPr/>
                    <a:lstStyle/>
                    <a:p>
                      <a:endParaRPr lang="en-GB" sz="2000" dirty="0">
                        <a:latin typeface="Arial" panose="020B0604020202020204" pitchFamily="34" charset="0"/>
                        <a:cs typeface="Arial" panose="020B0604020202020204" pitchFamily="34" charset="0"/>
                      </a:endParaRPr>
                    </a:p>
                  </a:txBody>
                  <a:tcPr marL="54624" marR="54624"/>
                </a:tc>
                <a:tc>
                  <a:txBody>
                    <a:bodyPr/>
                    <a:lstStyle/>
                    <a:p>
                      <a:r>
                        <a:rPr lang="en-GB" sz="2000" dirty="0">
                          <a:latin typeface="Arial" panose="020B0604020202020204" pitchFamily="34" charset="0"/>
                          <a:cs typeface="Arial" panose="020B0604020202020204" pitchFamily="34" charset="0"/>
                        </a:rPr>
                        <a:t>Email inboxes can become cluttered and overloaded.</a:t>
                      </a:r>
                    </a:p>
                  </a:txBody>
                  <a:tcPr marL="54624" marR="54624"/>
                </a:tc>
                <a:extLst>
                  <a:ext uri="{0D108BD9-81ED-4DB2-BD59-A6C34878D82A}">
                    <a16:rowId xmlns:a16="http://schemas.microsoft.com/office/drawing/2014/main" val="1929977270"/>
                  </a:ext>
                </a:extLst>
              </a:tr>
              <a:tr h="689261">
                <a:tc>
                  <a:txBody>
                    <a:bodyPr/>
                    <a:lstStyle/>
                    <a:p>
                      <a:r>
                        <a:rPr lang="en-GB" sz="2000" dirty="0">
                          <a:latin typeface="Arial" panose="020B0604020202020204" pitchFamily="34" charset="0"/>
                          <a:cs typeface="Arial" panose="020B0604020202020204" pitchFamily="34" charset="0"/>
                        </a:rPr>
                        <a:t>Easy to use.</a:t>
                      </a:r>
                    </a:p>
                    <a:p>
                      <a:br>
                        <a:rPr lang="en-GB" sz="2000" dirty="0">
                          <a:latin typeface="Arial" panose="020B0604020202020204" pitchFamily="34" charset="0"/>
                          <a:cs typeface="Arial" panose="020B0604020202020204" pitchFamily="34" charset="0"/>
                        </a:rPr>
                      </a:br>
                      <a:endParaRPr lang="en-GB" sz="2000" dirty="0">
                        <a:effectLst/>
                        <a:latin typeface="Arial" panose="020B0604020202020204" pitchFamily="34" charset="0"/>
                        <a:cs typeface="Arial" panose="020B0604020202020204" pitchFamily="34" charset="0"/>
                      </a:endParaRPr>
                    </a:p>
                  </a:txBody>
                  <a:tcPr marL="0" marR="0" marT="0" marB="0"/>
                </a:tc>
                <a:tc>
                  <a:txBody>
                    <a:bodyPr/>
                    <a:lstStyle/>
                    <a:p>
                      <a:endParaRPr lang="en-GB" sz="2000" i="0" dirty="0">
                        <a:effectLst/>
                        <a:latin typeface="Arial" panose="020B0604020202020204" pitchFamily="34" charset="0"/>
                        <a:cs typeface="Arial" panose="020B0604020202020204" pitchFamily="34" charset="0"/>
                      </a:endParaRPr>
                    </a:p>
                  </a:txBody>
                  <a:tcPr marL="0" marR="0" marT="0" marB="0"/>
                </a:tc>
                <a:tc>
                  <a:txBody>
                    <a:bodyPr/>
                    <a:lstStyle/>
                    <a:p>
                      <a:r>
                        <a:rPr lang="en-GB" sz="2000" b="0" i="0" u="none" strike="noStrike" kern="1200" dirty="0">
                          <a:solidFill>
                            <a:schemeClr val="dk1"/>
                          </a:solidFill>
                          <a:effectLst/>
                          <a:latin typeface="Arial" panose="020B0604020202020204" pitchFamily="34" charset="0"/>
                          <a:ea typeface="+mn-ea"/>
                          <a:cs typeface="Arial" panose="020B0604020202020204" pitchFamily="34" charset="0"/>
                        </a:rPr>
                        <a:t>Data Security and Confidentiality Risks.</a:t>
                      </a:r>
                      <a:br>
                        <a:rPr lang="en-GB" sz="2000" b="0" dirty="0">
                          <a:latin typeface="Arial" panose="020B0604020202020204" pitchFamily="34" charset="0"/>
                          <a:cs typeface="Arial" panose="020B0604020202020204" pitchFamily="34" charset="0"/>
                        </a:rPr>
                      </a:br>
                      <a:endParaRPr lang="en-GB" sz="2000" b="0" dirty="0">
                        <a:effectLst/>
                        <a:latin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1856759452"/>
                  </a:ext>
                </a:extLst>
              </a:tr>
              <a:tr h="758187">
                <a:tc>
                  <a:txBody>
                    <a:bodyPr/>
                    <a:lstStyle/>
                    <a:p>
                      <a:r>
                        <a:rPr lang="en-GB" sz="2000" dirty="0">
                          <a:latin typeface="Arial" panose="020B0604020202020204" pitchFamily="34" charset="0"/>
                          <a:cs typeface="Arial" panose="020B0604020202020204" pitchFamily="34" charset="0"/>
                        </a:rPr>
                        <a:t>Works across multiple devices.</a:t>
                      </a:r>
                    </a:p>
                  </a:txBody>
                  <a:tcPr marL="54624" marR="54624"/>
                </a:tc>
                <a:tc>
                  <a:txBody>
                    <a:bodyPr/>
                    <a:lstStyle/>
                    <a:p>
                      <a:endParaRPr lang="en-GB" sz="2000" dirty="0">
                        <a:latin typeface="Arial" panose="020B0604020202020204" pitchFamily="34" charset="0"/>
                        <a:cs typeface="Arial" panose="020B0604020202020204" pitchFamily="34" charset="0"/>
                      </a:endParaRPr>
                    </a:p>
                  </a:txBody>
                  <a:tcPr marL="54624" marR="54624"/>
                </a:tc>
                <a:tc>
                  <a:txBody>
                    <a:bodyPr/>
                    <a:lstStyle/>
                    <a:p>
                      <a:r>
                        <a:rPr lang="en-GB" sz="2000" dirty="0">
                          <a:latin typeface="Arial" panose="020B0604020202020204" pitchFamily="34" charset="0"/>
                          <a:cs typeface="Arial" panose="020B0604020202020204" pitchFamily="34" charset="0"/>
                        </a:rPr>
                        <a:t>Relies heavily on having internet connection.</a:t>
                      </a:r>
                    </a:p>
                  </a:txBody>
                  <a:tcPr marL="54624" marR="54624"/>
                </a:tc>
                <a:extLst>
                  <a:ext uri="{0D108BD9-81ED-4DB2-BD59-A6C34878D82A}">
                    <a16:rowId xmlns:a16="http://schemas.microsoft.com/office/drawing/2014/main" val="1715959377"/>
                  </a:ext>
                </a:extLst>
              </a:tr>
              <a:tr h="758187">
                <a:tc>
                  <a:txBody>
                    <a:bodyPr/>
                    <a:lstStyle/>
                    <a:p>
                      <a:r>
                        <a:rPr lang="en-GB" sz="2000" dirty="0">
                          <a:latin typeface="Arial" panose="020B0604020202020204" pitchFamily="34" charset="0"/>
                          <a:cs typeface="Arial" panose="020B0604020202020204" pitchFamily="34" charset="0"/>
                        </a:rPr>
                        <a:t>Strong scheduling tools.</a:t>
                      </a:r>
                    </a:p>
                    <a:p>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a:txBody>
                  <a:tcPr marL="54624" marR="54624"/>
                </a:tc>
                <a:tc>
                  <a:txBody>
                    <a:bodyPr/>
                    <a:lstStyle/>
                    <a:p>
                      <a:endParaRPr lang="en-GB" sz="2000" dirty="0">
                        <a:latin typeface="Arial" panose="020B0604020202020204" pitchFamily="34" charset="0"/>
                        <a:cs typeface="Arial" panose="020B0604020202020204" pitchFamily="34" charset="0"/>
                      </a:endParaRPr>
                    </a:p>
                  </a:txBody>
                  <a:tcPr marL="54624" marR="54624"/>
                </a:tc>
                <a:tc>
                  <a:txBody>
                    <a:bodyPr/>
                    <a:lstStyle/>
                    <a:p>
                      <a:r>
                        <a:rPr lang="en-GB" sz="2000" b="0" i="0" u="none" strike="noStrike" kern="1200" dirty="0">
                          <a:solidFill>
                            <a:schemeClr val="dk1"/>
                          </a:solidFill>
                          <a:effectLst/>
                          <a:latin typeface="Arial" panose="020B0604020202020204" pitchFamily="34" charset="0"/>
                          <a:ea typeface="+mn-ea"/>
                          <a:cs typeface="Arial" panose="020B0604020202020204" pitchFamily="34" charset="0"/>
                        </a:rPr>
                        <a:t>Time Management Issues.</a:t>
                      </a:r>
                      <a:br>
                        <a:rPr lang="en-GB" sz="2000" b="0" dirty="0">
                          <a:latin typeface="Arial" panose="020B0604020202020204" pitchFamily="34" charset="0"/>
                          <a:cs typeface="Arial" panose="020B0604020202020204" pitchFamily="34" charset="0"/>
                        </a:rPr>
                      </a:br>
                      <a:endParaRPr lang="en-GB" sz="2000" b="0" dirty="0">
                        <a:latin typeface="Arial" panose="020B0604020202020204" pitchFamily="34" charset="0"/>
                        <a:cs typeface="Arial" panose="020B0604020202020204" pitchFamily="34" charset="0"/>
                      </a:endParaRPr>
                    </a:p>
                  </a:txBody>
                  <a:tcPr marL="54624" marR="54624"/>
                </a:tc>
                <a:extLst>
                  <a:ext uri="{0D108BD9-81ED-4DB2-BD59-A6C34878D82A}">
                    <a16:rowId xmlns:a16="http://schemas.microsoft.com/office/drawing/2014/main" val="10004"/>
                  </a:ext>
                </a:extLst>
              </a:tr>
              <a:tr h="1217694">
                <a:tc>
                  <a:txBody>
                    <a:bodyPr/>
                    <a:lstStyle/>
                    <a:p>
                      <a:r>
                        <a:rPr lang="en-GB" sz="2000" dirty="0">
                          <a:latin typeface="Arial" panose="020B0604020202020204" pitchFamily="34" charset="0"/>
                          <a:cs typeface="Arial" panose="020B0604020202020204" pitchFamily="34" charset="0"/>
                        </a:rPr>
                        <a:t>Can be used with other Microsoft programs e.g. One Drive or Teams.</a:t>
                      </a:r>
                    </a:p>
                  </a:txBody>
                  <a:tcPr marL="54624" marR="54624"/>
                </a:tc>
                <a:tc>
                  <a:txBody>
                    <a:bodyPr/>
                    <a:lstStyle/>
                    <a:p>
                      <a:endParaRPr lang="en-GB" sz="2000" dirty="0">
                        <a:latin typeface="Arial" panose="020B0604020202020204" pitchFamily="34" charset="0"/>
                        <a:cs typeface="Arial" panose="020B0604020202020204" pitchFamily="34" charset="0"/>
                      </a:endParaRPr>
                    </a:p>
                  </a:txBody>
                  <a:tcPr marL="54624" marR="54624"/>
                </a:tc>
                <a:tc>
                  <a:txBody>
                    <a:bodyPr/>
                    <a:lstStyle/>
                    <a:p>
                      <a:r>
                        <a:rPr lang="en-GB" sz="2000" b="0" i="0" u="none" strike="noStrike" kern="1200" dirty="0">
                          <a:solidFill>
                            <a:schemeClr val="dk1"/>
                          </a:solidFill>
                          <a:effectLst/>
                          <a:latin typeface="Arial" panose="020B0604020202020204" pitchFamily="34" charset="0"/>
                          <a:ea typeface="+mn-ea"/>
                          <a:cs typeface="Arial" panose="020B0604020202020204" pitchFamily="34" charset="0"/>
                        </a:rPr>
                        <a:t>Risk of Miscommunication.</a:t>
                      </a:r>
                      <a:endParaRPr lang="en-GB" sz="2000" b="0" dirty="0">
                        <a:latin typeface="Arial" panose="020B0604020202020204" pitchFamily="34" charset="0"/>
                        <a:cs typeface="Arial" panose="020B0604020202020204" pitchFamily="34" charset="0"/>
                      </a:endParaRPr>
                    </a:p>
                  </a:txBody>
                  <a:tcPr marL="54624" marR="54624"/>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6817987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8813E-1833-83D3-8E80-CCAB4C106EFF}"/>
              </a:ext>
            </a:extLst>
          </p:cNvPr>
          <p:cNvSpPr>
            <a:spLocks noGrp="1"/>
          </p:cNvSpPr>
          <p:nvPr>
            <p:ph type="title"/>
          </p:nvPr>
        </p:nvSpPr>
        <p:spPr>
          <a:xfrm>
            <a:off x="3323007" y="211874"/>
            <a:ext cx="3498979" cy="979727"/>
          </a:xfrm>
        </p:spPr>
        <p:txBody>
          <a:bodyPr>
            <a:normAutofit/>
          </a:bodyPr>
          <a:lstStyle/>
          <a:p>
            <a:r>
              <a:rPr lang="en-US" sz="4800" u="sng" dirty="0">
                <a:solidFill>
                  <a:schemeClr val="tx1"/>
                </a:solidFill>
                <a:latin typeface="Arial" panose="020B0604020202020204" pitchFamily="34" charset="0"/>
                <a:cs typeface="Arial" panose="020B0604020202020204" pitchFamily="34" charset="0"/>
              </a:rPr>
              <a:t>Conclusion </a:t>
            </a:r>
          </a:p>
        </p:txBody>
      </p:sp>
      <p:sp>
        <p:nvSpPr>
          <p:cNvPr id="3" name="Content Placeholder 2">
            <a:extLst>
              <a:ext uri="{FF2B5EF4-FFF2-40B4-BE49-F238E27FC236}">
                <a16:creationId xmlns:a16="http://schemas.microsoft.com/office/drawing/2014/main" id="{0DD01C61-2ABC-9644-E35E-530EFE442FE7}"/>
              </a:ext>
            </a:extLst>
          </p:cNvPr>
          <p:cNvSpPr>
            <a:spLocks noGrp="1"/>
          </p:cNvSpPr>
          <p:nvPr>
            <p:ph idx="1"/>
          </p:nvPr>
        </p:nvSpPr>
        <p:spPr>
          <a:xfrm>
            <a:off x="814039" y="1488613"/>
            <a:ext cx="8820614" cy="3880773"/>
          </a:xfrm>
        </p:spPr>
        <p:txBody>
          <a:bodyPr>
            <a:normAutofit/>
          </a:bodyPr>
          <a:lstStyle/>
          <a:p>
            <a:pPr algn="just"/>
            <a:r>
              <a:rPr lang="en-US" sz="2000" dirty="0">
                <a:latin typeface="Arial" panose="020B0604020202020204" pitchFamily="34" charset="0"/>
                <a:cs typeface="Arial" panose="020B0604020202020204" pitchFamily="34" charset="0"/>
              </a:rPr>
              <a:t>Microsoft outlook supports good communication within Greenfield Home Care Agency specially between careers on shift and the main office. </a:t>
            </a:r>
          </a:p>
          <a:p>
            <a:pPr algn="just"/>
            <a:r>
              <a:rPr lang="en-US" sz="2000" dirty="0">
                <a:latin typeface="Arial" panose="020B0604020202020204" pitchFamily="34" charset="0"/>
                <a:cs typeface="Arial" panose="020B0604020202020204" pitchFamily="34" charset="0"/>
              </a:rPr>
              <a:t>Its strength in documenting scheduling and accessibility is well suited to regulate home care like Greenfield Home Care Agency.</a:t>
            </a:r>
          </a:p>
          <a:p>
            <a:pPr algn="just"/>
            <a:r>
              <a:rPr lang="en-US" sz="2000" dirty="0">
                <a:latin typeface="Arial" panose="020B0604020202020204" pitchFamily="34" charset="0"/>
                <a:cs typeface="Arial" panose="020B0604020202020204" pitchFamily="34" charset="0"/>
              </a:rPr>
              <a:t>Although it works best when its reinforced with clear procedure and supplemented with faster communication methods for emergencies.</a:t>
            </a:r>
          </a:p>
          <a:p>
            <a:pPr marL="0" indent="0" algn="just">
              <a:buNone/>
            </a:pPr>
            <a:r>
              <a:rPr lang="en-US" sz="20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5677333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912F0-A445-9A36-20D4-E5DBF93C7EC1}"/>
              </a:ext>
            </a:extLst>
          </p:cNvPr>
          <p:cNvSpPr>
            <a:spLocks noGrp="1"/>
          </p:cNvSpPr>
          <p:nvPr>
            <p:ph type="title"/>
          </p:nvPr>
        </p:nvSpPr>
        <p:spPr>
          <a:xfrm>
            <a:off x="0" y="0"/>
            <a:ext cx="9601200" cy="2456442"/>
          </a:xfrm>
        </p:spPr>
        <p:txBody>
          <a:bodyPr>
            <a:normAutofit/>
          </a:bodyPr>
          <a:lstStyle/>
          <a:p>
            <a:pPr algn="ctr"/>
            <a:r>
              <a:rPr lang="en-US" u="sng" dirty="0">
                <a:solidFill>
                  <a:schemeClr val="tx1"/>
                </a:solidFill>
                <a:latin typeface="Arial" panose="020B0604020202020204" pitchFamily="34" charset="0"/>
                <a:cs typeface="Arial" panose="020B0604020202020204" pitchFamily="34" charset="0"/>
              </a:rPr>
              <a:t>Digital safety action plan for Greenfield Care Home Agency </a:t>
            </a:r>
          </a:p>
        </p:txBody>
      </p:sp>
      <p:sp>
        <p:nvSpPr>
          <p:cNvPr id="3" name="Content Placeholder 2">
            <a:extLst>
              <a:ext uri="{FF2B5EF4-FFF2-40B4-BE49-F238E27FC236}">
                <a16:creationId xmlns:a16="http://schemas.microsoft.com/office/drawing/2014/main" id="{72220CA7-0DC9-771E-E60E-600384659C5E}"/>
              </a:ext>
            </a:extLst>
          </p:cNvPr>
          <p:cNvSpPr>
            <a:spLocks noGrp="1"/>
          </p:cNvSpPr>
          <p:nvPr>
            <p:ph idx="1"/>
          </p:nvPr>
        </p:nvSpPr>
        <p:spPr>
          <a:xfrm>
            <a:off x="522392" y="1555848"/>
            <a:ext cx="9078808" cy="4422598"/>
          </a:xfrm>
        </p:spPr>
        <p:txBody>
          <a:bodyPr>
            <a:noAutofit/>
          </a:bodyPr>
          <a:lstStyle/>
          <a:p>
            <a:pPr marL="0" indent="0" algn="just">
              <a:buNone/>
            </a:pPr>
            <a:r>
              <a:rPr lang="en-GB" sz="2000" i="0" u="none" strike="noStrike" dirty="0">
                <a:solidFill>
                  <a:srgbClr val="000000"/>
                </a:solidFill>
                <a:effectLst/>
                <a:latin typeface="Arial" panose="020B0604020202020204" pitchFamily="34" charset="0"/>
                <a:cs typeface="Arial" panose="020B0604020202020204" pitchFamily="34" charset="0"/>
              </a:rPr>
              <a:t>Digital safety  is essential for every organisation, including Greenfield Home Care Agency, because it ensures that digital tools and systems used in daily operations are handled safely and responsibly by all staff members.</a:t>
            </a:r>
          </a:p>
          <a:p>
            <a:pPr marL="0" indent="0" algn="just">
              <a:buNone/>
            </a:pPr>
            <a:r>
              <a:rPr lang="en-GB" sz="2000" b="0" i="0" u="none" strike="noStrike" dirty="0">
                <a:solidFill>
                  <a:srgbClr val="000000"/>
                </a:solidFill>
                <a:effectLst/>
                <a:latin typeface="Arial" panose="020B0604020202020204" pitchFamily="34" charset="0"/>
                <a:cs typeface="Arial" panose="020B0604020202020204" pitchFamily="34" charset="0"/>
              </a:rPr>
              <a:t>To keep digital information safe, Greenfield Home Care Agency should require staff to create strong passwords that include letters, numbers, and special characters. Passwords should be changed regularly, such as every six months, to maintain security. </a:t>
            </a:r>
          </a:p>
          <a:p>
            <a:pPr marL="0" indent="0" algn="just">
              <a:buNone/>
            </a:pPr>
            <a:r>
              <a:rPr lang="en-GB" sz="2000" b="1" i="0" u="sng" strike="noStrike" dirty="0">
                <a:solidFill>
                  <a:srgbClr val="000000"/>
                </a:solidFill>
                <a:effectLst/>
                <a:latin typeface="Arial" panose="020B0604020202020204" pitchFamily="34" charset="0"/>
                <a:cs typeface="Arial" panose="020B0604020202020204" pitchFamily="34" charset="0"/>
              </a:rPr>
              <a:t>Secure access </a:t>
            </a:r>
            <a:r>
              <a:rPr lang="en-GB" sz="2000" b="0" i="0" u="none" strike="noStrike" dirty="0">
                <a:solidFill>
                  <a:srgbClr val="000000"/>
                </a:solidFill>
                <a:effectLst/>
                <a:latin typeface="Arial" panose="020B0604020202020204" pitchFamily="34" charset="0"/>
                <a:cs typeface="Arial" panose="020B0604020202020204" pitchFamily="34" charset="0"/>
              </a:rPr>
              <a:t>– means secure access by changing your email password at least every six months. Use six to eight characters with a special character to secure your password and make it difficult to access.</a:t>
            </a:r>
            <a:br>
              <a:rPr lang="en-GB" sz="2000" dirty="0">
                <a:latin typeface="Arial" panose="020B0604020202020204" pitchFamily="34" charset="0"/>
                <a:cs typeface="Arial" panose="020B0604020202020204" pitchFamily="34" charset="0"/>
              </a:rPr>
            </a:br>
            <a:r>
              <a:rPr lang="en-GB" sz="2000" b="0" i="0" u="none" strike="noStrike" dirty="0">
                <a:solidFill>
                  <a:srgbClr val="000000"/>
                </a:solidFill>
                <a:effectLst/>
                <a:latin typeface="Arial" panose="020B0604020202020204" pitchFamily="34" charset="0"/>
                <a:cs typeface="Arial" panose="020B0604020202020204" pitchFamily="34" charset="0"/>
              </a:rPr>
              <a:t>Don’t disclose your password.</a:t>
            </a:r>
          </a:p>
          <a:p>
            <a:pPr marL="0" indent="0" algn="just">
              <a:buNone/>
            </a:pPr>
            <a:r>
              <a:rPr lang="en-US" sz="2000" b="1" u="sng" dirty="0">
                <a:latin typeface="Arial" panose="020B0604020202020204" pitchFamily="34" charset="0"/>
                <a:cs typeface="Arial" panose="020B0604020202020204" pitchFamily="34" charset="0"/>
              </a:rPr>
              <a:t>Email awareness </a:t>
            </a:r>
            <a:r>
              <a:rPr lang="en-US" sz="2000" dirty="0">
                <a:latin typeface="Arial" panose="020B0604020202020204" pitchFamily="34" charset="0"/>
                <a:cs typeface="Arial" panose="020B0604020202020204" pitchFamily="34" charset="0"/>
              </a:rPr>
              <a:t>: Email can be secured and   protected with strong password  with end to end encryption. Do not use date of birth as email password. Do not disclose password to anyone .</a:t>
            </a:r>
          </a:p>
          <a:p>
            <a:pPr marL="0" indent="0" algn="just">
              <a:buNone/>
            </a:pPr>
            <a:endParaRPr lang="en-US" sz="2000" dirty="0">
              <a:latin typeface="Arial" panose="020B0604020202020204" pitchFamily="34" charset="0"/>
              <a:cs typeface="Arial" panose="020B0604020202020204" pitchFamily="34" charset="0"/>
            </a:endParaRPr>
          </a:p>
          <a:p>
            <a:pPr marL="457200" lvl="1" indent="0" algn="just">
              <a:buNone/>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251775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82C77-651A-7C29-9167-ADC5A7B67921}"/>
              </a:ext>
            </a:extLst>
          </p:cNvPr>
          <p:cNvSpPr>
            <a:spLocks noGrp="1"/>
          </p:cNvSpPr>
          <p:nvPr>
            <p:ph type="title"/>
          </p:nvPr>
        </p:nvSpPr>
        <p:spPr>
          <a:xfrm>
            <a:off x="803810" y="0"/>
            <a:ext cx="8596668" cy="1320800"/>
          </a:xfrm>
        </p:spPr>
        <p:txBody>
          <a:bodyPr>
            <a:normAutofit/>
          </a:bodyPr>
          <a:lstStyle/>
          <a:p>
            <a:pPr algn="ctr"/>
            <a:r>
              <a:rPr lang="en-US" sz="4000" u="sng" dirty="0">
                <a:solidFill>
                  <a:schemeClr val="tx1"/>
                </a:solidFill>
                <a:latin typeface="Arial" panose="020B0604020202020204" pitchFamily="34" charset="0"/>
                <a:cs typeface="Arial" panose="020B0604020202020204" pitchFamily="34" charset="0"/>
              </a:rPr>
              <a:t>Digital safety action plan for Greenfield Care Home Agency  </a:t>
            </a:r>
            <a:endParaRPr lang="en-US" u="sng" dirty="0"/>
          </a:p>
        </p:txBody>
      </p:sp>
      <p:sp>
        <p:nvSpPr>
          <p:cNvPr id="3" name="Content Placeholder 2">
            <a:extLst>
              <a:ext uri="{FF2B5EF4-FFF2-40B4-BE49-F238E27FC236}">
                <a16:creationId xmlns:a16="http://schemas.microsoft.com/office/drawing/2014/main" id="{AD071378-788C-EB3C-0BD6-A31DBCE7B1E4}"/>
              </a:ext>
            </a:extLst>
          </p:cNvPr>
          <p:cNvSpPr>
            <a:spLocks noGrp="1"/>
          </p:cNvSpPr>
          <p:nvPr>
            <p:ph idx="1"/>
          </p:nvPr>
        </p:nvSpPr>
        <p:spPr>
          <a:xfrm>
            <a:off x="320494" y="1739590"/>
            <a:ext cx="9191495" cy="6371225"/>
          </a:xfrm>
        </p:spPr>
        <p:txBody>
          <a:bodyPr>
            <a:noAutofit/>
          </a:bodyPr>
          <a:lstStyle/>
          <a:p>
            <a:pPr marL="0" indent="0">
              <a:buNone/>
            </a:pPr>
            <a:r>
              <a:rPr lang="en-US" sz="2000" b="1" u="sng" dirty="0">
                <a:latin typeface="Arial" panose="020B0604020202020204" pitchFamily="34" charset="0"/>
                <a:cs typeface="Arial" panose="020B0604020202020204" pitchFamily="34" charset="0"/>
              </a:rPr>
              <a:t>Data Management </a:t>
            </a:r>
            <a:r>
              <a:rPr lang="en-US" sz="2000" u="sng" dirty="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Setting up data management for a Greenfield home care agency  means we must design the entire date structure , governance and work flows from zero .The goal is to ensure regularity compliance ,operational efficiency and scalability. Below is a practical framework used by most of the home care agencies . </a:t>
            </a:r>
          </a:p>
          <a:p>
            <a:pPr marL="0" indent="0" algn="l">
              <a:buNone/>
            </a:pPr>
            <a:r>
              <a:rPr lang="en-US" sz="2000" dirty="0">
                <a:latin typeface="Arial" panose="020B0604020202020204" pitchFamily="34" charset="0"/>
                <a:cs typeface="Arial" panose="020B0604020202020204" pitchFamily="34" charset="0"/>
              </a:rPr>
              <a:t>Care home agency typically manages five primary data domains :</a:t>
            </a:r>
          </a:p>
          <a:p>
            <a:pPr marL="0" indent="0" algn="l">
              <a:buNone/>
            </a:pPr>
            <a:r>
              <a:rPr lang="en-US" sz="2000" b="1" u="sng" dirty="0">
                <a:latin typeface="Arial" panose="020B0604020202020204" pitchFamily="34" charset="0"/>
                <a:cs typeface="Arial" panose="020B0604020202020204" pitchFamily="34" charset="0"/>
              </a:rPr>
              <a:t>Client data  </a:t>
            </a:r>
            <a:r>
              <a:rPr lang="en-US" sz="2000" dirty="0">
                <a:latin typeface="Arial" panose="020B0604020202020204" pitchFamily="34" charset="0"/>
                <a:cs typeface="Arial" panose="020B0604020202020204" pitchFamily="34" charset="0"/>
              </a:rPr>
              <a:t>- </a:t>
            </a:r>
            <a:r>
              <a:rPr lang="en-GB" sz="2000" i="0" u="none" strike="noStrike" dirty="0">
                <a:solidFill>
                  <a:srgbClr val="000000"/>
                </a:solidFill>
                <a:effectLst/>
                <a:latin typeface="Arial" panose="020B0604020202020204" pitchFamily="34" charset="0"/>
                <a:cs typeface="Arial" panose="020B0604020202020204" pitchFamily="34" charset="0"/>
              </a:rPr>
              <a:t>Client data will be stored securely using encrypted systems, accessed only by authorised staff, and handled in accordance with data protection regulations to ensure confidentiality and protection against unauthorised access.</a:t>
            </a:r>
            <a:endParaRPr lang="en-US" sz="2000" i="0" strike="noStrike" dirty="0">
              <a:solidFill>
                <a:srgbClr val="000000"/>
              </a:solidFill>
              <a:effectLst/>
              <a:latin typeface="Arial" panose="020B0604020202020204" pitchFamily="34" charset="0"/>
              <a:cs typeface="Arial" panose="020B0604020202020204" pitchFamily="34" charset="0"/>
            </a:endParaRPr>
          </a:p>
          <a:p>
            <a:endParaRPr lang="en-US" sz="2000" dirty="0"/>
          </a:p>
        </p:txBody>
      </p:sp>
    </p:spTree>
    <p:extLst>
      <p:ext uri="{BB962C8B-B14F-4D97-AF65-F5344CB8AC3E}">
        <p14:creationId xmlns:p14="http://schemas.microsoft.com/office/powerpoint/2010/main" val="6014420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45D6B-2554-FB5C-C3D9-C11EB389BE0B}"/>
              </a:ext>
            </a:extLst>
          </p:cNvPr>
          <p:cNvSpPr>
            <a:spLocks noGrp="1"/>
          </p:cNvSpPr>
          <p:nvPr>
            <p:ph type="title"/>
          </p:nvPr>
        </p:nvSpPr>
        <p:spPr>
          <a:xfrm>
            <a:off x="0" y="0"/>
            <a:ext cx="9560062" cy="2456442"/>
          </a:xfrm>
        </p:spPr>
        <p:txBody>
          <a:bodyPr>
            <a:normAutofit/>
          </a:bodyPr>
          <a:lstStyle/>
          <a:p>
            <a:pPr algn="ctr"/>
            <a:r>
              <a:rPr lang="en-US" sz="4000" u="sng" dirty="0">
                <a:solidFill>
                  <a:schemeClr val="tx1"/>
                </a:solidFill>
                <a:latin typeface="Arial" panose="020B0604020202020204" pitchFamily="34" charset="0"/>
                <a:cs typeface="Arial" panose="020B0604020202020204" pitchFamily="34" charset="0"/>
              </a:rPr>
              <a:t>Digital safety action plan for Greenfield Care Home Agency</a:t>
            </a:r>
            <a:endParaRPr lang="en-US" u="sng" dirty="0"/>
          </a:p>
        </p:txBody>
      </p:sp>
      <p:sp>
        <p:nvSpPr>
          <p:cNvPr id="3" name="Content Placeholder 2">
            <a:extLst>
              <a:ext uri="{FF2B5EF4-FFF2-40B4-BE49-F238E27FC236}">
                <a16:creationId xmlns:a16="http://schemas.microsoft.com/office/drawing/2014/main" id="{47BAB418-DA5A-EF17-0980-03CD4E6F8C8A}"/>
              </a:ext>
            </a:extLst>
          </p:cNvPr>
          <p:cNvSpPr>
            <a:spLocks noGrp="1"/>
          </p:cNvSpPr>
          <p:nvPr>
            <p:ph idx="1"/>
          </p:nvPr>
        </p:nvSpPr>
        <p:spPr>
          <a:xfrm>
            <a:off x="501749" y="1605775"/>
            <a:ext cx="9155207" cy="5405037"/>
          </a:xfrm>
        </p:spPr>
        <p:txBody>
          <a:bodyPr>
            <a:normAutofit/>
          </a:bodyPr>
          <a:lstStyle/>
          <a:p>
            <a:pPr marL="0" indent="0" algn="just">
              <a:buNone/>
            </a:pPr>
            <a:r>
              <a:rPr lang="en-US" sz="2000" b="1" u="sng" dirty="0">
                <a:latin typeface="Arial" panose="020B0604020202020204" pitchFamily="34" charset="0"/>
                <a:cs typeface="Arial" panose="020B0604020202020204" pitchFamily="34" charset="0"/>
              </a:rPr>
              <a:t>Staff data </a:t>
            </a:r>
            <a:r>
              <a:rPr lang="en-US" sz="2000" dirty="0">
                <a:latin typeface="Arial" panose="020B0604020202020204" pitchFamily="34" charset="0"/>
                <a:cs typeface="Arial" panose="020B0604020202020204" pitchFamily="34" charset="0"/>
              </a:rPr>
              <a:t>- Staff data will be stored securely in protected systems, accessed only by authorized personnel, and processed in line with data protection regulations to maintain confidentiality and prevent unauthorized access. </a:t>
            </a:r>
          </a:p>
          <a:p>
            <a:pPr marL="0" indent="0" algn="just">
              <a:buNone/>
            </a:pPr>
            <a:r>
              <a:rPr lang="en-US" sz="2000" b="1" u="sng" dirty="0">
                <a:latin typeface="Arial" panose="020B0604020202020204" pitchFamily="34" charset="0"/>
                <a:cs typeface="Arial" panose="020B0604020202020204" pitchFamily="34" charset="0"/>
              </a:rPr>
              <a:t>Care delivery data </a:t>
            </a:r>
            <a:r>
              <a:rPr lang="en-US" sz="2000" dirty="0">
                <a:latin typeface="Arial" panose="020B0604020202020204" pitchFamily="34" charset="0"/>
                <a:cs typeface="Arial" panose="020B0604020202020204" pitchFamily="34" charset="0"/>
              </a:rPr>
              <a:t>- Care delivery data will be recorded accurately and stored securely, with access limited to authorized staff to ensure confidentiality and support safe, effective care. </a:t>
            </a:r>
            <a:endParaRPr lang="en-US" sz="2000" b="1" u="sng" dirty="0">
              <a:latin typeface="Arial" panose="020B0604020202020204" pitchFamily="34" charset="0"/>
              <a:cs typeface="Arial" panose="020B0604020202020204" pitchFamily="34" charset="0"/>
            </a:endParaRPr>
          </a:p>
          <a:p>
            <a:pPr marL="0" indent="0" algn="just">
              <a:buNone/>
            </a:pPr>
            <a:r>
              <a:rPr lang="en-US" sz="2000" b="1" u="sng" dirty="0">
                <a:latin typeface="Arial" panose="020B0604020202020204" pitchFamily="34" charset="0"/>
                <a:cs typeface="Arial" panose="020B0604020202020204" pitchFamily="34" charset="0"/>
              </a:rPr>
              <a:t>Operational data </a:t>
            </a:r>
            <a:r>
              <a:rPr lang="en-US" sz="2000" dirty="0">
                <a:latin typeface="Arial" panose="020B0604020202020204" pitchFamily="34" charset="0"/>
                <a:cs typeface="Arial" panose="020B0604020202020204" pitchFamily="34" charset="0"/>
              </a:rPr>
              <a:t>- </a:t>
            </a:r>
            <a:r>
              <a:rPr lang="en-GB" sz="2000" i="0" u="none" strike="noStrike" dirty="0">
                <a:solidFill>
                  <a:srgbClr val="000000"/>
                </a:solidFill>
                <a:effectLst/>
                <a:latin typeface="Arial" panose="020B0604020202020204" pitchFamily="34" charset="0"/>
                <a:cs typeface="Arial" panose="020B0604020202020204" pitchFamily="34" charset="0"/>
              </a:rPr>
              <a:t>Operational data will be securely stored and managed within authorised systems with access restricted to relevant personnel to support safe, efficient service management and protect sensitive information.</a:t>
            </a:r>
            <a:endParaRPr lang="en-US" sz="2000" i="0" strike="noStrike" dirty="0">
              <a:solidFill>
                <a:srgbClr val="000000"/>
              </a:solidFill>
              <a:effectLst/>
              <a:latin typeface="Arial" panose="020B0604020202020204" pitchFamily="34" charset="0"/>
              <a:cs typeface="Arial" panose="020B0604020202020204" pitchFamily="34" charset="0"/>
            </a:endParaRPr>
          </a:p>
          <a:p>
            <a:pPr marL="0" indent="0" algn="just">
              <a:buNone/>
            </a:pPr>
            <a:r>
              <a:rPr lang="en-US" sz="2000" b="1" u="sng" dirty="0">
                <a:latin typeface="Arial" panose="020B0604020202020204" pitchFamily="34" charset="0"/>
                <a:cs typeface="Arial" panose="020B0604020202020204" pitchFamily="34" charset="0"/>
              </a:rPr>
              <a:t>Financial data </a:t>
            </a:r>
            <a:r>
              <a:rPr lang="en-US" sz="2000" dirty="0">
                <a:latin typeface="Arial" panose="020B0604020202020204" pitchFamily="34" charset="0"/>
                <a:cs typeface="Arial" panose="020B0604020202020204" pitchFamily="34" charset="0"/>
              </a:rPr>
              <a:t>- </a:t>
            </a:r>
            <a:r>
              <a:rPr lang="en-GB" sz="2000" i="0" u="none" strike="noStrike" dirty="0">
                <a:solidFill>
                  <a:srgbClr val="000000"/>
                </a:solidFill>
                <a:effectLst/>
                <a:latin typeface="Arial" panose="020B0604020202020204" pitchFamily="34" charset="0"/>
                <a:cs typeface="Arial" panose="020B0604020202020204" pitchFamily="34" charset="0"/>
              </a:rPr>
              <a:t>Financial data will be securely stored and processed within authorised systems with access limited to designated personnel to protect confidentiality and prevent unauthorised use.</a:t>
            </a:r>
            <a:endParaRPr lang="en-US" sz="2000" dirty="0">
              <a:latin typeface="Arial" panose="020B0604020202020204" pitchFamily="34" charset="0"/>
              <a:cs typeface="Arial" panose="020B0604020202020204" pitchFamily="34" charset="0"/>
            </a:endParaRPr>
          </a:p>
          <a:p>
            <a:pPr algn="just"/>
            <a:endParaRPr lang="en-US" dirty="0"/>
          </a:p>
        </p:txBody>
      </p:sp>
    </p:spTree>
    <p:extLst>
      <p:ext uri="{BB962C8B-B14F-4D97-AF65-F5344CB8AC3E}">
        <p14:creationId xmlns:p14="http://schemas.microsoft.com/office/powerpoint/2010/main" val="4416962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3DBD1D-C35C-1EEE-38AD-E7550CA5E0AC}"/>
              </a:ext>
            </a:extLst>
          </p:cNvPr>
          <p:cNvSpPr>
            <a:spLocks noGrp="1"/>
          </p:cNvSpPr>
          <p:nvPr>
            <p:ph idx="1"/>
          </p:nvPr>
        </p:nvSpPr>
        <p:spPr>
          <a:xfrm>
            <a:off x="992496" y="1049291"/>
            <a:ext cx="8697914" cy="5248622"/>
          </a:xfrm>
        </p:spPr>
        <p:txBody>
          <a:bodyPr>
            <a:normAutofit/>
          </a:bodyPr>
          <a:lstStyle/>
          <a:p>
            <a:pPr marL="0" indent="0" algn="l">
              <a:buNone/>
            </a:pPr>
            <a:r>
              <a:rPr lang="en-GB" sz="2000" i="0" u="none" strike="noStrike" dirty="0">
                <a:solidFill>
                  <a:srgbClr val="000000"/>
                </a:solidFill>
                <a:effectLst/>
                <a:latin typeface="Arial" panose="020B0604020202020204" pitchFamily="34" charset="0"/>
                <a:cs typeface="Arial" panose="020B0604020202020204" pitchFamily="34" charset="0"/>
              </a:rPr>
              <a:t>Important data protection practices</a:t>
            </a:r>
            <a:r>
              <a:rPr lang="en-GB" sz="2000" dirty="0">
                <a:solidFill>
                  <a:srgbClr val="000000"/>
                </a:solidFill>
                <a:latin typeface="Arial" panose="020B0604020202020204" pitchFamily="34" charset="0"/>
                <a:cs typeface="Arial" panose="020B0604020202020204" pitchFamily="34" charset="0"/>
              </a:rPr>
              <a:t> for Greenfield Home Care Agency </a:t>
            </a:r>
            <a:endParaRPr lang="en-GB" sz="2000" i="0" u="none" strike="noStrike" dirty="0">
              <a:solidFill>
                <a:srgbClr val="000000"/>
              </a:solidFill>
              <a:effectLst/>
              <a:latin typeface="Arial" panose="020B0604020202020204" pitchFamily="34" charset="0"/>
              <a:cs typeface="Arial" panose="020B0604020202020204" pitchFamily="34" charset="0"/>
            </a:endParaRPr>
          </a:p>
          <a:p>
            <a:r>
              <a:rPr lang="en-GB" sz="2000" i="0" u="none" strike="noStrike" dirty="0">
                <a:solidFill>
                  <a:srgbClr val="000000"/>
                </a:solidFill>
                <a:effectLst/>
                <a:latin typeface="Arial" panose="020B0604020202020204" pitchFamily="34" charset="0"/>
                <a:cs typeface="Arial" panose="020B0604020202020204" pitchFamily="34" charset="0"/>
              </a:rPr>
              <a:t>Do not share confidential information.</a:t>
            </a:r>
          </a:p>
          <a:p>
            <a:r>
              <a:rPr lang="en-GB" sz="2000" i="0" u="none" strike="noStrike" dirty="0">
                <a:solidFill>
                  <a:srgbClr val="000000"/>
                </a:solidFill>
                <a:effectLst/>
                <a:latin typeface="Arial" panose="020B0604020202020204" pitchFamily="34" charset="0"/>
                <a:cs typeface="Arial" panose="020B0604020202020204" pitchFamily="34" charset="0"/>
              </a:rPr>
              <a:t>Store documents securely.                                  </a:t>
            </a:r>
          </a:p>
          <a:p>
            <a:r>
              <a:rPr lang="en-GB" sz="2000" i="0" u="none" strike="noStrike" dirty="0">
                <a:solidFill>
                  <a:srgbClr val="000000"/>
                </a:solidFill>
                <a:effectLst/>
                <a:latin typeface="Arial" panose="020B0604020202020204" pitchFamily="34" charset="0"/>
                <a:cs typeface="Arial" panose="020B0604020202020204" pitchFamily="34" charset="0"/>
              </a:rPr>
              <a:t>Keep files in locked cabinets or secure systems.   </a:t>
            </a:r>
          </a:p>
          <a:p>
            <a:r>
              <a:rPr lang="en-GB" sz="2000" i="0" u="none" strike="noStrike" dirty="0">
                <a:solidFill>
                  <a:srgbClr val="000000"/>
                </a:solidFill>
                <a:effectLst/>
                <a:latin typeface="Arial" panose="020B0604020202020204" pitchFamily="34" charset="0"/>
                <a:cs typeface="Arial" panose="020B0604020202020204" pitchFamily="34" charset="0"/>
              </a:rPr>
              <a:t>Shred documents with personal details.                         </a:t>
            </a:r>
          </a:p>
          <a:p>
            <a:r>
              <a:rPr lang="en-GB" sz="2000" i="0" u="none" strike="noStrike" dirty="0">
                <a:solidFill>
                  <a:srgbClr val="000000"/>
                </a:solidFill>
                <a:effectLst/>
                <a:latin typeface="Arial" panose="020B0604020202020204" pitchFamily="34" charset="0"/>
                <a:cs typeface="Arial" panose="020B0604020202020204" pitchFamily="34" charset="0"/>
              </a:rPr>
              <a:t>Seek approval before sharing sensitive information. </a:t>
            </a:r>
          </a:p>
          <a:p>
            <a:r>
              <a:rPr lang="en-GB" sz="2000" i="0" u="none" strike="noStrike" dirty="0">
                <a:solidFill>
                  <a:srgbClr val="000000"/>
                </a:solidFill>
                <a:effectLst/>
                <a:latin typeface="Arial" panose="020B0604020202020204" pitchFamily="34" charset="0"/>
                <a:cs typeface="Arial" panose="020B0604020202020204" pitchFamily="34" charset="0"/>
              </a:rPr>
              <a:t>Organisations must follow GDPR regulations to protect personal data.</a:t>
            </a:r>
          </a:p>
          <a:p>
            <a:pPr marL="0" indent="0">
              <a:buNone/>
            </a:pPr>
            <a:endParaRPr lang="en-US" sz="20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B342ADC9-C408-0F2C-88BA-C9E6E2129D78}"/>
              </a:ext>
            </a:extLst>
          </p:cNvPr>
          <p:cNvSpPr txBox="1"/>
          <p:nvPr/>
        </p:nvSpPr>
        <p:spPr>
          <a:xfrm>
            <a:off x="1466386" y="0"/>
            <a:ext cx="7320776" cy="646331"/>
          </a:xfrm>
          <a:prstGeom prst="rect">
            <a:avLst/>
          </a:prstGeom>
          <a:noFill/>
        </p:spPr>
        <p:txBody>
          <a:bodyPr wrap="square">
            <a:spAutoFit/>
          </a:bodyPr>
          <a:lstStyle/>
          <a:p>
            <a:pPr algn="ctr"/>
            <a:r>
              <a:rPr lang="en-US" sz="3600" u="sng" dirty="0">
                <a:latin typeface="Arial" panose="020B0604020202020204" pitchFamily="34" charset="0"/>
                <a:cs typeface="Arial" panose="020B0604020202020204" pitchFamily="34" charset="0"/>
              </a:rPr>
              <a:t>Confidentiality and Compliance</a:t>
            </a:r>
          </a:p>
        </p:txBody>
      </p:sp>
    </p:spTree>
    <p:extLst>
      <p:ext uri="{BB962C8B-B14F-4D97-AF65-F5344CB8AC3E}">
        <p14:creationId xmlns:p14="http://schemas.microsoft.com/office/powerpoint/2010/main" val="29499290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70141-128A-C12F-B893-EFCD4C3F0C5A}"/>
              </a:ext>
            </a:extLst>
          </p:cNvPr>
          <p:cNvSpPr>
            <a:spLocks noGrp="1"/>
          </p:cNvSpPr>
          <p:nvPr>
            <p:ph type="title"/>
          </p:nvPr>
        </p:nvSpPr>
        <p:spPr>
          <a:xfrm>
            <a:off x="3595332" y="-21064"/>
            <a:ext cx="8596668" cy="1320800"/>
          </a:xfrm>
        </p:spPr>
        <p:txBody>
          <a:bodyPr/>
          <a:lstStyle/>
          <a:p>
            <a:r>
              <a:rPr lang="en-US" sz="4800" u="sng" dirty="0">
                <a:solidFill>
                  <a:schemeClr val="tx1"/>
                </a:solidFill>
                <a:latin typeface="Arial" panose="020B0604020202020204" pitchFamily="34" charset="0"/>
                <a:cs typeface="Arial" panose="020B0604020202020204" pitchFamily="34" charset="0"/>
              </a:rPr>
              <a:t>Conclusion</a:t>
            </a:r>
            <a:r>
              <a:rPr lang="en-US" u="sng" dirty="0">
                <a:solidFill>
                  <a:schemeClr val="tx1"/>
                </a:solidFill>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E72C3EE2-1D0D-FB2C-312A-263F724BEED5}"/>
              </a:ext>
            </a:extLst>
          </p:cNvPr>
          <p:cNvSpPr>
            <a:spLocks noGrp="1"/>
          </p:cNvSpPr>
          <p:nvPr>
            <p:ph idx="1"/>
          </p:nvPr>
        </p:nvSpPr>
        <p:spPr>
          <a:xfrm>
            <a:off x="289969" y="1227873"/>
            <a:ext cx="9378138" cy="3156257"/>
          </a:xfrm>
        </p:spPr>
        <p:txBody>
          <a:bodyPr>
            <a:normAutofit/>
          </a:bodyPr>
          <a:lstStyle/>
          <a:p>
            <a:pPr algn="just"/>
            <a:r>
              <a:rPr lang="en-GB" sz="2000" i="0" u="none" strike="noStrike" dirty="0">
                <a:solidFill>
                  <a:srgbClr val="000000"/>
                </a:solidFill>
                <a:effectLst/>
                <a:latin typeface="Arial" panose="020B0604020202020204" pitchFamily="34" charset="0"/>
                <a:cs typeface="Arial" panose="020B0604020202020204" pitchFamily="34" charset="0"/>
              </a:rPr>
              <a:t>Digital tools support better communication and documentation in Greenfield Home Care.</a:t>
            </a:r>
          </a:p>
          <a:p>
            <a:pPr algn="just"/>
            <a:r>
              <a:rPr lang="en-GB" sz="2000" i="0" u="none" strike="noStrike" dirty="0">
                <a:solidFill>
                  <a:srgbClr val="000000"/>
                </a:solidFill>
                <a:effectLst/>
                <a:latin typeface="Arial" panose="020B0604020202020204" pitchFamily="34" charset="0"/>
                <a:cs typeface="Arial" panose="020B0604020202020204" pitchFamily="34" charset="0"/>
              </a:rPr>
              <a:t>Microsoft Word helps: Create organised care records , Improve documentation quality</a:t>
            </a:r>
          </a:p>
          <a:p>
            <a:pPr algn="just"/>
            <a:r>
              <a:rPr lang="en-GB" sz="2000" i="0" u="none" strike="noStrike" dirty="0">
                <a:solidFill>
                  <a:srgbClr val="000000"/>
                </a:solidFill>
                <a:effectLst/>
                <a:latin typeface="Arial" panose="020B0604020202020204" pitchFamily="34" charset="0"/>
                <a:cs typeface="Arial" panose="020B0604020202020204" pitchFamily="34" charset="0"/>
              </a:rPr>
              <a:t>Microsoft Outlook helps: Maintain communication between staff , Manage schedules and messages , Strong digital safety policies and staff training are essential to protect client information.</a:t>
            </a:r>
          </a:p>
          <a:p>
            <a:pPr algn="just"/>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42580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4C661-6CC5-0D06-77D7-296AD5D447D3}"/>
              </a:ext>
            </a:extLst>
          </p:cNvPr>
          <p:cNvSpPr>
            <a:spLocks noGrp="1"/>
          </p:cNvSpPr>
          <p:nvPr>
            <p:ph type="title"/>
          </p:nvPr>
        </p:nvSpPr>
        <p:spPr>
          <a:xfrm>
            <a:off x="2706701" y="-107507"/>
            <a:ext cx="8596668" cy="1320800"/>
          </a:xfrm>
        </p:spPr>
        <p:txBody>
          <a:bodyPr>
            <a:normAutofit/>
          </a:bodyPr>
          <a:lstStyle/>
          <a:p>
            <a:r>
              <a:rPr lang="en-GB" sz="4800" u="sng" dirty="0">
                <a:solidFill>
                  <a:schemeClr val="tx1"/>
                </a:solidFill>
              </a:rPr>
              <a:t>Reference Lists</a:t>
            </a:r>
          </a:p>
        </p:txBody>
      </p:sp>
      <p:sp>
        <p:nvSpPr>
          <p:cNvPr id="5" name="Content Placeholder 4">
            <a:extLst>
              <a:ext uri="{FF2B5EF4-FFF2-40B4-BE49-F238E27FC236}">
                <a16:creationId xmlns:a16="http://schemas.microsoft.com/office/drawing/2014/main" id="{20787B4F-523C-162B-90A9-0A1AAE480743}"/>
              </a:ext>
            </a:extLst>
          </p:cNvPr>
          <p:cNvSpPr>
            <a:spLocks noGrp="1"/>
          </p:cNvSpPr>
          <p:nvPr>
            <p:ph idx="1"/>
          </p:nvPr>
        </p:nvSpPr>
        <p:spPr>
          <a:xfrm>
            <a:off x="100361" y="1302503"/>
            <a:ext cx="9663012" cy="2881683"/>
          </a:xfrm>
        </p:spPr>
        <p:txBody>
          <a:bodyPr>
            <a:noAutofit/>
          </a:bodyPr>
          <a:lstStyle/>
          <a:p>
            <a:pPr algn="just"/>
            <a:r>
              <a:rPr lang="en-GB" sz="2000" b="0" strike="noStrike" dirty="0">
                <a:solidFill>
                  <a:srgbClr val="000000"/>
                </a:solidFill>
                <a:effectLst/>
                <a:latin typeface="Arial" panose="020B0604020202020204" pitchFamily="34" charset="0"/>
                <a:cs typeface="Arial" panose="020B0604020202020204" pitchFamily="34" charset="0"/>
              </a:rPr>
              <a:t>Microsoft (2023) Microsoft Word documentation and features. Available at: </a:t>
            </a:r>
            <a:r>
              <a:rPr lang="en-GB" sz="2000" b="0" dirty="0">
                <a:effectLst/>
                <a:latin typeface="Arial" panose="020B0604020202020204" pitchFamily="34" charset="0"/>
                <a:cs typeface="Arial" panose="020B0604020202020204" pitchFamily="34" charset="0"/>
                <a:hlinkClick r:id="rId2"/>
              </a:rPr>
              <a:t>https://www.microsoft.com</a:t>
            </a:r>
            <a:r>
              <a:rPr lang="en-GB" sz="2000" b="0" strike="noStrike" dirty="0">
                <a:solidFill>
                  <a:srgbClr val="000000"/>
                </a:solidFill>
                <a:effectLst/>
                <a:latin typeface="Arial" panose="020B0604020202020204" pitchFamily="34" charset="0"/>
                <a:cs typeface="Arial" panose="020B0604020202020204" pitchFamily="34" charset="0"/>
              </a:rPr>
              <a:t> (Accessed: 10 March 2026).</a:t>
            </a:r>
          </a:p>
          <a:p>
            <a:pPr algn="just"/>
            <a:r>
              <a:rPr lang="en-GB" sz="2000" b="0" strike="noStrike" dirty="0">
                <a:solidFill>
                  <a:srgbClr val="000000"/>
                </a:solidFill>
                <a:effectLst/>
                <a:latin typeface="Arial" panose="020B0604020202020204" pitchFamily="34" charset="0"/>
                <a:cs typeface="Arial" panose="020B0604020202020204" pitchFamily="34" charset="0"/>
              </a:rPr>
              <a:t>Laudon, K.C. and Laudon, J.P. (2022) Management Information Systems: Managing the Digital Firm. 17th </a:t>
            </a:r>
            <a:r>
              <a:rPr lang="en-GB" sz="2000" b="0" strike="noStrike" dirty="0" err="1">
                <a:solidFill>
                  <a:srgbClr val="000000"/>
                </a:solidFill>
                <a:effectLst/>
                <a:latin typeface="Arial" panose="020B0604020202020204" pitchFamily="34" charset="0"/>
                <a:cs typeface="Arial" panose="020B0604020202020204" pitchFamily="34" charset="0"/>
              </a:rPr>
              <a:t>edn</a:t>
            </a:r>
            <a:r>
              <a:rPr lang="en-GB" sz="2000" b="0" strike="noStrike" dirty="0">
                <a:solidFill>
                  <a:srgbClr val="000000"/>
                </a:solidFill>
                <a:effectLst/>
                <a:latin typeface="Arial" panose="020B0604020202020204" pitchFamily="34" charset="0"/>
                <a:cs typeface="Arial" panose="020B0604020202020204" pitchFamily="34" charset="0"/>
              </a:rPr>
              <a:t>. Harlow: Pearson.</a:t>
            </a:r>
          </a:p>
          <a:p>
            <a:pPr algn="just"/>
            <a:r>
              <a:rPr lang="en-GB" sz="2000" b="0" strike="noStrike" dirty="0">
                <a:solidFill>
                  <a:srgbClr val="000000"/>
                </a:solidFill>
                <a:effectLst/>
                <a:latin typeface="Arial" panose="020B0604020202020204" pitchFamily="34" charset="0"/>
                <a:cs typeface="Arial" panose="020B0604020202020204" pitchFamily="34" charset="0"/>
              </a:rPr>
              <a:t>NHS England (2022) Using email safely in health and care organisations. Available at: </a:t>
            </a:r>
            <a:r>
              <a:rPr lang="en-GB" sz="2000" b="0" strike="noStrike" dirty="0">
                <a:solidFill>
                  <a:srgbClr val="000000"/>
                </a:solidFill>
                <a:effectLst/>
                <a:latin typeface="Arial" panose="020B0604020202020204" pitchFamily="34" charset="0"/>
                <a:cs typeface="Arial" panose="020B0604020202020204" pitchFamily="34" charset="0"/>
                <a:hlinkClick r:id="rId3"/>
              </a:rPr>
              <a:t>https://www.england.nhs.uk</a:t>
            </a:r>
            <a:r>
              <a:rPr lang="en-GB" sz="2000" b="0" strike="noStrike" dirty="0">
                <a:solidFill>
                  <a:srgbClr val="000000"/>
                </a:solidFill>
                <a:effectLst/>
                <a:latin typeface="Arial" panose="020B0604020202020204" pitchFamily="34" charset="0"/>
                <a:cs typeface="Arial" panose="020B0604020202020204" pitchFamily="34" charset="0"/>
              </a:rPr>
              <a:t>(Accessed: 10 March 2026).</a:t>
            </a:r>
          </a:p>
          <a:p>
            <a:pPr algn="just"/>
            <a:r>
              <a:rPr lang="en-GB" sz="2000" b="0" strike="noStrike" dirty="0">
                <a:solidFill>
                  <a:srgbClr val="000000"/>
                </a:solidFill>
                <a:effectLst/>
                <a:latin typeface="Arial" panose="020B0604020202020204" pitchFamily="34" charset="0"/>
                <a:cs typeface="Arial" panose="020B0604020202020204" pitchFamily="34" charset="0"/>
              </a:rPr>
              <a:t>NHS Digital (2021) Email and collaboration tools in health and social care. Available at: </a:t>
            </a:r>
            <a:r>
              <a:rPr lang="en-GB" sz="2000" b="0" strike="noStrike" dirty="0">
                <a:solidFill>
                  <a:srgbClr val="000000"/>
                </a:solidFill>
                <a:effectLst/>
                <a:latin typeface="Arial" panose="020B0604020202020204" pitchFamily="34" charset="0"/>
                <a:cs typeface="Arial" panose="020B0604020202020204" pitchFamily="34" charset="0"/>
                <a:hlinkClick r:id="rId4"/>
              </a:rPr>
              <a:t>https://digital.nhs.uk</a:t>
            </a:r>
            <a:r>
              <a:rPr lang="en-GB" sz="2000" b="0" strike="noStrike" dirty="0">
                <a:solidFill>
                  <a:srgbClr val="000000"/>
                </a:solidFill>
                <a:effectLst/>
                <a:latin typeface="Arial" panose="020B0604020202020204" pitchFamily="34" charset="0"/>
                <a:cs typeface="Arial" panose="020B0604020202020204" pitchFamily="34" charset="0"/>
              </a:rPr>
              <a:t>(Accessed: 10 March 2026).</a:t>
            </a:r>
          </a:p>
          <a:p>
            <a:pPr algn="just"/>
            <a:r>
              <a:rPr lang="en-GB" sz="2000" b="0" strike="noStrike" dirty="0">
                <a:solidFill>
                  <a:srgbClr val="000000"/>
                </a:solidFill>
                <a:effectLst/>
                <a:latin typeface="Arial" panose="020B0604020202020204" pitchFamily="34" charset="0"/>
                <a:cs typeface="Arial" panose="020B0604020202020204" pitchFamily="34" charset="0"/>
              </a:rPr>
              <a:t>Health Education England (2020) Digital communication in health and social care. Available at: </a:t>
            </a:r>
            <a:r>
              <a:rPr lang="en-GB" sz="2000" b="0" strike="noStrike" dirty="0">
                <a:solidFill>
                  <a:srgbClr val="000000"/>
                </a:solidFill>
                <a:effectLst/>
                <a:latin typeface="Arial" panose="020B0604020202020204" pitchFamily="34" charset="0"/>
                <a:cs typeface="Arial" panose="020B0604020202020204" pitchFamily="34" charset="0"/>
                <a:hlinkClick r:id="rId5"/>
              </a:rPr>
              <a:t>https://www.hee.nhs.uk</a:t>
            </a:r>
            <a:r>
              <a:rPr lang="en-GB" sz="2000" b="0" strike="noStrike" dirty="0">
                <a:solidFill>
                  <a:srgbClr val="000000"/>
                </a:solidFill>
                <a:effectLst/>
                <a:latin typeface="Arial" panose="020B0604020202020204" pitchFamily="34" charset="0"/>
                <a:cs typeface="Arial" panose="020B0604020202020204" pitchFamily="34" charset="0"/>
              </a:rPr>
              <a:t> (Accessed: 10 March 2026).</a:t>
            </a:r>
          </a:p>
        </p:txBody>
      </p:sp>
    </p:spTree>
    <p:extLst>
      <p:ext uri="{BB962C8B-B14F-4D97-AF65-F5344CB8AC3E}">
        <p14:creationId xmlns:p14="http://schemas.microsoft.com/office/powerpoint/2010/main" val="9103402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4BFAD-C94A-28E7-CBF9-BE50ECB15C4D}"/>
              </a:ext>
            </a:extLst>
          </p:cNvPr>
          <p:cNvSpPr>
            <a:spLocks noGrp="1"/>
          </p:cNvSpPr>
          <p:nvPr>
            <p:ph type="title"/>
          </p:nvPr>
        </p:nvSpPr>
        <p:spPr>
          <a:xfrm>
            <a:off x="3264416" y="89210"/>
            <a:ext cx="8596668" cy="1320800"/>
          </a:xfrm>
        </p:spPr>
        <p:txBody>
          <a:bodyPr>
            <a:normAutofit/>
          </a:bodyPr>
          <a:lstStyle/>
          <a:p>
            <a:r>
              <a:rPr lang="en-GB" sz="4400" u="sng" dirty="0">
                <a:solidFill>
                  <a:schemeClr val="tx1"/>
                </a:solidFill>
              </a:rPr>
              <a:t>Reference Lists</a:t>
            </a:r>
            <a:endParaRPr lang="en-US" sz="4400" u="sng" dirty="0"/>
          </a:p>
        </p:txBody>
      </p:sp>
      <p:sp>
        <p:nvSpPr>
          <p:cNvPr id="3" name="Content Placeholder 2">
            <a:extLst>
              <a:ext uri="{FF2B5EF4-FFF2-40B4-BE49-F238E27FC236}">
                <a16:creationId xmlns:a16="http://schemas.microsoft.com/office/drawing/2014/main" id="{3F26BEC7-0E3D-5073-D906-6295B7F534D6}"/>
              </a:ext>
            </a:extLst>
          </p:cNvPr>
          <p:cNvSpPr>
            <a:spLocks noGrp="1"/>
          </p:cNvSpPr>
          <p:nvPr>
            <p:ph idx="1"/>
          </p:nvPr>
        </p:nvSpPr>
        <p:spPr>
          <a:xfrm>
            <a:off x="208981" y="1090072"/>
            <a:ext cx="9392219" cy="3880773"/>
          </a:xfrm>
        </p:spPr>
        <p:txBody>
          <a:bodyPr>
            <a:noAutofit/>
          </a:bodyPr>
          <a:lstStyle/>
          <a:p>
            <a:r>
              <a:rPr lang="en-GB" sz="2000" b="0" u="none" strike="noStrike" dirty="0">
                <a:solidFill>
                  <a:srgbClr val="000000"/>
                </a:solidFill>
                <a:effectLst/>
                <a:latin typeface="Arial" panose="020B0604020202020204" pitchFamily="34" charset="0"/>
                <a:cs typeface="Arial" panose="020B0604020202020204" pitchFamily="34" charset="0"/>
              </a:rPr>
              <a:t>World Health Organization (2019) Digital technologies: shaping the future of primary health care. Geneva: WHO.</a:t>
            </a:r>
          </a:p>
          <a:p>
            <a:r>
              <a:rPr lang="en-GB" sz="2000" dirty="0">
                <a:latin typeface="Arial" panose="020B0604020202020204" pitchFamily="34" charset="0"/>
                <a:cs typeface="Arial" panose="020B0604020202020204" pitchFamily="34" charset="0"/>
              </a:rPr>
              <a:t>Adler, R.B., Rodman, G. and du </a:t>
            </a:r>
            <a:r>
              <a:rPr lang="en-GB" sz="2000" dirty="0" err="1">
                <a:latin typeface="Arial" panose="020B0604020202020204" pitchFamily="34" charset="0"/>
                <a:cs typeface="Arial" panose="020B0604020202020204" pitchFamily="34" charset="0"/>
              </a:rPr>
              <a:t>Pré</a:t>
            </a:r>
            <a:r>
              <a:rPr lang="en-GB" sz="2000" dirty="0">
                <a:latin typeface="Arial" panose="020B0604020202020204" pitchFamily="34" charset="0"/>
                <a:cs typeface="Arial" panose="020B0604020202020204" pitchFamily="34" charset="0"/>
              </a:rPr>
              <a:t>, A. (2020) Understanding human communication. 14th </a:t>
            </a:r>
            <a:r>
              <a:rPr lang="en-GB" sz="2000" dirty="0" err="1">
                <a:latin typeface="Arial" panose="020B0604020202020204" pitchFamily="34" charset="0"/>
                <a:cs typeface="Arial" panose="020B0604020202020204" pitchFamily="34" charset="0"/>
              </a:rPr>
              <a:t>edn</a:t>
            </a:r>
            <a:r>
              <a:rPr lang="en-GB" sz="2000" dirty="0">
                <a:latin typeface="Arial" panose="020B0604020202020204" pitchFamily="34" charset="0"/>
                <a:cs typeface="Arial" panose="020B0604020202020204" pitchFamily="34" charset="0"/>
              </a:rPr>
              <a:t>. New York: Oxford University Press.</a:t>
            </a:r>
          </a:p>
          <a:p>
            <a:r>
              <a:rPr lang="en-GB" sz="2000" dirty="0" err="1">
                <a:latin typeface="Arial" panose="020B0604020202020204" pitchFamily="34" charset="0"/>
                <a:cs typeface="Arial" panose="020B0604020202020204" pitchFamily="34" charset="0"/>
              </a:rPr>
              <a:t>Argenti</a:t>
            </a:r>
            <a:r>
              <a:rPr lang="en-GB" sz="2000" dirty="0">
                <a:latin typeface="Arial" panose="020B0604020202020204" pitchFamily="34" charset="0"/>
                <a:cs typeface="Arial" panose="020B0604020202020204" pitchFamily="34" charset="0"/>
              </a:rPr>
              <a:t>, P.A. (2018) Corporate communication. 7th </a:t>
            </a:r>
            <a:r>
              <a:rPr lang="en-GB" sz="2000" dirty="0" err="1">
                <a:latin typeface="Arial" panose="020B0604020202020204" pitchFamily="34" charset="0"/>
                <a:cs typeface="Arial" panose="020B0604020202020204" pitchFamily="34" charset="0"/>
              </a:rPr>
              <a:t>edn</a:t>
            </a:r>
            <a:r>
              <a:rPr lang="en-GB" sz="2000" dirty="0">
                <a:latin typeface="Arial" panose="020B0604020202020204" pitchFamily="34" charset="0"/>
                <a:cs typeface="Arial" panose="020B0604020202020204" pitchFamily="34" charset="0"/>
              </a:rPr>
              <a:t>. New York: McGraw-Hill Education.</a:t>
            </a:r>
          </a:p>
          <a:p>
            <a:r>
              <a:rPr lang="en-GB" sz="2000" dirty="0" err="1">
                <a:latin typeface="Arial" panose="020B0604020202020204" pitchFamily="34" charset="0"/>
                <a:cs typeface="Arial" panose="020B0604020202020204" pitchFamily="34" charset="0"/>
              </a:rPr>
              <a:t>Keyton</a:t>
            </a:r>
            <a:r>
              <a:rPr lang="en-GB" sz="2000" dirty="0">
                <a:latin typeface="Arial" panose="020B0604020202020204" pitchFamily="34" charset="0"/>
                <a:cs typeface="Arial" panose="020B0604020202020204" pitchFamily="34" charset="0"/>
              </a:rPr>
              <a:t>, J. (2017) Communication in organizations. Annual Review of Organizational Psychology and Organizational </a:t>
            </a:r>
            <a:r>
              <a:rPr lang="en-GB" sz="2000" dirty="0" err="1">
                <a:latin typeface="Arial" panose="020B0604020202020204" pitchFamily="34" charset="0"/>
                <a:cs typeface="Arial" panose="020B0604020202020204" pitchFamily="34" charset="0"/>
              </a:rPr>
              <a:t>Behavior</a:t>
            </a:r>
            <a:r>
              <a:rPr lang="en-GB" sz="2000" dirty="0">
                <a:latin typeface="Arial" panose="020B0604020202020204" pitchFamily="34" charset="0"/>
                <a:cs typeface="Arial" panose="020B0604020202020204" pitchFamily="34" charset="0"/>
              </a:rPr>
              <a:t>, 4, pp.501–526.</a:t>
            </a:r>
          </a:p>
          <a:p>
            <a:r>
              <a:rPr lang="en-GB" sz="2000" dirty="0">
                <a:latin typeface="Arial" panose="020B0604020202020204" pitchFamily="34" charset="0"/>
                <a:cs typeface="Arial" panose="020B0604020202020204" pitchFamily="34" charset="0"/>
              </a:rPr>
              <a:t>Robbins, S.P. and Judge, T.A. (2021) Organizational </a:t>
            </a:r>
            <a:r>
              <a:rPr lang="en-GB" sz="2000" dirty="0" err="1">
                <a:latin typeface="Arial" panose="020B0604020202020204" pitchFamily="34" charset="0"/>
                <a:cs typeface="Arial" panose="020B0604020202020204" pitchFamily="34" charset="0"/>
              </a:rPr>
              <a:t>behavior</a:t>
            </a:r>
            <a:r>
              <a:rPr lang="en-GB" sz="2000" dirty="0">
                <a:latin typeface="Arial" panose="020B0604020202020204" pitchFamily="34" charset="0"/>
                <a:cs typeface="Arial" panose="020B0604020202020204" pitchFamily="34" charset="0"/>
              </a:rPr>
              <a:t>. 18th </a:t>
            </a:r>
            <a:r>
              <a:rPr lang="en-GB" sz="2000" dirty="0" err="1">
                <a:latin typeface="Arial" panose="020B0604020202020204" pitchFamily="34" charset="0"/>
                <a:cs typeface="Arial" panose="020B0604020202020204" pitchFamily="34" charset="0"/>
              </a:rPr>
              <a:t>edn</a:t>
            </a:r>
            <a:r>
              <a:rPr lang="en-GB" sz="2000" dirty="0">
                <a:latin typeface="Arial" panose="020B0604020202020204" pitchFamily="34" charset="0"/>
                <a:cs typeface="Arial" panose="020B0604020202020204" pitchFamily="34" charset="0"/>
              </a:rPr>
              <a:t>. Harlow: Pearson.</a:t>
            </a:r>
          </a:p>
          <a:p>
            <a:r>
              <a:rPr lang="en-GB" sz="2000" dirty="0">
                <a:latin typeface="Arial" panose="020B0604020202020204" pitchFamily="34" charset="0"/>
                <a:cs typeface="Arial" panose="020B0604020202020204" pitchFamily="34" charset="0"/>
              </a:rPr>
              <a:t>Microsoft (2023) Microsoft Outlook overview. Available at: </a:t>
            </a:r>
            <a:r>
              <a:rPr lang="en-GB" sz="2000" dirty="0">
                <a:latin typeface="Arial" panose="020B0604020202020204" pitchFamily="34" charset="0"/>
                <a:cs typeface="Arial" panose="020B0604020202020204" pitchFamily="34" charset="0"/>
                <a:hlinkClick r:id="rId2"/>
              </a:rPr>
              <a:t>https://www.microsoft.com</a:t>
            </a:r>
            <a:r>
              <a:rPr lang="en-GB" sz="2000" dirty="0">
                <a:latin typeface="Arial" panose="020B0604020202020204" pitchFamily="34" charset="0"/>
                <a:cs typeface="Arial" panose="020B0604020202020204" pitchFamily="34" charset="0"/>
              </a:rPr>
              <a:t> (Accessed: 9 March 2026).</a:t>
            </a:r>
          </a:p>
          <a:p>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6914675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{8F227621-ED9B-F149-9037-29ED6C5A2431}tf10001060_mac</Template>
  <TotalTime>1550</TotalTime>
  <Words>1935</Words>
  <Application>Microsoft Macintosh PowerPoint</Application>
  <PresentationFormat>Widescreen</PresentationFormat>
  <Paragraphs>153</Paragraphs>
  <Slides>21</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Trebuchet MS</vt:lpstr>
      <vt:lpstr>Wingdings 3</vt:lpstr>
      <vt:lpstr>Facet</vt:lpstr>
      <vt:lpstr>LCHS4007  Assessment: 1    Group number 8</vt:lpstr>
      <vt:lpstr>Group Members </vt:lpstr>
      <vt:lpstr>Acknowledgement of the use of AI</vt:lpstr>
      <vt:lpstr>Contents</vt:lpstr>
      <vt:lpstr>PowerPoint Presentation</vt:lpstr>
      <vt:lpstr>Uses  of Microsoft Word in Greenfield Home  Care Agency </vt:lpstr>
      <vt:lpstr> Benefits and Limitations of Microsoft Word within Greenfield Home Care Agency. </vt:lpstr>
      <vt:lpstr>Current Practice &amp; How Microsoft Word Improves It How staff currently complete tasks: </vt:lpstr>
      <vt:lpstr>Greenfield Home Care Agency</vt:lpstr>
      <vt:lpstr>PowerPoint Presentation</vt:lpstr>
      <vt:lpstr>What is Outlook? </vt:lpstr>
      <vt:lpstr>Outlook as communication tool </vt:lpstr>
      <vt:lpstr>Advantages and Limitations of Outlook</vt:lpstr>
      <vt:lpstr>Conclusion </vt:lpstr>
      <vt:lpstr>Digital safety action plan for Greenfield Care Home Agency </vt:lpstr>
      <vt:lpstr>Digital safety action plan for Greenfield Care Home Agency  </vt:lpstr>
      <vt:lpstr>Digital safety action plan for Greenfield Care Home Agency</vt:lpstr>
      <vt:lpstr>PowerPoint Presentation</vt:lpstr>
      <vt:lpstr>Conclusion </vt:lpstr>
      <vt:lpstr>Reference Lists</vt:lpstr>
      <vt:lpstr>Reference Lists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LCHS4007  Assessment 1: Group  Presentation</dc:title>
  <dc:creator>Shaila Hussain</dc:creator>
  <cp:lastModifiedBy>ISHWINA SHRESTHA</cp:lastModifiedBy>
  <cp:revision>95</cp:revision>
  <dcterms:created xsi:type="dcterms:W3CDTF">2025-07-04T16:22:41Z</dcterms:created>
  <dcterms:modified xsi:type="dcterms:W3CDTF">2026-03-15T11:00:29Z</dcterms:modified>
</cp:coreProperties>
</file>