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78" r:id="rId3"/>
    <p:sldId id="257" r:id="rId4"/>
    <p:sldId id="258" r:id="rId5"/>
    <p:sldId id="259" r:id="rId6"/>
    <p:sldId id="280" r:id="rId7"/>
    <p:sldId id="281" r:id="rId8"/>
    <p:sldId id="282" r:id="rId9"/>
    <p:sldId id="283" r:id="rId10"/>
    <p:sldId id="284" r:id="rId11"/>
    <p:sldId id="285" r:id="rId12"/>
    <p:sldId id="286" r:id="rId13"/>
    <p:sldId id="287" r:id="rId14"/>
    <p:sldId id="296" r:id="rId15"/>
    <p:sldId id="297" r:id="rId16"/>
    <p:sldId id="288" r:id="rId17"/>
    <p:sldId id="289" r:id="rId18"/>
    <p:sldId id="290" r:id="rId19"/>
    <p:sldId id="291" r:id="rId20"/>
    <p:sldId id="292" r:id="rId21"/>
    <p:sldId id="294" r:id="rId22"/>
    <p:sldId id="29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79AFCA-1AC7-4D01-AC97-D45335E89D14}" v="37" dt="2026-10-08T21:26:55.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79" autoAdjust="0"/>
    <p:restoredTop sz="94660"/>
  </p:normalViewPr>
  <p:slideViewPr>
    <p:cSldViewPr snapToGrid="0">
      <p:cViewPr varScale="1">
        <p:scale>
          <a:sx n="78" d="100"/>
          <a:sy n="78" d="100"/>
        </p:scale>
        <p:origin x="110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pal chaudhary" userId="9ecd477a36477d65" providerId="LiveId" clId="{BC2E6D8E-F293-4E73-B018-01334FA7497E}"/>
    <pc:docChg chg="undo redo custSel addSld delSld modSld sldOrd">
      <pc:chgData name="mahipal chaudhary" userId="9ecd477a36477d65" providerId="LiveId" clId="{BC2E6D8E-F293-4E73-B018-01334FA7497E}" dt="2026-10-08T21:29:08.793" v="434" actId="478"/>
      <pc:docMkLst>
        <pc:docMk/>
      </pc:docMkLst>
      <pc:sldChg chg="addSp delSp modSp mod">
        <pc:chgData name="mahipal chaudhary" userId="9ecd477a36477d65" providerId="LiveId" clId="{BC2E6D8E-F293-4E73-B018-01334FA7497E}" dt="2026-10-08T17:07:59.093" v="309" actId="478"/>
        <pc:sldMkLst>
          <pc:docMk/>
          <pc:sldMk cId="0" sldId="257"/>
        </pc:sldMkLst>
        <pc:spChg chg="mod">
          <ac:chgData name="mahipal chaudhary" userId="9ecd477a36477d65" providerId="LiveId" clId="{BC2E6D8E-F293-4E73-B018-01334FA7497E}" dt="2026-10-05T18:16:09.880" v="256" actId="14100"/>
          <ac:spMkLst>
            <pc:docMk/>
            <pc:sldMk cId="0" sldId="257"/>
            <ac:spMk id="3" creationId="{00000000-0000-0000-0000-000000000000}"/>
          </ac:spMkLst>
        </pc:spChg>
        <pc:spChg chg="mod">
          <ac:chgData name="mahipal chaudhary" userId="9ecd477a36477d65" providerId="LiveId" clId="{BC2E6D8E-F293-4E73-B018-01334FA7497E}" dt="2026-10-05T18:12:50.539" v="235" actId="14100"/>
          <ac:spMkLst>
            <pc:docMk/>
            <pc:sldMk cId="0" sldId="257"/>
            <ac:spMk id="4" creationId="{00000000-0000-0000-0000-000000000000}"/>
          </ac:spMkLst>
        </pc:spChg>
        <pc:spChg chg="mod">
          <ac:chgData name="mahipal chaudhary" userId="9ecd477a36477d65" providerId="LiveId" clId="{BC2E6D8E-F293-4E73-B018-01334FA7497E}" dt="2026-10-05T18:12:55.639" v="236" actId="14100"/>
          <ac:spMkLst>
            <pc:docMk/>
            <pc:sldMk cId="0" sldId="257"/>
            <ac:spMk id="5" creationId="{00000000-0000-0000-0000-000000000000}"/>
          </ac:spMkLst>
        </pc:spChg>
        <pc:spChg chg="mod">
          <ac:chgData name="mahipal chaudhary" userId="9ecd477a36477d65" providerId="LiveId" clId="{BC2E6D8E-F293-4E73-B018-01334FA7497E}" dt="2026-10-05T18:13:04.496" v="237" actId="14100"/>
          <ac:spMkLst>
            <pc:docMk/>
            <pc:sldMk cId="0" sldId="257"/>
            <ac:spMk id="6" creationId="{00000000-0000-0000-0000-000000000000}"/>
          </ac:spMkLst>
        </pc:spChg>
        <pc:spChg chg="mod">
          <ac:chgData name="mahipal chaudhary" userId="9ecd477a36477d65" providerId="LiveId" clId="{BC2E6D8E-F293-4E73-B018-01334FA7497E}" dt="2026-10-05T18:35:38.934" v="298" actId="14100"/>
          <ac:spMkLst>
            <pc:docMk/>
            <pc:sldMk cId="0" sldId="257"/>
            <ac:spMk id="7" creationId="{00000000-0000-0000-0000-000000000000}"/>
          </ac:spMkLst>
        </pc:spChg>
        <pc:spChg chg="mod">
          <ac:chgData name="mahipal chaudhary" userId="9ecd477a36477d65" providerId="LiveId" clId="{BC2E6D8E-F293-4E73-B018-01334FA7497E}" dt="2026-10-05T18:13:25.374" v="240" actId="14100"/>
          <ac:spMkLst>
            <pc:docMk/>
            <pc:sldMk cId="0" sldId="257"/>
            <ac:spMk id="8" creationId="{00000000-0000-0000-0000-000000000000}"/>
          </ac:spMkLst>
        </pc:spChg>
        <pc:spChg chg="mod">
          <ac:chgData name="mahipal chaudhary" userId="9ecd477a36477d65" providerId="LiveId" clId="{BC2E6D8E-F293-4E73-B018-01334FA7497E}" dt="2026-10-05T18:13:18.739" v="239" actId="14100"/>
          <ac:spMkLst>
            <pc:docMk/>
            <pc:sldMk cId="0" sldId="257"/>
            <ac:spMk id="9" creationId="{00000000-0000-0000-0000-000000000000}"/>
          </ac:spMkLst>
        </pc:spChg>
        <pc:spChg chg="add del mod">
          <ac:chgData name="mahipal chaudhary" userId="9ecd477a36477d65" providerId="LiveId" clId="{BC2E6D8E-F293-4E73-B018-01334FA7497E}" dt="2026-10-08T17:07:59.093" v="309" actId="478"/>
          <ac:spMkLst>
            <pc:docMk/>
            <pc:sldMk cId="0" sldId="257"/>
            <ac:spMk id="25" creationId="{D12C61C7-2334-4AD5-5E0A-4FC9FAF1B229}"/>
          </ac:spMkLst>
        </pc:spChg>
      </pc:sldChg>
      <pc:sldChg chg="addSp delSp modSp mod">
        <pc:chgData name="mahipal chaudhary" userId="9ecd477a36477d65" providerId="LiveId" clId="{BC2E6D8E-F293-4E73-B018-01334FA7497E}" dt="2026-10-08T21:03:52.195" v="403" actId="14100"/>
        <pc:sldMkLst>
          <pc:docMk/>
          <pc:sldMk cId="0" sldId="258"/>
        </pc:sldMkLst>
        <pc:spChg chg="add">
          <ac:chgData name="mahipal chaudhary" userId="9ecd477a36477d65" providerId="LiveId" clId="{BC2E6D8E-F293-4E73-B018-01334FA7497E}" dt="2026-10-05T16:31:19.226" v="11" actId="22"/>
          <ac:spMkLst>
            <pc:docMk/>
            <pc:sldMk cId="0" sldId="258"/>
            <ac:spMk id="22" creationId="{FB7EF837-94A2-8193-161B-27B30A21ADEE}"/>
          </ac:spMkLst>
        </pc:spChg>
        <pc:spChg chg="add">
          <ac:chgData name="mahipal chaudhary" userId="9ecd477a36477d65" providerId="LiveId" clId="{BC2E6D8E-F293-4E73-B018-01334FA7497E}" dt="2026-10-05T16:31:19.226" v="11" actId="22"/>
          <ac:spMkLst>
            <pc:docMk/>
            <pc:sldMk cId="0" sldId="258"/>
            <ac:spMk id="24" creationId="{8FEB00A7-737D-71D6-93B2-CDAADCCCC0B7}"/>
          </ac:spMkLst>
        </pc:spChg>
        <pc:spChg chg="add mod">
          <ac:chgData name="mahipal chaudhary" userId="9ecd477a36477d65" providerId="LiveId" clId="{BC2E6D8E-F293-4E73-B018-01334FA7497E}" dt="2026-10-08T17:18:37.276" v="336" actId="1076"/>
          <ac:spMkLst>
            <pc:docMk/>
            <pc:sldMk cId="0" sldId="258"/>
            <ac:spMk id="26" creationId="{886ED029-48AF-27A0-1DA5-EFFD81A4A0B1}"/>
          </ac:spMkLst>
        </pc:spChg>
        <pc:spChg chg="add mod">
          <ac:chgData name="mahipal chaudhary" userId="9ecd477a36477d65" providerId="LiveId" clId="{BC2E6D8E-F293-4E73-B018-01334FA7497E}" dt="2026-10-05T16:53:05.745" v="170" actId="207"/>
          <ac:spMkLst>
            <pc:docMk/>
            <pc:sldMk cId="0" sldId="258"/>
            <ac:spMk id="28" creationId="{A070B8E7-CC46-30A3-3EAF-6BC99CC43D72}"/>
          </ac:spMkLst>
        </pc:spChg>
        <pc:spChg chg="add mod">
          <ac:chgData name="mahipal chaudhary" userId="9ecd477a36477d65" providerId="LiveId" clId="{BC2E6D8E-F293-4E73-B018-01334FA7497E}" dt="2026-10-05T16:53:05.745" v="170" actId="207"/>
          <ac:spMkLst>
            <pc:docMk/>
            <pc:sldMk cId="0" sldId="258"/>
            <ac:spMk id="30" creationId="{06BABADA-F66F-68B0-A013-9A25D917FD8A}"/>
          </ac:spMkLst>
        </pc:spChg>
        <pc:spChg chg="add mod">
          <ac:chgData name="mahipal chaudhary" userId="9ecd477a36477d65" providerId="LiveId" clId="{BC2E6D8E-F293-4E73-B018-01334FA7497E}" dt="2026-10-08T21:03:52.195" v="403" actId="14100"/>
          <ac:spMkLst>
            <pc:docMk/>
            <pc:sldMk cId="0" sldId="258"/>
            <ac:spMk id="32" creationId="{39A567C1-8D45-9A46-3ACE-BFC2566A6C76}"/>
          </ac:spMkLst>
        </pc:spChg>
      </pc:sldChg>
      <pc:sldChg chg="addSp delSp modSp mod ord">
        <pc:chgData name="mahipal chaudhary" userId="9ecd477a36477d65" providerId="LiveId" clId="{BC2E6D8E-F293-4E73-B018-01334FA7497E}" dt="2026-10-08T21:13:43.172" v="408" actId="207"/>
        <pc:sldMkLst>
          <pc:docMk/>
          <pc:sldMk cId="0" sldId="259"/>
        </pc:sldMkLst>
        <pc:spChg chg="add">
          <ac:chgData name="mahipal chaudhary" userId="9ecd477a36477d65" providerId="LiveId" clId="{BC2E6D8E-F293-4E73-B018-01334FA7497E}" dt="2026-10-05T16:32:17.294" v="14" actId="22"/>
          <ac:spMkLst>
            <pc:docMk/>
            <pc:sldMk cId="0" sldId="259"/>
            <ac:spMk id="6" creationId="{CB4B381B-87B5-B219-3F7F-072333A8DF7F}"/>
          </ac:spMkLst>
        </pc:spChg>
        <pc:spChg chg="add">
          <ac:chgData name="mahipal chaudhary" userId="9ecd477a36477d65" providerId="LiveId" clId="{BC2E6D8E-F293-4E73-B018-01334FA7497E}" dt="2026-10-05T16:32:17.294" v="14" actId="22"/>
          <ac:spMkLst>
            <pc:docMk/>
            <pc:sldMk cId="0" sldId="259"/>
            <ac:spMk id="10" creationId="{5062DCA2-73BF-D2BC-BDBF-F030F2341F1D}"/>
          </ac:spMkLst>
        </pc:spChg>
        <pc:spChg chg="add mod">
          <ac:chgData name="mahipal chaudhary" userId="9ecd477a36477d65" providerId="LiveId" clId="{BC2E6D8E-F293-4E73-B018-01334FA7497E}" dt="2026-10-08T21:13:43.172" v="408" actId="207"/>
          <ac:spMkLst>
            <pc:docMk/>
            <pc:sldMk cId="0" sldId="259"/>
            <ac:spMk id="12" creationId="{C887BA46-904B-1185-469A-FD29A140A5B3}"/>
          </ac:spMkLst>
        </pc:spChg>
        <pc:spChg chg="add">
          <ac:chgData name="mahipal chaudhary" userId="9ecd477a36477d65" providerId="LiveId" clId="{BC2E6D8E-F293-4E73-B018-01334FA7497E}" dt="2026-10-05T16:32:17.294" v="14" actId="22"/>
          <ac:spMkLst>
            <pc:docMk/>
            <pc:sldMk cId="0" sldId="259"/>
            <ac:spMk id="14" creationId="{1C042C20-20B2-4C6F-8EC5-8B5978F3A6A2}"/>
          </ac:spMkLst>
        </pc:spChg>
      </pc:sldChg>
      <pc:sldChg chg="addSp delSp modSp mod">
        <pc:chgData name="mahipal chaudhary" userId="9ecd477a36477d65" providerId="LiveId" clId="{BC2E6D8E-F293-4E73-B018-01334FA7497E}" dt="2026-10-05T18:40:25.790" v="305" actId="255"/>
        <pc:sldMkLst>
          <pc:docMk/>
          <pc:sldMk cId="1253836326" sldId="278"/>
        </pc:sldMkLst>
        <pc:spChg chg="add mod">
          <ac:chgData name="mahipal chaudhary" userId="9ecd477a36477d65" providerId="LiveId" clId="{BC2E6D8E-F293-4E73-B018-01334FA7497E}" dt="2026-10-05T16:51:54.873" v="166" actId="207"/>
          <ac:spMkLst>
            <pc:docMk/>
            <pc:sldMk cId="1253836326" sldId="278"/>
            <ac:spMk id="3" creationId="{C770C827-50B7-95C5-2059-3355510366F4}"/>
          </ac:spMkLst>
        </pc:spChg>
        <pc:spChg chg="add mod">
          <ac:chgData name="mahipal chaudhary" userId="9ecd477a36477d65" providerId="LiveId" clId="{BC2E6D8E-F293-4E73-B018-01334FA7497E}" dt="2026-10-05T16:47:49.756" v="74"/>
          <ac:spMkLst>
            <pc:docMk/>
            <pc:sldMk cId="1253836326" sldId="278"/>
            <ac:spMk id="4" creationId="{509DA646-BED8-976B-5348-085588B901A4}"/>
          </ac:spMkLst>
        </pc:spChg>
        <pc:spChg chg="add mod">
          <ac:chgData name="mahipal chaudhary" userId="9ecd477a36477d65" providerId="LiveId" clId="{BC2E6D8E-F293-4E73-B018-01334FA7497E}" dt="2026-10-05T18:39:41.595" v="302" actId="207"/>
          <ac:spMkLst>
            <pc:docMk/>
            <pc:sldMk cId="1253836326" sldId="278"/>
            <ac:spMk id="6" creationId="{5C083CA6-F796-97A4-C4C4-1C4E8DEE8987}"/>
          </ac:spMkLst>
        </pc:spChg>
        <pc:spChg chg="add mod">
          <ac:chgData name="mahipal chaudhary" userId="9ecd477a36477d65" providerId="LiveId" clId="{BC2E6D8E-F293-4E73-B018-01334FA7497E}" dt="2026-10-05T18:40:25.790" v="305" actId="255"/>
          <ac:spMkLst>
            <pc:docMk/>
            <pc:sldMk cId="1253836326" sldId="278"/>
            <ac:spMk id="8" creationId="{9FFA5EB8-62BC-6074-5A70-C237E6ABDF01}"/>
          </ac:spMkLst>
        </pc:spChg>
      </pc:sldChg>
      <pc:sldChg chg="modSp add del mod">
        <pc:chgData name="mahipal chaudhary" userId="9ecd477a36477d65" providerId="LiveId" clId="{BC2E6D8E-F293-4E73-B018-01334FA7497E}" dt="2026-10-08T14:49:52.324" v="307" actId="1076"/>
        <pc:sldMkLst>
          <pc:docMk/>
          <pc:sldMk cId="0" sldId="280"/>
        </pc:sldMkLst>
        <pc:spChg chg="mod">
          <ac:chgData name="mahipal chaudhary" userId="9ecd477a36477d65" providerId="LiveId" clId="{BC2E6D8E-F293-4E73-B018-01334FA7497E}" dt="2026-10-08T14:49:52.324" v="307" actId="1076"/>
          <ac:spMkLst>
            <pc:docMk/>
            <pc:sldMk cId="0" sldId="280"/>
            <ac:spMk id="7" creationId="{00000000-0000-0000-0000-000000000000}"/>
          </ac:spMkLst>
        </pc:spChg>
      </pc:sldChg>
      <pc:sldChg chg="addSp delSp modSp add del mod">
        <pc:chgData name="mahipal chaudhary" userId="9ecd477a36477d65" providerId="LiveId" clId="{BC2E6D8E-F293-4E73-B018-01334FA7497E}" dt="2026-10-08T18:02:09.252" v="397" actId="207"/>
        <pc:sldMkLst>
          <pc:docMk/>
          <pc:sldMk cId="0" sldId="281"/>
        </pc:sldMkLst>
        <pc:spChg chg="mod">
          <ac:chgData name="mahipal chaudhary" userId="9ecd477a36477d65" providerId="LiveId" clId="{BC2E6D8E-F293-4E73-B018-01334FA7497E}" dt="2026-10-08T18:02:09.252" v="397" actId="207"/>
          <ac:spMkLst>
            <pc:docMk/>
            <pc:sldMk cId="0" sldId="281"/>
            <ac:spMk id="3" creationId="{00000000-0000-0000-0000-000000000000}"/>
          </ac:spMkLst>
        </pc:spChg>
        <pc:spChg chg="mod">
          <ac:chgData name="mahipal chaudhary" userId="9ecd477a36477d65" providerId="LiveId" clId="{BC2E6D8E-F293-4E73-B018-01334FA7497E}" dt="2026-10-08T18:01:58.706" v="396" actId="207"/>
          <ac:spMkLst>
            <pc:docMk/>
            <pc:sldMk cId="0" sldId="281"/>
            <ac:spMk id="5" creationId="{00000000-0000-0000-0000-000000000000}"/>
          </ac:spMkLst>
        </pc:spChg>
        <pc:spChg chg="mod">
          <ac:chgData name="mahipal chaudhary" userId="9ecd477a36477d65" providerId="LiveId" clId="{BC2E6D8E-F293-4E73-B018-01334FA7497E}" dt="2026-10-08T18:01:36.065" v="394" actId="113"/>
          <ac:spMkLst>
            <pc:docMk/>
            <pc:sldMk cId="0" sldId="281"/>
            <ac:spMk id="7" creationId="{00000000-0000-0000-0000-000000000000}"/>
          </ac:spMkLst>
        </pc:spChg>
        <pc:spChg chg="mod">
          <ac:chgData name="mahipal chaudhary" userId="9ecd477a36477d65" providerId="LiveId" clId="{BC2E6D8E-F293-4E73-B018-01334FA7497E}" dt="2026-10-08T18:01:46.298" v="395" actId="207"/>
          <ac:spMkLst>
            <pc:docMk/>
            <pc:sldMk cId="0" sldId="281"/>
            <ac:spMk id="9" creationId="{00000000-0000-0000-0000-000000000000}"/>
          </ac:spMkLst>
        </pc:spChg>
        <pc:cxnChg chg="add mod">
          <ac:chgData name="mahipal chaudhary" userId="9ecd477a36477d65" providerId="LiveId" clId="{BC2E6D8E-F293-4E73-B018-01334FA7497E}" dt="2026-10-05T18:21:53.538" v="266" actId="14100"/>
          <ac:cxnSpMkLst>
            <pc:docMk/>
            <pc:sldMk cId="0" sldId="281"/>
            <ac:cxnSpMk id="6" creationId="{61415DA2-737F-DF4C-29F6-B82F45160332}"/>
          </ac:cxnSpMkLst>
        </pc:cxnChg>
        <pc:cxnChg chg="add mod">
          <ac:chgData name="mahipal chaudhary" userId="9ecd477a36477d65" providerId="LiveId" clId="{BC2E6D8E-F293-4E73-B018-01334FA7497E}" dt="2026-10-05T18:23:13.010" v="281" actId="14100"/>
          <ac:cxnSpMkLst>
            <pc:docMk/>
            <pc:sldMk cId="0" sldId="281"/>
            <ac:cxnSpMk id="16" creationId="{7E42E718-E9EF-8865-DF58-D20A85382ABA}"/>
          </ac:cxnSpMkLst>
        </pc:cxnChg>
        <pc:cxnChg chg="add mod">
          <ac:chgData name="mahipal chaudhary" userId="9ecd477a36477d65" providerId="LiveId" clId="{BC2E6D8E-F293-4E73-B018-01334FA7497E}" dt="2026-10-05T18:23:49.964" v="289" actId="14100"/>
          <ac:cxnSpMkLst>
            <pc:docMk/>
            <pc:sldMk cId="0" sldId="281"/>
            <ac:cxnSpMk id="30" creationId="{CFA4075A-F67E-45E2-C3B0-D46EC7DB7D1D}"/>
          </ac:cxnSpMkLst>
        </pc:cxnChg>
      </pc:sldChg>
      <pc:sldChg chg="add del">
        <pc:chgData name="mahipal chaudhary" userId="9ecd477a36477d65" providerId="LiveId" clId="{BC2E6D8E-F293-4E73-B018-01334FA7497E}" dt="2026-10-05T16:34:57.791" v="17"/>
        <pc:sldMkLst>
          <pc:docMk/>
          <pc:sldMk cId="0" sldId="282"/>
        </pc:sldMkLst>
      </pc:sldChg>
      <pc:sldChg chg="modSp add del mod">
        <pc:chgData name="mahipal chaudhary" userId="9ecd477a36477d65" providerId="LiveId" clId="{BC2E6D8E-F293-4E73-B018-01334FA7497E}" dt="2026-10-08T21:14:04.314" v="411" actId="207"/>
        <pc:sldMkLst>
          <pc:docMk/>
          <pc:sldMk cId="0" sldId="283"/>
        </pc:sldMkLst>
        <pc:spChg chg="mod">
          <ac:chgData name="mahipal chaudhary" userId="9ecd477a36477d65" providerId="LiveId" clId="{BC2E6D8E-F293-4E73-B018-01334FA7497E}" dt="2026-10-08T21:13:54.733" v="410" actId="207"/>
          <ac:spMkLst>
            <pc:docMk/>
            <pc:sldMk cId="0" sldId="283"/>
            <ac:spMk id="4" creationId="{00000000-0000-0000-0000-000000000000}"/>
          </ac:spMkLst>
        </pc:spChg>
        <pc:spChg chg="mod">
          <ac:chgData name="mahipal chaudhary" userId="9ecd477a36477d65" providerId="LiveId" clId="{BC2E6D8E-F293-4E73-B018-01334FA7497E}" dt="2026-10-08T21:14:04.314" v="411" actId="207"/>
          <ac:spMkLst>
            <pc:docMk/>
            <pc:sldMk cId="0" sldId="283"/>
            <ac:spMk id="6" creationId="{00000000-0000-0000-0000-000000000000}"/>
          </ac:spMkLst>
        </pc:spChg>
      </pc:sldChg>
      <pc:sldChg chg="modSp add del mod">
        <pc:chgData name="mahipal chaudhary" userId="9ecd477a36477d65" providerId="LiveId" clId="{BC2E6D8E-F293-4E73-B018-01334FA7497E}" dt="2026-10-08T21:15:42.404" v="415" actId="207"/>
        <pc:sldMkLst>
          <pc:docMk/>
          <pc:sldMk cId="0" sldId="284"/>
        </pc:sldMkLst>
        <pc:spChg chg="mod">
          <ac:chgData name="mahipal chaudhary" userId="9ecd477a36477d65" providerId="LiveId" clId="{BC2E6D8E-F293-4E73-B018-01334FA7497E}" dt="2026-10-08T21:15:20.710" v="412" actId="207"/>
          <ac:spMkLst>
            <pc:docMk/>
            <pc:sldMk cId="0" sldId="284"/>
            <ac:spMk id="4" creationId="{00000000-0000-0000-0000-000000000000}"/>
          </ac:spMkLst>
        </pc:spChg>
        <pc:spChg chg="mod">
          <ac:chgData name="mahipal chaudhary" userId="9ecd477a36477d65" providerId="LiveId" clId="{BC2E6D8E-F293-4E73-B018-01334FA7497E}" dt="2026-10-08T21:15:30.467" v="413" actId="207"/>
          <ac:spMkLst>
            <pc:docMk/>
            <pc:sldMk cId="0" sldId="284"/>
            <ac:spMk id="6" creationId="{00000000-0000-0000-0000-000000000000}"/>
          </ac:spMkLst>
        </pc:spChg>
        <pc:spChg chg="mod">
          <ac:chgData name="mahipal chaudhary" userId="9ecd477a36477d65" providerId="LiveId" clId="{BC2E6D8E-F293-4E73-B018-01334FA7497E}" dt="2026-10-08T21:15:42.404" v="415" actId="207"/>
          <ac:spMkLst>
            <pc:docMk/>
            <pc:sldMk cId="0" sldId="284"/>
            <ac:spMk id="8" creationId="{00000000-0000-0000-0000-000000000000}"/>
          </ac:spMkLst>
        </pc:spChg>
      </pc:sldChg>
      <pc:sldChg chg="modSp add del mod">
        <pc:chgData name="mahipal chaudhary" userId="9ecd477a36477d65" providerId="LiveId" clId="{BC2E6D8E-F293-4E73-B018-01334FA7497E}" dt="2026-10-05T16:35:52.297" v="19" actId="207"/>
        <pc:sldMkLst>
          <pc:docMk/>
          <pc:sldMk cId="0" sldId="285"/>
        </pc:sldMkLst>
        <pc:spChg chg="mod">
          <ac:chgData name="mahipal chaudhary" userId="9ecd477a36477d65" providerId="LiveId" clId="{BC2E6D8E-F293-4E73-B018-01334FA7497E}" dt="2026-10-05T16:35:52.297" v="19" actId="207"/>
          <ac:spMkLst>
            <pc:docMk/>
            <pc:sldMk cId="0" sldId="285"/>
            <ac:spMk id="3" creationId="{00000000-0000-0000-0000-000000000000}"/>
          </ac:spMkLst>
        </pc:spChg>
      </pc:sldChg>
      <pc:sldChg chg="add del">
        <pc:chgData name="mahipal chaudhary" userId="9ecd477a36477d65" providerId="LiveId" clId="{BC2E6D8E-F293-4E73-B018-01334FA7497E}" dt="2026-10-05T16:34:57.791" v="17"/>
        <pc:sldMkLst>
          <pc:docMk/>
          <pc:sldMk cId="0" sldId="286"/>
        </pc:sldMkLst>
      </pc:sldChg>
      <pc:sldChg chg="modSp add del mod">
        <pc:chgData name="mahipal chaudhary" userId="9ecd477a36477d65" providerId="LiveId" clId="{BC2E6D8E-F293-4E73-B018-01334FA7497E}" dt="2026-10-08T17:37:20.001" v="354" actId="207"/>
        <pc:sldMkLst>
          <pc:docMk/>
          <pc:sldMk cId="0" sldId="287"/>
        </pc:sldMkLst>
        <pc:spChg chg="mod">
          <ac:chgData name="mahipal chaudhary" userId="9ecd477a36477d65" providerId="LiveId" clId="{BC2E6D8E-F293-4E73-B018-01334FA7497E}" dt="2026-10-08T17:37:20.001" v="354" actId="207"/>
          <ac:spMkLst>
            <pc:docMk/>
            <pc:sldMk cId="0" sldId="287"/>
            <ac:spMk id="3" creationId="{00000000-0000-0000-0000-000000000000}"/>
          </ac:spMkLst>
        </pc:spChg>
        <pc:spChg chg="mod">
          <ac:chgData name="mahipal chaudhary" userId="9ecd477a36477d65" providerId="LiveId" clId="{BC2E6D8E-F293-4E73-B018-01334FA7497E}" dt="2026-10-08T17:37:04.693" v="350" actId="113"/>
          <ac:spMkLst>
            <pc:docMk/>
            <pc:sldMk cId="0" sldId="287"/>
            <ac:spMk id="5" creationId="{00000000-0000-0000-0000-000000000000}"/>
          </ac:spMkLst>
        </pc:spChg>
        <pc:spChg chg="mod">
          <ac:chgData name="mahipal chaudhary" userId="9ecd477a36477d65" providerId="LiveId" clId="{BC2E6D8E-F293-4E73-B018-01334FA7497E}" dt="2026-10-05T18:30:06.642" v="294" actId="255"/>
          <ac:spMkLst>
            <pc:docMk/>
            <pc:sldMk cId="0" sldId="287"/>
            <ac:spMk id="7" creationId="{00000000-0000-0000-0000-000000000000}"/>
          </ac:spMkLst>
        </pc:spChg>
      </pc:sldChg>
      <pc:sldChg chg="modSp add del mod">
        <pc:chgData name="mahipal chaudhary" userId="9ecd477a36477d65" providerId="LiveId" clId="{BC2E6D8E-F293-4E73-B018-01334FA7497E}" dt="2026-10-08T21:20:34.941" v="420" actId="207"/>
        <pc:sldMkLst>
          <pc:docMk/>
          <pc:sldMk cId="0" sldId="288"/>
        </pc:sldMkLst>
        <pc:spChg chg="mod">
          <ac:chgData name="mahipal chaudhary" userId="9ecd477a36477d65" providerId="LiveId" clId="{BC2E6D8E-F293-4E73-B018-01334FA7497E}" dt="2026-10-08T21:20:11.112" v="417" actId="207"/>
          <ac:spMkLst>
            <pc:docMk/>
            <pc:sldMk cId="0" sldId="288"/>
            <ac:spMk id="4" creationId="{00000000-0000-0000-0000-000000000000}"/>
          </ac:spMkLst>
        </pc:spChg>
        <pc:spChg chg="mod">
          <ac:chgData name="mahipal chaudhary" userId="9ecd477a36477d65" providerId="LiveId" clId="{BC2E6D8E-F293-4E73-B018-01334FA7497E}" dt="2026-10-08T21:20:18.184" v="418" actId="207"/>
          <ac:spMkLst>
            <pc:docMk/>
            <pc:sldMk cId="0" sldId="288"/>
            <ac:spMk id="6" creationId="{00000000-0000-0000-0000-000000000000}"/>
          </ac:spMkLst>
        </pc:spChg>
        <pc:spChg chg="mod">
          <ac:chgData name="mahipal chaudhary" userId="9ecd477a36477d65" providerId="LiveId" clId="{BC2E6D8E-F293-4E73-B018-01334FA7497E}" dt="2026-10-08T21:20:34.941" v="420" actId="207"/>
          <ac:spMkLst>
            <pc:docMk/>
            <pc:sldMk cId="0" sldId="288"/>
            <ac:spMk id="8" creationId="{00000000-0000-0000-0000-000000000000}"/>
          </ac:spMkLst>
        </pc:spChg>
        <pc:spChg chg="mod">
          <ac:chgData name="mahipal chaudhary" userId="9ecd477a36477d65" providerId="LiveId" clId="{BC2E6D8E-F293-4E73-B018-01334FA7497E}" dt="2026-10-08T21:20:26.631" v="419" actId="207"/>
          <ac:spMkLst>
            <pc:docMk/>
            <pc:sldMk cId="0" sldId="288"/>
            <ac:spMk id="10" creationId="{00000000-0000-0000-0000-000000000000}"/>
          </ac:spMkLst>
        </pc:spChg>
        <pc:spChg chg="mod">
          <ac:chgData name="mahipal chaudhary" userId="9ecd477a36477d65" providerId="LiveId" clId="{BC2E6D8E-F293-4E73-B018-01334FA7497E}" dt="2026-10-05T18:30:26.541" v="295" actId="255"/>
          <ac:spMkLst>
            <pc:docMk/>
            <pc:sldMk cId="0" sldId="288"/>
            <ac:spMk id="12" creationId="{00000000-0000-0000-0000-000000000000}"/>
          </ac:spMkLst>
        </pc:spChg>
      </pc:sldChg>
      <pc:sldChg chg="add del">
        <pc:chgData name="mahipal chaudhary" userId="9ecd477a36477d65" providerId="LiveId" clId="{BC2E6D8E-F293-4E73-B018-01334FA7497E}" dt="2026-10-05T16:34:57.791" v="17"/>
        <pc:sldMkLst>
          <pc:docMk/>
          <pc:sldMk cId="0" sldId="289"/>
        </pc:sldMkLst>
      </pc:sldChg>
      <pc:sldChg chg="modSp add del mod">
        <pc:chgData name="mahipal chaudhary" userId="9ecd477a36477d65" providerId="LiveId" clId="{BC2E6D8E-F293-4E73-B018-01334FA7497E}" dt="2026-10-08T21:27:12.315" v="423" actId="1076"/>
        <pc:sldMkLst>
          <pc:docMk/>
          <pc:sldMk cId="0" sldId="290"/>
        </pc:sldMkLst>
        <pc:spChg chg="mod">
          <ac:chgData name="mahipal chaudhary" userId="9ecd477a36477d65" providerId="LiveId" clId="{BC2E6D8E-F293-4E73-B018-01334FA7497E}" dt="2026-10-08T21:27:12.315" v="423" actId="1076"/>
          <ac:spMkLst>
            <pc:docMk/>
            <pc:sldMk cId="0" sldId="290"/>
            <ac:spMk id="3" creationId="{00000000-0000-0000-0000-000000000000}"/>
          </ac:spMkLst>
        </pc:spChg>
        <pc:spChg chg="mod">
          <ac:chgData name="mahipal chaudhary" userId="9ecd477a36477d65" providerId="LiveId" clId="{BC2E6D8E-F293-4E73-B018-01334FA7497E}" dt="2026-10-08T17:46:37.977" v="380" actId="207"/>
          <ac:spMkLst>
            <pc:docMk/>
            <pc:sldMk cId="0" sldId="290"/>
            <ac:spMk id="5" creationId="{00000000-0000-0000-0000-000000000000}"/>
          </ac:spMkLst>
        </pc:spChg>
        <pc:spChg chg="mod">
          <ac:chgData name="mahipal chaudhary" userId="9ecd477a36477d65" providerId="LiveId" clId="{BC2E6D8E-F293-4E73-B018-01334FA7497E}" dt="2026-10-05T18:31:40.626" v="297" actId="255"/>
          <ac:spMkLst>
            <pc:docMk/>
            <pc:sldMk cId="0" sldId="290"/>
            <ac:spMk id="7" creationId="{00000000-0000-0000-0000-000000000000}"/>
          </ac:spMkLst>
        </pc:spChg>
      </pc:sldChg>
      <pc:sldChg chg="modSp add del mod">
        <pc:chgData name="mahipal chaudhary" userId="9ecd477a36477d65" providerId="LiveId" clId="{BC2E6D8E-F293-4E73-B018-01334FA7497E}" dt="2026-10-08T17:49:17.053" v="389" actId="207"/>
        <pc:sldMkLst>
          <pc:docMk/>
          <pc:sldMk cId="0" sldId="291"/>
        </pc:sldMkLst>
        <pc:spChg chg="mod">
          <ac:chgData name="mahipal chaudhary" userId="9ecd477a36477d65" providerId="LiveId" clId="{BC2E6D8E-F293-4E73-B018-01334FA7497E}" dt="2026-10-08T17:48:15.759" v="385" actId="1076"/>
          <ac:spMkLst>
            <pc:docMk/>
            <pc:sldMk cId="0" sldId="291"/>
            <ac:spMk id="3" creationId="{00000000-0000-0000-0000-000000000000}"/>
          </ac:spMkLst>
        </pc:spChg>
        <pc:spChg chg="mod">
          <ac:chgData name="mahipal chaudhary" userId="9ecd477a36477d65" providerId="LiveId" clId="{BC2E6D8E-F293-4E73-B018-01334FA7497E}" dt="2026-10-08T17:49:17.053" v="389" actId="207"/>
          <ac:spMkLst>
            <pc:docMk/>
            <pc:sldMk cId="0" sldId="291"/>
            <ac:spMk id="5" creationId="{00000000-0000-0000-0000-000000000000}"/>
          </ac:spMkLst>
        </pc:spChg>
      </pc:sldChg>
      <pc:sldChg chg="delSp modSp add del mod">
        <pc:chgData name="mahipal chaudhary" userId="9ecd477a36477d65" providerId="LiveId" clId="{BC2E6D8E-F293-4E73-B018-01334FA7497E}" dt="2026-10-08T21:29:08.793" v="434" actId="478"/>
        <pc:sldMkLst>
          <pc:docMk/>
          <pc:sldMk cId="0" sldId="292"/>
        </pc:sldMkLst>
        <pc:spChg chg="mod">
          <ac:chgData name="mahipal chaudhary" userId="9ecd477a36477d65" providerId="LiveId" clId="{BC2E6D8E-F293-4E73-B018-01334FA7497E}" dt="2026-10-05T16:42:48.990" v="44" actId="14100"/>
          <ac:spMkLst>
            <pc:docMk/>
            <pc:sldMk cId="0" sldId="292"/>
            <ac:spMk id="4" creationId="{00000000-0000-0000-0000-000000000000}"/>
          </ac:spMkLst>
        </pc:spChg>
        <pc:spChg chg="mod">
          <ac:chgData name="mahipal chaudhary" userId="9ecd477a36477d65" providerId="LiveId" clId="{BC2E6D8E-F293-4E73-B018-01334FA7497E}" dt="2026-10-05T16:42:12.156" v="43" actId="14100"/>
          <ac:spMkLst>
            <pc:docMk/>
            <pc:sldMk cId="0" sldId="292"/>
            <ac:spMk id="5" creationId="{00000000-0000-0000-0000-000000000000}"/>
          </ac:spMkLst>
        </pc:spChg>
        <pc:spChg chg="mod">
          <ac:chgData name="mahipal chaudhary" userId="9ecd477a36477d65" providerId="LiveId" clId="{BC2E6D8E-F293-4E73-B018-01334FA7497E}" dt="2026-10-05T16:43:04.488" v="46" actId="14100"/>
          <ac:spMkLst>
            <pc:docMk/>
            <pc:sldMk cId="0" sldId="292"/>
            <ac:spMk id="6" creationId="{00000000-0000-0000-0000-000000000000}"/>
          </ac:spMkLst>
        </pc:spChg>
        <pc:spChg chg="mod">
          <ac:chgData name="mahipal chaudhary" userId="9ecd477a36477d65" providerId="LiveId" clId="{BC2E6D8E-F293-4E73-B018-01334FA7497E}" dt="2026-10-05T16:42:57.091" v="45" actId="14100"/>
          <ac:spMkLst>
            <pc:docMk/>
            <pc:sldMk cId="0" sldId="292"/>
            <ac:spMk id="8" creationId="{00000000-0000-0000-0000-000000000000}"/>
          </ac:spMkLst>
        </pc:spChg>
        <pc:spChg chg="del mod">
          <ac:chgData name="mahipal chaudhary" userId="9ecd477a36477d65" providerId="LiveId" clId="{BC2E6D8E-F293-4E73-B018-01334FA7497E}" dt="2026-10-08T21:29:08.793" v="434" actId="478"/>
          <ac:spMkLst>
            <pc:docMk/>
            <pc:sldMk cId="0" sldId="292"/>
            <ac:spMk id="9" creationId="{00000000-0000-0000-0000-000000000000}"/>
          </ac:spMkLst>
        </pc:spChg>
      </pc:sldChg>
      <pc:sldChg chg="addSp delSp modSp add del mod">
        <pc:chgData name="mahipal chaudhary" userId="9ecd477a36477d65" providerId="LiveId" clId="{BC2E6D8E-F293-4E73-B018-01334FA7497E}" dt="2026-10-05T16:46:34.398" v="72" actId="20577"/>
        <pc:sldMkLst>
          <pc:docMk/>
          <pc:sldMk cId="0" sldId="294"/>
        </pc:sldMkLst>
        <pc:spChg chg="mod">
          <ac:chgData name="mahipal chaudhary" userId="9ecd477a36477d65" providerId="LiveId" clId="{BC2E6D8E-F293-4E73-B018-01334FA7497E}" dt="2026-10-05T16:46:34.398" v="72" actId="20577"/>
          <ac:spMkLst>
            <pc:docMk/>
            <pc:sldMk cId="0" sldId="294"/>
            <ac:spMk id="3" creationId="{00000000-0000-0000-0000-000000000000}"/>
          </ac:spMkLst>
        </pc:spChg>
      </pc:sldChg>
      <pc:sldChg chg="delSp modSp add del mod">
        <pc:chgData name="mahipal chaudhary" userId="9ecd477a36477d65" providerId="LiveId" clId="{BC2E6D8E-F293-4E73-B018-01334FA7497E}" dt="2026-10-05T16:43:30.999" v="49"/>
        <pc:sldMkLst>
          <pc:docMk/>
          <pc:sldMk cId="0" sldId="295"/>
        </pc:sldMkLst>
      </pc:sldChg>
      <pc:sldChg chg="delSp modSp add mod setBg">
        <pc:chgData name="mahipal chaudhary" userId="9ecd477a36477d65" providerId="LiveId" clId="{BC2E6D8E-F293-4E73-B018-01334FA7497E}" dt="2026-10-08T21:19:23.151" v="416" actId="478"/>
        <pc:sldMkLst>
          <pc:docMk/>
          <pc:sldMk cId="0" sldId="296"/>
        </pc:sldMkLst>
        <pc:spChg chg="mod">
          <ac:chgData name="mahipal chaudhary" userId="9ecd477a36477d65" providerId="LiveId" clId="{BC2E6D8E-F293-4E73-B018-01334FA7497E}" dt="2026-10-05T16:37:44.283" v="25" actId="688"/>
          <ac:spMkLst>
            <pc:docMk/>
            <pc:sldMk cId="0" sldId="296"/>
            <ac:spMk id="3" creationId="{00000000-0000-0000-0000-000000000000}"/>
          </ac:spMkLst>
        </pc:spChg>
        <pc:spChg chg="mod">
          <ac:chgData name="mahipal chaudhary" userId="9ecd477a36477d65" providerId="LiveId" clId="{BC2E6D8E-F293-4E73-B018-01334FA7497E}" dt="2026-10-05T16:59:54.266" v="201" actId="20577"/>
          <ac:spMkLst>
            <pc:docMk/>
            <pc:sldMk cId="0" sldId="296"/>
            <ac:spMk id="4" creationId="{00000000-0000-0000-0000-000000000000}"/>
          </ac:spMkLst>
        </pc:spChg>
        <pc:spChg chg="mod">
          <ac:chgData name="mahipal chaudhary" userId="9ecd477a36477d65" providerId="LiveId" clId="{BC2E6D8E-F293-4E73-B018-01334FA7497E}" dt="2026-10-05T16:59:50.094" v="199" actId="20577"/>
          <ac:spMkLst>
            <pc:docMk/>
            <pc:sldMk cId="0" sldId="296"/>
            <ac:spMk id="5" creationId="{00000000-0000-0000-0000-000000000000}"/>
          </ac:spMkLst>
        </pc:spChg>
        <pc:spChg chg="mod">
          <ac:chgData name="mahipal chaudhary" userId="9ecd477a36477d65" providerId="LiveId" clId="{BC2E6D8E-F293-4E73-B018-01334FA7497E}" dt="2026-10-05T16:59:57.686" v="203" actId="20577"/>
          <ac:spMkLst>
            <pc:docMk/>
            <pc:sldMk cId="0" sldId="296"/>
            <ac:spMk id="6" creationId="{00000000-0000-0000-0000-000000000000}"/>
          </ac:spMkLst>
        </pc:spChg>
        <pc:spChg chg="mod">
          <ac:chgData name="mahipal chaudhary" userId="9ecd477a36477d65" providerId="LiveId" clId="{BC2E6D8E-F293-4E73-B018-01334FA7497E}" dt="2026-10-08T17:38:32.371" v="360" actId="207"/>
          <ac:spMkLst>
            <pc:docMk/>
            <pc:sldMk cId="0" sldId="296"/>
            <ac:spMk id="7" creationId="{00000000-0000-0000-0000-000000000000}"/>
          </ac:spMkLst>
        </pc:spChg>
        <pc:spChg chg="del">
          <ac:chgData name="mahipal chaudhary" userId="9ecd477a36477d65" providerId="LiveId" clId="{BC2E6D8E-F293-4E73-B018-01334FA7497E}" dt="2026-10-08T21:19:23.151" v="416" actId="478"/>
          <ac:spMkLst>
            <pc:docMk/>
            <pc:sldMk cId="0" sldId="296"/>
            <ac:spMk id="8" creationId="{00000000-0000-0000-0000-000000000000}"/>
          </ac:spMkLst>
        </pc:spChg>
      </pc:sldChg>
      <pc:sldChg chg="modSp add mod">
        <pc:chgData name="mahipal chaudhary" userId="9ecd477a36477d65" providerId="LiveId" clId="{BC2E6D8E-F293-4E73-B018-01334FA7497E}" dt="2026-10-05T18:27:46.584" v="293" actId="14100"/>
        <pc:sldMkLst>
          <pc:docMk/>
          <pc:sldMk cId="0" sldId="297"/>
        </pc:sldMkLst>
        <pc:spChg chg="mod">
          <ac:chgData name="mahipal chaudhary" userId="9ecd477a36477d65" providerId="LiveId" clId="{BC2E6D8E-F293-4E73-B018-01334FA7497E}" dt="2026-10-05T17:00:19.547" v="209" actId="20577"/>
          <ac:spMkLst>
            <pc:docMk/>
            <pc:sldMk cId="0" sldId="297"/>
            <ac:spMk id="3" creationId="{00000000-0000-0000-0000-000000000000}"/>
          </ac:spMkLst>
        </pc:spChg>
        <pc:spChg chg="mod">
          <ac:chgData name="mahipal chaudhary" userId="9ecd477a36477d65" providerId="LiveId" clId="{BC2E6D8E-F293-4E73-B018-01334FA7497E}" dt="2026-10-05T18:27:46.584" v="293" actId="14100"/>
          <ac:spMkLst>
            <pc:docMk/>
            <pc:sldMk cId="0" sldId="297"/>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8F010-50DE-44DA-98E7-E00C573DE065}" type="datetimeFigureOut">
              <a:rPr lang="en-US" smtClean="0"/>
              <a:t>10/8/2026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6DCB1-7713-4674-894F-2F1B232C2EBE}" type="slidenum">
              <a:rPr lang="en-US" smtClean="0"/>
              <a:t>‹#›</a:t>
            </a:fld>
            <a:endParaRPr lang="en-US"/>
          </a:p>
        </p:txBody>
      </p:sp>
    </p:spTree>
    <p:extLst>
      <p:ext uri="{BB962C8B-B14F-4D97-AF65-F5344CB8AC3E}">
        <p14:creationId xmlns:p14="http://schemas.microsoft.com/office/powerpoint/2010/main" val="604848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E9768-919C-CD24-C80E-C4A1B3FD2D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524BBF6-81F5-3AD4-30F1-8880545131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5A21B4F-BA90-7DED-8E63-C0AFDFA520A9}"/>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D9FABB0F-5D20-1E4F-B0EF-280F7C7CCF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0C08CD-1967-4DD3-90B0-F5BB4BDA80E6}"/>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843888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05C3-C890-7D84-C5D8-9290B7DAAE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D05EC9-4509-6FAF-32C6-46388B50DA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A3DD6C-A9D6-8118-F5F6-F11E49D60EBE}"/>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5C46418C-C91E-9A4F-C147-6BB308A536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5DE898-14F6-70ED-EDCE-05DD7DC547DC}"/>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772296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83495-7246-E140-C8C2-15F21EF9E3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CAF7609-E863-6585-6129-C01E623D24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DD9E26-4C0E-0A38-3182-DFCBFC9F747C}"/>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A4A05F3F-391F-5C22-42A1-C20ED28A9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262C90-3735-2796-222F-D8B6B021F299}"/>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754971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92C64-6FD3-B414-11A8-CC0E9FF644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631176-4D53-F678-737D-9D5F41626A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F24C97-C39F-D8C3-701E-28DD0B5065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1EB5946-92CF-1F83-20E6-BCF93F9E379D}"/>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6" name="Footer Placeholder 5">
            <a:extLst>
              <a:ext uri="{FF2B5EF4-FFF2-40B4-BE49-F238E27FC236}">
                <a16:creationId xmlns:a16="http://schemas.microsoft.com/office/drawing/2014/main" id="{6427EF1C-8170-50A6-B719-A6CB7F95E7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597B5E-7D8F-188F-698A-A4A918CBD2EC}"/>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2010585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6EE2-282F-D215-5CE0-3FDC30F29E9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942565D-3B25-2F8B-7119-6650AB409D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172692-3C4A-336B-D17A-D37DC1F792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C73A93-1969-F9CF-D04F-5A0AFEA3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9ACF84-768B-0429-529E-0C324A1B4C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FB4728-C3EF-2EF7-4E6C-2C6A5C63AE7D}"/>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8" name="Footer Placeholder 7">
            <a:extLst>
              <a:ext uri="{FF2B5EF4-FFF2-40B4-BE49-F238E27FC236}">
                <a16:creationId xmlns:a16="http://schemas.microsoft.com/office/drawing/2014/main" id="{DA6BF494-EEAD-74C4-24A7-DA00C58AB8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35E7EE-C93E-A5C8-34A1-0F7D3E5433FD}"/>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3533797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E1830-783D-2F5C-BD3F-C393D07FF2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50C5E-7ABB-AE45-81DB-1364331DC079}"/>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4" name="Footer Placeholder 3">
            <a:extLst>
              <a:ext uri="{FF2B5EF4-FFF2-40B4-BE49-F238E27FC236}">
                <a16:creationId xmlns:a16="http://schemas.microsoft.com/office/drawing/2014/main" id="{554332DE-A8F4-EB24-6CCE-DCA28F7555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F1344F-9DA7-970D-591D-207BDE0C3334}"/>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3093617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76FFF1-5BCE-04DD-E31B-394414F2078D}"/>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3" name="Footer Placeholder 2">
            <a:extLst>
              <a:ext uri="{FF2B5EF4-FFF2-40B4-BE49-F238E27FC236}">
                <a16:creationId xmlns:a16="http://schemas.microsoft.com/office/drawing/2014/main" id="{43937B5B-8F3E-2C5E-FCC2-AEAF1783BC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73216D-F5F8-79E3-E3D7-5EDA2C0D07B6}"/>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1149477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58F90-1822-BEE0-0743-2E435BDD9D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32DE785-EA92-B1C1-9B5F-C0FB3BAAA3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19EA464-1E6E-0ABE-F436-B920100564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2045C-B9E1-E61E-2A61-9F85BBD87672}"/>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6" name="Footer Placeholder 5">
            <a:extLst>
              <a:ext uri="{FF2B5EF4-FFF2-40B4-BE49-F238E27FC236}">
                <a16:creationId xmlns:a16="http://schemas.microsoft.com/office/drawing/2014/main" id="{6B9177F9-A470-EE72-EDE1-DE0FD9C30F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F12AE0-1720-4C7F-6662-4AF9A3BFFAB1}"/>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2870807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AD3F5-50B4-95C7-FE29-F3FD31A552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7C888D4-7AED-2972-1EFE-E866C60011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E6E90-3251-7E40-3559-3B7E0E955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F2256F-E396-CA4F-4E8D-A539791B8EE9}"/>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6" name="Footer Placeholder 5">
            <a:extLst>
              <a:ext uri="{FF2B5EF4-FFF2-40B4-BE49-F238E27FC236}">
                <a16:creationId xmlns:a16="http://schemas.microsoft.com/office/drawing/2014/main" id="{5BCF81AA-0E2B-D53D-519B-191650CEA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887B72-0612-E440-F940-E8D4A4DBE50C}"/>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2195233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339C-5899-4446-9E37-4051F23B24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CC3B1C-EA98-4C33-7DCE-7F9D58C11C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7D6085-E224-4757-0404-74BAF18789DC}"/>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8EC53BD1-587E-831D-E103-6ABCF15C7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D6E399-A071-BC5B-0FFE-5258950F243D}"/>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3257823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0ECCBB-20BC-76BB-7B87-EC559E2F0F3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2258C5-B1F9-6E88-30C5-64E92D745B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7D149F-C5B0-EA61-6E7B-6E5B40FC3987}"/>
              </a:ext>
            </a:extLst>
          </p:cNvPr>
          <p:cNvSpPr>
            <a:spLocks noGrp="1"/>
          </p:cNvSpPr>
          <p:nvPr>
            <p:ph type="dt" sz="half" idx="10"/>
          </p:nvPr>
        </p:nvSpPr>
        <p:spPr/>
        <p:txBody>
          <a:body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671B10DF-11F3-0B33-FAB4-B0E237A9CE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28A6AE-DFB0-BEB7-F9EF-776AEEB17B53}"/>
              </a:ext>
            </a:extLst>
          </p:cNvPr>
          <p:cNvSpPr>
            <a:spLocks noGrp="1"/>
          </p:cNvSpPr>
          <p:nvPr>
            <p:ph type="sldNum" sz="quarter" idx="12"/>
          </p:nvPr>
        </p:nvSpPr>
        <p:spPr/>
        <p:txBody>
          <a:bodyPr/>
          <a:lstStyle/>
          <a:p>
            <a:fld id="{996DD170-830F-47B8-BD85-7F124466004D}" type="slidenum">
              <a:rPr lang="en-US" smtClean="0"/>
              <a:t>‹#›</a:t>
            </a:fld>
            <a:endParaRPr lang="en-US"/>
          </a:p>
        </p:txBody>
      </p:sp>
    </p:spTree>
    <p:extLst>
      <p:ext uri="{BB962C8B-B14F-4D97-AF65-F5344CB8AC3E}">
        <p14:creationId xmlns:p14="http://schemas.microsoft.com/office/powerpoint/2010/main" val="2020720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94056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4790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18814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72183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37948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69242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352534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9756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344740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91111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0883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ED4D2F-50E6-3825-B05A-60620C7B83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B9540F1-FB9F-2A5E-FDCA-CF31F105A0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D306D5-83E7-099C-3A80-EB85B08124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C60591-8EDB-40DB-9E45-58D0EBC462A5}" type="datetimeFigureOut">
              <a:rPr lang="en-US" smtClean="0"/>
              <a:t>10/8/2026</a:t>
            </a:fld>
            <a:endParaRPr lang="en-US"/>
          </a:p>
        </p:txBody>
      </p:sp>
      <p:sp>
        <p:nvSpPr>
          <p:cNvPr id="5" name="Footer Placeholder 4">
            <a:extLst>
              <a:ext uri="{FF2B5EF4-FFF2-40B4-BE49-F238E27FC236}">
                <a16:creationId xmlns:a16="http://schemas.microsoft.com/office/drawing/2014/main" id="{FAFF117A-1A69-F113-7D1D-21938296DA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4B17F6A-4C3B-EA8E-984D-B6D60116D8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6DD170-830F-47B8-BD85-7F124466004D}" type="slidenum">
              <a:rPr lang="en-US" smtClean="0"/>
              <a:t>‹#›</a:t>
            </a:fld>
            <a:endParaRPr lang="en-US"/>
          </a:p>
        </p:txBody>
      </p:sp>
    </p:spTree>
    <p:extLst>
      <p:ext uri="{BB962C8B-B14F-4D97-AF65-F5344CB8AC3E}">
        <p14:creationId xmlns:p14="http://schemas.microsoft.com/office/powerpoint/2010/main" val="2587641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508404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70C827-50B7-95C5-2059-3355510366F4}"/>
              </a:ext>
            </a:extLst>
          </p:cNvPr>
          <p:cNvSpPr/>
          <p:nvPr/>
        </p:nvSpPr>
        <p:spPr>
          <a:xfrm>
            <a:off x="152" y="0"/>
            <a:ext cx="12191695" cy="6858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a:p>
        </p:txBody>
      </p:sp>
      <p:sp>
        <p:nvSpPr>
          <p:cNvPr id="4" name="TextBox 2">
            <a:extLst>
              <a:ext uri="{FF2B5EF4-FFF2-40B4-BE49-F238E27FC236}">
                <a16:creationId xmlns:a16="http://schemas.microsoft.com/office/drawing/2014/main" id="{509DA646-BED8-976B-5348-085588B901A4}"/>
              </a:ext>
            </a:extLst>
          </p:cNvPr>
          <p:cNvSpPr txBox="1"/>
          <p:nvPr/>
        </p:nvSpPr>
        <p:spPr>
          <a:xfrm>
            <a:off x="640232" y="640080"/>
            <a:ext cx="10789920" cy="1280160"/>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sz="3400" b="1">
                <a:solidFill>
                  <a:srgbClr val="17365D"/>
                </a:solidFill>
              </a:defRPr>
            </a:pPr>
            <a:r>
              <a:t>Why Is My Research Designed This Way?</a:t>
            </a:r>
          </a:p>
          <a:p>
            <a:pPr>
              <a:defRPr sz="2300">
                <a:solidFill>
                  <a:srgbClr val="2F5597"/>
                </a:solidFill>
              </a:defRPr>
            </a:pPr>
            <a:r>
              <a:t>Generational Experiences of QR Code Payment Adoption in Gujarat</a:t>
            </a:r>
          </a:p>
          <a:p>
            <a:pPr>
              <a:defRPr sz="1700">
                <a:solidFill>
                  <a:srgbClr val="5C6670"/>
                </a:solidFill>
              </a:defRPr>
            </a:pPr>
            <a:r>
              <a:t>A qualitative study of Modasa and Gandhinagar</a:t>
            </a:r>
          </a:p>
        </p:txBody>
      </p:sp>
      <p:sp>
        <p:nvSpPr>
          <p:cNvPr id="6" name="TextBox 4">
            <a:extLst>
              <a:ext uri="{FF2B5EF4-FFF2-40B4-BE49-F238E27FC236}">
                <a16:creationId xmlns:a16="http://schemas.microsoft.com/office/drawing/2014/main" id="{5C083CA6-F796-97A4-C4C4-1C4E8DEE8987}"/>
              </a:ext>
            </a:extLst>
          </p:cNvPr>
          <p:cNvSpPr txBox="1"/>
          <p:nvPr/>
        </p:nvSpPr>
        <p:spPr>
          <a:xfrm>
            <a:off x="924231" y="3429000"/>
            <a:ext cx="3234813" cy="58477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sz="1400">
                <a:solidFill>
                  <a:srgbClr val="232323"/>
                </a:solidFill>
              </a:defRPr>
            </a:pPr>
            <a:r>
              <a:rPr sz="1600" dirty="0">
                <a:solidFill>
                  <a:schemeClr val="accent1">
                    <a:lumMod val="50000"/>
                  </a:schemeClr>
                </a:solidFill>
              </a:rPr>
              <a:t>Full name: </a:t>
            </a:r>
            <a:r>
              <a:rPr lang="en-US" sz="1600" dirty="0" err="1">
                <a:solidFill>
                  <a:schemeClr val="accent1">
                    <a:lumMod val="50000"/>
                  </a:schemeClr>
                </a:solidFill>
              </a:rPr>
              <a:t>panktibahen</a:t>
            </a:r>
            <a:r>
              <a:rPr lang="en-US" sz="1600" dirty="0">
                <a:solidFill>
                  <a:schemeClr val="accent1">
                    <a:lumMod val="50000"/>
                  </a:schemeClr>
                </a:solidFill>
              </a:rPr>
              <a:t>  chaudhari</a:t>
            </a:r>
            <a:endParaRPr sz="1600" dirty="0">
              <a:solidFill>
                <a:schemeClr val="accent1">
                  <a:lumMod val="50000"/>
                </a:schemeClr>
              </a:solidFill>
            </a:endParaRPr>
          </a:p>
          <a:p>
            <a:pPr>
              <a:defRPr sz="1400">
                <a:solidFill>
                  <a:srgbClr val="232323"/>
                </a:solidFill>
              </a:defRPr>
            </a:pPr>
            <a:r>
              <a:rPr sz="1600" dirty="0">
                <a:solidFill>
                  <a:schemeClr val="accent1">
                    <a:lumMod val="50000"/>
                  </a:schemeClr>
                </a:solidFill>
              </a:rPr>
              <a:t>Student ID: </a:t>
            </a:r>
            <a:r>
              <a:rPr lang="en-US" sz="1600" dirty="0">
                <a:solidFill>
                  <a:schemeClr val="accent1">
                    <a:lumMod val="50000"/>
                  </a:schemeClr>
                </a:solidFill>
              </a:rPr>
              <a:t>2504333</a:t>
            </a:r>
            <a:endParaRPr sz="1600" dirty="0">
              <a:solidFill>
                <a:schemeClr val="accent1">
                  <a:lumMod val="50000"/>
                </a:schemeClr>
              </a:solidFill>
            </a:endParaRPr>
          </a:p>
        </p:txBody>
      </p:sp>
      <p:sp>
        <p:nvSpPr>
          <p:cNvPr id="8" name="TextBox 5">
            <a:extLst>
              <a:ext uri="{FF2B5EF4-FFF2-40B4-BE49-F238E27FC236}">
                <a16:creationId xmlns:a16="http://schemas.microsoft.com/office/drawing/2014/main" id="{9FFA5EB8-62BC-6074-5A70-C237E6ABDF01}"/>
              </a:ext>
            </a:extLst>
          </p:cNvPr>
          <p:cNvSpPr txBox="1"/>
          <p:nvPr/>
        </p:nvSpPr>
        <p:spPr>
          <a:xfrm>
            <a:off x="201222" y="6388902"/>
            <a:ext cx="5267789" cy="246221"/>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sz="750">
                <a:solidFill>
                  <a:srgbClr val="5C6670"/>
                </a:solidFill>
              </a:defRPr>
            </a:pPr>
            <a:r>
              <a:rPr sz="1000" dirty="0"/>
              <a:t>Kuhn (1970); Crotty (1998); Guba &amp; Lincoln (1994); Lincoln &amp; Guba (1985); Braun &amp; Clarke (2019).</a:t>
            </a:r>
          </a:p>
        </p:txBody>
      </p:sp>
    </p:spTree>
    <p:extLst>
      <p:ext uri="{BB962C8B-B14F-4D97-AF65-F5344CB8AC3E}">
        <p14:creationId xmlns:p14="http://schemas.microsoft.com/office/powerpoint/2010/main" val="125383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dirty="0">
                <a:solidFill>
                  <a:srgbClr val="193958"/>
                </a:solidFill>
                <a:latin typeface="Aptos Display"/>
              </a:rPr>
              <a:t>My Presentation in One Simple Line</a:t>
            </a:r>
          </a:p>
        </p:txBody>
      </p:sp>
      <p:sp>
        <p:nvSpPr>
          <p:cNvPr id="3" name="TextBox 2"/>
          <p:cNvSpPr txBox="1"/>
          <p:nvPr/>
        </p:nvSpPr>
        <p:spPr>
          <a:xfrm>
            <a:off x="822960" y="1434322"/>
            <a:ext cx="10120343" cy="369332"/>
          </a:xfrm>
          <a:prstGeom prst="rect">
            <a:avLst/>
          </a:prstGeom>
          <a:noFill/>
        </p:spPr>
        <p:txBody>
          <a:bodyPr wrap="square" anchor="ctr">
            <a:spAutoFit/>
          </a:bodyPr>
          <a:lstStyle/>
          <a:p>
            <a:pPr algn="ctr"/>
            <a:r>
              <a:rPr sz="1800" b="1" dirty="0">
                <a:solidFill>
                  <a:srgbClr val="193958"/>
                </a:solidFill>
                <a:latin typeface="Aptos Display"/>
              </a:rPr>
              <a:t>My questions ask about people’s experiences and meanings.</a:t>
            </a:r>
          </a:p>
        </p:txBody>
      </p:sp>
      <p:sp>
        <p:nvSpPr>
          <p:cNvPr id="4" name="TextBox 3"/>
          <p:cNvSpPr txBox="1"/>
          <p:nvPr/>
        </p:nvSpPr>
        <p:spPr>
          <a:xfrm>
            <a:off x="822960" y="1903064"/>
            <a:ext cx="10199001" cy="400110"/>
          </a:xfrm>
          <a:prstGeom prst="rect">
            <a:avLst/>
          </a:prstGeom>
          <a:noFill/>
        </p:spPr>
        <p:txBody>
          <a:bodyPr wrap="square" anchor="ctr">
            <a:spAutoFit/>
          </a:bodyPr>
          <a:lstStyle/>
          <a:p>
            <a:pPr algn="ctr"/>
            <a:r>
              <a:rPr sz="2000" b="1" dirty="0">
                <a:solidFill>
                  <a:srgbClr val="5F6973"/>
                </a:solidFill>
                <a:latin typeface="Aptos Display"/>
              </a:rPr>
              <a:t>↓</a:t>
            </a:r>
          </a:p>
        </p:txBody>
      </p:sp>
      <p:sp>
        <p:nvSpPr>
          <p:cNvPr id="5" name="TextBox 4"/>
          <p:cNvSpPr txBox="1"/>
          <p:nvPr/>
        </p:nvSpPr>
        <p:spPr>
          <a:xfrm>
            <a:off x="822960" y="2375654"/>
            <a:ext cx="10199001" cy="369332"/>
          </a:xfrm>
          <a:prstGeom prst="rect">
            <a:avLst/>
          </a:prstGeom>
          <a:noFill/>
        </p:spPr>
        <p:txBody>
          <a:bodyPr wrap="square" anchor="ctr">
            <a:spAutoFit/>
          </a:bodyPr>
          <a:lstStyle/>
          <a:p>
            <a:pPr algn="ctr"/>
            <a:r>
              <a:rPr sz="1800" b="1" dirty="0">
                <a:solidFill>
                  <a:srgbClr val="31897C"/>
                </a:solidFill>
                <a:latin typeface="Aptos Display"/>
              </a:rPr>
              <a:t>So I need to talk to people and understand their point of view.</a:t>
            </a:r>
          </a:p>
        </p:txBody>
      </p:sp>
      <p:sp>
        <p:nvSpPr>
          <p:cNvPr id="6" name="TextBox 5"/>
          <p:cNvSpPr txBox="1"/>
          <p:nvPr/>
        </p:nvSpPr>
        <p:spPr>
          <a:xfrm>
            <a:off x="822960" y="3000345"/>
            <a:ext cx="10120343" cy="400110"/>
          </a:xfrm>
          <a:prstGeom prst="rect">
            <a:avLst/>
          </a:prstGeom>
          <a:noFill/>
        </p:spPr>
        <p:txBody>
          <a:bodyPr wrap="square" anchor="ctr">
            <a:spAutoFit/>
          </a:bodyPr>
          <a:lstStyle/>
          <a:p>
            <a:pPr algn="ctr"/>
            <a:r>
              <a:rPr sz="2000" b="1" dirty="0">
                <a:solidFill>
                  <a:srgbClr val="5F6973"/>
                </a:solidFill>
                <a:latin typeface="Aptos Display"/>
              </a:rPr>
              <a:t>↓</a:t>
            </a:r>
          </a:p>
        </p:txBody>
      </p:sp>
      <p:sp>
        <p:nvSpPr>
          <p:cNvPr id="7" name="TextBox 6"/>
          <p:cNvSpPr txBox="1"/>
          <p:nvPr/>
        </p:nvSpPr>
        <p:spPr>
          <a:xfrm>
            <a:off x="822960" y="3533596"/>
            <a:ext cx="10031853" cy="369332"/>
          </a:xfrm>
          <a:prstGeom prst="rect">
            <a:avLst/>
          </a:prstGeom>
          <a:noFill/>
        </p:spPr>
        <p:txBody>
          <a:bodyPr wrap="square" anchor="ctr">
            <a:spAutoFit/>
          </a:bodyPr>
          <a:lstStyle/>
          <a:p>
            <a:pPr algn="ctr"/>
            <a:r>
              <a:rPr sz="1800" b="1" dirty="0">
                <a:solidFill>
                  <a:srgbClr val="3765A5"/>
                </a:solidFill>
                <a:latin typeface="Aptos Display"/>
              </a:rPr>
              <a:t>That is why I use an interpretivist qualitative approach.</a:t>
            </a:r>
          </a:p>
        </p:txBody>
      </p:sp>
      <p:sp>
        <p:nvSpPr>
          <p:cNvPr id="8" name="TextBox 7"/>
          <p:cNvSpPr txBox="1"/>
          <p:nvPr/>
        </p:nvSpPr>
        <p:spPr>
          <a:xfrm>
            <a:off x="822960" y="4115964"/>
            <a:ext cx="10120343" cy="400110"/>
          </a:xfrm>
          <a:prstGeom prst="rect">
            <a:avLst/>
          </a:prstGeom>
          <a:noFill/>
        </p:spPr>
        <p:txBody>
          <a:bodyPr wrap="square" anchor="ctr">
            <a:spAutoFit/>
          </a:bodyPr>
          <a:lstStyle/>
          <a:p>
            <a:pPr algn="ctr"/>
            <a:r>
              <a:rPr sz="2000" b="1">
                <a:solidFill>
                  <a:srgbClr val="5F6973"/>
                </a:solidFill>
                <a:latin typeface="Aptos Display"/>
              </a:rPr>
              <a:t>↓</a:t>
            </a:r>
          </a:p>
        </p:txBody>
      </p:sp>
      <p:sp>
        <p:nvSpPr>
          <p:cNvPr id="9" name="TextBox 8"/>
          <p:cNvSpPr txBox="1"/>
          <p:nvPr/>
        </p:nvSpPr>
        <p:spPr>
          <a:xfrm>
            <a:off x="833140" y="4608463"/>
            <a:ext cx="10267479" cy="338554"/>
          </a:xfrm>
          <a:prstGeom prst="rect">
            <a:avLst/>
          </a:prstGeom>
          <a:noFill/>
        </p:spPr>
        <p:txBody>
          <a:bodyPr wrap="square" anchor="ctr">
            <a:spAutoFit/>
          </a:bodyPr>
          <a:lstStyle/>
          <a:p>
            <a:pPr algn="ctr"/>
            <a:r>
              <a:rPr sz="1600" b="1" dirty="0">
                <a:solidFill>
                  <a:srgbClr val="193958"/>
                </a:solidFill>
                <a:latin typeface="Aptos Display"/>
              </a:rPr>
              <a:t>I </a:t>
            </a:r>
            <a:r>
              <a:rPr sz="1600" b="1" dirty="0" err="1">
                <a:solidFill>
                  <a:srgbClr val="193958"/>
                </a:solidFill>
                <a:latin typeface="Aptos Display"/>
              </a:rPr>
              <a:t>analyse</a:t>
            </a:r>
            <a:r>
              <a:rPr sz="1600" b="1" dirty="0">
                <a:solidFill>
                  <a:srgbClr val="193958"/>
                </a:solidFill>
                <a:latin typeface="Aptos Display"/>
              </a:rPr>
              <a:t> interviews with Braun &amp; Clarke and show quality using Lincoln &amp; Guba.</a:t>
            </a:r>
          </a:p>
        </p:txBody>
      </p:sp>
      <p:sp>
        <p:nvSpPr>
          <p:cNvPr id="10" name="TextBox 9"/>
          <p:cNvSpPr txBox="1"/>
          <p:nvPr/>
        </p:nvSpPr>
        <p:spPr>
          <a:xfrm>
            <a:off x="11475720" y="6537960"/>
            <a:ext cx="274320" cy="164592"/>
          </a:xfrm>
          <a:prstGeom prst="rect">
            <a:avLst/>
          </a:prstGeom>
          <a:noFill/>
        </p:spPr>
        <p:txBody>
          <a:bodyPr wrap="none">
            <a:spAutoFit/>
          </a:bodyPr>
          <a:lstStyle/>
          <a:p>
            <a:pPr algn="r"/>
            <a:r>
              <a:rPr sz="700">
                <a:solidFill>
                  <a:srgbClr val="5F6973"/>
                </a:solidFill>
              </a:rPr>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1475720" y="6537960"/>
            <a:ext cx="274320" cy="164592"/>
          </a:xfrm>
          <a:prstGeom prst="rect">
            <a:avLst/>
          </a:prstGeom>
          <a:noFill/>
        </p:spPr>
        <p:txBody>
          <a:bodyPr wrap="none">
            <a:spAutoFit/>
          </a:bodyPr>
          <a:lstStyle/>
          <a:p>
            <a:pPr algn="r"/>
            <a:r>
              <a:rPr sz="700">
                <a:solidFill>
                  <a:srgbClr val="5F6973"/>
                </a:solidFill>
              </a:rPr>
              <a:t>3</a:t>
            </a:r>
          </a:p>
        </p:txBody>
      </p:sp>
      <p:sp>
        <p:nvSpPr>
          <p:cNvPr id="22" name="TextBox 21">
            <a:extLst>
              <a:ext uri="{FF2B5EF4-FFF2-40B4-BE49-F238E27FC236}">
                <a16:creationId xmlns:a16="http://schemas.microsoft.com/office/drawing/2014/main" id="{FB7EF837-94A2-8193-161B-27B30A21ADEE}"/>
              </a:ext>
            </a:extLst>
          </p:cNvPr>
          <p:cNvSpPr txBox="1"/>
          <p:nvPr/>
        </p:nvSpPr>
        <p:spPr>
          <a:xfrm>
            <a:off x="411071" y="292608"/>
            <a:ext cx="11338969" cy="446276"/>
          </a:xfrm>
          <a:prstGeom prst="rect">
            <a:avLst/>
          </a:prstGeom>
          <a:noFill/>
        </p:spPr>
        <p:txBody>
          <a:bodyPr wrap="square">
            <a:spAutoFit/>
          </a:bodyPr>
          <a:lstStyle/>
          <a:p>
            <a:r>
              <a:rPr sz="2300" b="1" dirty="0">
                <a:solidFill>
                  <a:srgbClr val="193958"/>
                </a:solidFill>
                <a:latin typeface="Aptos Display"/>
              </a:rPr>
              <a:t>1. What Does ‘Paradigm’ Mean?</a:t>
            </a:r>
          </a:p>
        </p:txBody>
      </p:sp>
      <p:sp>
        <p:nvSpPr>
          <p:cNvPr id="24" name="TextBox 23">
            <a:extLst>
              <a:ext uri="{FF2B5EF4-FFF2-40B4-BE49-F238E27FC236}">
                <a16:creationId xmlns:a16="http://schemas.microsoft.com/office/drawing/2014/main" id="{8FEB00A7-737D-71D6-93B2-CDAADCCCC0B7}"/>
              </a:ext>
            </a:extLst>
          </p:cNvPr>
          <p:cNvSpPr txBox="1"/>
          <p:nvPr/>
        </p:nvSpPr>
        <p:spPr>
          <a:xfrm>
            <a:off x="672197" y="804672"/>
            <a:ext cx="1316216" cy="261610"/>
          </a:xfrm>
          <a:prstGeom prst="rect">
            <a:avLst/>
          </a:prstGeom>
          <a:noFill/>
        </p:spPr>
        <p:txBody>
          <a:bodyPr wrap="square">
            <a:spAutoFit/>
          </a:bodyPr>
          <a:lstStyle/>
          <a:p>
            <a:r>
              <a:rPr sz="1100">
                <a:solidFill>
                  <a:srgbClr val="5F6973"/>
                </a:solidFill>
              </a:rPr>
              <a:t>Kuhn (1970)</a:t>
            </a:r>
          </a:p>
        </p:txBody>
      </p:sp>
      <p:sp>
        <p:nvSpPr>
          <p:cNvPr id="26" name="Rounded Rectangle 3">
            <a:extLst>
              <a:ext uri="{FF2B5EF4-FFF2-40B4-BE49-F238E27FC236}">
                <a16:creationId xmlns:a16="http://schemas.microsoft.com/office/drawing/2014/main" id="{886ED029-48AF-27A0-1DA5-EFFD81A4A0B1}"/>
              </a:ext>
            </a:extLst>
          </p:cNvPr>
          <p:cNvSpPr/>
          <p:nvPr/>
        </p:nvSpPr>
        <p:spPr>
          <a:xfrm>
            <a:off x="770568" y="1280160"/>
            <a:ext cx="3420433" cy="34747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Simple meaning</a:t>
            </a:r>
          </a:p>
          <a:p>
            <a:pPr>
              <a:spcAft>
                <a:spcPts val="400"/>
              </a:spcAft>
              <a:defRPr sz="1000">
                <a:solidFill>
                  <a:srgbClr val="2A343E"/>
                </a:solidFill>
              </a:defRPr>
            </a:pPr>
            <a:r>
              <a:rPr lang="en-US" sz="1200" dirty="0">
                <a:solidFill>
                  <a:srgbClr val="2A343E"/>
                </a:solidFill>
              </a:rPr>
              <a:t>According to Kuhn (1970), a paradigm is basically a way of thinking about research. It helps researchers to decide what questions are important, what kind of evidence they need, and how they should carry out the research.</a:t>
            </a:r>
            <a:endParaRPr sz="1200" dirty="0"/>
          </a:p>
        </p:txBody>
      </p:sp>
      <p:sp>
        <p:nvSpPr>
          <p:cNvPr id="28" name="Rounded Rectangle 5">
            <a:extLst>
              <a:ext uri="{FF2B5EF4-FFF2-40B4-BE49-F238E27FC236}">
                <a16:creationId xmlns:a16="http://schemas.microsoft.com/office/drawing/2014/main" id="{A070B8E7-CC46-30A3-3EAF-6BC99CC43D72}"/>
              </a:ext>
            </a:extLst>
          </p:cNvPr>
          <p:cNvSpPr/>
          <p:nvPr/>
        </p:nvSpPr>
        <p:spPr>
          <a:xfrm>
            <a:off x="4547040" y="1280160"/>
            <a:ext cx="3420433" cy="34747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Why it matters</a:t>
            </a:r>
            <a:endParaRPr lang="en-US" b="1" dirty="0">
              <a:solidFill>
                <a:schemeClr val="accent1">
                  <a:lumMod val="50000"/>
                </a:schemeClr>
              </a:solidFill>
            </a:endParaRPr>
          </a:p>
          <a:p>
            <a:pPr>
              <a:spcAft>
                <a:spcPts val="400"/>
              </a:spcAft>
              <a:defRPr sz="1000">
                <a:solidFill>
                  <a:srgbClr val="2A343E"/>
                </a:solidFill>
              </a:defRPr>
            </a:pPr>
            <a:r>
              <a:rPr lang="en-US" sz="1200" dirty="0">
                <a:solidFill>
                  <a:schemeClr val="accent1">
                    <a:lumMod val="50000"/>
                  </a:schemeClr>
                </a:solidFill>
              </a:rPr>
              <a:t>Two researchers can study the same topic but ask different questions and use different methods.</a:t>
            </a:r>
          </a:p>
          <a:p>
            <a:pPr>
              <a:spcAft>
                <a:spcPts val="400"/>
              </a:spcAft>
              <a:defRPr sz="1000">
                <a:solidFill>
                  <a:srgbClr val="2A343E"/>
                </a:solidFill>
              </a:defRPr>
            </a:pPr>
            <a:r>
              <a:rPr sz="1200" dirty="0"/>
              <a:t>Different paradigmatic assumptions can lead to different research questions and methods (Kuhn, 1970).</a:t>
            </a:r>
          </a:p>
        </p:txBody>
      </p:sp>
      <p:sp>
        <p:nvSpPr>
          <p:cNvPr id="30" name="Rounded Rectangle 7">
            <a:extLst>
              <a:ext uri="{FF2B5EF4-FFF2-40B4-BE49-F238E27FC236}">
                <a16:creationId xmlns:a16="http://schemas.microsoft.com/office/drawing/2014/main" id="{06BABADA-F66F-68B0-A013-9A25D917FD8A}"/>
              </a:ext>
            </a:extLst>
          </p:cNvPr>
          <p:cNvSpPr/>
          <p:nvPr/>
        </p:nvSpPr>
        <p:spPr>
          <a:xfrm>
            <a:off x="8283886" y="1280160"/>
            <a:ext cx="3420433" cy="34747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rgbClr val="193958"/>
                </a:solidFill>
              </a:rPr>
              <a:t>For my study</a:t>
            </a:r>
            <a:endParaRPr lang="en-US" b="1" dirty="0">
              <a:solidFill>
                <a:srgbClr val="193958"/>
              </a:solidFill>
            </a:endParaRPr>
          </a:p>
          <a:p>
            <a:pPr algn="ctr"/>
            <a:r>
              <a:rPr lang="en-US" sz="1200" dirty="0">
                <a:solidFill>
                  <a:schemeClr val="accent1">
                    <a:lumMod val="50000"/>
                  </a:schemeClr>
                </a:solidFill>
              </a:rPr>
              <a:t>I need to know my own position so I can explain why interviews and qualitative analysis fit my research questions.</a:t>
            </a:r>
          </a:p>
        </p:txBody>
      </p:sp>
      <p:sp>
        <p:nvSpPr>
          <p:cNvPr id="32" name="TextBox 31">
            <a:extLst>
              <a:ext uri="{FF2B5EF4-FFF2-40B4-BE49-F238E27FC236}">
                <a16:creationId xmlns:a16="http://schemas.microsoft.com/office/drawing/2014/main" id="{39A567C1-8D45-9A46-3ACE-BFC2566A6C76}"/>
              </a:ext>
            </a:extLst>
          </p:cNvPr>
          <p:cNvSpPr txBox="1"/>
          <p:nvPr/>
        </p:nvSpPr>
        <p:spPr>
          <a:xfrm>
            <a:off x="983226" y="5354033"/>
            <a:ext cx="10492494" cy="584775"/>
          </a:xfrm>
          <a:prstGeom prst="rect">
            <a:avLst/>
          </a:prstGeom>
          <a:noFill/>
        </p:spPr>
        <p:txBody>
          <a:bodyPr wrap="square" anchor="ctr">
            <a:spAutoFit/>
          </a:bodyPr>
          <a:lstStyle/>
          <a:p>
            <a:pPr algn="ctr"/>
            <a:r>
              <a:rPr lang="en-US" sz="1600" b="1" dirty="0">
                <a:solidFill>
                  <a:schemeClr val="tx2">
                    <a:lumMod val="90000"/>
                    <a:lumOff val="10000"/>
                  </a:schemeClr>
                </a:solidFill>
              </a:rPr>
              <a:t>According to Crotty (1998) and Guba and Lincoln (1994), my research questions, methods and analysis should all fit with my interpretivist approach, which focuses on understanding people’s experiences and meanings.</a:t>
            </a:r>
            <a:endParaRPr sz="1600" b="1" dirty="0">
              <a:solidFill>
                <a:schemeClr val="tx2">
                  <a:lumMod val="90000"/>
                  <a:lumOff val="1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1475720" y="6537960"/>
            <a:ext cx="274320" cy="164592"/>
          </a:xfrm>
          <a:prstGeom prst="rect">
            <a:avLst/>
          </a:prstGeom>
          <a:noFill/>
        </p:spPr>
        <p:txBody>
          <a:bodyPr wrap="none">
            <a:spAutoFit/>
          </a:bodyPr>
          <a:lstStyle/>
          <a:p>
            <a:pPr algn="r"/>
            <a:r>
              <a:rPr sz="700">
                <a:solidFill>
                  <a:srgbClr val="5F6973"/>
                </a:solidFill>
              </a:rPr>
              <a:t>4</a:t>
            </a:r>
          </a:p>
        </p:txBody>
      </p:sp>
      <p:sp>
        <p:nvSpPr>
          <p:cNvPr id="6" name="TextBox 5">
            <a:extLst>
              <a:ext uri="{FF2B5EF4-FFF2-40B4-BE49-F238E27FC236}">
                <a16:creationId xmlns:a16="http://schemas.microsoft.com/office/drawing/2014/main" id="{CB4B381B-87B5-B219-3F7F-072333A8DF7F}"/>
              </a:ext>
            </a:extLst>
          </p:cNvPr>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2. What Is Missing in QR Payment Research?</a:t>
            </a:r>
          </a:p>
        </p:txBody>
      </p:sp>
      <p:sp>
        <p:nvSpPr>
          <p:cNvPr id="10" name="Rounded Rectangle 2">
            <a:extLst>
              <a:ext uri="{FF2B5EF4-FFF2-40B4-BE49-F238E27FC236}">
                <a16:creationId xmlns:a16="http://schemas.microsoft.com/office/drawing/2014/main" id="{5062DCA2-73BF-D2BC-BDBF-F030F2341F1D}"/>
              </a:ext>
            </a:extLst>
          </p:cNvPr>
          <p:cNvSpPr/>
          <p:nvPr/>
        </p:nvSpPr>
        <p:spPr>
          <a:xfrm>
            <a:off x="640080" y="1234440"/>
            <a:ext cx="5257800" cy="38404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What many studies measure</a:t>
            </a:r>
          </a:p>
          <a:p>
            <a:pPr>
              <a:spcAft>
                <a:spcPts val="400"/>
              </a:spcAft>
              <a:defRPr sz="1000">
                <a:solidFill>
                  <a:srgbClr val="2A343E"/>
                </a:solidFill>
              </a:defRPr>
            </a:pPr>
            <a:r>
              <a:rPr sz="1200" dirty="0">
                <a:solidFill>
                  <a:schemeClr val="accent1">
                    <a:lumMod val="50000"/>
                  </a:schemeClr>
                </a:solidFill>
              </a:rPr>
              <a:t>Usefulness</a:t>
            </a:r>
          </a:p>
          <a:p>
            <a:pPr>
              <a:spcAft>
                <a:spcPts val="400"/>
              </a:spcAft>
              <a:defRPr sz="1000">
                <a:solidFill>
                  <a:srgbClr val="2A343E"/>
                </a:solidFill>
              </a:defRPr>
            </a:pPr>
            <a:r>
              <a:rPr sz="1200" dirty="0">
                <a:solidFill>
                  <a:schemeClr val="accent1">
                    <a:lumMod val="50000"/>
                  </a:schemeClr>
                </a:solidFill>
              </a:rPr>
              <a:t>Ease of use</a:t>
            </a:r>
          </a:p>
          <a:p>
            <a:pPr>
              <a:spcAft>
                <a:spcPts val="400"/>
              </a:spcAft>
              <a:defRPr sz="1000">
                <a:solidFill>
                  <a:srgbClr val="2A343E"/>
                </a:solidFill>
              </a:defRPr>
            </a:pPr>
            <a:r>
              <a:rPr sz="1200" dirty="0">
                <a:solidFill>
                  <a:schemeClr val="accent1">
                    <a:lumMod val="50000"/>
                  </a:schemeClr>
                </a:solidFill>
              </a:rPr>
              <a:t>Social influence</a:t>
            </a:r>
          </a:p>
          <a:p>
            <a:pPr>
              <a:spcAft>
                <a:spcPts val="400"/>
              </a:spcAft>
              <a:defRPr sz="1000">
                <a:solidFill>
                  <a:srgbClr val="2A343E"/>
                </a:solidFill>
              </a:defRPr>
            </a:pPr>
            <a:r>
              <a:rPr sz="1200" dirty="0">
                <a:solidFill>
                  <a:schemeClr val="accent1">
                    <a:lumMod val="50000"/>
                  </a:schemeClr>
                </a:solidFill>
              </a:rPr>
              <a:t>Trust</a:t>
            </a:r>
          </a:p>
          <a:p>
            <a:pPr>
              <a:spcAft>
                <a:spcPts val="400"/>
              </a:spcAft>
              <a:defRPr sz="1000">
                <a:solidFill>
                  <a:srgbClr val="2A343E"/>
                </a:solidFill>
              </a:defRPr>
            </a:pPr>
            <a:r>
              <a:rPr sz="1200" dirty="0">
                <a:solidFill>
                  <a:schemeClr val="accent1">
                    <a:lumMod val="50000"/>
                  </a:schemeClr>
                </a:solidFill>
              </a:rPr>
              <a:t>Intention to use</a:t>
            </a:r>
          </a:p>
          <a:p>
            <a:pPr>
              <a:spcAft>
                <a:spcPts val="400"/>
              </a:spcAft>
              <a:defRPr sz="1000">
                <a:solidFill>
                  <a:srgbClr val="2A343E"/>
                </a:solidFill>
              </a:defRPr>
            </a:pPr>
            <a:endParaRPr sz="1200" dirty="0">
              <a:solidFill>
                <a:schemeClr val="accent1">
                  <a:lumMod val="50000"/>
                </a:schemeClr>
              </a:solidFill>
            </a:endParaRPr>
          </a:p>
          <a:p>
            <a:pPr>
              <a:spcAft>
                <a:spcPts val="400"/>
              </a:spcAft>
              <a:defRPr sz="1000">
                <a:solidFill>
                  <a:srgbClr val="2A343E"/>
                </a:solidFill>
              </a:defRPr>
            </a:pPr>
            <a:r>
              <a:rPr sz="1200"/>
              <a:t>Technology-acceptance research commonly examines measurable constructs and relationships (Davis, 1989; Venkatesh et al., 2003).</a:t>
            </a:r>
          </a:p>
        </p:txBody>
      </p:sp>
      <p:sp>
        <p:nvSpPr>
          <p:cNvPr id="12" name="Rounded Rectangle 4">
            <a:extLst>
              <a:ext uri="{FF2B5EF4-FFF2-40B4-BE49-F238E27FC236}">
                <a16:creationId xmlns:a16="http://schemas.microsoft.com/office/drawing/2014/main" id="{C887BA46-904B-1185-469A-FD29A140A5B3}"/>
              </a:ext>
            </a:extLst>
          </p:cNvPr>
          <p:cNvSpPr/>
          <p:nvPr/>
        </p:nvSpPr>
        <p:spPr>
          <a:xfrm>
            <a:off x="6263640" y="1234440"/>
            <a:ext cx="5257800" cy="38404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What I want to understand</a:t>
            </a:r>
            <a:endParaRPr lang="en-US" b="1" dirty="0">
              <a:solidFill>
                <a:schemeClr val="accent1">
                  <a:lumMod val="50000"/>
                </a:schemeClr>
              </a:solidFill>
            </a:endParaRPr>
          </a:p>
          <a:p>
            <a:pPr>
              <a:spcAft>
                <a:spcPts val="400"/>
              </a:spcAft>
              <a:defRPr sz="1000">
                <a:solidFill>
                  <a:srgbClr val="2A343E"/>
                </a:solidFill>
              </a:defRPr>
            </a:pPr>
            <a:r>
              <a:rPr lang="en-US" sz="1200" dirty="0">
                <a:solidFill>
                  <a:schemeClr val="tx2">
                    <a:lumMod val="90000"/>
                    <a:lumOff val="10000"/>
                  </a:schemeClr>
                </a:solidFill>
              </a:rPr>
              <a:t>According to Crotty (1998), I want to understand what QR payments mean to people in their everyday lives and how they feel about using them. My study also looks at family support, why some people feel safer using cash, and how QR-payment experiences may differ between </a:t>
            </a:r>
            <a:r>
              <a:rPr lang="en-US" sz="1200" dirty="0" err="1">
                <a:solidFill>
                  <a:schemeClr val="tx2">
                    <a:lumMod val="90000"/>
                    <a:lumOff val="10000"/>
                  </a:schemeClr>
                </a:solidFill>
              </a:rPr>
              <a:t>Modasa</a:t>
            </a:r>
            <a:r>
              <a:rPr lang="en-US" sz="1200" dirty="0">
                <a:solidFill>
                  <a:schemeClr val="tx2">
                    <a:lumMod val="90000"/>
                    <a:lumOff val="10000"/>
                  </a:schemeClr>
                </a:solidFill>
              </a:rPr>
              <a:t> and Gandhinagar (Current study; </a:t>
            </a:r>
            <a:r>
              <a:rPr lang="en-US" sz="1200" dirty="0" err="1">
                <a:solidFill>
                  <a:schemeClr val="tx2">
                    <a:lumMod val="90000"/>
                    <a:lumOff val="10000"/>
                  </a:schemeClr>
                </a:solidFill>
              </a:rPr>
              <a:t>Sindakis</a:t>
            </a:r>
            <a:r>
              <a:rPr lang="en-US" sz="1200" dirty="0">
                <a:solidFill>
                  <a:schemeClr val="tx2">
                    <a:lumMod val="90000"/>
                    <a:lumOff val="10000"/>
                  </a:schemeClr>
                </a:solidFill>
              </a:rPr>
              <a:t> and Showkat, 2024).</a:t>
            </a:r>
            <a:endParaRPr sz="1200" b="1" dirty="0">
              <a:solidFill>
                <a:schemeClr val="tx2">
                  <a:lumMod val="90000"/>
                  <a:lumOff val="10000"/>
                </a:schemeClr>
              </a:solidFill>
            </a:endParaRPr>
          </a:p>
        </p:txBody>
      </p:sp>
      <p:sp>
        <p:nvSpPr>
          <p:cNvPr id="14" name="TextBox 13">
            <a:extLst>
              <a:ext uri="{FF2B5EF4-FFF2-40B4-BE49-F238E27FC236}">
                <a16:creationId xmlns:a16="http://schemas.microsoft.com/office/drawing/2014/main" id="{1C042C20-20B2-4C6F-8EC5-8B5978F3A6A2}"/>
              </a:ext>
            </a:extLst>
          </p:cNvPr>
          <p:cNvSpPr txBox="1"/>
          <p:nvPr/>
        </p:nvSpPr>
        <p:spPr>
          <a:xfrm>
            <a:off x="3310878" y="5621774"/>
            <a:ext cx="5570243" cy="369332"/>
          </a:xfrm>
          <a:prstGeom prst="rect">
            <a:avLst/>
          </a:prstGeom>
          <a:noFill/>
        </p:spPr>
        <p:txBody>
          <a:bodyPr wrap="none" anchor="ctr">
            <a:spAutoFit/>
          </a:bodyPr>
          <a:lstStyle/>
          <a:p>
            <a:pPr algn="ctr"/>
            <a:r>
              <a:rPr b="1">
                <a:solidFill>
                  <a:srgbClr val="193958"/>
                </a:solidFill>
              </a:rPr>
              <a:t>My study focuses on how participants understand and give meaning to QR-payment experiences (Crotty, 1998).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My Research Questions</a:t>
            </a:r>
          </a:p>
        </p:txBody>
      </p:sp>
      <p:sp>
        <p:nvSpPr>
          <p:cNvPr id="3" name="Rounded Rectangle 2"/>
          <p:cNvSpPr/>
          <p:nvPr/>
        </p:nvSpPr>
        <p:spPr>
          <a:xfrm>
            <a:off x="640080" y="1234440"/>
            <a:ext cx="5166360" cy="1600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RQ1</a:t>
            </a:r>
          </a:p>
          <a:p>
            <a:pPr>
              <a:spcAft>
                <a:spcPts val="400"/>
              </a:spcAft>
              <a:defRPr sz="1000">
                <a:solidFill>
                  <a:srgbClr val="2A343E"/>
                </a:solidFill>
              </a:defRPr>
            </a:pPr>
            <a:r>
              <a:rPr sz="1200" dirty="0"/>
              <a:t>How do Gen Z, Millennials/Gen Y and Gen X participants experience and use QR payments in </a:t>
            </a:r>
            <a:r>
              <a:rPr sz="1200" dirty="0" err="1"/>
              <a:t>Modasa</a:t>
            </a:r>
            <a:r>
              <a:rPr sz="1200" dirty="0"/>
              <a:t> and Gandhinagar?</a:t>
            </a:r>
          </a:p>
        </p:txBody>
      </p:sp>
      <p:sp>
        <p:nvSpPr>
          <p:cNvPr id="5" name="Rounded Rectangle 4"/>
          <p:cNvSpPr/>
          <p:nvPr/>
        </p:nvSpPr>
        <p:spPr>
          <a:xfrm>
            <a:off x="6217920" y="1234440"/>
            <a:ext cx="5166360" cy="1600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RQ2</a:t>
            </a:r>
          </a:p>
          <a:p>
            <a:pPr>
              <a:spcAft>
                <a:spcPts val="400"/>
              </a:spcAft>
              <a:defRPr sz="1000">
                <a:solidFill>
                  <a:srgbClr val="2A343E"/>
                </a:solidFill>
              </a:defRPr>
            </a:pPr>
            <a:r>
              <a:rPr sz="1200"/>
              <a:t>How do participants across generations and locations describe their experiences of trust, perceived risk, digital confidence and digital literacy when using QR payments?</a:t>
            </a:r>
          </a:p>
        </p:txBody>
      </p:sp>
      <p:sp>
        <p:nvSpPr>
          <p:cNvPr id="7" name="Rounded Rectangle 6"/>
          <p:cNvSpPr/>
          <p:nvPr/>
        </p:nvSpPr>
        <p:spPr>
          <a:xfrm>
            <a:off x="640080" y="3291840"/>
            <a:ext cx="5166360" cy="1600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RQ3</a:t>
            </a:r>
          </a:p>
          <a:p>
            <a:pPr>
              <a:spcAft>
                <a:spcPts val="400"/>
              </a:spcAft>
              <a:defRPr sz="1000">
                <a:solidFill>
                  <a:srgbClr val="2A343E"/>
                </a:solidFill>
              </a:defRPr>
            </a:pPr>
            <a:r>
              <a:rPr sz="1200"/>
              <a:t>How do family relationships and intergenerational learning feature in participants’ experiences of QR-payment use?</a:t>
            </a:r>
          </a:p>
        </p:txBody>
      </p:sp>
      <p:sp>
        <p:nvSpPr>
          <p:cNvPr id="9" name="Rounded Rectangle 8"/>
          <p:cNvSpPr/>
          <p:nvPr/>
        </p:nvSpPr>
        <p:spPr>
          <a:xfrm>
            <a:off x="6217920" y="3291840"/>
            <a:ext cx="5166360" cy="1600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RQ4</a:t>
            </a:r>
          </a:p>
          <a:p>
            <a:pPr>
              <a:spcAft>
                <a:spcPts val="400"/>
              </a:spcAft>
              <a:defRPr sz="1000">
                <a:solidFill>
                  <a:srgbClr val="2A343E"/>
                </a:solidFill>
              </a:defRPr>
            </a:pPr>
            <a:r>
              <a:rPr sz="1200"/>
              <a:t>How do participants describe the role of local social, cultural and infrastructural contexts in everyday QR-payment use?</a:t>
            </a:r>
          </a:p>
        </p:txBody>
      </p:sp>
      <p:sp>
        <p:nvSpPr>
          <p:cNvPr id="12" name="TextBox 11"/>
          <p:cNvSpPr txBox="1"/>
          <p:nvPr/>
        </p:nvSpPr>
        <p:spPr>
          <a:xfrm>
            <a:off x="11475720" y="6537960"/>
            <a:ext cx="274320" cy="164592"/>
          </a:xfrm>
          <a:prstGeom prst="rect">
            <a:avLst/>
          </a:prstGeom>
          <a:noFill/>
        </p:spPr>
        <p:txBody>
          <a:bodyPr wrap="none">
            <a:spAutoFit/>
          </a:bodyPr>
          <a:lstStyle/>
          <a:p>
            <a:pPr algn="r"/>
            <a: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2301015" cy="446276"/>
          </a:xfrm>
          <a:prstGeom prst="rect">
            <a:avLst/>
          </a:prstGeom>
          <a:noFill/>
        </p:spPr>
        <p:txBody>
          <a:bodyPr wrap="none">
            <a:spAutoFit/>
          </a:bodyPr>
          <a:lstStyle/>
          <a:p>
            <a:r>
              <a:rPr sz="2300" b="1" dirty="0">
                <a:solidFill>
                  <a:srgbClr val="193958"/>
                </a:solidFill>
                <a:latin typeface="Aptos Display"/>
              </a:rPr>
              <a:t>3. My Philosophy</a:t>
            </a:r>
          </a:p>
        </p:txBody>
      </p:sp>
      <p:sp>
        <p:nvSpPr>
          <p:cNvPr id="3" name="Rounded Rectangle 2"/>
          <p:cNvSpPr/>
          <p:nvPr/>
        </p:nvSpPr>
        <p:spPr>
          <a:xfrm>
            <a:off x="533400" y="1325880"/>
            <a:ext cx="2514600" cy="3886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Ontology</a:t>
            </a:r>
            <a:endParaRPr lang="en-US" b="1" dirty="0">
              <a:solidFill>
                <a:schemeClr val="accent1">
                  <a:lumMod val="50000"/>
                </a:schemeClr>
              </a:solidFill>
            </a:endParaRPr>
          </a:p>
          <a:p>
            <a:pPr>
              <a:spcAft>
                <a:spcPts val="400"/>
              </a:spcAft>
              <a:defRPr sz="1000">
                <a:solidFill>
                  <a:srgbClr val="2A343E"/>
                </a:solidFill>
              </a:defRPr>
            </a:pPr>
            <a:r>
              <a:rPr lang="en-US" sz="1200" dirty="0">
                <a:solidFill>
                  <a:schemeClr val="accent1">
                    <a:lumMod val="50000"/>
                  </a:schemeClr>
                </a:solidFill>
              </a:rPr>
              <a:t>What is reality?</a:t>
            </a:r>
          </a:p>
          <a:p>
            <a:pPr>
              <a:spcAft>
                <a:spcPts val="400"/>
              </a:spcAft>
              <a:defRPr sz="1000">
                <a:solidFill>
                  <a:srgbClr val="2A343E"/>
                </a:solidFill>
              </a:defRPr>
            </a:pPr>
            <a:endParaRPr lang="en-US" sz="1200" dirty="0">
              <a:solidFill>
                <a:schemeClr val="accent1">
                  <a:lumMod val="50000"/>
                </a:schemeClr>
              </a:solidFill>
            </a:endParaRPr>
          </a:p>
          <a:p>
            <a:pPr>
              <a:spcAft>
                <a:spcPts val="400"/>
              </a:spcAft>
              <a:defRPr sz="1000">
                <a:solidFill>
                  <a:srgbClr val="2A343E"/>
                </a:solidFill>
              </a:defRPr>
            </a:pPr>
            <a:r>
              <a:rPr sz="1200" dirty="0">
                <a:solidFill>
                  <a:schemeClr val="tx2">
                    <a:lumMod val="90000"/>
                    <a:lumOff val="10000"/>
                  </a:schemeClr>
                </a:solidFill>
              </a:rPr>
              <a:t>The meaning of the same QR-payment technology can be constructed differently by different social groups (Pinch and Bijker, 1984; Bijker, 1995).</a:t>
            </a:r>
          </a:p>
          <a:p>
            <a:pPr algn="ctr"/>
            <a:endParaRPr b="1" dirty="0">
              <a:solidFill>
                <a:schemeClr val="accent1">
                  <a:lumMod val="50000"/>
                </a:schemeClr>
              </a:solidFill>
            </a:endParaRPr>
          </a:p>
        </p:txBody>
      </p:sp>
      <p:sp>
        <p:nvSpPr>
          <p:cNvPr id="5" name="Rounded Rectangle 4"/>
          <p:cNvSpPr/>
          <p:nvPr/>
        </p:nvSpPr>
        <p:spPr>
          <a:xfrm>
            <a:off x="3383280" y="1325880"/>
            <a:ext cx="2514600" cy="3886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Epistemology</a:t>
            </a:r>
          </a:p>
          <a:p>
            <a:pPr>
              <a:spcAft>
                <a:spcPts val="400"/>
              </a:spcAft>
              <a:defRPr sz="1000">
                <a:solidFill>
                  <a:srgbClr val="2A343E"/>
                </a:solidFill>
              </a:defRPr>
            </a:pPr>
            <a:r>
              <a:rPr sz="1200" dirty="0">
                <a:solidFill>
                  <a:schemeClr val="accent1">
                    <a:lumMod val="50000"/>
                  </a:schemeClr>
                </a:solidFill>
              </a:rPr>
              <a:t>How can I understand it?</a:t>
            </a:r>
          </a:p>
          <a:p>
            <a:pPr>
              <a:spcAft>
                <a:spcPts val="400"/>
              </a:spcAft>
              <a:defRPr sz="1000">
                <a:solidFill>
                  <a:srgbClr val="2A343E"/>
                </a:solidFill>
              </a:defRPr>
            </a:pPr>
            <a:endParaRPr sz="1200" dirty="0">
              <a:solidFill>
                <a:schemeClr val="accent1">
                  <a:lumMod val="50000"/>
                </a:schemeClr>
              </a:solidFill>
            </a:endParaRPr>
          </a:p>
          <a:p>
            <a:pPr>
              <a:spcAft>
                <a:spcPts val="400"/>
              </a:spcAft>
              <a:defRPr sz="1000">
                <a:solidFill>
                  <a:srgbClr val="2A343E"/>
                </a:solidFill>
              </a:defRPr>
            </a:pPr>
            <a:r>
              <a:rPr sz="1200" dirty="0">
                <a:solidFill>
                  <a:schemeClr val="tx2">
                    <a:lumMod val="90000"/>
                    <a:lumOff val="10000"/>
                  </a:schemeClr>
                </a:solidFill>
              </a:rPr>
              <a:t>Knowledge is developed by understanding how participants interpret their experiences (Crotty, 1998).</a:t>
            </a:r>
          </a:p>
        </p:txBody>
      </p:sp>
      <p:sp>
        <p:nvSpPr>
          <p:cNvPr id="7" name="Rounded Rectangle 6"/>
          <p:cNvSpPr/>
          <p:nvPr/>
        </p:nvSpPr>
        <p:spPr>
          <a:xfrm>
            <a:off x="6263640" y="1325880"/>
            <a:ext cx="2514600" cy="3886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Axiology</a:t>
            </a:r>
          </a:p>
          <a:p>
            <a:pPr>
              <a:spcAft>
                <a:spcPts val="400"/>
              </a:spcAft>
              <a:defRPr sz="1000">
                <a:solidFill>
                  <a:srgbClr val="2A343E"/>
                </a:solidFill>
              </a:defRPr>
            </a:pPr>
            <a:r>
              <a:rPr sz="1200" dirty="0">
                <a:solidFill>
                  <a:schemeClr val="accent1">
                    <a:lumMod val="50000"/>
                  </a:schemeClr>
                </a:solidFill>
              </a:rPr>
              <a:t>What about my values?</a:t>
            </a:r>
          </a:p>
          <a:p>
            <a:pPr>
              <a:spcAft>
                <a:spcPts val="400"/>
              </a:spcAft>
              <a:defRPr sz="1000">
                <a:solidFill>
                  <a:srgbClr val="2A343E"/>
                </a:solidFill>
              </a:defRPr>
            </a:pPr>
            <a:endParaRPr sz="1200" dirty="0">
              <a:solidFill>
                <a:schemeClr val="accent1">
                  <a:lumMod val="50000"/>
                </a:schemeClr>
              </a:solidFill>
            </a:endParaRPr>
          </a:p>
          <a:p>
            <a:r>
              <a:rPr lang="en-US" sz="1200" dirty="0">
                <a:solidFill>
                  <a:schemeClr val="tx2">
                    <a:lumMod val="90000"/>
                    <a:lumOff val="10000"/>
                  </a:schemeClr>
                </a:solidFill>
              </a:rPr>
              <a:t>According to Heron and Reason (1997) and Berger (2015), my own values and background can influence how I understand the research. So, reflexivity is important because it helps me think carefully about my own influence throughout the research process.</a:t>
            </a:r>
          </a:p>
        </p:txBody>
      </p:sp>
      <p:sp>
        <p:nvSpPr>
          <p:cNvPr id="9" name="Rounded Rectangle 8"/>
          <p:cNvSpPr/>
          <p:nvPr/>
        </p:nvSpPr>
        <p:spPr>
          <a:xfrm>
            <a:off x="9235440" y="1168564"/>
            <a:ext cx="2514600" cy="388620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Methodology</a:t>
            </a:r>
          </a:p>
          <a:p>
            <a:pPr>
              <a:spcAft>
                <a:spcPts val="400"/>
              </a:spcAft>
              <a:defRPr sz="1000">
                <a:solidFill>
                  <a:srgbClr val="2A343E"/>
                </a:solidFill>
              </a:defRPr>
            </a:pPr>
            <a:r>
              <a:rPr sz="1200" dirty="0">
                <a:solidFill>
                  <a:schemeClr val="accent1">
                    <a:lumMod val="50000"/>
                  </a:schemeClr>
                </a:solidFill>
              </a:rPr>
              <a:t>How should I study it?</a:t>
            </a:r>
          </a:p>
          <a:p>
            <a:pPr>
              <a:spcAft>
                <a:spcPts val="400"/>
              </a:spcAft>
              <a:defRPr sz="1000">
                <a:solidFill>
                  <a:srgbClr val="2A343E"/>
                </a:solidFill>
              </a:defRPr>
            </a:pPr>
            <a:endParaRPr sz="1200" dirty="0">
              <a:solidFill>
                <a:schemeClr val="accent1">
                  <a:lumMod val="50000"/>
                </a:schemeClr>
              </a:solidFill>
            </a:endParaRPr>
          </a:p>
          <a:p>
            <a:pPr>
              <a:spcAft>
                <a:spcPts val="400"/>
              </a:spcAft>
              <a:defRPr sz="1000">
                <a:solidFill>
                  <a:srgbClr val="2A343E"/>
                </a:solidFill>
              </a:defRPr>
            </a:pPr>
            <a:r>
              <a:rPr sz="1200" dirty="0">
                <a:solidFill>
                  <a:schemeClr val="tx2">
                    <a:lumMod val="90000"/>
                    <a:lumOff val="10000"/>
                  </a:schemeClr>
                </a:solidFill>
              </a:rPr>
              <a:t>A qualitative interpretivist approach is appropriate for meaning-focused questions (Guba and Lincoln, 1994; Crotty, 1998).</a:t>
            </a:r>
          </a:p>
        </p:txBody>
      </p:sp>
      <p:sp>
        <p:nvSpPr>
          <p:cNvPr id="11" name="TextBox 10"/>
          <p:cNvSpPr txBox="1"/>
          <p:nvPr/>
        </p:nvSpPr>
        <p:spPr>
          <a:xfrm>
            <a:off x="2871019" y="5960064"/>
            <a:ext cx="6364421" cy="369332"/>
          </a:xfrm>
          <a:prstGeom prst="rect">
            <a:avLst/>
          </a:prstGeom>
          <a:noFill/>
        </p:spPr>
        <p:txBody>
          <a:bodyPr wrap="square" anchor="ctr">
            <a:spAutoFit/>
          </a:bodyPr>
          <a:lstStyle/>
          <a:p>
            <a:pPr algn="ctr"/>
            <a:r>
              <a:rPr b="1">
                <a:solidFill>
                  <a:srgbClr val="5F6973"/>
                </a:solidFill>
              </a:rPr>
              <a:t>Ontology → Epistemology → Axiology → Methodology (Lincoln &amp; Guba, 1985; Heron &amp; Reason, 1997)</a:t>
            </a:r>
          </a:p>
        </p:txBody>
      </p:sp>
      <p:sp>
        <p:nvSpPr>
          <p:cNvPr id="12" name="TextBox 11"/>
          <p:cNvSpPr txBox="1"/>
          <p:nvPr/>
        </p:nvSpPr>
        <p:spPr>
          <a:xfrm>
            <a:off x="11475720" y="6537960"/>
            <a:ext cx="274320" cy="164592"/>
          </a:xfrm>
          <a:prstGeom prst="rect">
            <a:avLst/>
          </a:prstGeom>
          <a:noFill/>
        </p:spPr>
        <p:txBody>
          <a:bodyPr wrap="none">
            <a:spAutoFit/>
          </a:bodyPr>
          <a:lstStyle/>
          <a:p>
            <a:pPr algn="r"/>
            <a:r>
              <a:t>6</a:t>
            </a:r>
          </a:p>
        </p:txBody>
      </p:sp>
      <p:cxnSp>
        <p:nvCxnSpPr>
          <p:cNvPr id="6" name="Straight Arrow Connector 5">
            <a:extLst>
              <a:ext uri="{FF2B5EF4-FFF2-40B4-BE49-F238E27FC236}">
                <a16:creationId xmlns:a16="http://schemas.microsoft.com/office/drawing/2014/main" id="{61415DA2-737F-DF4C-29F6-B82F45160332}"/>
              </a:ext>
            </a:extLst>
          </p:cNvPr>
          <p:cNvCxnSpPr>
            <a:cxnSpLocks/>
          </p:cNvCxnSpPr>
          <p:nvPr/>
        </p:nvCxnSpPr>
        <p:spPr>
          <a:xfrm>
            <a:off x="3185652" y="3146323"/>
            <a:ext cx="10815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7E42E718-E9EF-8865-DF58-D20A85382ABA}"/>
              </a:ext>
            </a:extLst>
          </p:cNvPr>
          <p:cNvCxnSpPr>
            <a:cxnSpLocks/>
          </p:cNvCxnSpPr>
          <p:nvPr/>
        </p:nvCxnSpPr>
        <p:spPr>
          <a:xfrm>
            <a:off x="6027174" y="3048000"/>
            <a:ext cx="137652"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CFA4075A-F67E-45E2-C3B0-D46EC7DB7D1D}"/>
              </a:ext>
            </a:extLst>
          </p:cNvPr>
          <p:cNvCxnSpPr>
            <a:cxnSpLocks/>
          </p:cNvCxnSpPr>
          <p:nvPr/>
        </p:nvCxnSpPr>
        <p:spPr>
          <a:xfrm>
            <a:off x="8967019" y="3057832"/>
            <a:ext cx="16714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Ontology: People Can Have Different Realities</a:t>
            </a:r>
          </a:p>
        </p:txBody>
      </p:sp>
      <p:sp>
        <p:nvSpPr>
          <p:cNvPr id="3" name="TextBox 2"/>
          <p:cNvSpPr txBox="1"/>
          <p:nvPr/>
        </p:nvSpPr>
        <p:spPr>
          <a:xfrm>
            <a:off x="567419" y="735650"/>
            <a:ext cx="1529586" cy="261610"/>
          </a:xfrm>
          <a:prstGeom prst="rect">
            <a:avLst/>
          </a:prstGeom>
          <a:noFill/>
        </p:spPr>
        <p:txBody>
          <a:bodyPr wrap="none">
            <a:spAutoFit/>
          </a:bodyPr>
          <a:lstStyle/>
          <a:p>
            <a:r>
              <a:rPr sz="1100">
                <a:solidFill>
                  <a:srgbClr val="5F6973"/>
                </a:solidFill>
              </a:rPr>
              <a:t>Guba &amp; Lincoln (1994); Pinch &amp; Bijker (1984); Bijker (1995)</a:t>
            </a:r>
          </a:p>
        </p:txBody>
      </p:sp>
      <p:sp>
        <p:nvSpPr>
          <p:cNvPr id="4" name="TextBox 3"/>
          <p:cNvSpPr txBox="1"/>
          <p:nvPr/>
        </p:nvSpPr>
        <p:spPr>
          <a:xfrm>
            <a:off x="441960" y="4979881"/>
            <a:ext cx="10942319" cy="369332"/>
          </a:xfrm>
          <a:prstGeom prst="rect">
            <a:avLst/>
          </a:prstGeom>
          <a:noFill/>
        </p:spPr>
        <p:txBody>
          <a:bodyPr wrap="square" anchor="ctr">
            <a:spAutoFit/>
          </a:bodyPr>
          <a:lstStyle/>
          <a:p>
            <a:pPr algn="ctr"/>
            <a:r>
              <a:rPr sz="1800" b="1">
                <a:solidFill>
                  <a:srgbClr val="193958"/>
                </a:solidFill>
              </a:rPr>
              <a:t>The same QR-payment technology can have different meanings for different social groups (Pinch and Bijker, 1984; Bijker, 1995).</a:t>
            </a:r>
          </a:p>
        </p:txBody>
      </p:sp>
      <p:sp>
        <p:nvSpPr>
          <p:cNvPr id="5" name="Rounded Rectangle 4"/>
          <p:cNvSpPr/>
          <p:nvPr/>
        </p:nvSpPr>
        <p:spPr>
          <a:xfrm>
            <a:off x="567419" y="2148840"/>
            <a:ext cx="3337560" cy="2468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Example 1</a:t>
            </a:r>
            <a:endParaRPr lang="en-US" b="1" dirty="0">
              <a:solidFill>
                <a:schemeClr val="accent1">
                  <a:lumMod val="50000"/>
                </a:schemeClr>
              </a:solidFill>
            </a:endParaRPr>
          </a:p>
          <a:p>
            <a:pPr>
              <a:spcAft>
                <a:spcPts val="400"/>
              </a:spcAft>
              <a:defRPr sz="1000">
                <a:solidFill>
                  <a:srgbClr val="2A343E"/>
                </a:solidFill>
              </a:defRPr>
            </a:pPr>
            <a:r>
              <a:rPr lang="en-US" sz="1200" dirty="0">
                <a:solidFill>
                  <a:schemeClr val="accent1">
                    <a:lumMod val="50000"/>
                  </a:schemeClr>
                </a:solidFill>
              </a:rPr>
              <a:t>A younger participant may say:</a:t>
            </a:r>
          </a:p>
          <a:p>
            <a:pPr>
              <a:spcAft>
                <a:spcPts val="400"/>
              </a:spcAft>
              <a:defRPr sz="1000">
                <a:solidFill>
                  <a:srgbClr val="2A343E"/>
                </a:solidFill>
              </a:defRPr>
            </a:pPr>
            <a:r>
              <a:rPr lang="en-US" sz="1200" dirty="0">
                <a:solidFill>
                  <a:schemeClr val="accent1">
                    <a:lumMod val="50000"/>
                  </a:schemeClr>
                </a:solidFill>
              </a:rPr>
              <a:t>“QR payment is quick and normal for me.”</a:t>
            </a:r>
          </a:p>
          <a:p>
            <a:pPr algn="ctr"/>
            <a:endParaRPr b="1" dirty="0">
              <a:solidFill>
                <a:schemeClr val="accent1">
                  <a:lumMod val="50000"/>
                </a:schemeClr>
              </a:solidFill>
            </a:endParaRPr>
          </a:p>
        </p:txBody>
      </p:sp>
      <p:sp>
        <p:nvSpPr>
          <p:cNvPr id="7" name="Rounded Rectangle 6"/>
          <p:cNvSpPr/>
          <p:nvPr/>
        </p:nvSpPr>
        <p:spPr>
          <a:xfrm>
            <a:off x="4434840" y="2148840"/>
            <a:ext cx="3337560" cy="2468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Example 2</a:t>
            </a:r>
          </a:p>
          <a:p>
            <a:pPr>
              <a:spcAft>
                <a:spcPts val="400"/>
              </a:spcAft>
              <a:defRPr sz="1000">
                <a:solidFill>
                  <a:srgbClr val="2A343E"/>
                </a:solidFill>
              </a:defRPr>
            </a:pPr>
            <a:r>
              <a:rPr sz="1200" dirty="0">
                <a:solidFill>
                  <a:schemeClr val="accent1">
                    <a:lumMod val="50000"/>
                  </a:schemeClr>
                </a:solidFill>
              </a:rPr>
              <a:t>Another participant may say:</a:t>
            </a:r>
          </a:p>
          <a:p>
            <a:pPr>
              <a:spcAft>
                <a:spcPts val="400"/>
              </a:spcAft>
              <a:defRPr sz="1000">
                <a:solidFill>
                  <a:srgbClr val="2A343E"/>
                </a:solidFill>
              </a:defRPr>
            </a:pPr>
            <a:r>
              <a:rPr sz="1200" dirty="0">
                <a:solidFill>
                  <a:schemeClr val="accent1">
                    <a:lumMod val="50000"/>
                  </a:schemeClr>
                </a:solidFill>
              </a:rPr>
              <a:t>“I prefer cash because I feel more in control.”</a:t>
            </a:r>
          </a:p>
        </p:txBody>
      </p:sp>
      <p:sp>
        <p:nvSpPr>
          <p:cNvPr id="9" name="Rounded Rectangle 8"/>
          <p:cNvSpPr/>
          <p:nvPr/>
        </p:nvSpPr>
        <p:spPr>
          <a:xfrm>
            <a:off x="8183879" y="2148840"/>
            <a:ext cx="3337560" cy="2468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Example 3</a:t>
            </a:r>
            <a:endParaRPr lang="en-US" b="1" dirty="0">
              <a:solidFill>
                <a:schemeClr val="accent1">
                  <a:lumMod val="50000"/>
                </a:schemeClr>
              </a:solidFill>
            </a:endParaRPr>
          </a:p>
          <a:p>
            <a:pPr algn="ctr"/>
            <a:r>
              <a:rPr lang="en-US" sz="1200" dirty="0">
                <a:solidFill>
                  <a:schemeClr val="accent1">
                    <a:lumMod val="50000"/>
                  </a:schemeClr>
                </a:solidFill>
              </a:rPr>
              <a:t>Someone else may use QR only when a family member helps.</a:t>
            </a:r>
          </a:p>
          <a:p>
            <a:pPr algn="ctr"/>
            <a:endParaRPr b="1" dirty="0">
              <a:solidFill>
                <a:schemeClr val="accent1">
                  <a:lumMod val="50000"/>
                </a:schemeClr>
              </a:solidFill>
            </a:endParaRPr>
          </a:p>
        </p:txBody>
      </p:sp>
      <p:sp>
        <p:nvSpPr>
          <p:cNvPr id="12" name="TextBox 11"/>
          <p:cNvSpPr txBox="1"/>
          <p:nvPr/>
        </p:nvSpPr>
        <p:spPr>
          <a:xfrm>
            <a:off x="11475720" y="6537960"/>
            <a:ext cx="274320" cy="164592"/>
          </a:xfrm>
          <a:prstGeom prst="rect">
            <a:avLst/>
          </a:prstGeom>
          <a:noFill/>
        </p:spPr>
        <p:txBody>
          <a:bodyPr wrap="none">
            <a:spAutoFit/>
          </a:bodyPr>
          <a:lstStyle/>
          <a:p>
            <a:pPr algn="r"/>
            <a:r>
              <a:t>7</a:t>
            </a:r>
          </a:p>
        </p:txBody>
      </p:sp>
      <p:sp>
        <p:nvSpPr>
          <p:cNvPr id="6" name="TextBox 5">
            <a:extLst>
              <a:ext uri="{FF2B5EF4-FFF2-40B4-BE49-F238E27FC236}">
                <a16:creationId xmlns:a16="http://schemas.microsoft.com/office/drawing/2014/main" id="{2E7E40C4-1559-8B12-E932-1D8D7F93934C}"/>
              </a:ext>
            </a:extLst>
          </p:cNvPr>
          <p:cNvSpPr txBox="1"/>
          <p:nvPr/>
        </p:nvSpPr>
        <p:spPr>
          <a:xfrm>
            <a:off x="2851356" y="1238865"/>
            <a:ext cx="4984592" cy="369332"/>
          </a:xfrm>
          <a:prstGeom prst="rect">
            <a:avLst/>
          </a:prstGeom>
          <a:noFill/>
        </p:spPr>
        <p:txBody>
          <a:bodyPr wrap="square" rtlCol="0">
            <a:spAutoFit/>
          </a:bodyPr>
          <a:lstStyle/>
          <a:p>
            <a:r>
              <a:rPr lang="en-US" b="1" dirty="0">
                <a:solidFill>
                  <a:schemeClr val="tx2">
                    <a:lumMod val="90000"/>
                    <a:lumOff val="10000"/>
                  </a:schemeClr>
                </a:solidFill>
              </a:rPr>
              <a:t>what I believe about the nature of reality?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Epistemology: How Can I Understand Their Reality?</a:t>
            </a:r>
          </a:p>
        </p:txBody>
      </p:sp>
      <p:sp>
        <p:nvSpPr>
          <p:cNvPr id="3" name="TextBox 2"/>
          <p:cNvSpPr txBox="1"/>
          <p:nvPr/>
        </p:nvSpPr>
        <p:spPr>
          <a:xfrm>
            <a:off x="594360" y="790956"/>
            <a:ext cx="2388795" cy="261610"/>
          </a:xfrm>
          <a:prstGeom prst="rect">
            <a:avLst/>
          </a:prstGeom>
          <a:noFill/>
        </p:spPr>
        <p:txBody>
          <a:bodyPr wrap="none">
            <a:spAutoFit/>
          </a:bodyPr>
          <a:lstStyle/>
          <a:p>
            <a:r>
              <a:rPr sz="1100" dirty="0">
                <a:solidFill>
                  <a:srgbClr val="5F6973"/>
                </a:solidFill>
                <a:latin typeface="Aptos"/>
              </a:rPr>
              <a:t>Lincoln &amp; Guba (1985); Crotty (1998)</a:t>
            </a:r>
          </a:p>
        </p:txBody>
      </p:sp>
      <p:sp>
        <p:nvSpPr>
          <p:cNvPr id="4" name="Rounded Rectangle 3"/>
          <p:cNvSpPr/>
          <p:nvPr/>
        </p:nvSpPr>
        <p:spPr>
          <a:xfrm>
            <a:off x="594360" y="1325880"/>
            <a:ext cx="5212080" cy="3611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sz="2000" b="1" dirty="0">
                <a:solidFill>
                  <a:schemeClr val="accent1">
                    <a:lumMod val="50000"/>
                  </a:schemeClr>
                </a:solidFill>
              </a:rPr>
              <a:t>My answer</a:t>
            </a:r>
          </a:p>
          <a:p>
            <a:pPr>
              <a:spcAft>
                <a:spcPts val="400"/>
              </a:spcAft>
              <a:defRPr sz="1000">
                <a:solidFill>
                  <a:srgbClr val="2A343E"/>
                </a:solidFill>
              </a:defRPr>
            </a:pPr>
            <a:r>
              <a:rPr lang="en-US" sz="1200" dirty="0">
                <a:solidFill>
                  <a:schemeClr val="tx2">
                    <a:lumMod val="90000"/>
                    <a:lumOff val="10000"/>
                  </a:schemeClr>
                </a:solidFill>
              </a:rPr>
              <a:t>According to Crotty (1998), I need to talk to participants to understand how they make sense of their experiences. Creswell and Poth (2018) explain that semi-structured interviews give participants the freedom to share their experiences in their own words, while also allowing me to ask follow-up questions when something important comes up.</a:t>
            </a:r>
            <a:endParaRPr sz="1200" dirty="0">
              <a:solidFill>
                <a:schemeClr val="tx2">
                  <a:lumMod val="90000"/>
                  <a:lumOff val="10000"/>
                </a:schemeClr>
              </a:solidFill>
            </a:endParaRPr>
          </a:p>
        </p:txBody>
      </p:sp>
      <p:sp>
        <p:nvSpPr>
          <p:cNvPr id="6" name="Rounded Rectangle 5"/>
          <p:cNvSpPr/>
          <p:nvPr/>
        </p:nvSpPr>
        <p:spPr>
          <a:xfrm>
            <a:off x="6294120" y="1325880"/>
            <a:ext cx="5212080" cy="3611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sz="2000" b="1" dirty="0">
                <a:solidFill>
                  <a:schemeClr val="accent1">
                    <a:lumMod val="50000"/>
                  </a:schemeClr>
                </a:solidFill>
              </a:rPr>
              <a:t>Why numbers alone are not enough</a:t>
            </a:r>
            <a:endParaRPr lang="en-US" sz="2000" b="1" dirty="0">
              <a:solidFill>
                <a:schemeClr val="accent1">
                  <a:lumMod val="50000"/>
                </a:schemeClr>
              </a:solidFill>
            </a:endParaRPr>
          </a:p>
          <a:p>
            <a:pPr>
              <a:spcAft>
                <a:spcPts val="400"/>
              </a:spcAft>
              <a:defRPr sz="1000">
                <a:solidFill>
                  <a:srgbClr val="2A343E"/>
                </a:solidFill>
              </a:defRPr>
            </a:pPr>
            <a:r>
              <a:rPr lang="en-US" sz="1200" dirty="0">
                <a:solidFill>
                  <a:schemeClr val="tx2">
                    <a:lumMod val="90000"/>
                    <a:lumOff val="10000"/>
                  </a:schemeClr>
                </a:solidFill>
              </a:rPr>
              <a:t>According to Creswell and Poth (2018), a quantitative survey can show general patterns across a larger group of people, but it may not fully explain personal experiences, such as why someone feels safer using cash, worries about fraud, or becomes more confident with family support.</a:t>
            </a:r>
            <a:endParaRPr sz="1200" b="1" dirty="0">
              <a:solidFill>
                <a:schemeClr val="tx2">
                  <a:lumMod val="90000"/>
                  <a:lumOff val="10000"/>
                </a:schemeClr>
              </a:solidFill>
            </a:endParaRPr>
          </a:p>
        </p:txBody>
      </p:sp>
      <p:sp>
        <p:nvSpPr>
          <p:cNvPr id="9" name="TextBox 8"/>
          <p:cNvSpPr txBox="1"/>
          <p:nvPr/>
        </p:nvSpPr>
        <p:spPr>
          <a:xfrm>
            <a:off x="11475720" y="6537960"/>
            <a:ext cx="274320" cy="164592"/>
          </a:xfrm>
          <a:prstGeom prst="rect">
            <a:avLst/>
          </a:prstGeom>
          <a:noFill/>
        </p:spPr>
        <p:txBody>
          <a:bodyPr wrap="none">
            <a:spAutoFit/>
          </a:bodyPr>
          <a:lstStyle/>
          <a:p>
            <a:pPr algn="r"/>
            <a: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Axiology: My Role Matters</a:t>
            </a:r>
          </a:p>
        </p:txBody>
      </p:sp>
      <p:sp>
        <p:nvSpPr>
          <p:cNvPr id="3" name="TextBox 2"/>
          <p:cNvSpPr txBox="1"/>
          <p:nvPr/>
        </p:nvSpPr>
        <p:spPr>
          <a:xfrm>
            <a:off x="502920" y="795528"/>
            <a:ext cx="2997937" cy="261610"/>
          </a:xfrm>
          <a:prstGeom prst="rect">
            <a:avLst/>
          </a:prstGeom>
          <a:noFill/>
        </p:spPr>
        <p:txBody>
          <a:bodyPr wrap="none">
            <a:spAutoFit/>
          </a:bodyPr>
          <a:lstStyle/>
          <a:p>
            <a:r>
              <a:rPr sz="1100" dirty="0">
                <a:solidFill>
                  <a:srgbClr val="5F6973"/>
                </a:solidFill>
                <a:latin typeface="Aptos"/>
              </a:rPr>
              <a:t>Heron &amp; Reason (1997); Guba &amp; Lincoln (2005)</a:t>
            </a:r>
          </a:p>
        </p:txBody>
      </p:sp>
      <p:sp>
        <p:nvSpPr>
          <p:cNvPr id="4" name="Rounded Rectangle 3"/>
          <p:cNvSpPr/>
          <p:nvPr/>
        </p:nvSpPr>
        <p:spPr>
          <a:xfrm>
            <a:off x="640080" y="1280160"/>
            <a:ext cx="3383280" cy="3749039"/>
          </a:xfrm>
          <a:prstGeom prst="roundRect">
            <a:avLst/>
          </a:prstGeom>
          <a:solidFill>
            <a:schemeClr val="tx2">
              <a:lumMod val="10000"/>
              <a:lumOff val="90000"/>
            </a:schemeClr>
          </a:solidFill>
          <a:ln w="19050">
            <a:solidFill>
              <a:schemeClr val="accent1">
                <a:lumMod val="5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My advantage</a:t>
            </a:r>
          </a:p>
          <a:p>
            <a:pPr>
              <a:spcAft>
                <a:spcPts val="400"/>
              </a:spcAft>
              <a:defRPr sz="1000">
                <a:solidFill>
                  <a:srgbClr val="2A343E"/>
                </a:solidFill>
              </a:defRPr>
            </a:pPr>
            <a:r>
              <a:rPr sz="1200" dirty="0">
                <a:solidFill>
                  <a:schemeClr val="tx2">
                    <a:lumMod val="90000"/>
                    <a:lumOff val="10000"/>
                  </a:schemeClr>
                </a:solidFill>
              </a:rPr>
              <a:t>My familiarity with Gujarati language and culture forms part of my researcher position (Berger, 2015).</a:t>
            </a:r>
          </a:p>
          <a:p>
            <a:pPr>
              <a:spcAft>
                <a:spcPts val="400"/>
              </a:spcAft>
              <a:defRPr sz="1000">
                <a:solidFill>
                  <a:srgbClr val="2A343E"/>
                </a:solidFill>
              </a:defRPr>
            </a:pPr>
            <a:r>
              <a:rPr sz="1200" dirty="0">
                <a:solidFill>
                  <a:schemeClr val="tx2">
                    <a:lumMod val="90000"/>
                    <a:lumOff val="10000"/>
                  </a:schemeClr>
                </a:solidFill>
              </a:rPr>
              <a:t>Researcher familiarity can support rapport and contextual understanding (Berger, 2015; Dwyer and Buckle, 2009).</a:t>
            </a:r>
          </a:p>
        </p:txBody>
      </p:sp>
      <p:sp>
        <p:nvSpPr>
          <p:cNvPr id="6" name="Rounded Rectangle 5"/>
          <p:cNvSpPr/>
          <p:nvPr/>
        </p:nvSpPr>
        <p:spPr>
          <a:xfrm>
            <a:off x="4407408" y="1280160"/>
            <a:ext cx="3383280" cy="3749039"/>
          </a:xfrm>
          <a:prstGeom prst="roundRect">
            <a:avLst/>
          </a:prstGeom>
          <a:solidFill>
            <a:schemeClr val="tx2">
              <a:lumMod val="10000"/>
              <a:lumOff val="90000"/>
            </a:schemeClr>
          </a:solidFill>
          <a:ln w="19050">
            <a:solidFill>
              <a:schemeClr val="accent1">
                <a:lumMod val="5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My risk</a:t>
            </a:r>
          </a:p>
          <a:p>
            <a:pPr>
              <a:spcAft>
                <a:spcPts val="400"/>
              </a:spcAft>
              <a:defRPr sz="1000">
                <a:solidFill>
                  <a:srgbClr val="2A343E"/>
                </a:solidFill>
              </a:defRPr>
            </a:pPr>
            <a:r>
              <a:rPr sz="1200" dirty="0">
                <a:solidFill>
                  <a:schemeClr val="tx2">
                    <a:lumMod val="90000"/>
                    <a:lumOff val="10000"/>
                  </a:schemeClr>
                </a:solidFill>
              </a:rPr>
              <a:t>Familiarity can also create assumptions about what participants mean (Berger, 2015).</a:t>
            </a:r>
          </a:p>
          <a:p>
            <a:pPr>
              <a:spcAft>
                <a:spcPts val="400"/>
              </a:spcAft>
              <a:defRPr sz="1000">
                <a:solidFill>
                  <a:srgbClr val="2A343E"/>
                </a:solidFill>
              </a:defRPr>
            </a:pPr>
            <a:r>
              <a:rPr sz="1200" dirty="0">
                <a:solidFill>
                  <a:schemeClr val="tx2">
                    <a:lumMod val="90000"/>
                    <a:lumOff val="10000"/>
                  </a:schemeClr>
                </a:solidFill>
              </a:rPr>
              <a:t>Researcher position can influence interpretation (Berger, 2015).</a:t>
            </a:r>
          </a:p>
        </p:txBody>
      </p:sp>
      <p:sp>
        <p:nvSpPr>
          <p:cNvPr id="8" name="Rounded Rectangle 7"/>
          <p:cNvSpPr/>
          <p:nvPr/>
        </p:nvSpPr>
        <p:spPr>
          <a:xfrm>
            <a:off x="8183879" y="1280160"/>
            <a:ext cx="3383280" cy="3749039"/>
          </a:xfrm>
          <a:prstGeom prst="roundRect">
            <a:avLst/>
          </a:prstGeom>
          <a:solidFill>
            <a:schemeClr val="tx2">
              <a:lumMod val="10000"/>
              <a:lumOff val="90000"/>
            </a:schemeClr>
          </a:solidFill>
          <a:ln w="19050">
            <a:solidFill>
              <a:schemeClr val="accent1">
                <a:lumMod val="5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What I will do</a:t>
            </a:r>
          </a:p>
          <a:p>
            <a:pPr>
              <a:spcAft>
                <a:spcPts val="400"/>
              </a:spcAft>
              <a:defRPr sz="1000">
                <a:solidFill>
                  <a:srgbClr val="2A343E"/>
                </a:solidFill>
              </a:defRPr>
            </a:pPr>
            <a:r>
              <a:rPr lang="en-US" sz="1200" dirty="0">
                <a:solidFill>
                  <a:schemeClr val="tx2">
                    <a:lumMod val="90000"/>
                    <a:lumOff val="10000"/>
                  </a:schemeClr>
                </a:solidFill>
              </a:rPr>
              <a:t>According to Creswell and Poth (2018), I will use open questions so that participants can share their experiences freely. I will also keep reflexive notes to think about how my own views may influence the research (Finlay, 2002; Berger, 2015). During analysis, I will keep going back to the transcripts and pay attention to different or contrasting experiences, rather than only looking for similar views (Braun and Clarke, 2019; Lincoln and Guba, 1985).</a:t>
            </a:r>
            <a:endParaRPr sz="1200" dirty="0">
              <a:solidFill>
                <a:schemeClr val="tx2">
                  <a:lumMod val="90000"/>
                  <a:lumOff val="10000"/>
                </a:schemeClr>
              </a:solidFill>
            </a:endParaRPr>
          </a:p>
        </p:txBody>
      </p:sp>
      <p:sp>
        <p:nvSpPr>
          <p:cNvPr id="10" name="TextBox 9"/>
          <p:cNvSpPr txBox="1"/>
          <p:nvPr/>
        </p:nvSpPr>
        <p:spPr>
          <a:xfrm>
            <a:off x="3451123" y="5657658"/>
            <a:ext cx="5260258" cy="307777"/>
          </a:xfrm>
          <a:prstGeom prst="rect">
            <a:avLst/>
          </a:prstGeom>
          <a:noFill/>
        </p:spPr>
        <p:txBody>
          <a:bodyPr wrap="square" anchor="ctr">
            <a:spAutoFit/>
          </a:bodyPr>
          <a:lstStyle/>
          <a:p>
            <a:pPr algn="ctr"/>
            <a:r>
              <a:rPr sz="1400" b="1">
                <a:solidFill>
                  <a:srgbClr val="193958"/>
                </a:solidFill>
              </a:rPr>
              <a:t>Reflexivity makes the researcher’s influence visible and open to examination (Finlay, 2002; Berger, 2015).</a:t>
            </a:r>
          </a:p>
        </p:txBody>
      </p:sp>
      <p:sp>
        <p:nvSpPr>
          <p:cNvPr id="11" name="TextBox 10"/>
          <p:cNvSpPr txBox="1"/>
          <p:nvPr/>
        </p:nvSpPr>
        <p:spPr>
          <a:xfrm>
            <a:off x="11475720" y="6537960"/>
            <a:ext cx="274320" cy="164592"/>
          </a:xfrm>
          <a:prstGeom prst="rect">
            <a:avLst/>
          </a:prstGeom>
          <a:noFill/>
        </p:spPr>
        <p:txBody>
          <a:bodyPr wrap="none">
            <a:spAutoFit/>
          </a:bodyPr>
          <a:lstStyle/>
          <a:p>
            <a:pPr algn="r"/>
            <a: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Why I Use Qualitative Interviews</a:t>
            </a:r>
          </a:p>
        </p:txBody>
      </p:sp>
      <p:sp>
        <p:nvSpPr>
          <p:cNvPr id="3" name="Rounded Rectangle 2"/>
          <p:cNvSpPr/>
          <p:nvPr/>
        </p:nvSpPr>
        <p:spPr>
          <a:xfrm>
            <a:off x="731520" y="1325880"/>
            <a:ext cx="3246120" cy="35204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Why qualitative?</a:t>
            </a:r>
            <a:endParaRPr lang="en-US" b="1" dirty="0">
              <a:solidFill>
                <a:schemeClr val="accent1">
                  <a:lumMod val="50000"/>
                </a:schemeClr>
              </a:solidFill>
            </a:endParaRPr>
          </a:p>
          <a:p>
            <a:pPr algn="ctr"/>
            <a:r>
              <a:rPr sz="1200" dirty="0">
                <a:solidFill>
                  <a:schemeClr val="accent1">
                    <a:lumMod val="50000"/>
                  </a:schemeClr>
                </a:solidFill>
              </a:rPr>
              <a:t>Qualitative research supports in-depth understanding of experiences, meanings and context (Creswell and Poth, 2018).</a:t>
            </a:r>
          </a:p>
          <a:p>
            <a:pPr algn="ctr"/>
            <a:endParaRPr sz="1200" b="1" dirty="0">
              <a:solidFill>
                <a:schemeClr val="accent1">
                  <a:lumMod val="50000"/>
                </a:schemeClr>
              </a:solidFill>
            </a:endParaRPr>
          </a:p>
        </p:txBody>
      </p:sp>
      <p:sp>
        <p:nvSpPr>
          <p:cNvPr id="5" name="Rounded Rectangle 4"/>
          <p:cNvSpPr/>
          <p:nvPr/>
        </p:nvSpPr>
        <p:spPr>
          <a:xfrm>
            <a:off x="4480560" y="1325880"/>
            <a:ext cx="3246120" cy="35204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Why interviews?</a:t>
            </a:r>
          </a:p>
          <a:p>
            <a:pPr>
              <a:spcAft>
                <a:spcPts val="400"/>
              </a:spcAft>
              <a:defRPr sz="1000">
                <a:solidFill>
                  <a:srgbClr val="2A343E"/>
                </a:solidFill>
              </a:defRPr>
            </a:pPr>
            <a:r>
              <a:rPr sz="1200"/>
              <a:t>Interviews allow participants to describe experiences and meanings in their own words (Creswell and Poth, 2018).</a:t>
            </a:r>
          </a:p>
        </p:txBody>
      </p:sp>
      <p:sp>
        <p:nvSpPr>
          <p:cNvPr id="7" name="Rounded Rectangle 6"/>
          <p:cNvSpPr/>
          <p:nvPr/>
        </p:nvSpPr>
        <p:spPr>
          <a:xfrm>
            <a:off x="8229600" y="1325880"/>
            <a:ext cx="3246120" cy="35204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Why semi-structured?</a:t>
            </a:r>
          </a:p>
          <a:p>
            <a:pPr>
              <a:spcAft>
                <a:spcPts val="400"/>
              </a:spcAft>
              <a:defRPr sz="1000">
                <a:solidFill>
                  <a:srgbClr val="2A343E"/>
                </a:solidFill>
              </a:defRPr>
            </a:pPr>
            <a:r>
              <a:rPr sz="1200"/>
              <a:t>Semi-structured interviews provide guidance while allowing flexible follow-up questions (Creswell and Poth, 2018).</a:t>
            </a:r>
          </a:p>
        </p:txBody>
      </p:sp>
      <p:sp>
        <p:nvSpPr>
          <p:cNvPr id="9" name="TextBox 8"/>
          <p:cNvSpPr txBox="1"/>
          <p:nvPr/>
        </p:nvSpPr>
        <p:spPr>
          <a:xfrm>
            <a:off x="822960" y="5303520"/>
            <a:ext cx="10561320" cy="777240"/>
          </a:xfrm>
          <a:prstGeom prst="rect">
            <a:avLst/>
          </a:prstGeom>
          <a:noFill/>
        </p:spPr>
        <p:txBody>
          <a:bodyPr wrap="none" anchor="ctr">
            <a:spAutoFit/>
          </a:bodyPr>
          <a:lstStyle/>
          <a:p>
            <a:pPr algn="ctr"/>
            <a:r>
              <a:rPr sz="1400" b="1">
                <a:solidFill>
                  <a:srgbClr val="193958"/>
                </a:solidFill>
              </a:rPr>
              <a:t>The method is selected to match the meaning-focused knowledge required by the research questions (Crotty, 1998).</a:t>
            </a:r>
          </a:p>
        </p:txBody>
      </p:sp>
      <p:sp>
        <p:nvSpPr>
          <p:cNvPr id="10" name="TextBox 9"/>
          <p:cNvSpPr txBox="1"/>
          <p:nvPr/>
        </p:nvSpPr>
        <p:spPr>
          <a:xfrm>
            <a:off x="11475720" y="6537960"/>
            <a:ext cx="274320" cy="164592"/>
          </a:xfrm>
          <a:prstGeom prst="rect">
            <a:avLst/>
          </a:prstGeom>
          <a:noFill/>
        </p:spPr>
        <p:txBody>
          <a:bodyPr wrap="none">
            <a:spAutoFit/>
          </a:bodyPr>
          <a:lstStyle/>
          <a:p>
            <a:pPr algn="r"/>
            <a: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4. How I Will Analyse the Interviews</a:t>
            </a:r>
          </a:p>
        </p:txBody>
      </p:sp>
      <p:sp>
        <p:nvSpPr>
          <p:cNvPr id="3" name="TextBox 2"/>
          <p:cNvSpPr txBox="1"/>
          <p:nvPr/>
        </p:nvSpPr>
        <p:spPr>
          <a:xfrm>
            <a:off x="521207" y="804672"/>
            <a:ext cx="1726755" cy="246221"/>
          </a:xfrm>
          <a:prstGeom prst="rect">
            <a:avLst/>
          </a:prstGeom>
          <a:noFill/>
        </p:spPr>
        <p:txBody>
          <a:bodyPr wrap="none">
            <a:spAutoFit/>
          </a:bodyPr>
          <a:lstStyle/>
          <a:p>
            <a:r>
              <a:rPr sz="1000" dirty="0">
                <a:solidFill>
                  <a:srgbClr val="5F6973"/>
                </a:solidFill>
                <a:latin typeface="Aptos"/>
              </a:rPr>
              <a:t>Braun &amp; Clarke (2006; 2019)</a:t>
            </a:r>
          </a:p>
        </p:txBody>
      </p:sp>
      <p:sp>
        <p:nvSpPr>
          <p:cNvPr id="4" name="Rounded Rectangle 3"/>
          <p:cNvSpPr/>
          <p:nvPr/>
        </p:nvSpPr>
        <p:spPr>
          <a:xfrm>
            <a:off x="502920" y="123444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1. Read</a:t>
            </a:r>
          </a:p>
          <a:p>
            <a:pPr>
              <a:spcAft>
                <a:spcPts val="400"/>
              </a:spcAft>
              <a:defRPr sz="1000">
                <a:solidFill>
                  <a:srgbClr val="2A343E"/>
                </a:solidFill>
              </a:defRPr>
            </a:pPr>
            <a:r>
              <a:rPr sz="1200">
                <a:solidFill>
                  <a:schemeClr val="accent1">
                    <a:lumMod val="50000"/>
                  </a:schemeClr>
                </a:solidFill>
              </a:rPr>
              <a:t>Become familiar with the interviews.</a:t>
            </a:r>
          </a:p>
        </p:txBody>
      </p:sp>
      <p:sp>
        <p:nvSpPr>
          <p:cNvPr id="6" name="Rounded Rectangle 5"/>
          <p:cNvSpPr/>
          <p:nvPr/>
        </p:nvSpPr>
        <p:spPr>
          <a:xfrm>
            <a:off x="4297680" y="123444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2. Code</a:t>
            </a:r>
          </a:p>
          <a:p>
            <a:pPr>
              <a:spcAft>
                <a:spcPts val="400"/>
              </a:spcAft>
              <a:defRPr sz="1000">
                <a:solidFill>
                  <a:srgbClr val="2A343E"/>
                </a:solidFill>
              </a:defRPr>
            </a:pPr>
            <a:r>
              <a:rPr sz="1200">
                <a:solidFill>
                  <a:schemeClr val="accent1">
                    <a:lumMod val="50000"/>
                  </a:schemeClr>
                </a:solidFill>
              </a:rPr>
              <a:t>Mark important ideas in the data.</a:t>
            </a:r>
          </a:p>
        </p:txBody>
      </p:sp>
      <p:sp>
        <p:nvSpPr>
          <p:cNvPr id="8" name="Rounded Rectangle 7"/>
          <p:cNvSpPr/>
          <p:nvPr/>
        </p:nvSpPr>
        <p:spPr>
          <a:xfrm>
            <a:off x="8074153" y="123444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3. Build themes</a:t>
            </a:r>
          </a:p>
          <a:p>
            <a:pPr>
              <a:spcAft>
                <a:spcPts val="400"/>
              </a:spcAft>
              <a:defRPr sz="1000">
                <a:solidFill>
                  <a:srgbClr val="2A343E"/>
                </a:solidFill>
              </a:defRPr>
            </a:pPr>
            <a:r>
              <a:rPr sz="1200">
                <a:solidFill>
                  <a:schemeClr val="accent1">
                    <a:lumMod val="50000"/>
                  </a:schemeClr>
                </a:solidFill>
              </a:rPr>
              <a:t>Bring related codes together.</a:t>
            </a:r>
          </a:p>
        </p:txBody>
      </p:sp>
      <p:sp>
        <p:nvSpPr>
          <p:cNvPr id="10" name="Rounded Rectangle 9"/>
          <p:cNvSpPr/>
          <p:nvPr/>
        </p:nvSpPr>
        <p:spPr>
          <a:xfrm>
            <a:off x="502920" y="338328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4. Review</a:t>
            </a:r>
          </a:p>
          <a:p>
            <a:pPr>
              <a:spcAft>
                <a:spcPts val="400"/>
              </a:spcAft>
              <a:defRPr sz="1000">
                <a:solidFill>
                  <a:srgbClr val="2A343E"/>
                </a:solidFill>
              </a:defRPr>
            </a:pPr>
            <a:r>
              <a:rPr sz="1200">
                <a:solidFill>
                  <a:schemeClr val="accent1">
                    <a:lumMod val="50000"/>
                  </a:schemeClr>
                </a:solidFill>
              </a:rPr>
              <a:t>Check whether the themes fit the data.</a:t>
            </a:r>
          </a:p>
        </p:txBody>
      </p:sp>
      <p:sp>
        <p:nvSpPr>
          <p:cNvPr id="12" name="Rounded Rectangle 11"/>
          <p:cNvSpPr/>
          <p:nvPr/>
        </p:nvSpPr>
        <p:spPr>
          <a:xfrm>
            <a:off x="4279393" y="338328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5. Name</a:t>
            </a:r>
          </a:p>
          <a:p>
            <a:pPr>
              <a:spcAft>
                <a:spcPts val="400"/>
              </a:spcAft>
              <a:defRPr sz="1000">
                <a:solidFill>
                  <a:srgbClr val="2A343E"/>
                </a:solidFill>
              </a:defRPr>
            </a:pPr>
            <a:r>
              <a:rPr sz="1200">
                <a:solidFill>
                  <a:schemeClr val="accent1">
                    <a:lumMod val="50000"/>
                  </a:schemeClr>
                </a:solidFill>
              </a:rPr>
              <a:t>Explain clearly what each theme means.</a:t>
            </a:r>
          </a:p>
        </p:txBody>
      </p:sp>
      <p:sp>
        <p:nvSpPr>
          <p:cNvPr id="14" name="Rounded Rectangle 13"/>
          <p:cNvSpPr/>
          <p:nvPr/>
        </p:nvSpPr>
        <p:spPr>
          <a:xfrm>
            <a:off x="8074153" y="3383280"/>
            <a:ext cx="3383280" cy="16916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6. Write</a:t>
            </a:r>
          </a:p>
          <a:p>
            <a:pPr>
              <a:spcAft>
                <a:spcPts val="400"/>
              </a:spcAft>
              <a:defRPr sz="1000">
                <a:solidFill>
                  <a:srgbClr val="2A343E"/>
                </a:solidFill>
              </a:defRPr>
            </a:pPr>
            <a:r>
              <a:rPr sz="1200">
                <a:solidFill>
                  <a:schemeClr val="accent1">
                    <a:lumMod val="50000"/>
                  </a:schemeClr>
                </a:solidFill>
              </a:rPr>
              <a:t>Connect the themes back to my research questions.</a:t>
            </a:r>
          </a:p>
        </p:txBody>
      </p:sp>
      <p:sp>
        <p:nvSpPr>
          <p:cNvPr id="16" name="TextBox 15"/>
          <p:cNvSpPr txBox="1"/>
          <p:nvPr/>
        </p:nvSpPr>
        <p:spPr>
          <a:xfrm>
            <a:off x="4323749" y="5877528"/>
            <a:ext cx="2956259" cy="269304"/>
          </a:xfrm>
          <a:prstGeom prst="rect">
            <a:avLst/>
          </a:prstGeom>
          <a:noFill/>
        </p:spPr>
        <p:txBody>
          <a:bodyPr wrap="none" anchor="ctr">
            <a:spAutoFit/>
          </a:bodyPr>
          <a:lstStyle/>
          <a:p>
            <a:pPr algn="ctr"/>
            <a:r>
              <a:rPr sz="1150" b="1">
                <a:solidFill>
                  <a:srgbClr val="193958"/>
                </a:solidFill>
              </a:rPr>
              <a:t>Themes are actively developed through the researcher’s reflexive engagement with the data (Braun and Clarke, 2019).</a:t>
            </a:r>
          </a:p>
        </p:txBody>
      </p:sp>
      <p:sp>
        <p:nvSpPr>
          <p:cNvPr id="17" name="TextBox 16"/>
          <p:cNvSpPr txBox="1"/>
          <p:nvPr/>
        </p:nvSpPr>
        <p:spPr>
          <a:xfrm>
            <a:off x="11475720" y="6537960"/>
            <a:ext cx="274320" cy="164592"/>
          </a:xfrm>
          <a:prstGeom prst="rect">
            <a:avLst/>
          </a:prstGeom>
          <a:noFill/>
        </p:spPr>
        <p:txBody>
          <a:bodyPr wrap="none">
            <a:spAutoFit/>
          </a:bodyPr>
          <a:lstStyle/>
          <a:p>
            <a:pPr algn="r"/>
            <a: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My Theory: SCOT and UTAUT</a:t>
            </a:r>
          </a:p>
        </p:txBody>
      </p:sp>
      <p:sp>
        <p:nvSpPr>
          <p:cNvPr id="3" name="Rounded Rectangle 2"/>
          <p:cNvSpPr/>
          <p:nvPr/>
        </p:nvSpPr>
        <p:spPr>
          <a:xfrm>
            <a:off x="731520" y="1325880"/>
            <a:ext cx="5166360" cy="3611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SCOT </a:t>
            </a:r>
            <a:r>
              <a:rPr lang="en-US" b="1" dirty="0">
                <a:solidFill>
                  <a:schemeClr val="accent1">
                    <a:lumMod val="50000"/>
                  </a:schemeClr>
                </a:solidFill>
              </a:rPr>
              <a:t>-</a:t>
            </a:r>
            <a:r>
              <a:rPr b="1" dirty="0">
                <a:solidFill>
                  <a:schemeClr val="accent1">
                    <a:lumMod val="50000"/>
                  </a:schemeClr>
                </a:solidFill>
              </a:rPr>
              <a:t> my main framework</a:t>
            </a:r>
          </a:p>
          <a:p>
            <a:pPr>
              <a:spcAft>
                <a:spcPts val="400"/>
              </a:spcAft>
              <a:defRPr sz="1000">
                <a:solidFill>
                  <a:srgbClr val="2A343E"/>
                </a:solidFill>
              </a:defRPr>
            </a:pPr>
            <a:r>
              <a:rPr lang="en-US" sz="1200" dirty="0">
                <a:solidFill>
                  <a:schemeClr val="tx2">
                    <a:lumMod val="90000"/>
                    <a:lumOff val="10000"/>
                  </a:schemeClr>
                </a:solidFill>
              </a:rPr>
              <a:t>According to Pinch and Bijker (1984) and Bijker (1995), the same technology can mean different things to different groups of people. This idea, called interpretive flexibility, helps me understand why different generations may see and experience QR payments differently.</a:t>
            </a:r>
            <a:endParaRPr sz="1200" dirty="0">
              <a:solidFill>
                <a:schemeClr val="tx2">
                  <a:lumMod val="90000"/>
                  <a:lumOff val="10000"/>
                </a:schemeClr>
              </a:solidFill>
            </a:endParaRPr>
          </a:p>
        </p:txBody>
      </p:sp>
      <p:sp>
        <p:nvSpPr>
          <p:cNvPr id="5" name="Rounded Rectangle 4"/>
          <p:cNvSpPr/>
          <p:nvPr/>
        </p:nvSpPr>
        <p:spPr>
          <a:xfrm>
            <a:off x="6263640" y="1325880"/>
            <a:ext cx="5166360" cy="361188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UTAUT </a:t>
            </a:r>
            <a:r>
              <a:rPr lang="en-US" b="1" dirty="0">
                <a:solidFill>
                  <a:schemeClr val="accent1">
                    <a:lumMod val="50000"/>
                  </a:schemeClr>
                </a:solidFill>
              </a:rPr>
              <a:t>-</a:t>
            </a:r>
            <a:r>
              <a:rPr b="1" dirty="0">
                <a:solidFill>
                  <a:schemeClr val="accent1">
                    <a:lumMod val="50000"/>
                  </a:schemeClr>
                </a:solidFill>
              </a:rPr>
              <a:t> supporting lens</a:t>
            </a:r>
          </a:p>
          <a:p>
            <a:r>
              <a:rPr lang="en-US" sz="1200" dirty="0">
                <a:solidFill>
                  <a:schemeClr val="tx2">
                    <a:lumMod val="90000"/>
                    <a:lumOff val="10000"/>
                  </a:schemeClr>
                </a:solidFill>
              </a:rPr>
              <a:t>According to Venkatesh et al. (2003), UTAUT helps me look at factors such as how other people influence QR-payment use and what support is available. In my study, I use these ideas only to guide my thinking and notice important issues, rather than to test hypotheses (Bagozzi, 2007; Current study).</a:t>
            </a:r>
          </a:p>
        </p:txBody>
      </p:sp>
      <p:sp>
        <p:nvSpPr>
          <p:cNvPr id="7" name="TextBox 6"/>
          <p:cNvSpPr txBox="1"/>
          <p:nvPr/>
        </p:nvSpPr>
        <p:spPr>
          <a:xfrm>
            <a:off x="543155" y="5583971"/>
            <a:ext cx="11120930" cy="307777"/>
          </a:xfrm>
          <a:prstGeom prst="rect">
            <a:avLst/>
          </a:prstGeom>
          <a:noFill/>
        </p:spPr>
        <p:txBody>
          <a:bodyPr wrap="none" anchor="ctr">
            <a:spAutoFit/>
          </a:bodyPr>
          <a:lstStyle/>
          <a:p>
            <a:pPr algn="ctr"/>
            <a:r>
              <a:rPr sz="1400" b="1" dirty="0">
                <a:solidFill>
                  <a:srgbClr val="193958"/>
                </a:solidFill>
              </a:rPr>
              <a:t>A paradigm provides the philosophical position, while a theoretical framework helps interpret the research phenomenon (Crotty, 1998).</a:t>
            </a:r>
          </a:p>
        </p:txBody>
      </p:sp>
      <p:sp>
        <p:nvSpPr>
          <p:cNvPr id="8" name="TextBox 7"/>
          <p:cNvSpPr txBox="1"/>
          <p:nvPr/>
        </p:nvSpPr>
        <p:spPr>
          <a:xfrm>
            <a:off x="11475720" y="6537960"/>
            <a:ext cx="274320" cy="164592"/>
          </a:xfrm>
          <a:prstGeom prst="rect">
            <a:avLst/>
          </a:prstGeom>
          <a:noFill/>
        </p:spPr>
        <p:txBody>
          <a:bodyPr wrap="none">
            <a:spAutoFit/>
          </a:bodyPr>
          <a:lstStyle/>
          <a:p>
            <a:pPr algn="r"/>
            <a: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0789920" cy="594360"/>
          </a:xfrm>
          <a:prstGeom prst="rect">
            <a:avLst/>
          </a:prstGeom>
          <a:noFill/>
        </p:spPr>
        <p:txBody>
          <a:bodyPr wrap="none">
            <a:spAutoFit/>
          </a:bodyPr>
          <a:lstStyle/>
          <a:p>
            <a:pPr>
              <a:defRPr sz="2700" b="1">
                <a:solidFill>
                  <a:srgbClr val="1F3864"/>
                </a:solidFill>
                <a:latin typeface="Aptos Display"/>
              </a:defRPr>
            </a:pPr>
            <a:r>
              <a:rPr dirty="0"/>
              <a:t>Why I Use These Generational Groups</a:t>
            </a:r>
          </a:p>
        </p:txBody>
      </p:sp>
      <p:sp>
        <p:nvSpPr>
          <p:cNvPr id="3" name="TextBox 2"/>
          <p:cNvSpPr txBox="1"/>
          <p:nvPr/>
        </p:nvSpPr>
        <p:spPr>
          <a:xfrm>
            <a:off x="685800" y="1143000"/>
            <a:ext cx="9332407" cy="584775"/>
          </a:xfrm>
          <a:prstGeom prst="rect">
            <a:avLst/>
          </a:prstGeom>
          <a:noFill/>
        </p:spPr>
        <p:txBody>
          <a:bodyPr wrap="square">
            <a:spAutoFit/>
          </a:bodyPr>
          <a:lstStyle/>
          <a:p>
            <a:pPr>
              <a:defRPr sz="1600">
                <a:solidFill>
                  <a:srgbClr val="2D2D2D"/>
                </a:solidFill>
                <a:latin typeface="Aptos"/>
              </a:defRPr>
            </a:pPr>
            <a:r>
              <a:rPr dirty="0"/>
              <a:t>I use </a:t>
            </a:r>
            <a:r>
              <a:rPr dirty="0" err="1"/>
              <a:t>recognised</a:t>
            </a:r>
            <a:r>
              <a:rPr dirty="0"/>
              <a:t> generational labels to </a:t>
            </a:r>
            <a:r>
              <a:rPr dirty="0" err="1"/>
              <a:t>organise</a:t>
            </a:r>
            <a:r>
              <a:rPr dirty="0"/>
              <a:t> the adult sample, while treating generations as socially and historically situated rather than as simple age categories (Mannheim, 1952).</a:t>
            </a:r>
          </a:p>
        </p:txBody>
      </p:sp>
      <p:sp>
        <p:nvSpPr>
          <p:cNvPr id="4" name="Rounded Rectangle 3"/>
          <p:cNvSpPr/>
          <p:nvPr/>
        </p:nvSpPr>
        <p:spPr>
          <a:xfrm>
            <a:off x="685800" y="2057400"/>
            <a:ext cx="2971800" cy="2331720"/>
          </a:xfrm>
          <a:prstGeom prst="roundRect">
            <a:avLst/>
          </a:prstGeom>
          <a:solidFill>
            <a:schemeClr val="tx2">
              <a:lumMod val="10000"/>
              <a:lumOff val="9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64592" tIns="137160" rIns="164592" rtlCol="0" anchor="ctr"/>
          <a:lstStyle/>
          <a:p>
            <a:pPr algn="ctr">
              <a:defRPr sz="1800" b="1">
                <a:solidFill>
                  <a:srgbClr val="4472C4"/>
                </a:solidFill>
              </a:defRPr>
            </a:pPr>
            <a:r>
              <a:rPr dirty="0">
                <a:solidFill>
                  <a:schemeClr val="accent1">
                    <a:lumMod val="50000"/>
                  </a:schemeClr>
                </a:solidFill>
              </a:rPr>
              <a:t>Gen Z</a:t>
            </a:r>
          </a:p>
          <a:p>
            <a:pPr>
              <a:spcBef>
                <a:spcPts val="500"/>
              </a:spcBef>
              <a:defRPr sz="2200" b="1">
                <a:solidFill>
                  <a:srgbClr val="1F3864"/>
                </a:solidFill>
              </a:defRPr>
            </a:pPr>
            <a:r>
              <a:rPr dirty="0"/>
              <a:t>18</a:t>
            </a:r>
            <a:r>
              <a:rPr lang="en-US" dirty="0"/>
              <a:t>-</a:t>
            </a:r>
            <a:r>
              <a:rPr dirty="0"/>
              <a:t>29</a:t>
            </a:r>
          </a:p>
          <a:p>
            <a:pPr>
              <a:spcBef>
                <a:spcPts val="600"/>
              </a:spcBef>
              <a:defRPr sz="1300">
                <a:solidFill>
                  <a:srgbClr val="2D2D2D"/>
                </a:solidFill>
              </a:defRPr>
            </a:pPr>
            <a:r>
              <a:rPr dirty="0"/>
              <a:t>Younger adult participants in the study.</a:t>
            </a:r>
          </a:p>
          <a:p>
            <a:pPr>
              <a:spcBef>
                <a:spcPts val="700"/>
              </a:spcBef>
              <a:defRPr sz="1000" i="1">
                <a:solidFill>
                  <a:srgbClr val="5A5A5A"/>
                </a:solidFill>
              </a:defRPr>
            </a:pPr>
            <a:r>
              <a:rPr dirty="0"/>
              <a:t>(Dimock, 2019)</a:t>
            </a:r>
          </a:p>
        </p:txBody>
      </p:sp>
      <p:sp>
        <p:nvSpPr>
          <p:cNvPr id="5" name="Rounded Rectangle 4"/>
          <p:cNvSpPr/>
          <p:nvPr/>
        </p:nvSpPr>
        <p:spPr>
          <a:xfrm>
            <a:off x="4160520" y="2057400"/>
            <a:ext cx="2971800" cy="2331720"/>
          </a:xfrm>
          <a:prstGeom prst="roundRect">
            <a:avLst/>
          </a:prstGeom>
          <a:solidFill>
            <a:schemeClr val="tx2">
              <a:lumMod val="10000"/>
              <a:lumOff val="9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64592" tIns="137160" rIns="164592" rtlCol="0" anchor="ctr"/>
          <a:lstStyle/>
          <a:p>
            <a:pPr algn="ctr">
              <a:defRPr sz="1800" b="1">
                <a:solidFill>
                  <a:srgbClr val="4472C4"/>
                </a:solidFill>
              </a:defRPr>
            </a:pPr>
            <a:r>
              <a:rPr dirty="0">
                <a:solidFill>
                  <a:schemeClr val="accent1">
                    <a:lumMod val="50000"/>
                  </a:schemeClr>
                </a:solidFill>
              </a:rPr>
              <a:t>Millennials / Gen Y</a:t>
            </a:r>
          </a:p>
          <a:p>
            <a:pPr>
              <a:spcBef>
                <a:spcPts val="500"/>
              </a:spcBef>
              <a:defRPr sz="2200" b="1">
                <a:solidFill>
                  <a:srgbClr val="1F3864"/>
                </a:solidFill>
              </a:defRPr>
            </a:pPr>
            <a:r>
              <a:rPr dirty="0"/>
              <a:t>30</a:t>
            </a:r>
            <a:r>
              <a:rPr lang="en-US" dirty="0"/>
              <a:t>-</a:t>
            </a:r>
            <a:r>
              <a:rPr dirty="0"/>
              <a:t>45</a:t>
            </a:r>
          </a:p>
          <a:p>
            <a:pPr>
              <a:spcBef>
                <a:spcPts val="600"/>
              </a:spcBef>
              <a:defRPr sz="1300">
                <a:solidFill>
                  <a:srgbClr val="2D2D2D"/>
                </a:solidFill>
              </a:defRPr>
            </a:pPr>
            <a:r>
              <a:rPr dirty="0"/>
              <a:t>Adult participants from the middle generational cohort.</a:t>
            </a:r>
          </a:p>
          <a:p>
            <a:pPr>
              <a:spcBef>
                <a:spcPts val="700"/>
              </a:spcBef>
              <a:defRPr sz="1000" i="1">
                <a:solidFill>
                  <a:srgbClr val="5A5A5A"/>
                </a:solidFill>
              </a:defRPr>
            </a:pPr>
            <a:r>
              <a:rPr dirty="0"/>
              <a:t>(Dimock, 2019)</a:t>
            </a:r>
          </a:p>
        </p:txBody>
      </p:sp>
      <p:sp>
        <p:nvSpPr>
          <p:cNvPr id="6" name="Rounded Rectangle 5"/>
          <p:cNvSpPr/>
          <p:nvPr/>
        </p:nvSpPr>
        <p:spPr>
          <a:xfrm>
            <a:off x="7635240" y="2057400"/>
            <a:ext cx="2971800" cy="2331720"/>
          </a:xfrm>
          <a:prstGeom prst="roundRect">
            <a:avLst/>
          </a:prstGeom>
          <a:solidFill>
            <a:schemeClr val="tx2">
              <a:lumMod val="10000"/>
              <a:lumOff val="9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64592" tIns="137160" rIns="164592" rtlCol="0" anchor="ctr"/>
          <a:lstStyle/>
          <a:p>
            <a:pPr algn="ctr">
              <a:defRPr sz="1800" b="1">
                <a:solidFill>
                  <a:srgbClr val="4472C4"/>
                </a:solidFill>
              </a:defRPr>
            </a:pPr>
            <a:r>
              <a:rPr dirty="0">
                <a:solidFill>
                  <a:schemeClr val="accent1">
                    <a:lumMod val="50000"/>
                  </a:schemeClr>
                </a:solidFill>
              </a:rPr>
              <a:t>Gen X</a:t>
            </a:r>
          </a:p>
          <a:p>
            <a:pPr>
              <a:spcBef>
                <a:spcPts val="500"/>
              </a:spcBef>
              <a:defRPr sz="2200" b="1">
                <a:solidFill>
                  <a:srgbClr val="1F3864"/>
                </a:solidFill>
              </a:defRPr>
            </a:pPr>
            <a:r>
              <a:rPr dirty="0"/>
              <a:t>46</a:t>
            </a:r>
            <a:r>
              <a:rPr lang="en-US" dirty="0"/>
              <a:t>-</a:t>
            </a:r>
            <a:r>
              <a:rPr dirty="0"/>
              <a:t>61</a:t>
            </a:r>
          </a:p>
          <a:p>
            <a:pPr>
              <a:spcBef>
                <a:spcPts val="600"/>
              </a:spcBef>
              <a:defRPr sz="1300">
                <a:solidFill>
                  <a:srgbClr val="2D2D2D"/>
                </a:solidFill>
              </a:defRPr>
            </a:pPr>
            <a:r>
              <a:rPr dirty="0"/>
              <a:t>Older adult participants within the study’s three-cohort design.</a:t>
            </a:r>
          </a:p>
          <a:p>
            <a:pPr>
              <a:spcBef>
                <a:spcPts val="700"/>
              </a:spcBef>
              <a:defRPr sz="1000" i="1">
                <a:solidFill>
                  <a:srgbClr val="5A5A5A"/>
                </a:solidFill>
              </a:defRPr>
            </a:pPr>
            <a:r>
              <a:rPr dirty="0"/>
              <a:t>(Dimock, 2019)</a:t>
            </a:r>
          </a:p>
        </p:txBody>
      </p:sp>
      <p:sp>
        <p:nvSpPr>
          <p:cNvPr id="7" name="Rounded Rectangle 6"/>
          <p:cNvSpPr/>
          <p:nvPr/>
        </p:nvSpPr>
        <p:spPr>
          <a:xfrm>
            <a:off x="685800" y="4709160"/>
            <a:ext cx="9921240" cy="1143000"/>
          </a:xfrm>
          <a:prstGeom prst="roundRect">
            <a:avLst/>
          </a:prstGeom>
          <a:solidFill>
            <a:schemeClr val="tx2">
              <a:lumMod val="10000"/>
              <a:lumOff val="90000"/>
            </a:schemeClr>
          </a:solidFill>
          <a:ln>
            <a:solidFill>
              <a:schemeClr val="tx2">
                <a:lumMod val="90000"/>
                <a:lumOff val="1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1F3864"/>
                </a:solidFill>
              </a:defRPr>
            </a:pPr>
            <a:r>
              <a:rPr dirty="0"/>
              <a:t>Important justification</a:t>
            </a:r>
          </a:p>
          <a:p>
            <a:r>
              <a:rPr lang="en-US" sz="1200" dirty="0">
                <a:solidFill>
                  <a:schemeClr val="tx2">
                    <a:lumMod val="90000"/>
                    <a:lumOff val="10000"/>
                  </a:schemeClr>
                </a:solidFill>
              </a:rPr>
              <a:t>According to Mannheim (1952), people from the same generation may share similar social and historical experiences, but this does not mean they all think or behave in the same way. So, I use generation groups only as a guide to compare experiences, rather than assuming everyone in one generation is the same.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My Sampling and Study Context</a:t>
            </a:r>
          </a:p>
        </p:txBody>
      </p:sp>
      <p:sp>
        <p:nvSpPr>
          <p:cNvPr id="3" name="Rounded Rectangle 2"/>
          <p:cNvSpPr/>
          <p:nvPr/>
        </p:nvSpPr>
        <p:spPr>
          <a:xfrm>
            <a:off x="594360" y="1280160"/>
            <a:ext cx="3474720" cy="379476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endParaRPr lang="en-US" b="1" dirty="0">
              <a:solidFill>
                <a:schemeClr val="accent1">
                  <a:lumMod val="50000"/>
                </a:schemeClr>
              </a:solidFill>
            </a:endParaRPr>
          </a:p>
          <a:p>
            <a:pPr algn="ctr"/>
            <a:endParaRPr lang="en-IN" b="1" dirty="0">
              <a:solidFill>
                <a:schemeClr val="accent1">
                  <a:lumMod val="50000"/>
                </a:schemeClr>
              </a:solidFill>
            </a:endParaRPr>
          </a:p>
          <a:p>
            <a:pPr algn="ctr"/>
            <a:r>
              <a:rPr b="1" dirty="0">
                <a:solidFill>
                  <a:schemeClr val="accent1">
                    <a:lumMod val="50000"/>
                  </a:schemeClr>
                </a:solidFill>
              </a:rPr>
              <a:t>Who?</a:t>
            </a:r>
          </a:p>
          <a:p>
            <a:pPr>
              <a:spcAft>
                <a:spcPts val="400"/>
              </a:spcAft>
              <a:defRPr sz="1000">
                <a:solidFill>
                  <a:srgbClr val="2A343E"/>
                </a:solidFill>
              </a:defRPr>
            </a:pPr>
            <a:r>
              <a:rPr sz="1200" dirty="0">
                <a:solidFill>
                  <a:schemeClr val="accent1">
                    <a:lumMod val="50000"/>
                  </a:schemeClr>
                </a:solidFill>
              </a:rPr>
              <a:t>Three generations:</a:t>
            </a:r>
          </a:p>
          <a:p>
            <a:pPr>
              <a:spcAft>
                <a:spcPts val="400"/>
              </a:spcAft>
              <a:defRPr sz="1000">
                <a:solidFill>
                  <a:srgbClr val="2A343E"/>
                </a:solidFill>
              </a:defRPr>
            </a:pPr>
            <a:r>
              <a:rPr sz="1200" dirty="0"/>
              <a:t>• Gen Z: 18</a:t>
            </a:r>
            <a:r>
              <a:rPr lang="en-US" sz="1200" dirty="0"/>
              <a:t>-</a:t>
            </a:r>
            <a:r>
              <a:rPr sz="1200" dirty="0"/>
              <a:t>29 in the adult sample (Dimock, 2019)</a:t>
            </a:r>
          </a:p>
          <a:p>
            <a:pPr>
              <a:spcAft>
                <a:spcPts val="400"/>
              </a:spcAft>
              <a:defRPr sz="1000">
                <a:solidFill>
                  <a:srgbClr val="2A343E"/>
                </a:solidFill>
              </a:defRPr>
            </a:pPr>
            <a:r>
              <a:rPr sz="1200" dirty="0"/>
              <a:t>• Millennials / Gen Y: 30</a:t>
            </a:r>
            <a:r>
              <a:rPr lang="en-US" sz="1200" dirty="0"/>
              <a:t>-</a:t>
            </a:r>
            <a:r>
              <a:rPr sz="1200" dirty="0"/>
              <a:t>45 (Dimock, 2019)</a:t>
            </a:r>
          </a:p>
          <a:p>
            <a:pPr>
              <a:spcAft>
                <a:spcPts val="400"/>
              </a:spcAft>
              <a:defRPr sz="1000">
                <a:solidFill>
                  <a:srgbClr val="2A343E"/>
                </a:solidFill>
              </a:defRPr>
            </a:pPr>
            <a:r>
              <a:rPr sz="1200" dirty="0"/>
              <a:t>• Gen X: 46</a:t>
            </a:r>
            <a:r>
              <a:rPr lang="en-US" sz="1200" dirty="0"/>
              <a:t>-</a:t>
            </a:r>
            <a:r>
              <a:rPr sz="1200" dirty="0"/>
              <a:t>61 (Dimock, 2019)</a:t>
            </a:r>
          </a:p>
          <a:p>
            <a:pPr>
              <a:spcAft>
                <a:spcPts val="400"/>
              </a:spcAft>
              <a:defRPr sz="1000">
                <a:solidFill>
                  <a:srgbClr val="2A343E"/>
                </a:solidFill>
              </a:defRPr>
            </a:pPr>
            <a:endParaRPr sz="1200" dirty="0">
              <a:solidFill>
                <a:schemeClr val="accent1">
                  <a:lumMod val="50000"/>
                </a:schemeClr>
              </a:solidFill>
            </a:endParaRPr>
          </a:p>
          <a:p>
            <a:pPr>
              <a:spcAft>
                <a:spcPts val="400"/>
              </a:spcAft>
              <a:defRPr sz="1000">
                <a:solidFill>
                  <a:srgbClr val="2A343E"/>
                </a:solidFill>
              </a:defRPr>
            </a:pPr>
            <a:r>
              <a:rPr sz="1200" dirty="0"/>
              <a:t>Participants are purposively selected for relevance to the research questions (Patton, 2015).</a:t>
            </a:r>
          </a:p>
        </p:txBody>
      </p:sp>
      <p:sp>
        <p:nvSpPr>
          <p:cNvPr id="5" name="Rounded Rectangle 4"/>
          <p:cNvSpPr/>
          <p:nvPr/>
        </p:nvSpPr>
        <p:spPr>
          <a:xfrm>
            <a:off x="4358640" y="1280160"/>
            <a:ext cx="3474720" cy="379476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Where?</a:t>
            </a:r>
          </a:p>
          <a:p>
            <a:pPr>
              <a:spcAft>
                <a:spcPts val="400"/>
              </a:spcAft>
              <a:defRPr sz="1000">
                <a:solidFill>
                  <a:srgbClr val="2A343E"/>
                </a:solidFill>
              </a:defRPr>
            </a:pPr>
            <a:r>
              <a:rPr sz="1200" dirty="0" err="1">
                <a:solidFill>
                  <a:schemeClr val="accent1">
                    <a:lumMod val="50000"/>
                  </a:schemeClr>
                </a:solidFill>
              </a:rPr>
              <a:t>Modasa</a:t>
            </a:r>
            <a:r>
              <a:rPr sz="1200" dirty="0">
                <a:solidFill>
                  <a:schemeClr val="accent1">
                    <a:lumMod val="50000"/>
                  </a:schemeClr>
                </a:solidFill>
              </a:rPr>
              <a:t> and Gandhinagar.</a:t>
            </a:r>
          </a:p>
          <a:p>
            <a:pPr>
              <a:spcAft>
                <a:spcPts val="400"/>
              </a:spcAft>
              <a:defRPr sz="1000">
                <a:solidFill>
                  <a:srgbClr val="2A343E"/>
                </a:solidFill>
              </a:defRPr>
            </a:pPr>
            <a:endParaRPr sz="1200" dirty="0">
              <a:solidFill>
                <a:schemeClr val="accent1">
                  <a:lumMod val="50000"/>
                </a:schemeClr>
              </a:solidFill>
            </a:endParaRPr>
          </a:p>
          <a:p>
            <a:pPr>
              <a:spcAft>
                <a:spcPts val="400"/>
              </a:spcAft>
              <a:defRPr sz="1000">
                <a:solidFill>
                  <a:srgbClr val="2A343E"/>
                </a:solidFill>
              </a:defRPr>
            </a:pPr>
            <a:r>
              <a:rPr sz="1200"/>
              <a:t>The two locations allow exploration of how participants describe local social and infrastructural contexts (Crotty, 1998; Sindakis and Showkat, 2024).</a:t>
            </a:r>
          </a:p>
        </p:txBody>
      </p:sp>
      <p:sp>
        <p:nvSpPr>
          <p:cNvPr id="7" name="Rounded Rectangle 6"/>
          <p:cNvSpPr/>
          <p:nvPr/>
        </p:nvSpPr>
        <p:spPr>
          <a:xfrm>
            <a:off x="8156448" y="1280160"/>
            <a:ext cx="3474720" cy="379476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a:solidFill>
                  <a:schemeClr val="accent1">
                    <a:lumMod val="50000"/>
                  </a:schemeClr>
                </a:solidFill>
              </a:rPr>
              <a:t>How selected?</a:t>
            </a:r>
          </a:p>
          <a:p>
            <a:pPr>
              <a:spcAft>
                <a:spcPts val="400"/>
              </a:spcAft>
              <a:defRPr sz="1000">
                <a:solidFill>
                  <a:srgbClr val="2A343E"/>
                </a:solidFill>
              </a:defRPr>
            </a:pPr>
            <a:r>
              <a:rPr sz="1200"/>
              <a:t>Purposive sampling (Patton, 2015).</a:t>
            </a:r>
          </a:p>
          <a:p>
            <a:pPr>
              <a:spcAft>
                <a:spcPts val="400"/>
              </a:spcAft>
              <a:defRPr sz="1000">
                <a:solidFill>
                  <a:srgbClr val="2A343E"/>
                </a:solidFill>
              </a:defRPr>
            </a:pPr>
            <a:endParaRPr sz="1200">
              <a:solidFill>
                <a:schemeClr val="accent1">
                  <a:lumMod val="50000"/>
                </a:schemeClr>
              </a:solidFill>
            </a:endParaRPr>
          </a:p>
          <a:p>
            <a:pPr>
              <a:spcAft>
                <a:spcPts val="400"/>
              </a:spcAft>
              <a:defRPr sz="1000">
                <a:solidFill>
                  <a:srgbClr val="2A343E"/>
                </a:solidFill>
              </a:defRPr>
            </a:pPr>
            <a:r>
              <a:rPr sz="1200"/>
              <a:t>Purposive sampling seeks information-rich cases rather than statistical representativeness (Patton, 2015).</a:t>
            </a:r>
          </a:p>
        </p:txBody>
      </p:sp>
      <p:sp>
        <p:nvSpPr>
          <p:cNvPr id="9" name="TextBox 8"/>
          <p:cNvSpPr txBox="1"/>
          <p:nvPr/>
        </p:nvSpPr>
        <p:spPr>
          <a:xfrm>
            <a:off x="558924" y="5750122"/>
            <a:ext cx="11064239" cy="307777"/>
          </a:xfrm>
          <a:prstGeom prst="rect">
            <a:avLst/>
          </a:prstGeom>
          <a:noFill/>
        </p:spPr>
        <p:txBody>
          <a:bodyPr wrap="square" anchor="ctr">
            <a:spAutoFit/>
          </a:bodyPr>
          <a:lstStyle/>
          <a:p>
            <a:pPr algn="ctr"/>
            <a:r>
              <a:rPr sz="1400" b="1" dirty="0">
                <a:solidFill>
                  <a:srgbClr val="193958"/>
                </a:solidFill>
              </a:rPr>
              <a:t>Generational cohorts are analytical guides and should not be treated as determining every individual’s experience (Mannheim, 1952).</a:t>
            </a:r>
          </a:p>
        </p:txBody>
      </p:sp>
      <p:sp>
        <p:nvSpPr>
          <p:cNvPr id="10" name="TextBox 9"/>
          <p:cNvSpPr txBox="1"/>
          <p:nvPr/>
        </p:nvSpPr>
        <p:spPr>
          <a:xfrm>
            <a:off x="11475720" y="6537960"/>
            <a:ext cx="274320" cy="164592"/>
          </a:xfrm>
          <a:prstGeom prst="rect">
            <a:avLst/>
          </a:prstGeom>
          <a:noFill/>
        </p:spPr>
        <p:txBody>
          <a:bodyPr wrap="none">
            <a:spAutoFit/>
          </a:bodyPr>
          <a:lstStyle/>
          <a:p>
            <a:pPr algn="r"/>
            <a: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How Will I Show My Research Is Trustworthy?</a:t>
            </a:r>
          </a:p>
        </p:txBody>
      </p:sp>
      <p:sp>
        <p:nvSpPr>
          <p:cNvPr id="3" name="TextBox 2"/>
          <p:cNvSpPr txBox="1"/>
          <p:nvPr/>
        </p:nvSpPr>
        <p:spPr>
          <a:xfrm>
            <a:off x="521207" y="804672"/>
            <a:ext cx="1423788" cy="253916"/>
          </a:xfrm>
          <a:prstGeom prst="rect">
            <a:avLst/>
          </a:prstGeom>
          <a:noFill/>
        </p:spPr>
        <p:txBody>
          <a:bodyPr wrap="none">
            <a:spAutoFit/>
          </a:bodyPr>
          <a:lstStyle/>
          <a:p>
            <a:r>
              <a:rPr sz="1050" dirty="0">
                <a:solidFill>
                  <a:srgbClr val="5F6973"/>
                </a:solidFill>
                <a:latin typeface="Aptos"/>
              </a:rPr>
              <a:t>Lincoln</a:t>
            </a:r>
            <a:r>
              <a:rPr sz="1000" dirty="0">
                <a:solidFill>
                  <a:srgbClr val="5F6973"/>
                </a:solidFill>
                <a:latin typeface="Aptos"/>
              </a:rPr>
              <a:t> &amp; Guba (1985)</a:t>
            </a:r>
          </a:p>
        </p:txBody>
      </p:sp>
      <p:sp>
        <p:nvSpPr>
          <p:cNvPr id="4" name="Rounded Rectangle 3"/>
          <p:cNvSpPr/>
          <p:nvPr/>
        </p:nvSpPr>
        <p:spPr>
          <a:xfrm>
            <a:off x="594360" y="1143000"/>
            <a:ext cx="5166360" cy="1874519"/>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Credibility</a:t>
            </a:r>
          </a:p>
          <a:p>
            <a:pPr>
              <a:spcAft>
                <a:spcPts val="400"/>
              </a:spcAft>
              <a:defRPr sz="1000">
                <a:solidFill>
                  <a:srgbClr val="2A343E"/>
                </a:solidFill>
              </a:defRPr>
            </a:pPr>
            <a:r>
              <a:rPr lang="en-US" sz="1200" dirty="0">
                <a:solidFill>
                  <a:schemeClr val="tx2">
                    <a:lumMod val="90000"/>
                    <a:lumOff val="10000"/>
                  </a:schemeClr>
                </a:solidFill>
              </a:rPr>
              <a:t>According to Lincoln and Guba (1985), credibility is about making sure my findings stay close to what participants actually shared. I can support this by going back to the interview transcripts, keeping reflexive notes, and paying attention to different or contrasting experiences (Berger, 2015).</a:t>
            </a:r>
            <a:endParaRPr sz="1200" dirty="0">
              <a:solidFill>
                <a:schemeClr val="tx2">
                  <a:lumMod val="90000"/>
                  <a:lumOff val="10000"/>
                </a:schemeClr>
              </a:solidFill>
            </a:endParaRPr>
          </a:p>
        </p:txBody>
      </p:sp>
      <p:sp>
        <p:nvSpPr>
          <p:cNvPr id="6" name="Rounded Rectangle 5"/>
          <p:cNvSpPr/>
          <p:nvPr/>
        </p:nvSpPr>
        <p:spPr>
          <a:xfrm>
            <a:off x="6172200" y="1143000"/>
            <a:ext cx="5166360" cy="1874519"/>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Transferability</a:t>
            </a:r>
          </a:p>
          <a:p>
            <a:pPr>
              <a:spcAft>
                <a:spcPts val="400"/>
              </a:spcAft>
              <a:defRPr sz="1000">
                <a:solidFill>
                  <a:srgbClr val="2A343E"/>
                </a:solidFill>
              </a:defRPr>
            </a:pPr>
            <a:r>
              <a:rPr lang="en-US" sz="1200" dirty="0">
                <a:solidFill>
                  <a:schemeClr val="tx2">
                    <a:lumMod val="90000"/>
                    <a:lumOff val="10000"/>
                  </a:schemeClr>
                </a:solidFill>
              </a:rPr>
              <a:t>According to Lincoln and Guba (1985), transferability is about giving enough detail about the research setting and participants so that readers can decide whether the findings may be relevant to other similar situations.</a:t>
            </a:r>
            <a:endParaRPr sz="1200" dirty="0">
              <a:solidFill>
                <a:schemeClr val="tx2">
                  <a:lumMod val="90000"/>
                  <a:lumOff val="10000"/>
                </a:schemeClr>
              </a:solidFill>
            </a:endParaRPr>
          </a:p>
        </p:txBody>
      </p:sp>
      <p:sp>
        <p:nvSpPr>
          <p:cNvPr id="8" name="Rounded Rectangle 7"/>
          <p:cNvSpPr/>
          <p:nvPr/>
        </p:nvSpPr>
        <p:spPr>
          <a:xfrm>
            <a:off x="594360" y="3383280"/>
            <a:ext cx="5166360" cy="1874519"/>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Dependability</a:t>
            </a:r>
          </a:p>
          <a:p>
            <a:pPr>
              <a:spcAft>
                <a:spcPts val="400"/>
              </a:spcAft>
              <a:defRPr sz="1000">
                <a:solidFill>
                  <a:srgbClr val="2A343E"/>
                </a:solidFill>
              </a:defRPr>
            </a:pPr>
            <a:r>
              <a:rPr lang="en-US" sz="1200" dirty="0">
                <a:solidFill>
                  <a:schemeClr val="tx2">
                    <a:lumMod val="90000"/>
                    <a:lumOff val="10000"/>
                  </a:schemeClr>
                </a:solidFill>
              </a:rPr>
              <a:t>According to Lincoln and Guba (1985), dependability means clearly explaining what I did and how I made my research decisions, so that others can understand and follow my research process.</a:t>
            </a:r>
            <a:endParaRPr sz="1200" dirty="0">
              <a:solidFill>
                <a:schemeClr val="tx2">
                  <a:lumMod val="90000"/>
                  <a:lumOff val="10000"/>
                </a:schemeClr>
              </a:solidFill>
            </a:endParaRPr>
          </a:p>
        </p:txBody>
      </p:sp>
      <p:sp>
        <p:nvSpPr>
          <p:cNvPr id="10" name="Rounded Rectangle 9"/>
          <p:cNvSpPr/>
          <p:nvPr/>
        </p:nvSpPr>
        <p:spPr>
          <a:xfrm>
            <a:off x="6172200" y="3383280"/>
            <a:ext cx="5166360" cy="1874519"/>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Confirmability</a:t>
            </a:r>
          </a:p>
          <a:p>
            <a:pPr>
              <a:spcAft>
                <a:spcPts val="400"/>
              </a:spcAft>
              <a:defRPr sz="1000">
                <a:solidFill>
                  <a:srgbClr val="2A343E"/>
                </a:solidFill>
              </a:defRPr>
            </a:pPr>
            <a:r>
              <a:rPr lang="en-US" sz="1200" dirty="0">
                <a:solidFill>
                  <a:schemeClr val="tx2">
                    <a:lumMod val="90000"/>
                    <a:lumOff val="10000"/>
                  </a:schemeClr>
                </a:solidFill>
              </a:rPr>
              <a:t>According to Lincoln and Guba (1985), confirmability means showing clearly how I reached my interpretations from the participants’ data. I can support this by keeping reflexive notes and clearly linking my interpretations back to what participants actually said (Berger, 2015).</a:t>
            </a:r>
            <a:endParaRPr sz="1200" dirty="0">
              <a:solidFill>
                <a:schemeClr val="tx2">
                  <a:lumMod val="90000"/>
                  <a:lumOff val="10000"/>
                </a:schemeClr>
              </a:solidFill>
            </a:endParaRPr>
          </a:p>
        </p:txBody>
      </p:sp>
      <p:sp>
        <p:nvSpPr>
          <p:cNvPr id="12" name="TextBox 11"/>
          <p:cNvSpPr txBox="1"/>
          <p:nvPr/>
        </p:nvSpPr>
        <p:spPr>
          <a:xfrm>
            <a:off x="334252" y="5858291"/>
            <a:ext cx="11538736" cy="307777"/>
          </a:xfrm>
          <a:prstGeom prst="rect">
            <a:avLst/>
          </a:prstGeom>
          <a:noFill/>
        </p:spPr>
        <p:txBody>
          <a:bodyPr wrap="none" anchor="ctr">
            <a:spAutoFit/>
          </a:bodyPr>
          <a:lstStyle/>
          <a:p>
            <a:pPr algn="ctr"/>
            <a:r>
              <a:rPr sz="1400" b="1" dirty="0">
                <a:solidFill>
                  <a:srgbClr val="193958"/>
                </a:solidFill>
              </a:rPr>
              <a:t>Credibility, transferability, dependability and confirmability provide trustworthiness criteria for naturalistic inquiry (Lincoln and Guba, 1985).</a:t>
            </a:r>
          </a:p>
        </p:txBody>
      </p:sp>
      <p:sp>
        <p:nvSpPr>
          <p:cNvPr id="13" name="TextBox 12"/>
          <p:cNvSpPr txBox="1"/>
          <p:nvPr/>
        </p:nvSpPr>
        <p:spPr>
          <a:xfrm>
            <a:off x="11475720" y="6537960"/>
            <a:ext cx="274320" cy="164592"/>
          </a:xfrm>
          <a:prstGeom prst="rect">
            <a:avLst/>
          </a:prstGeom>
          <a:noFill/>
        </p:spPr>
        <p:txBody>
          <a:bodyPr wrap="none">
            <a:spAutoFit/>
          </a:bodyPr>
          <a:lstStyle/>
          <a:p>
            <a:pPr algn="r"/>
            <a:r>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My Whole Research Design in One Picture</a:t>
            </a:r>
          </a:p>
        </p:txBody>
      </p:sp>
      <p:sp>
        <p:nvSpPr>
          <p:cNvPr id="3" name="Rounded Rectangle 2"/>
          <p:cNvSpPr/>
          <p:nvPr/>
        </p:nvSpPr>
        <p:spPr>
          <a:xfrm>
            <a:off x="320040"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dirty="0">
                <a:solidFill>
                  <a:schemeClr val="accent1">
                    <a:lumMod val="50000"/>
                  </a:schemeClr>
                </a:solidFill>
              </a:rPr>
              <a:t>Questions</a:t>
            </a:r>
          </a:p>
          <a:p>
            <a:pPr algn="ctr">
              <a:defRPr sz="850">
                <a:solidFill>
                  <a:srgbClr val="2A343E"/>
                </a:solidFill>
              </a:defRPr>
            </a:pPr>
            <a:r>
              <a:rPr sz="1200" dirty="0">
                <a:solidFill>
                  <a:schemeClr val="accent1">
                    <a:lumMod val="50000"/>
                  </a:schemeClr>
                </a:solidFill>
              </a:rPr>
              <a:t>How do people</a:t>
            </a:r>
            <a:br>
              <a:rPr sz="1200" dirty="0">
                <a:solidFill>
                  <a:schemeClr val="accent1">
                    <a:lumMod val="50000"/>
                  </a:schemeClr>
                </a:solidFill>
              </a:rPr>
            </a:br>
            <a:r>
              <a:rPr sz="1200" dirty="0">
                <a:solidFill>
                  <a:schemeClr val="accent1">
                    <a:lumMod val="50000"/>
                  </a:schemeClr>
                </a:solidFill>
              </a:rPr>
              <a:t>experience QR?</a:t>
            </a:r>
          </a:p>
        </p:txBody>
      </p:sp>
      <p:sp>
        <p:nvSpPr>
          <p:cNvPr id="4" name="TextBox 3"/>
          <p:cNvSpPr txBox="1"/>
          <p:nvPr/>
        </p:nvSpPr>
        <p:spPr>
          <a:xfrm>
            <a:off x="1686979" y="2587752"/>
            <a:ext cx="369012" cy="461665"/>
          </a:xfrm>
          <a:prstGeom prst="rect">
            <a:avLst/>
          </a:prstGeom>
          <a:noFill/>
          <a:ln w="19050">
            <a:noFill/>
          </a:ln>
        </p:spPr>
        <p:txBody>
          <a:bodyPr wrap="none">
            <a:spAutoFit/>
          </a:bodyPr>
          <a:lstStyle/>
          <a:p>
            <a:r>
              <a:rPr sz="2400" dirty="0">
                <a:solidFill>
                  <a:srgbClr val="5F6973"/>
                </a:solidFill>
              </a:rPr>
              <a:t>→</a:t>
            </a:r>
          </a:p>
        </p:txBody>
      </p:sp>
      <p:sp>
        <p:nvSpPr>
          <p:cNvPr id="5" name="Rounded Rectangle 4"/>
          <p:cNvSpPr/>
          <p:nvPr/>
        </p:nvSpPr>
        <p:spPr>
          <a:xfrm>
            <a:off x="1984248"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dirty="0">
                <a:solidFill>
                  <a:schemeClr val="accent1">
                    <a:lumMod val="50000"/>
                  </a:schemeClr>
                </a:solidFill>
              </a:rPr>
              <a:t>Reality</a:t>
            </a:r>
          </a:p>
          <a:p>
            <a:pPr algn="ctr">
              <a:defRPr sz="850">
                <a:solidFill>
                  <a:srgbClr val="2A343E"/>
                </a:solidFill>
              </a:defRPr>
            </a:pPr>
            <a:r>
              <a:rPr sz="1200" dirty="0">
                <a:solidFill>
                  <a:schemeClr val="accent1">
                    <a:lumMod val="50000"/>
                  </a:schemeClr>
                </a:solidFill>
              </a:rPr>
              <a:t>Different people,</a:t>
            </a:r>
            <a:br>
              <a:rPr sz="1200" dirty="0">
                <a:solidFill>
                  <a:schemeClr val="accent1">
                    <a:lumMod val="50000"/>
                  </a:schemeClr>
                </a:solidFill>
              </a:rPr>
            </a:br>
            <a:r>
              <a:rPr sz="1200" dirty="0">
                <a:solidFill>
                  <a:schemeClr val="accent1">
                    <a:lumMod val="50000"/>
                  </a:schemeClr>
                </a:solidFill>
              </a:rPr>
              <a:t>different realities</a:t>
            </a:r>
          </a:p>
        </p:txBody>
      </p:sp>
      <p:sp>
        <p:nvSpPr>
          <p:cNvPr id="6" name="TextBox 5"/>
          <p:cNvSpPr txBox="1"/>
          <p:nvPr/>
        </p:nvSpPr>
        <p:spPr>
          <a:xfrm>
            <a:off x="3351187" y="2587752"/>
            <a:ext cx="369012" cy="461665"/>
          </a:xfrm>
          <a:prstGeom prst="rect">
            <a:avLst/>
          </a:prstGeom>
          <a:noFill/>
          <a:ln w="19050">
            <a:noFill/>
          </a:ln>
        </p:spPr>
        <p:txBody>
          <a:bodyPr wrap="none">
            <a:spAutoFit/>
          </a:bodyPr>
          <a:lstStyle/>
          <a:p>
            <a:r>
              <a:rPr sz="2400">
                <a:solidFill>
                  <a:srgbClr val="5F6973"/>
                </a:solidFill>
              </a:rPr>
              <a:t>→</a:t>
            </a:r>
          </a:p>
        </p:txBody>
      </p:sp>
      <p:sp>
        <p:nvSpPr>
          <p:cNvPr id="7" name="Rounded Rectangle 6"/>
          <p:cNvSpPr/>
          <p:nvPr/>
        </p:nvSpPr>
        <p:spPr>
          <a:xfrm>
            <a:off x="3648456"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dirty="0">
                <a:solidFill>
                  <a:schemeClr val="accent1">
                    <a:lumMod val="50000"/>
                  </a:schemeClr>
                </a:solidFill>
              </a:rPr>
              <a:t>Knowledge</a:t>
            </a:r>
          </a:p>
          <a:p>
            <a:pPr algn="ctr">
              <a:defRPr sz="850">
                <a:solidFill>
                  <a:srgbClr val="2A343E"/>
                </a:solidFill>
              </a:defRPr>
            </a:pPr>
            <a:r>
              <a:rPr sz="1200" dirty="0">
                <a:solidFill>
                  <a:schemeClr val="accent1">
                    <a:lumMod val="50000"/>
                  </a:schemeClr>
                </a:solidFill>
              </a:rPr>
              <a:t>Listen and</a:t>
            </a:r>
            <a:br>
              <a:rPr sz="1200" dirty="0">
                <a:solidFill>
                  <a:schemeClr val="accent1">
                    <a:lumMod val="50000"/>
                  </a:schemeClr>
                </a:solidFill>
              </a:rPr>
            </a:br>
            <a:r>
              <a:rPr sz="1200" dirty="0">
                <a:solidFill>
                  <a:schemeClr val="accent1">
                    <a:lumMod val="50000"/>
                  </a:schemeClr>
                </a:solidFill>
              </a:rPr>
              <a:t>interpret</a:t>
            </a:r>
          </a:p>
        </p:txBody>
      </p:sp>
      <p:sp>
        <p:nvSpPr>
          <p:cNvPr id="8" name="TextBox 7"/>
          <p:cNvSpPr txBox="1"/>
          <p:nvPr/>
        </p:nvSpPr>
        <p:spPr>
          <a:xfrm>
            <a:off x="5015395" y="2587752"/>
            <a:ext cx="369012" cy="461665"/>
          </a:xfrm>
          <a:prstGeom prst="rect">
            <a:avLst/>
          </a:prstGeom>
          <a:noFill/>
          <a:ln w="19050">
            <a:noFill/>
          </a:ln>
        </p:spPr>
        <p:txBody>
          <a:bodyPr wrap="none">
            <a:spAutoFit/>
          </a:bodyPr>
          <a:lstStyle/>
          <a:p>
            <a:r>
              <a:rPr sz="2400">
                <a:solidFill>
                  <a:srgbClr val="5F6973"/>
                </a:solidFill>
              </a:rPr>
              <a:t>→</a:t>
            </a:r>
          </a:p>
        </p:txBody>
      </p:sp>
      <p:sp>
        <p:nvSpPr>
          <p:cNvPr id="9" name="Rounded Rectangle 8"/>
          <p:cNvSpPr/>
          <p:nvPr/>
        </p:nvSpPr>
        <p:spPr>
          <a:xfrm>
            <a:off x="5312664"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dirty="0">
                <a:solidFill>
                  <a:schemeClr val="accent1">
                    <a:lumMod val="50000"/>
                  </a:schemeClr>
                </a:solidFill>
              </a:rPr>
              <a:t>Values</a:t>
            </a:r>
          </a:p>
          <a:p>
            <a:pPr algn="ctr">
              <a:defRPr sz="850">
                <a:solidFill>
                  <a:srgbClr val="2A343E"/>
                </a:solidFill>
              </a:defRPr>
            </a:pPr>
            <a:r>
              <a:rPr sz="1200" dirty="0"/>
              <a:t>Be reflexive</a:t>
            </a:r>
            <a:br>
              <a:rPr dirty="0"/>
            </a:br>
            <a:r>
              <a:rPr sz="1200" dirty="0"/>
              <a:t>(Berger, 2015)</a:t>
            </a:r>
          </a:p>
        </p:txBody>
      </p:sp>
      <p:sp>
        <p:nvSpPr>
          <p:cNvPr id="10" name="TextBox 9"/>
          <p:cNvSpPr txBox="1"/>
          <p:nvPr/>
        </p:nvSpPr>
        <p:spPr>
          <a:xfrm>
            <a:off x="6679603" y="2587752"/>
            <a:ext cx="369012" cy="461665"/>
          </a:xfrm>
          <a:prstGeom prst="rect">
            <a:avLst/>
          </a:prstGeom>
          <a:noFill/>
          <a:ln w="19050">
            <a:noFill/>
          </a:ln>
        </p:spPr>
        <p:txBody>
          <a:bodyPr wrap="none">
            <a:spAutoFit/>
          </a:bodyPr>
          <a:lstStyle/>
          <a:p>
            <a:r>
              <a:rPr sz="2400">
                <a:solidFill>
                  <a:srgbClr val="5F6973"/>
                </a:solidFill>
              </a:rPr>
              <a:t>→</a:t>
            </a:r>
          </a:p>
        </p:txBody>
      </p:sp>
      <p:sp>
        <p:nvSpPr>
          <p:cNvPr id="11" name="Rounded Rectangle 10"/>
          <p:cNvSpPr/>
          <p:nvPr/>
        </p:nvSpPr>
        <p:spPr>
          <a:xfrm>
            <a:off x="6976872"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dirty="0">
                <a:solidFill>
                  <a:schemeClr val="accent1">
                    <a:lumMod val="50000"/>
                  </a:schemeClr>
                </a:solidFill>
              </a:rPr>
              <a:t>Method</a:t>
            </a:r>
          </a:p>
          <a:p>
            <a:pPr algn="ctr">
              <a:defRPr sz="850">
                <a:solidFill>
                  <a:srgbClr val="2A343E"/>
                </a:solidFill>
              </a:defRPr>
            </a:pPr>
            <a:r>
              <a:rPr sz="1200" dirty="0">
                <a:solidFill>
                  <a:schemeClr val="accent1">
                    <a:lumMod val="50000"/>
                  </a:schemeClr>
                </a:solidFill>
              </a:rPr>
              <a:t>Qualitative</a:t>
            </a:r>
            <a:br>
              <a:rPr sz="1200" dirty="0">
                <a:solidFill>
                  <a:schemeClr val="accent1">
                    <a:lumMod val="50000"/>
                  </a:schemeClr>
                </a:solidFill>
              </a:rPr>
            </a:br>
            <a:r>
              <a:rPr sz="1200" dirty="0">
                <a:solidFill>
                  <a:schemeClr val="accent1">
                    <a:lumMod val="50000"/>
                  </a:schemeClr>
                </a:solidFill>
              </a:rPr>
              <a:t>interviews</a:t>
            </a:r>
          </a:p>
        </p:txBody>
      </p:sp>
      <p:sp>
        <p:nvSpPr>
          <p:cNvPr id="12" name="TextBox 11"/>
          <p:cNvSpPr txBox="1"/>
          <p:nvPr/>
        </p:nvSpPr>
        <p:spPr>
          <a:xfrm>
            <a:off x="8343811" y="2587752"/>
            <a:ext cx="369012" cy="461665"/>
          </a:xfrm>
          <a:prstGeom prst="rect">
            <a:avLst/>
          </a:prstGeom>
          <a:noFill/>
          <a:ln w="19050">
            <a:noFill/>
          </a:ln>
        </p:spPr>
        <p:txBody>
          <a:bodyPr wrap="none">
            <a:spAutoFit/>
          </a:bodyPr>
          <a:lstStyle/>
          <a:p>
            <a:r>
              <a:rPr sz="2400">
                <a:solidFill>
                  <a:srgbClr val="5F6973"/>
                </a:solidFill>
              </a:rPr>
              <a:t>→</a:t>
            </a:r>
          </a:p>
        </p:txBody>
      </p:sp>
      <p:sp>
        <p:nvSpPr>
          <p:cNvPr id="13" name="Rounded Rectangle 12"/>
          <p:cNvSpPr/>
          <p:nvPr/>
        </p:nvSpPr>
        <p:spPr>
          <a:xfrm>
            <a:off x="8641080"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chemeClr val="accent1">
                    <a:lumMod val="50000"/>
                  </a:schemeClr>
                </a:solidFill>
              </a:rPr>
              <a:t>Analysis</a:t>
            </a:r>
          </a:p>
          <a:p>
            <a:pPr algn="ctr">
              <a:defRPr sz="850">
                <a:solidFill>
                  <a:srgbClr val="2A343E"/>
                </a:solidFill>
              </a:defRPr>
            </a:pPr>
            <a:r>
              <a:rPr sz="1200"/>
              <a:t>Braun &amp; Clarke</a:t>
            </a:r>
            <a:br/>
            <a:r>
              <a:rPr sz="1200"/>
              <a:t>(2019)</a:t>
            </a:r>
          </a:p>
        </p:txBody>
      </p:sp>
      <p:sp>
        <p:nvSpPr>
          <p:cNvPr id="14" name="TextBox 13"/>
          <p:cNvSpPr txBox="1"/>
          <p:nvPr/>
        </p:nvSpPr>
        <p:spPr>
          <a:xfrm>
            <a:off x="10008018" y="2587752"/>
            <a:ext cx="369012" cy="461665"/>
          </a:xfrm>
          <a:prstGeom prst="rect">
            <a:avLst/>
          </a:prstGeom>
          <a:noFill/>
          <a:ln w="19050">
            <a:noFill/>
          </a:ln>
        </p:spPr>
        <p:txBody>
          <a:bodyPr wrap="none">
            <a:spAutoFit/>
          </a:bodyPr>
          <a:lstStyle/>
          <a:p>
            <a:r>
              <a:rPr sz="2400">
                <a:solidFill>
                  <a:srgbClr val="5F6973"/>
                </a:solidFill>
              </a:rPr>
              <a:t>→</a:t>
            </a:r>
          </a:p>
        </p:txBody>
      </p:sp>
      <p:sp>
        <p:nvSpPr>
          <p:cNvPr id="15" name="Rounded Rectangle 14"/>
          <p:cNvSpPr/>
          <p:nvPr/>
        </p:nvSpPr>
        <p:spPr>
          <a:xfrm>
            <a:off x="10305288" y="2057400"/>
            <a:ext cx="1389888" cy="141732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chemeClr val="accent1">
                    <a:lumMod val="50000"/>
                  </a:schemeClr>
                </a:solidFill>
              </a:rPr>
              <a:t>Quality</a:t>
            </a:r>
          </a:p>
          <a:p>
            <a:pPr algn="ctr">
              <a:defRPr sz="850">
                <a:solidFill>
                  <a:srgbClr val="2A343E"/>
                </a:solidFill>
              </a:defRPr>
            </a:pPr>
            <a:r>
              <a:rPr sz="1200"/>
              <a:t>Lincoln &amp; Guba</a:t>
            </a:r>
            <a:br/>
            <a:r>
              <a:rPr sz="1200"/>
              <a:t>(1985)</a:t>
            </a:r>
          </a:p>
        </p:txBody>
      </p:sp>
      <p:sp>
        <p:nvSpPr>
          <p:cNvPr id="16" name="TextBox 15"/>
          <p:cNvSpPr txBox="1"/>
          <p:nvPr/>
        </p:nvSpPr>
        <p:spPr>
          <a:xfrm>
            <a:off x="822960" y="4160520"/>
            <a:ext cx="10561320" cy="777240"/>
          </a:xfrm>
          <a:prstGeom prst="rect">
            <a:avLst/>
          </a:prstGeom>
          <a:noFill/>
        </p:spPr>
        <p:txBody>
          <a:bodyPr wrap="none" anchor="ctr">
            <a:spAutoFit/>
          </a:bodyPr>
          <a:lstStyle/>
          <a:p>
            <a:pPr algn="ctr"/>
            <a:r>
              <a:rPr sz="1600" b="1">
                <a:solidFill>
                  <a:srgbClr val="193958"/>
                </a:solidFill>
              </a:rPr>
              <a:t>A coherent design connects philosophical assumptions, methods and knowledge claims (Lincoln and Guba, 1985; Crotty, 1998).</a:t>
            </a:r>
          </a:p>
        </p:txBody>
      </p:sp>
      <p:sp>
        <p:nvSpPr>
          <p:cNvPr id="18" name="TextBox 17"/>
          <p:cNvSpPr txBox="1"/>
          <p:nvPr/>
        </p:nvSpPr>
        <p:spPr>
          <a:xfrm>
            <a:off x="11475720" y="6537960"/>
            <a:ext cx="274320" cy="164592"/>
          </a:xfrm>
          <a:prstGeom prst="rect">
            <a:avLst/>
          </a:prstGeom>
          <a:noFill/>
        </p:spPr>
        <p:txBody>
          <a:bodyPr wrap="none">
            <a:spAutoFit/>
          </a:bodyPr>
          <a:lstStyle/>
          <a:p>
            <a:pPr algn="r"/>
            <a:r>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5. Could I Use a Different Approach?</a:t>
            </a:r>
          </a:p>
        </p:txBody>
      </p:sp>
      <p:sp>
        <p:nvSpPr>
          <p:cNvPr id="3" name="Rounded Rectangle 2"/>
          <p:cNvSpPr/>
          <p:nvPr/>
        </p:nvSpPr>
        <p:spPr>
          <a:xfrm>
            <a:off x="685800" y="1325880"/>
            <a:ext cx="5074920" cy="356616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lang="en-US" b="1" dirty="0">
                <a:solidFill>
                  <a:schemeClr val="accent1">
                    <a:lumMod val="50000"/>
                  </a:schemeClr>
                </a:solidFill>
              </a:rPr>
              <a:t>Yes - a quantitative survey could help</a:t>
            </a:r>
          </a:p>
          <a:p>
            <a:r>
              <a:rPr lang="en-US" sz="1200" dirty="0">
                <a:solidFill>
                  <a:schemeClr val="tx2">
                    <a:lumMod val="90000"/>
                    <a:lumOff val="10000"/>
                  </a:schemeClr>
                </a:solidFill>
              </a:rPr>
              <a:t>According to Creswell and Poth (2018), a quantitative approach could show how common certain views are and compare larger groups using numbers. Technology-acceptance models could also be used to test relationships between factors such as trust and people’s intention to use technology (Venkatesh et al., 2003).</a:t>
            </a:r>
          </a:p>
        </p:txBody>
      </p:sp>
      <p:sp>
        <p:nvSpPr>
          <p:cNvPr id="5" name="Rounded Rectangle 4"/>
          <p:cNvSpPr/>
          <p:nvPr/>
        </p:nvSpPr>
        <p:spPr>
          <a:xfrm>
            <a:off x="6172200" y="1325880"/>
            <a:ext cx="5074920" cy="356616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Why I did not choose it for these questions</a:t>
            </a:r>
          </a:p>
          <a:p>
            <a:pPr>
              <a:spcAft>
                <a:spcPts val="400"/>
              </a:spcAft>
              <a:defRPr sz="1000">
                <a:solidFill>
                  <a:srgbClr val="2A343E"/>
                </a:solidFill>
              </a:defRPr>
            </a:pPr>
            <a:r>
              <a:rPr lang="en-US" sz="1200" dirty="0">
                <a:solidFill>
                  <a:schemeClr val="tx2">
                    <a:lumMod val="90000"/>
                    <a:lumOff val="10000"/>
                  </a:schemeClr>
                </a:solidFill>
              </a:rPr>
              <a:t>My research questions focus on people’s experiences, what QR payments mean to them, how family influences them, and how their local situation affects their experiences. So, I need to talk to participants and understand why they think, feel, and behave in different ways.</a:t>
            </a:r>
            <a:endParaRPr sz="1200" dirty="0">
              <a:solidFill>
                <a:schemeClr val="tx2">
                  <a:lumMod val="90000"/>
                  <a:lumOff val="10000"/>
                </a:schemeClr>
              </a:solidFill>
            </a:endParaRPr>
          </a:p>
        </p:txBody>
      </p:sp>
      <p:sp>
        <p:nvSpPr>
          <p:cNvPr id="7" name="TextBox 6"/>
          <p:cNvSpPr txBox="1"/>
          <p:nvPr/>
        </p:nvSpPr>
        <p:spPr>
          <a:xfrm>
            <a:off x="229031" y="5538252"/>
            <a:ext cx="11749178" cy="307777"/>
          </a:xfrm>
          <a:prstGeom prst="rect">
            <a:avLst/>
          </a:prstGeom>
          <a:noFill/>
        </p:spPr>
        <p:txBody>
          <a:bodyPr wrap="none" anchor="ctr">
            <a:spAutoFit/>
          </a:bodyPr>
          <a:lstStyle/>
          <a:p>
            <a:pPr algn="ctr"/>
            <a:r>
              <a:rPr sz="1400" b="1" dirty="0">
                <a:solidFill>
                  <a:srgbClr val="193958"/>
                </a:solidFill>
              </a:rPr>
              <a:t>A quantitative approach is not wrong; it would produce a different kind of knowledge for a different research question (Guba and Lincoln, 1994)</a:t>
            </a:r>
            <a:r>
              <a:rPr sz="1300" b="1" dirty="0">
                <a:solidFill>
                  <a:srgbClr val="193958"/>
                </a:solidFill>
              </a:rPr>
              <a:t>.</a:t>
            </a:r>
          </a:p>
        </p:txBody>
      </p:sp>
      <p:sp>
        <p:nvSpPr>
          <p:cNvPr id="8" name="TextBox 7"/>
          <p:cNvSpPr txBox="1"/>
          <p:nvPr/>
        </p:nvSpPr>
        <p:spPr>
          <a:xfrm>
            <a:off x="11475720" y="6537960"/>
            <a:ext cx="274320" cy="164592"/>
          </a:xfrm>
          <a:prstGeom prst="rect">
            <a:avLst/>
          </a:prstGeom>
          <a:noFill/>
        </p:spPr>
        <p:txBody>
          <a:bodyPr wrap="none">
            <a:spAutoFit/>
          </a:bodyPr>
          <a:lstStyle/>
          <a:p>
            <a:pPr algn="r"/>
            <a:r>
              <a:t>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6528775" cy="446276"/>
          </a:xfrm>
          <a:prstGeom prst="rect">
            <a:avLst/>
          </a:prstGeom>
          <a:noFill/>
        </p:spPr>
        <p:txBody>
          <a:bodyPr wrap="none">
            <a:spAutoFit/>
          </a:bodyPr>
          <a:lstStyle/>
          <a:p>
            <a:r>
              <a:rPr sz="2300" b="1" dirty="0">
                <a:solidFill>
                  <a:srgbClr val="193958"/>
                </a:solidFill>
                <a:latin typeface="Aptos Display"/>
              </a:rPr>
              <a:t>What Can My Study Say </a:t>
            </a:r>
            <a:r>
              <a:rPr lang="en-US" sz="2300" b="1" dirty="0">
                <a:solidFill>
                  <a:srgbClr val="193958"/>
                </a:solidFill>
                <a:latin typeface="Aptos Display"/>
              </a:rPr>
              <a:t>-</a:t>
            </a:r>
            <a:r>
              <a:rPr sz="2300" b="1" dirty="0">
                <a:solidFill>
                  <a:srgbClr val="193958"/>
                </a:solidFill>
                <a:latin typeface="Aptos Display"/>
              </a:rPr>
              <a:t> and What Can It Not Say?</a:t>
            </a:r>
          </a:p>
        </p:txBody>
      </p:sp>
      <p:sp>
        <p:nvSpPr>
          <p:cNvPr id="3" name="Rounded Rectangle 2"/>
          <p:cNvSpPr/>
          <p:nvPr/>
        </p:nvSpPr>
        <p:spPr>
          <a:xfrm>
            <a:off x="685800" y="1325880"/>
            <a:ext cx="5166360" cy="35204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My study CAN explain</a:t>
            </a:r>
          </a:p>
          <a:p>
            <a:pPr>
              <a:spcAft>
                <a:spcPts val="400"/>
              </a:spcAft>
              <a:defRPr sz="1000">
                <a:solidFill>
                  <a:srgbClr val="2A343E"/>
                </a:solidFill>
              </a:defRPr>
            </a:pPr>
            <a:r>
              <a:rPr lang="en-US" sz="1200" dirty="0">
                <a:solidFill>
                  <a:schemeClr val="tx2">
                    <a:lumMod val="90000"/>
                    <a:lumOff val="10000"/>
                  </a:schemeClr>
                </a:solidFill>
              </a:rPr>
              <a:t>According to Crotty (1998), I want to understand how participants make sense of QR payments in their everyday lives. Braun and Clarke (2019) help me look for patterns across participants’ experiences, including how they talk about family, trust, and local context, and how these experiences may differ between </a:t>
            </a:r>
            <a:r>
              <a:rPr lang="en-US" sz="1200" dirty="0" err="1">
                <a:solidFill>
                  <a:schemeClr val="tx2">
                    <a:lumMod val="90000"/>
                    <a:lumOff val="10000"/>
                  </a:schemeClr>
                </a:solidFill>
              </a:rPr>
              <a:t>Modasa</a:t>
            </a:r>
            <a:r>
              <a:rPr lang="en-US" sz="1200" dirty="0">
                <a:solidFill>
                  <a:schemeClr val="tx2">
                    <a:lumMod val="90000"/>
                    <a:lumOff val="10000"/>
                  </a:schemeClr>
                </a:solidFill>
              </a:rPr>
              <a:t> and Gandhinagar.</a:t>
            </a:r>
            <a:endParaRPr sz="1200" dirty="0">
              <a:solidFill>
                <a:schemeClr val="tx2">
                  <a:lumMod val="90000"/>
                  <a:lumOff val="10000"/>
                </a:schemeClr>
              </a:solidFill>
            </a:endParaRPr>
          </a:p>
        </p:txBody>
      </p:sp>
      <p:sp>
        <p:nvSpPr>
          <p:cNvPr id="5" name="Rounded Rectangle 4"/>
          <p:cNvSpPr/>
          <p:nvPr/>
        </p:nvSpPr>
        <p:spPr>
          <a:xfrm>
            <a:off x="6217920" y="1325880"/>
            <a:ext cx="5166360" cy="3520440"/>
          </a:xfrm>
          <a:prstGeom prst="roundRect">
            <a:avLst/>
          </a:prstGeom>
          <a:solidFill>
            <a:schemeClr val="tx2">
              <a:lumMod val="10000"/>
              <a:lumOff val="90000"/>
            </a:schemeClr>
          </a:solidFill>
          <a:ln w="19050">
            <a:solidFill>
              <a:srgbClr val="00206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lIns="182880" tIns="128016" rIns="137160" rtlCol="0" anchor="ctr"/>
          <a:lstStyle/>
          <a:p>
            <a:pPr algn="ctr"/>
            <a:r>
              <a:rPr b="1" dirty="0">
                <a:solidFill>
                  <a:schemeClr val="accent1">
                    <a:lumMod val="50000"/>
                  </a:schemeClr>
                </a:solidFill>
              </a:rPr>
              <a:t>My study CANNOT claim</a:t>
            </a:r>
            <a:endParaRPr lang="en-US" b="1" dirty="0">
              <a:solidFill>
                <a:schemeClr val="accent1">
                  <a:lumMod val="50000"/>
                </a:schemeClr>
              </a:solidFill>
            </a:endParaRPr>
          </a:p>
          <a:p>
            <a:pPr>
              <a:spcAft>
                <a:spcPts val="400"/>
              </a:spcAft>
              <a:defRPr sz="1000">
                <a:solidFill>
                  <a:srgbClr val="2A343E"/>
                </a:solidFill>
              </a:defRPr>
            </a:pPr>
            <a:r>
              <a:rPr lang="en-US" sz="1200" dirty="0">
                <a:solidFill>
                  <a:schemeClr val="tx2">
                    <a:lumMod val="90000"/>
                    <a:lumOff val="10000"/>
                  </a:schemeClr>
                </a:solidFill>
              </a:rPr>
              <a:t>My study is not trying to represent everyone in Gujarat statistically (Patton, 2015). I also do not assume that everyone from the same generation has the same experience (Mannheim, 1952). Because this is an interpretive study based on interviews, I will focus on understanding participants’ experiences rather than making strong claims about cause and effect (Guba and Lincoln, 1994).</a:t>
            </a:r>
            <a:endParaRPr lang="en-US" sz="1200" b="1" dirty="0">
              <a:solidFill>
                <a:schemeClr val="tx2">
                  <a:lumMod val="90000"/>
                  <a:lumOff val="10000"/>
                </a:schemeClr>
              </a:solidFill>
            </a:endParaRPr>
          </a:p>
        </p:txBody>
      </p:sp>
      <p:sp>
        <p:nvSpPr>
          <p:cNvPr id="7" name="TextBox 6"/>
          <p:cNvSpPr txBox="1"/>
          <p:nvPr/>
        </p:nvSpPr>
        <p:spPr>
          <a:xfrm>
            <a:off x="822960" y="5303520"/>
            <a:ext cx="10561320" cy="777240"/>
          </a:xfrm>
          <a:prstGeom prst="rect">
            <a:avLst/>
          </a:prstGeom>
          <a:noFill/>
        </p:spPr>
        <p:txBody>
          <a:bodyPr wrap="none" anchor="ctr">
            <a:spAutoFit/>
          </a:bodyPr>
          <a:lstStyle/>
          <a:p>
            <a:pPr algn="ctr"/>
            <a:r>
              <a:rPr sz="1400" b="1" dirty="0">
                <a:solidFill>
                  <a:srgbClr val="193958"/>
                </a:solidFill>
              </a:rPr>
              <a:t>Knowledge claims should remain consistent with the research paradigm and design (Guba and Lincoln, 1994).</a:t>
            </a:r>
          </a:p>
        </p:txBody>
      </p:sp>
      <p:sp>
        <p:nvSpPr>
          <p:cNvPr id="8" name="TextBox 7"/>
          <p:cNvSpPr txBox="1"/>
          <p:nvPr/>
        </p:nvSpPr>
        <p:spPr>
          <a:xfrm>
            <a:off x="11475720" y="6537960"/>
            <a:ext cx="274320" cy="164592"/>
          </a:xfrm>
          <a:prstGeom prst="rect">
            <a:avLst/>
          </a:prstGeom>
          <a:noFill/>
        </p:spPr>
        <p:txBody>
          <a:bodyPr wrap="none">
            <a:spAutoFit/>
          </a:bodyPr>
          <a:lstStyle/>
          <a:p>
            <a:pPr algn="r"/>
            <a:r>
              <a:t>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901483" cy="446276"/>
          </a:xfrm>
          <a:prstGeom prst="rect">
            <a:avLst/>
          </a:prstGeom>
          <a:noFill/>
        </p:spPr>
        <p:txBody>
          <a:bodyPr wrap="none">
            <a:spAutoFit/>
          </a:bodyPr>
          <a:lstStyle/>
          <a:p>
            <a:r>
              <a:rPr sz="2300" b="1" dirty="0">
                <a:solidFill>
                  <a:srgbClr val="FFFFFF"/>
                </a:solidFill>
                <a:latin typeface="Aptos Display"/>
              </a:rPr>
              <a:t>6. </a:t>
            </a:r>
            <a:r>
              <a:rPr sz="2300" b="1" dirty="0">
                <a:solidFill>
                  <a:srgbClr val="002060"/>
                </a:solidFill>
                <a:latin typeface="Aptos Display"/>
              </a:rPr>
              <a:t>Conclusion</a:t>
            </a:r>
          </a:p>
        </p:txBody>
      </p:sp>
      <p:sp>
        <p:nvSpPr>
          <p:cNvPr id="3" name="TextBox 2"/>
          <p:cNvSpPr txBox="1"/>
          <p:nvPr/>
        </p:nvSpPr>
        <p:spPr>
          <a:xfrm>
            <a:off x="674602" y="761904"/>
            <a:ext cx="4480778" cy="276999"/>
          </a:xfrm>
          <a:prstGeom prst="rect">
            <a:avLst/>
          </a:prstGeom>
          <a:noFill/>
        </p:spPr>
        <p:txBody>
          <a:bodyPr wrap="none">
            <a:spAutoFit/>
          </a:bodyPr>
          <a:lstStyle/>
          <a:p>
            <a:r>
              <a:rPr sz="1200">
                <a:solidFill>
                  <a:srgbClr val="002060"/>
                </a:solidFill>
              </a:rPr>
              <a:t>My research design follows logically from meaning-focused research questions (Crotty, 1998).</a:t>
            </a:r>
          </a:p>
        </p:txBody>
      </p:sp>
      <p:sp>
        <p:nvSpPr>
          <p:cNvPr id="4" name="TextBox 3"/>
          <p:cNvSpPr txBox="1"/>
          <p:nvPr/>
        </p:nvSpPr>
        <p:spPr>
          <a:xfrm>
            <a:off x="3254477" y="1451997"/>
            <a:ext cx="6038798" cy="707886"/>
          </a:xfrm>
          <a:prstGeom prst="rect">
            <a:avLst/>
          </a:prstGeom>
          <a:noFill/>
        </p:spPr>
        <p:txBody>
          <a:bodyPr wrap="square" anchor="ctr">
            <a:spAutoFit/>
          </a:bodyPr>
          <a:lstStyle/>
          <a:p>
            <a:pPr algn="ctr"/>
            <a:r>
              <a:rPr sz="2000" b="1" dirty="0">
                <a:solidFill>
                  <a:srgbClr val="002060"/>
                </a:solidFill>
              </a:rPr>
              <a:t>The study seeks to understand participants’ experiences and meanings (Crotty, 1998).</a:t>
            </a:r>
          </a:p>
        </p:txBody>
      </p:sp>
      <p:sp>
        <p:nvSpPr>
          <p:cNvPr id="5" name="TextBox 4"/>
          <p:cNvSpPr txBox="1"/>
          <p:nvPr/>
        </p:nvSpPr>
        <p:spPr>
          <a:xfrm>
            <a:off x="5934343" y="2291685"/>
            <a:ext cx="564780" cy="400110"/>
          </a:xfrm>
          <a:prstGeom prst="rect">
            <a:avLst/>
          </a:prstGeom>
          <a:noFill/>
        </p:spPr>
        <p:txBody>
          <a:bodyPr wrap="square" anchor="ctr">
            <a:spAutoFit/>
          </a:bodyPr>
          <a:lstStyle/>
          <a:p>
            <a:pPr algn="ctr"/>
            <a:r>
              <a:rPr sz="2000" b="1" dirty="0">
                <a:solidFill>
                  <a:srgbClr val="002060"/>
                </a:solidFill>
                <a:latin typeface="Aptos Display"/>
              </a:rPr>
              <a:t>↓</a:t>
            </a:r>
          </a:p>
        </p:txBody>
      </p:sp>
      <p:sp>
        <p:nvSpPr>
          <p:cNvPr id="6" name="TextBox 5"/>
          <p:cNvSpPr txBox="1"/>
          <p:nvPr/>
        </p:nvSpPr>
        <p:spPr>
          <a:xfrm>
            <a:off x="2311122" y="2638261"/>
            <a:ext cx="7914426" cy="677108"/>
          </a:xfrm>
          <a:prstGeom prst="rect">
            <a:avLst/>
          </a:prstGeom>
          <a:noFill/>
        </p:spPr>
        <p:txBody>
          <a:bodyPr wrap="square" anchor="ctr">
            <a:spAutoFit/>
          </a:bodyPr>
          <a:lstStyle/>
          <a:p>
            <a:pPr algn="ctr"/>
            <a:r>
              <a:rPr sz="1900" b="1" dirty="0">
                <a:solidFill>
                  <a:srgbClr val="002060"/>
                </a:solidFill>
              </a:rPr>
              <a:t>Interpretivism is appropriate for understanding socially constructed meanings and context (Guba and Lincoln, 1994; Crotty, 1998).</a:t>
            </a:r>
          </a:p>
        </p:txBody>
      </p:sp>
      <p:sp>
        <p:nvSpPr>
          <p:cNvPr id="7" name="TextBox 6"/>
          <p:cNvSpPr txBox="1"/>
          <p:nvPr/>
        </p:nvSpPr>
        <p:spPr>
          <a:xfrm>
            <a:off x="5934343" y="3388965"/>
            <a:ext cx="564780" cy="400110"/>
          </a:xfrm>
          <a:prstGeom prst="rect">
            <a:avLst/>
          </a:prstGeom>
          <a:noFill/>
        </p:spPr>
        <p:txBody>
          <a:bodyPr wrap="square" anchor="ctr">
            <a:spAutoFit/>
          </a:bodyPr>
          <a:lstStyle/>
          <a:p>
            <a:pPr algn="ctr"/>
            <a:r>
              <a:rPr sz="2000" b="1" dirty="0">
                <a:solidFill>
                  <a:srgbClr val="002060"/>
                </a:solidFill>
                <a:latin typeface="Aptos Display"/>
              </a:rPr>
              <a:t>↓</a:t>
            </a:r>
          </a:p>
        </p:txBody>
      </p:sp>
      <p:sp>
        <p:nvSpPr>
          <p:cNvPr id="8" name="TextBox 7"/>
          <p:cNvSpPr txBox="1"/>
          <p:nvPr/>
        </p:nvSpPr>
        <p:spPr>
          <a:xfrm>
            <a:off x="2517058" y="3972015"/>
            <a:ext cx="7708490" cy="877163"/>
          </a:xfrm>
          <a:prstGeom prst="rect">
            <a:avLst/>
          </a:prstGeom>
          <a:noFill/>
        </p:spPr>
        <p:txBody>
          <a:bodyPr wrap="square" anchor="ctr">
            <a:spAutoFit/>
          </a:bodyPr>
          <a:lstStyle/>
          <a:p>
            <a:pPr algn="ctr"/>
            <a:r>
              <a:rPr sz="1700" b="1" dirty="0">
                <a:solidFill>
                  <a:srgbClr val="002060"/>
                </a:solidFill>
              </a:rPr>
              <a:t>Semi-structured interviews support detailed accounts (Creswell and Poth, 2018); reflexive thematic analysis supports interpretation (Braun and Clarke, 2019); trustworthiness is guided by Lincoln and Guba (1985).</a:t>
            </a:r>
          </a:p>
        </p:txBody>
      </p:sp>
      <p:sp>
        <p:nvSpPr>
          <p:cNvPr id="10" name="TextBox 9"/>
          <p:cNvSpPr txBox="1"/>
          <p:nvPr/>
        </p:nvSpPr>
        <p:spPr>
          <a:xfrm>
            <a:off x="11475720" y="6537960"/>
            <a:ext cx="274320" cy="164592"/>
          </a:xfrm>
          <a:prstGeom prst="rect">
            <a:avLst/>
          </a:prstGeom>
          <a:noFill/>
        </p:spPr>
        <p:txBody>
          <a:bodyPr wrap="none">
            <a:spAutoFit/>
          </a:bodyPr>
          <a:lstStyle/>
          <a:p>
            <a:pPr algn="r"/>
            <a:r>
              <a:t>19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064240" cy="502920"/>
          </a:xfrm>
          <a:prstGeom prst="rect">
            <a:avLst/>
          </a:prstGeom>
          <a:noFill/>
        </p:spPr>
        <p:txBody>
          <a:bodyPr wrap="none">
            <a:spAutoFit/>
          </a:bodyPr>
          <a:lstStyle/>
          <a:p>
            <a:r>
              <a:rPr sz="2300" b="1">
                <a:solidFill>
                  <a:srgbClr val="193958"/>
                </a:solidFill>
                <a:latin typeface="Aptos Display"/>
              </a:rPr>
              <a:t>Key References</a:t>
            </a:r>
          </a:p>
        </p:txBody>
      </p:sp>
      <p:sp>
        <p:nvSpPr>
          <p:cNvPr id="3" name="TextBox 2"/>
          <p:cNvSpPr txBox="1"/>
          <p:nvPr/>
        </p:nvSpPr>
        <p:spPr>
          <a:xfrm>
            <a:off x="600751" y="1129727"/>
            <a:ext cx="11405686" cy="5186035"/>
          </a:xfrm>
          <a:prstGeom prst="rect">
            <a:avLst/>
          </a:prstGeom>
          <a:noFill/>
        </p:spPr>
        <p:txBody>
          <a:bodyPr wrap="none">
            <a:spAutoFit/>
          </a:bodyPr>
          <a:lstStyle/>
          <a:p>
            <a:pPr marL="171450" indent="-171450">
              <a:spcAft>
                <a:spcPts val="600"/>
              </a:spcAft>
              <a:buFont typeface="Arial" panose="020B0604020202020204" pitchFamily="34" charset="0"/>
              <a:buChar char="•"/>
              <a:defRPr sz="900">
                <a:solidFill>
                  <a:srgbClr val="2A343E"/>
                </a:solidFill>
              </a:defRPr>
            </a:pPr>
            <a:r>
              <a:rPr sz="1100" dirty="0"/>
              <a:t>Kuhn, T.S. (1962; 1970) The Structure of Scientific Revolutions. Chicago: University of Chicago Press.</a:t>
            </a:r>
          </a:p>
          <a:p>
            <a:pPr marL="171450" indent="-171450">
              <a:spcAft>
                <a:spcPts val="600"/>
              </a:spcAft>
              <a:buFont typeface="Arial" panose="020B0604020202020204" pitchFamily="34" charset="0"/>
              <a:buChar char="•"/>
              <a:defRPr sz="900">
                <a:solidFill>
                  <a:srgbClr val="2A343E"/>
                </a:solidFill>
              </a:defRPr>
            </a:pPr>
            <a:r>
              <a:rPr sz="1100" dirty="0"/>
              <a:t>Lincoln, Y.S. and Guba, E.G. (1985) Naturalistic Inquiry. Beverly Hills: SAGE.</a:t>
            </a:r>
          </a:p>
          <a:p>
            <a:pPr marL="171450" indent="-171450">
              <a:spcAft>
                <a:spcPts val="600"/>
              </a:spcAft>
              <a:buFont typeface="Arial" panose="020B0604020202020204" pitchFamily="34" charset="0"/>
              <a:buChar char="•"/>
              <a:defRPr sz="900">
                <a:solidFill>
                  <a:srgbClr val="2A343E"/>
                </a:solidFill>
              </a:defRPr>
            </a:pPr>
            <a:r>
              <a:rPr sz="1100" dirty="0"/>
              <a:t>Crotty, M. (1998) The Foundations of Social Research. London: SAGE.</a:t>
            </a:r>
          </a:p>
          <a:p>
            <a:pPr marL="171450" indent="-171450">
              <a:spcAft>
                <a:spcPts val="600"/>
              </a:spcAft>
              <a:buFont typeface="Arial" panose="020B0604020202020204" pitchFamily="34" charset="0"/>
              <a:buChar char="•"/>
              <a:defRPr sz="900">
                <a:solidFill>
                  <a:srgbClr val="2A343E"/>
                </a:solidFill>
              </a:defRPr>
            </a:pPr>
            <a:r>
              <a:rPr sz="1100" dirty="0"/>
              <a:t>Heron, J. and Reason, P. (1997) ‘A participatory inquiry paradigm’, Qualitative Inquiry, 3(3), pp. 274–294.</a:t>
            </a:r>
          </a:p>
          <a:p>
            <a:pPr marL="171450" indent="-171450">
              <a:spcAft>
                <a:spcPts val="600"/>
              </a:spcAft>
              <a:buFont typeface="Arial" panose="020B0604020202020204" pitchFamily="34" charset="0"/>
              <a:buChar char="•"/>
              <a:defRPr sz="900">
                <a:solidFill>
                  <a:srgbClr val="2A343E"/>
                </a:solidFill>
              </a:defRPr>
            </a:pPr>
            <a:r>
              <a:rPr sz="1100" dirty="0"/>
              <a:t>Guba, E.G. and Lincoln, Y.S. (2005) ‘Paradigmatic controversies, contradictions, and emerging confluences’, in Denzin and Lincoln (eds.) The SAGE Handbook of Qualitative Research.</a:t>
            </a:r>
          </a:p>
          <a:p>
            <a:pPr marL="171450" indent="-171450">
              <a:spcAft>
                <a:spcPts val="600"/>
              </a:spcAft>
              <a:buFont typeface="Arial" panose="020B0604020202020204" pitchFamily="34" charset="0"/>
              <a:buChar char="•"/>
              <a:defRPr sz="900">
                <a:solidFill>
                  <a:srgbClr val="2A343E"/>
                </a:solidFill>
              </a:defRPr>
            </a:pPr>
            <a:r>
              <a:rPr sz="1100" dirty="0"/>
              <a:t>Braun, V. and Clarke, V. (2006) ‘Using thematic analysis in psychology’, Qualitative Research in Psychology, 3(2), pp. 77–101.</a:t>
            </a:r>
          </a:p>
          <a:p>
            <a:pPr marL="171450" indent="-171450">
              <a:spcAft>
                <a:spcPts val="600"/>
              </a:spcAft>
              <a:buFont typeface="Arial" panose="020B0604020202020204" pitchFamily="34" charset="0"/>
              <a:buChar char="•"/>
              <a:defRPr sz="900">
                <a:solidFill>
                  <a:srgbClr val="2A343E"/>
                </a:solidFill>
              </a:defRPr>
            </a:pPr>
            <a:r>
              <a:rPr sz="1100" dirty="0"/>
              <a:t>Braun, V. and Clarke, V. (2019) ‘Reflecting on reflexive thematic analysis’, Qualitative Research in Sport, Exercise and Health, 11(4), pp. 589–597.</a:t>
            </a:r>
          </a:p>
          <a:p>
            <a:pPr marL="171450" indent="-171450">
              <a:spcAft>
                <a:spcPts val="600"/>
              </a:spcAft>
              <a:buFont typeface="Arial" panose="020B0604020202020204" pitchFamily="34" charset="0"/>
              <a:buChar char="•"/>
              <a:defRPr sz="900">
                <a:solidFill>
                  <a:srgbClr val="2A343E"/>
                </a:solidFill>
              </a:defRPr>
            </a:pPr>
            <a:r>
              <a:rPr sz="1100" dirty="0"/>
              <a:t>Pinch, T.J. and Bijker, W.E. (1984) ‘The social construction of facts and artefacts’, Social Studies of Science, 14(3), pp. 399–441.</a:t>
            </a:r>
          </a:p>
          <a:p>
            <a:pPr marL="171450" indent="-171450">
              <a:spcAft>
                <a:spcPts val="600"/>
              </a:spcAft>
              <a:buFont typeface="Arial" panose="020B0604020202020204" pitchFamily="34" charset="0"/>
              <a:buChar char="•"/>
              <a:defRPr sz="900">
                <a:solidFill>
                  <a:srgbClr val="2A343E"/>
                </a:solidFill>
              </a:defRPr>
            </a:pPr>
            <a:r>
              <a:rPr sz="1100" dirty="0"/>
              <a:t>Venkatesh, V. et al. (2003) ‘User acceptance of information technology: Toward a unified view’, MIS Quarterly, 27(3), pp. 425–478.</a:t>
            </a:r>
            <a:endParaRPr lang="en-US" sz="1100" dirty="0"/>
          </a:p>
          <a:p>
            <a:pPr marL="171450" indent="-171450">
              <a:buFont typeface="Arial" panose="020B0604020202020204" pitchFamily="34" charset="0"/>
              <a:buChar char="•"/>
              <a:defRPr sz="720"/>
            </a:pPr>
            <a:r>
              <a:rPr lang="en-US" sz="1100" dirty="0"/>
              <a:t>Bagozzi, R.P. (2007) ‘The legacy of the technology acceptance model and a proposal for a paradigm shift’, Journal of the Association for Information Systems, 8(4), pp. 244–254.</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Berger, R. (2015) ‘Now I see it, now I don’t: Researcher’s position and reflexivity in qualitative research’, Qualitative Research, 15(2), pp. 219–234.</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Bijker, W.E. (1995) Of Bicycles, </a:t>
            </a:r>
            <a:r>
              <a:rPr lang="en-US" sz="1100" dirty="0" err="1"/>
              <a:t>Bakelites</a:t>
            </a:r>
            <a:r>
              <a:rPr lang="en-US" sz="1100" dirty="0"/>
              <a:t>, and Bulbs. Cambridge, MA: MIT Press.</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Creswell, J.W. and Poth, C.N. (2018) Qualitative Inquiry and Research Design. 4th </a:t>
            </a:r>
            <a:r>
              <a:rPr lang="en-US" sz="1100" dirty="0" err="1"/>
              <a:t>edn</a:t>
            </a:r>
            <a:r>
              <a:rPr lang="en-US" sz="1100" dirty="0"/>
              <a:t>. Thousand Oaks, CA: SAGE.</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Davis, F.D. (1989) ‘Perceived usefulness, perceived ease of use, and user acceptance of information technology’, MIS Quarterly, 13(3), pp. 319–340.</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Dimock, M. (2019) ‘Defining generations: Where Millennials end and Generation Z begins’, Pew Research Center.</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Mannheim, K. (1952) ‘The problem of generations’, in Essays on the Sociology of Knowledge. London: Routledge &amp; Kegan Paul.</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a:t>Patton, M.Q. (2015) Qualitative Research &amp; Evaluation Methods. 4th </a:t>
            </a:r>
            <a:r>
              <a:rPr lang="en-US" sz="1100" dirty="0" err="1"/>
              <a:t>edn</a:t>
            </a:r>
            <a:r>
              <a:rPr lang="en-US" sz="1100" dirty="0"/>
              <a:t>. Thousand Oaks, CA: SAGE.</a:t>
            </a:r>
          </a:p>
          <a:p>
            <a:pPr marL="171450" indent="-171450">
              <a:buFont typeface="Arial" panose="020B0604020202020204" pitchFamily="34" charset="0"/>
              <a:buChar char="•"/>
              <a:defRPr sz="720"/>
            </a:pPr>
            <a:endParaRPr lang="en-US" sz="1100" dirty="0"/>
          </a:p>
          <a:p>
            <a:pPr marL="171450" indent="-171450">
              <a:buFont typeface="Arial" panose="020B0604020202020204" pitchFamily="34" charset="0"/>
              <a:buChar char="•"/>
              <a:defRPr sz="720"/>
            </a:pPr>
            <a:r>
              <a:rPr lang="en-US" sz="1100" dirty="0" err="1"/>
              <a:t>Sindakis</a:t>
            </a:r>
            <a:r>
              <a:rPr lang="en-US" sz="1100" dirty="0"/>
              <a:t>, S. and Showkat, G. (2024) ‘The digital revolution in India: bridging the gap in rural technology adoption’, Journal of Innovation and Entrepreneurship, 13, 29.</a:t>
            </a:r>
            <a:endParaRPr sz="1100" dirty="0"/>
          </a:p>
        </p:txBody>
      </p:sp>
      <p:sp>
        <p:nvSpPr>
          <p:cNvPr id="4" name="TextBox 3"/>
          <p:cNvSpPr txBox="1"/>
          <p:nvPr/>
        </p:nvSpPr>
        <p:spPr>
          <a:xfrm>
            <a:off x="11475720" y="6537960"/>
            <a:ext cx="274320" cy="164592"/>
          </a:xfrm>
          <a:prstGeom prst="rect">
            <a:avLst/>
          </a:prstGeom>
          <a:noFill/>
        </p:spPr>
        <p:txBody>
          <a:bodyPr wrap="none">
            <a:spAutoFit/>
          </a:bodyPr>
          <a:lstStyle/>
          <a:p>
            <a:pPr algn="r"/>
            <a:r>
              <a:t>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36026" y="1976050"/>
            <a:ext cx="2692879" cy="553998"/>
          </a:xfrm>
          <a:prstGeom prst="rect">
            <a:avLst/>
          </a:prstGeom>
          <a:noFill/>
        </p:spPr>
        <p:txBody>
          <a:bodyPr wrap="square" anchor="ctr">
            <a:spAutoFit/>
          </a:bodyPr>
          <a:lstStyle/>
          <a:p>
            <a:pPr algn="ctr"/>
            <a:r>
              <a:rPr sz="3000" b="1" dirty="0">
                <a:solidFill>
                  <a:srgbClr val="002060"/>
                </a:solidFill>
                <a:latin typeface="Aptos Display"/>
              </a:rPr>
              <a:t>Thank</a:t>
            </a:r>
            <a:r>
              <a:rPr sz="3000" b="1" dirty="0">
                <a:solidFill>
                  <a:srgbClr val="FFFFFF"/>
                </a:solidFill>
                <a:latin typeface="Aptos Display"/>
              </a:rPr>
              <a:t> </a:t>
            </a:r>
            <a:r>
              <a:rPr sz="3000" b="1" dirty="0">
                <a:solidFill>
                  <a:srgbClr val="002060"/>
                </a:solidFill>
                <a:latin typeface="Aptos Display"/>
              </a:rPr>
              <a:t>You</a:t>
            </a:r>
            <a:r>
              <a:rPr lang="en-US" sz="3000" b="1" dirty="0">
                <a:solidFill>
                  <a:srgbClr val="002060"/>
                </a:solidFill>
                <a:latin typeface="Aptos Display"/>
              </a:rPr>
              <a:t>.</a:t>
            </a:r>
            <a:endParaRPr sz="3000" b="1" dirty="0">
              <a:solidFill>
                <a:srgbClr val="002060"/>
              </a:solidFill>
              <a:latin typeface="Aptos Display"/>
            </a:endParaRPr>
          </a:p>
        </p:txBody>
      </p:sp>
      <p:sp>
        <p:nvSpPr>
          <p:cNvPr id="5" name="TextBox 4"/>
          <p:cNvSpPr txBox="1"/>
          <p:nvPr/>
        </p:nvSpPr>
        <p:spPr>
          <a:xfrm>
            <a:off x="11475720" y="6537960"/>
            <a:ext cx="274320" cy="164592"/>
          </a:xfrm>
          <a:prstGeom prst="rect">
            <a:avLst/>
          </a:prstGeom>
          <a:noFill/>
        </p:spPr>
        <p:txBody>
          <a:bodyPr wrap="none">
            <a:spAutoFit/>
          </a:bodyPr>
          <a:lstStyle/>
          <a:p>
            <a:pPr algn="r"/>
            <a:r>
              <a:t>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3404</TotalTime>
  <Words>2973</Words>
  <Application>Microsoft Office PowerPoint</Application>
  <PresentationFormat>Widescreen</PresentationFormat>
  <Paragraphs>255</Paragraphs>
  <Slides>21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Aptos</vt:lpstr>
      <vt:lpstr>Aptos Display</vt:lpstr>
      <vt:lpstr>Arial</vt:lpstr>
      <vt:lpstr>Calibri</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mahipal chaudhary</dc:creator>
  <cp:lastModifiedBy>mahipal chaudhary</cp:lastModifiedBy>
  <cp:revision>2</cp:revision>
  <dcterms:created xsi:type="dcterms:W3CDTF">2026-09-29T14:33:55Z</dcterms:created>
  <dcterms:modified xsi:type="dcterms:W3CDTF">2026-10-08T21:29:13Z</dcterms:modified>
</cp:coreProperties>
</file>