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39" d="100"/>
          <a:sy n="39" d="100"/>
        </p:scale>
        <p:origin x="30" y="7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 Thompson" userId="0f320a09ab2a7829" providerId="LiveId" clId="{C79BEBFC-B791-444B-A860-F64F1FCEAF11}"/>
    <pc:docChg chg="undo custSel addSld modSld">
      <pc:chgData name="Will Thompson" userId="0f320a09ab2a7829" providerId="LiveId" clId="{C79BEBFC-B791-444B-A860-F64F1FCEAF11}" dt="2020-05-16T09:41:48.453" v="3034" actId="20577"/>
      <pc:docMkLst>
        <pc:docMk/>
      </pc:docMkLst>
      <pc:sldChg chg="modSp mod">
        <pc:chgData name="Will Thompson" userId="0f320a09ab2a7829" providerId="LiveId" clId="{C79BEBFC-B791-444B-A860-F64F1FCEAF11}" dt="2020-05-16T09:23:19.321" v="630" actId="20577"/>
        <pc:sldMkLst>
          <pc:docMk/>
          <pc:sldMk cId="2788687767" sldId="263"/>
        </pc:sldMkLst>
        <pc:spChg chg="mod">
          <ac:chgData name="Will Thompson" userId="0f320a09ab2a7829" providerId="LiveId" clId="{C79BEBFC-B791-444B-A860-F64F1FCEAF11}" dt="2020-05-16T09:23:19.321" v="630" actId="20577"/>
          <ac:spMkLst>
            <pc:docMk/>
            <pc:sldMk cId="2788687767" sldId="263"/>
            <ac:spMk id="3" creationId="{E4AC841E-6135-42CD-AC52-59CBCE0E5FD5}"/>
          </ac:spMkLst>
        </pc:spChg>
      </pc:sldChg>
      <pc:sldChg chg="modSp mod">
        <pc:chgData name="Will Thompson" userId="0f320a09ab2a7829" providerId="LiveId" clId="{C79BEBFC-B791-444B-A860-F64F1FCEAF11}" dt="2020-05-16T09:27:45.495" v="1207" actId="20577"/>
        <pc:sldMkLst>
          <pc:docMk/>
          <pc:sldMk cId="1751412298" sldId="264"/>
        </pc:sldMkLst>
        <pc:spChg chg="mod">
          <ac:chgData name="Will Thompson" userId="0f320a09ab2a7829" providerId="LiveId" clId="{C79BEBFC-B791-444B-A860-F64F1FCEAF11}" dt="2020-05-16T09:27:45.495" v="1207" actId="20577"/>
          <ac:spMkLst>
            <pc:docMk/>
            <pc:sldMk cId="1751412298" sldId="264"/>
            <ac:spMk id="3" creationId="{E4AC841E-6135-42CD-AC52-59CBCE0E5FD5}"/>
          </ac:spMkLst>
        </pc:spChg>
      </pc:sldChg>
      <pc:sldChg chg="modSp mod">
        <pc:chgData name="Will Thompson" userId="0f320a09ab2a7829" providerId="LiveId" clId="{C79BEBFC-B791-444B-A860-F64F1FCEAF11}" dt="2020-05-16T09:35:25.283" v="2676" actId="20577"/>
        <pc:sldMkLst>
          <pc:docMk/>
          <pc:sldMk cId="3987072386" sldId="265"/>
        </pc:sldMkLst>
        <pc:spChg chg="mod">
          <ac:chgData name="Will Thompson" userId="0f320a09ab2a7829" providerId="LiveId" clId="{C79BEBFC-B791-444B-A860-F64F1FCEAF11}" dt="2020-05-16T09:35:25.283" v="2676" actId="20577"/>
          <ac:spMkLst>
            <pc:docMk/>
            <pc:sldMk cId="3987072386" sldId="265"/>
            <ac:spMk id="3" creationId="{E4AC841E-6135-42CD-AC52-59CBCE0E5FD5}"/>
          </ac:spMkLst>
        </pc:spChg>
      </pc:sldChg>
      <pc:sldChg chg="modSp mod">
        <pc:chgData name="Will Thompson" userId="0f320a09ab2a7829" providerId="LiveId" clId="{C79BEBFC-B791-444B-A860-F64F1FCEAF11}" dt="2020-05-16T09:31:37.351" v="1944" actId="20577"/>
        <pc:sldMkLst>
          <pc:docMk/>
          <pc:sldMk cId="1318064524" sldId="266"/>
        </pc:sldMkLst>
        <pc:spChg chg="mod">
          <ac:chgData name="Will Thompson" userId="0f320a09ab2a7829" providerId="LiveId" clId="{C79BEBFC-B791-444B-A860-F64F1FCEAF11}" dt="2020-05-16T09:31:37.351" v="1944" actId="20577"/>
          <ac:spMkLst>
            <pc:docMk/>
            <pc:sldMk cId="1318064524" sldId="266"/>
            <ac:spMk id="3" creationId="{E4AC841E-6135-42CD-AC52-59CBCE0E5FD5}"/>
          </ac:spMkLst>
        </pc:spChg>
      </pc:sldChg>
      <pc:sldChg chg="modSp mod">
        <pc:chgData name="Will Thompson" userId="0f320a09ab2a7829" providerId="LiveId" clId="{C79BEBFC-B791-444B-A860-F64F1FCEAF11}" dt="2020-05-16T09:36:28.727" v="2960" actId="20577"/>
        <pc:sldMkLst>
          <pc:docMk/>
          <pc:sldMk cId="2812347226" sldId="267"/>
        </pc:sldMkLst>
        <pc:spChg chg="mod">
          <ac:chgData name="Will Thompson" userId="0f320a09ab2a7829" providerId="LiveId" clId="{C79BEBFC-B791-444B-A860-F64F1FCEAF11}" dt="2020-05-16T09:36:28.727" v="2960" actId="20577"/>
          <ac:spMkLst>
            <pc:docMk/>
            <pc:sldMk cId="2812347226" sldId="267"/>
            <ac:spMk id="3" creationId="{E4AC841E-6135-42CD-AC52-59CBCE0E5FD5}"/>
          </ac:spMkLst>
        </pc:spChg>
      </pc:sldChg>
      <pc:sldChg chg="addSp delSp modSp new mod">
        <pc:chgData name="Will Thompson" userId="0f320a09ab2a7829" providerId="LiveId" clId="{C79BEBFC-B791-444B-A860-F64F1FCEAF11}" dt="2020-05-16T09:41:48.453" v="3034" actId="20577"/>
        <pc:sldMkLst>
          <pc:docMk/>
          <pc:sldMk cId="3292790698" sldId="268"/>
        </pc:sldMkLst>
        <pc:spChg chg="mod">
          <ac:chgData name="Will Thompson" userId="0f320a09ab2a7829" providerId="LiveId" clId="{C79BEBFC-B791-444B-A860-F64F1FCEAF11}" dt="2020-05-16T09:40:28.654" v="3013" actId="1076"/>
          <ac:spMkLst>
            <pc:docMk/>
            <pc:sldMk cId="3292790698" sldId="268"/>
            <ac:spMk id="2" creationId="{742BB3B9-E7B1-4DD3-8EF6-1579846D87BD}"/>
          </ac:spMkLst>
        </pc:spChg>
        <pc:spChg chg="mod">
          <ac:chgData name="Will Thompson" userId="0f320a09ab2a7829" providerId="LiveId" clId="{C79BEBFC-B791-444B-A860-F64F1FCEAF11}" dt="2020-05-16T09:41:48.453" v="3034" actId="20577"/>
          <ac:spMkLst>
            <pc:docMk/>
            <pc:sldMk cId="3292790698" sldId="268"/>
            <ac:spMk id="3" creationId="{9AE572A8-690D-4560-BFFC-1A87F4537725}"/>
          </ac:spMkLst>
        </pc:spChg>
        <pc:graphicFrameChg chg="add del mod">
          <ac:chgData name="Will Thompson" userId="0f320a09ab2a7829" providerId="LiveId" clId="{C79BEBFC-B791-444B-A860-F64F1FCEAF11}" dt="2020-05-16T09:38:24.254" v="2982"/>
          <ac:graphicFrameMkLst>
            <pc:docMk/>
            <pc:sldMk cId="3292790698" sldId="268"/>
            <ac:graphicFrameMk id="4" creationId="{7F21B4BA-7D29-4772-A904-8518FC37C4D9}"/>
          </ac:graphicFrameMkLst>
        </pc:graphicFrameChg>
        <pc:graphicFrameChg chg="add del mod">
          <ac:chgData name="Will Thompson" userId="0f320a09ab2a7829" providerId="LiveId" clId="{C79BEBFC-B791-444B-A860-F64F1FCEAF11}" dt="2020-05-16T09:39:05.175" v="2986"/>
          <ac:graphicFrameMkLst>
            <pc:docMk/>
            <pc:sldMk cId="3292790698" sldId="268"/>
            <ac:graphicFrameMk id="5" creationId="{E006327E-1DA3-4D57-A025-96345ECA05DE}"/>
          </ac:graphicFrameMkLst>
        </pc:graphicFrameChg>
        <pc:graphicFrameChg chg="add del mod">
          <ac:chgData name="Will Thompson" userId="0f320a09ab2a7829" providerId="LiveId" clId="{C79BEBFC-B791-444B-A860-F64F1FCEAF11}" dt="2020-05-16T09:39:21.490" v="2990"/>
          <ac:graphicFrameMkLst>
            <pc:docMk/>
            <pc:sldMk cId="3292790698" sldId="268"/>
            <ac:graphicFrameMk id="6" creationId="{9217F587-0685-4B89-93BB-DD6F2EEACDEB}"/>
          </ac:graphicFrameMkLst>
        </pc:graphicFrameChg>
        <pc:graphicFrameChg chg="add del mod">
          <ac:chgData name="Will Thompson" userId="0f320a09ab2a7829" providerId="LiveId" clId="{C79BEBFC-B791-444B-A860-F64F1FCEAF11}" dt="2020-05-16T09:39:45.022" v="2997"/>
          <ac:graphicFrameMkLst>
            <pc:docMk/>
            <pc:sldMk cId="3292790698" sldId="268"/>
            <ac:graphicFrameMk id="7" creationId="{960594F9-0903-452E-99D1-B2D300D468DF}"/>
          </ac:graphicFrameMkLst>
        </pc:graphicFrameChg>
        <pc:graphicFrameChg chg="add del mod">
          <ac:chgData name="Will Thompson" userId="0f320a09ab2a7829" providerId="LiveId" clId="{C79BEBFC-B791-444B-A860-F64F1FCEAF11}" dt="2020-05-16T09:40:03.255" v="3001"/>
          <ac:graphicFrameMkLst>
            <pc:docMk/>
            <pc:sldMk cId="3292790698" sldId="268"/>
            <ac:graphicFrameMk id="8" creationId="{B5B2A016-3903-4768-AAD7-8AE9B2E4EC9C}"/>
          </ac:graphicFrameMkLst>
        </pc:graphicFrameChg>
        <pc:graphicFrameChg chg="add del mod">
          <ac:chgData name="Will Thompson" userId="0f320a09ab2a7829" providerId="LiveId" clId="{C79BEBFC-B791-444B-A860-F64F1FCEAF11}" dt="2020-05-16T09:40:19.405" v="3006"/>
          <ac:graphicFrameMkLst>
            <pc:docMk/>
            <pc:sldMk cId="3292790698" sldId="268"/>
            <ac:graphicFrameMk id="9" creationId="{C4FD472F-7443-4988-AAD9-21E8B7E50295}"/>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5/15/2020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840573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00463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5/15/2020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363367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47713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5/15/2020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01411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89569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35397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5/15/2020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7483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5/15/2020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86062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5/15/2020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32988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5/15/2020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98256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5/15/2020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34857865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3" r:id="rId5"/>
    <p:sldLayoutId id="2147483688" r:id="rId6"/>
    <p:sldLayoutId id="2147483689" r:id="rId7"/>
    <p:sldLayoutId id="2147483690" r:id="rId8"/>
    <p:sldLayoutId id="2147483691" r:id="rId9"/>
    <p:sldLayoutId id="2147483692" r:id="rId10"/>
    <p:sldLayoutId id="2147483694" r:id="rId11"/>
  </p:sldLayoutIdLst>
  <p:hf sldNum="0" hdr="0" ftr="0" dt="0"/>
  <p:txStyles>
    <p:titleStyle>
      <a:lvl1pPr algn="l" defTabSz="914400" rtl="0" eaLnBrk="1" latinLnBrk="0" hangingPunct="1">
        <a:lnSpc>
          <a:spcPct val="90000"/>
        </a:lnSpc>
        <a:spcBef>
          <a:spcPct val="0"/>
        </a:spcBef>
        <a:buNone/>
        <a:defRPr lang="en-US" sz="4400" b="1"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3">
            <a:extLst>
              <a:ext uri="{FF2B5EF4-FFF2-40B4-BE49-F238E27FC236}">
                <a16:creationId xmlns:a16="http://schemas.microsoft.com/office/drawing/2014/main" id="{38AE3A35-822A-48EA-B7AC-C6A4996C3852}"/>
              </a:ext>
            </a:extLst>
          </p:cNvPr>
          <p:cNvPicPr>
            <a:picLocks noChangeAspect="1"/>
          </p:cNvPicPr>
          <p:nvPr/>
        </p:nvPicPr>
        <p:blipFill rotWithShape="1">
          <a:blip r:embed="rId2"/>
          <a:srcRect t="4555" b="5445"/>
          <a:stretch/>
        </p:blipFill>
        <p:spPr>
          <a:xfrm>
            <a:off x="20" y="-839"/>
            <a:ext cx="12191980" cy="6858000"/>
          </a:xfrm>
          <a:prstGeom prst="rect">
            <a:avLst/>
          </a:prstGeom>
        </p:spPr>
      </p:pic>
      <p:sp useBgFill="1">
        <p:nvSpPr>
          <p:cNvPr id="27" name="Rectangle 8">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8" name="Rectangle 10">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A6695952-374B-4EA3-BAFF-3C851EA341D9}"/>
              </a:ext>
            </a:extLst>
          </p:cNvPr>
          <p:cNvSpPr>
            <a:spLocks noGrp="1"/>
          </p:cNvSpPr>
          <p:nvPr>
            <p:ph type="ctrTitle"/>
          </p:nvPr>
        </p:nvSpPr>
        <p:spPr>
          <a:xfrm>
            <a:off x="1771132" y="2091263"/>
            <a:ext cx="8649738" cy="2590800"/>
          </a:xfrm>
        </p:spPr>
        <p:txBody>
          <a:bodyPr>
            <a:normAutofit/>
          </a:bodyPr>
          <a:lstStyle/>
          <a:p>
            <a:r>
              <a:rPr lang="en-GB" sz="2400" dirty="0">
                <a:latin typeface="Times New Roman" panose="02020603050405020304" pitchFamily="18" charset="0"/>
                <a:cs typeface="Times New Roman" panose="02020603050405020304" pitchFamily="18" charset="0"/>
              </a:rPr>
              <a:t>Students’ responses to the built-up environment and campus green spaces with preferences regarding this.</a:t>
            </a: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Lucie Isaac</a:t>
            </a: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1702765</a:t>
            </a:r>
            <a:br>
              <a:rPr lang="en-GB" dirty="0"/>
            </a:br>
            <a:endParaRPr lang="en-GB" sz="20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E549E196-DCCC-409D-9A6F-F876BC1CAE89}"/>
              </a:ext>
            </a:extLst>
          </p:cNvPr>
          <p:cNvSpPr>
            <a:spLocks noGrp="1"/>
          </p:cNvSpPr>
          <p:nvPr>
            <p:ph type="subTitle" idx="1"/>
          </p:nvPr>
        </p:nvSpPr>
        <p:spPr>
          <a:xfrm>
            <a:off x="1771130" y="4682062"/>
            <a:ext cx="8652788" cy="457201"/>
          </a:xfrm>
        </p:spPr>
        <p:txBody>
          <a:bodyPr>
            <a:normAutofit/>
          </a:bodyPr>
          <a:lstStyle/>
          <a:p>
            <a:r>
              <a:rPr lang="en-GB" dirty="0">
                <a:latin typeface="Times New Roman" panose="02020603050405020304" pitchFamily="18" charset="0"/>
                <a:cs typeface="Times New Roman" panose="02020603050405020304" pitchFamily="18" charset="0"/>
              </a:rPr>
              <a:t>BA COUNSELING AND PSYCHOLOGY STUDIES</a:t>
            </a:r>
          </a:p>
        </p:txBody>
      </p:sp>
      <p:sp>
        <p:nvSpPr>
          <p:cNvPr id="29" name="Rectangle 12">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14">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713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19C3A-FB60-4DF0-BC32-85845A624F15}"/>
              </a:ext>
            </a:extLst>
          </p:cNvPr>
          <p:cNvSpPr>
            <a:spLocks noGrp="1"/>
          </p:cNvSpPr>
          <p:nvPr>
            <p:ph type="title"/>
          </p:nvPr>
        </p:nvSpPr>
        <p:spPr/>
        <p:txBody>
          <a:bodyPr/>
          <a:lstStyle/>
          <a:p>
            <a:r>
              <a:rPr lang="en-GB" b="0" dirty="0">
                <a:latin typeface="Times New Roman" panose="02020603050405020304" pitchFamily="18" charset="0"/>
                <a:cs typeface="Times New Roman" panose="02020603050405020304" pitchFamily="18" charset="0"/>
              </a:rPr>
              <a:t>Background information; Literature</a:t>
            </a:r>
          </a:p>
        </p:txBody>
      </p:sp>
      <p:sp>
        <p:nvSpPr>
          <p:cNvPr id="3" name="Content Placeholder 2">
            <a:extLst>
              <a:ext uri="{FF2B5EF4-FFF2-40B4-BE49-F238E27FC236}">
                <a16:creationId xmlns:a16="http://schemas.microsoft.com/office/drawing/2014/main" id="{B6ABCEF4-6E21-467B-B68E-2BAD7A59938D}"/>
              </a:ext>
            </a:extLst>
          </p:cNvPr>
          <p:cNvSpPr>
            <a:spLocks noGrp="1"/>
          </p:cNvSpPr>
          <p:nvPr>
            <p:ph idx="1"/>
          </p:nvPr>
        </p:nvSpPr>
        <p:spPr/>
        <p:txBody>
          <a:bodyPr>
            <a:normAutofit fontScale="92500" lnSpcReduction="10000"/>
          </a:bodyPr>
          <a:lstStyle/>
          <a:p>
            <a:r>
              <a:rPr lang="en-GB" sz="2000" dirty="0">
                <a:latin typeface="Times New Roman" panose="02020603050405020304" pitchFamily="18" charset="0"/>
                <a:cs typeface="Times New Roman" panose="02020603050405020304" pitchFamily="18" charset="0"/>
              </a:rPr>
              <a:t>White et al, (2013) acknowledged that a large proportion of an individuals life is spent within their home, local environment (parks) or within places they work.</a:t>
            </a:r>
          </a:p>
          <a:p>
            <a:r>
              <a:rPr lang="en-GB" sz="2000" dirty="0">
                <a:latin typeface="Times New Roman" panose="02020603050405020304" pitchFamily="18" charset="0"/>
                <a:cs typeface="Times New Roman" panose="02020603050405020304" pitchFamily="18" charset="0"/>
              </a:rPr>
              <a:t>Huynh et al, (2013) looked at exposure of natural space and supporting emotional well-being within young individuals.</a:t>
            </a:r>
          </a:p>
          <a:p>
            <a:r>
              <a:rPr lang="en-GB" sz="2000" dirty="0">
                <a:latin typeface="Times New Roman" panose="02020603050405020304" pitchFamily="18" charset="0"/>
                <a:cs typeface="Times New Roman" panose="02020603050405020304" pitchFamily="18" charset="0"/>
              </a:rPr>
              <a:t>Gascon et al, (2018) found that exposure to natural spaces had a large impact upon adults who were showing negative well-being.</a:t>
            </a:r>
          </a:p>
          <a:p>
            <a:r>
              <a:rPr lang="en-GB" sz="2000" dirty="0">
                <a:latin typeface="Times New Roman" panose="02020603050405020304" pitchFamily="18" charset="0"/>
                <a:cs typeface="Times New Roman" panose="02020603050405020304" pitchFamily="18" charset="0"/>
              </a:rPr>
              <a:t>Speake et al, (2013) looked at students use and perceptions of their university green spaces which was based upon Attention Restoration Theory (ART) by Kaplan (1995).</a:t>
            </a:r>
          </a:p>
          <a:p>
            <a:r>
              <a:rPr lang="en-GB" sz="2000" dirty="0">
                <a:latin typeface="Times New Roman" panose="02020603050405020304" pitchFamily="18" charset="0"/>
                <a:cs typeface="Times New Roman" panose="02020603050405020304" pitchFamily="18" charset="0"/>
              </a:rPr>
              <a:t>ART theory suggests that nature helps individuals improve their ability to focus by allowing them to feel free in the green spaces. </a:t>
            </a:r>
          </a:p>
          <a:p>
            <a:r>
              <a:rPr lang="en-GB" sz="2000" dirty="0">
                <a:latin typeface="Times New Roman" panose="02020603050405020304" pitchFamily="18" charset="0"/>
                <a:cs typeface="Times New Roman" panose="02020603050405020304" pitchFamily="18" charset="0"/>
              </a:rPr>
              <a:t>Irvine et al, (2013) also based their work on ART when gaining a full understanding of green spaces for well-being.</a:t>
            </a:r>
          </a:p>
        </p:txBody>
      </p:sp>
    </p:spTree>
    <p:extLst>
      <p:ext uri="{BB962C8B-B14F-4D97-AF65-F5344CB8AC3E}">
        <p14:creationId xmlns:p14="http://schemas.microsoft.com/office/powerpoint/2010/main" val="874481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A9C53-A3B8-46E9-B273-2D5090A202C2}"/>
              </a:ext>
            </a:extLst>
          </p:cNvPr>
          <p:cNvSpPr>
            <a:spLocks noGrp="1"/>
          </p:cNvSpPr>
          <p:nvPr>
            <p:ph type="title"/>
          </p:nvPr>
        </p:nvSpPr>
        <p:spPr/>
        <p:txBody>
          <a:bodyPr/>
          <a:lstStyle/>
          <a:p>
            <a:r>
              <a:rPr lang="en-GB" b="0" dirty="0">
                <a:latin typeface="Times New Roman" panose="02020603050405020304" pitchFamily="18" charset="0"/>
                <a:cs typeface="Times New Roman" panose="02020603050405020304" pitchFamily="18" charset="0"/>
              </a:rPr>
              <a:t>The formation of the hypothesis</a:t>
            </a:r>
          </a:p>
        </p:txBody>
      </p:sp>
      <p:sp>
        <p:nvSpPr>
          <p:cNvPr id="3" name="Content Placeholder 2">
            <a:extLst>
              <a:ext uri="{FF2B5EF4-FFF2-40B4-BE49-F238E27FC236}">
                <a16:creationId xmlns:a16="http://schemas.microsoft.com/office/drawing/2014/main" id="{15909708-BDF5-4030-B808-CE7935F7249F}"/>
              </a:ext>
            </a:extLst>
          </p:cNvPr>
          <p:cNvSpPr>
            <a:spLocks noGrp="1"/>
          </p:cNvSpPr>
          <p:nvPr>
            <p:ph idx="1"/>
          </p:nvPr>
        </p:nvSpPr>
        <p:spPr/>
        <p:txBody>
          <a:bodyPr>
            <a:normAutofit/>
          </a:bodyPr>
          <a:lstStyle/>
          <a:p>
            <a:r>
              <a:rPr lang="en-GB" sz="2000" dirty="0">
                <a:latin typeface="Times New Roman" panose="02020603050405020304" pitchFamily="18" charset="0"/>
                <a:cs typeface="Times New Roman" panose="02020603050405020304" pitchFamily="18" charset="0"/>
              </a:rPr>
              <a:t>Three questions were focused upon answering throughout the dissertation research;</a:t>
            </a:r>
          </a:p>
          <a:p>
            <a:pPr lvl="1"/>
            <a:r>
              <a:rPr lang="en-GB" sz="1800" dirty="0">
                <a:latin typeface="Times New Roman" panose="02020603050405020304" pitchFamily="18" charset="0"/>
                <a:cs typeface="Times New Roman" panose="02020603050405020304" pitchFamily="18" charset="0"/>
              </a:rPr>
              <a:t>Exploring a students’ use of green and brown spaces to support a sense of wellbeing.</a:t>
            </a:r>
          </a:p>
          <a:p>
            <a:pPr lvl="1"/>
            <a:r>
              <a:rPr lang="en-GB" sz="1800" dirty="0">
                <a:latin typeface="Times New Roman" panose="02020603050405020304" pitchFamily="18" charset="0"/>
                <a:cs typeface="Times New Roman" panose="02020603050405020304" pitchFamily="18" charset="0"/>
              </a:rPr>
              <a:t>Students’ responses to the built-up environment.</a:t>
            </a:r>
          </a:p>
          <a:p>
            <a:pPr lvl="1"/>
            <a:r>
              <a:rPr lang="en-GB" sz="1800" dirty="0">
                <a:latin typeface="Times New Roman" panose="02020603050405020304" pitchFamily="18" charset="0"/>
                <a:cs typeface="Times New Roman" panose="02020603050405020304" pitchFamily="18" charset="0"/>
              </a:rPr>
              <a:t>Viewing a students perceptions of how their university campus could included natural features with a view of supporting well-being.</a:t>
            </a:r>
          </a:p>
          <a:p>
            <a:pPr marL="274320" lvl="1" indent="0">
              <a:buNone/>
            </a:pPr>
            <a:endParaRPr lang="en-GB" sz="1800" dirty="0">
              <a:latin typeface="Times New Roman" panose="02020603050405020304" pitchFamily="18" charset="0"/>
              <a:cs typeface="Times New Roman" panose="02020603050405020304" pitchFamily="18" charset="0"/>
            </a:endParaRPr>
          </a:p>
          <a:p>
            <a:pPr marL="274320" lvl="1" indent="0">
              <a:buNone/>
            </a:pPr>
            <a:r>
              <a:rPr lang="en-GB" sz="1800" dirty="0">
                <a:latin typeface="Times New Roman" panose="02020603050405020304" pitchFamily="18" charset="0"/>
                <a:cs typeface="Times New Roman" panose="02020603050405020304" pitchFamily="18" charset="0"/>
              </a:rPr>
              <a:t>The hypothesis;</a:t>
            </a:r>
          </a:p>
          <a:p>
            <a:pPr marL="274320" lvl="1" indent="0">
              <a:buNone/>
            </a:pPr>
            <a:r>
              <a:rPr lang="en-GB" sz="1800" dirty="0">
                <a:latin typeface="Times New Roman" panose="02020603050405020304" pitchFamily="18" charset="0"/>
                <a:cs typeface="Times New Roman" panose="02020603050405020304" pitchFamily="18" charset="0"/>
              </a:rPr>
              <a:t>Participants would think negatively of the built-up environment and positively of green spaces, that ultimately help their well-being. </a:t>
            </a:r>
          </a:p>
          <a:p>
            <a:pPr marL="274320" lvl="1" indent="0">
              <a:buNone/>
            </a:pPr>
            <a:r>
              <a:rPr lang="en-GB" sz="1800" dirty="0">
                <a:latin typeface="Times New Roman" panose="02020603050405020304" pitchFamily="18" charset="0"/>
                <a:cs typeface="Times New Roman" panose="02020603050405020304" pitchFamily="18" charset="0"/>
              </a:rPr>
              <a:t>Will also believe that the university requires more green elements to the campus.</a:t>
            </a:r>
          </a:p>
        </p:txBody>
      </p:sp>
    </p:spTree>
    <p:extLst>
      <p:ext uri="{BB962C8B-B14F-4D97-AF65-F5344CB8AC3E}">
        <p14:creationId xmlns:p14="http://schemas.microsoft.com/office/powerpoint/2010/main" val="2542657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639A8-6645-440D-A80C-551922F1B80E}"/>
              </a:ext>
            </a:extLst>
          </p:cNvPr>
          <p:cNvSpPr>
            <a:spLocks noGrp="1"/>
          </p:cNvSpPr>
          <p:nvPr>
            <p:ph type="title"/>
          </p:nvPr>
        </p:nvSpPr>
        <p:spPr/>
        <p:txBody>
          <a:bodyPr/>
          <a:lstStyle/>
          <a:p>
            <a:r>
              <a:rPr lang="en-GB" b="0" dirty="0">
                <a:latin typeface="Times New Roman" panose="02020603050405020304" pitchFamily="18" charset="0"/>
                <a:cs typeface="Times New Roman" panose="02020603050405020304" pitchFamily="18" charset="0"/>
              </a:rPr>
              <a:t>Methods; participants</a:t>
            </a:r>
          </a:p>
        </p:txBody>
      </p:sp>
      <p:sp>
        <p:nvSpPr>
          <p:cNvPr id="3" name="Content Placeholder 2">
            <a:extLst>
              <a:ext uri="{FF2B5EF4-FFF2-40B4-BE49-F238E27FC236}">
                <a16:creationId xmlns:a16="http://schemas.microsoft.com/office/drawing/2014/main" id="{E4AC841E-6135-42CD-AC52-59CBCE0E5FD5}"/>
              </a:ext>
            </a:extLst>
          </p:cNvPr>
          <p:cNvSpPr>
            <a:spLocks noGrp="1"/>
          </p:cNvSpPr>
          <p:nvPr>
            <p:ph idx="1"/>
          </p:nvPr>
        </p:nvSpPr>
        <p:spPr/>
        <p:txBody>
          <a:bodyPr>
            <a:normAutofit/>
          </a:bodyPr>
          <a:lstStyle/>
          <a:p>
            <a:r>
              <a:rPr lang="en-GB" sz="2000" dirty="0">
                <a:latin typeface="Times New Roman" panose="02020603050405020304" pitchFamily="18" charset="0"/>
                <a:cs typeface="Times New Roman" panose="02020603050405020304" pitchFamily="18" charset="0"/>
              </a:rPr>
              <a:t>Eight participants took part within the study.</a:t>
            </a:r>
          </a:p>
          <a:p>
            <a:r>
              <a:rPr lang="en-GB" sz="2000" dirty="0">
                <a:latin typeface="Times New Roman" panose="02020603050405020304" pitchFamily="18" charset="0"/>
                <a:cs typeface="Times New Roman" panose="02020603050405020304" pitchFamily="18" charset="0"/>
              </a:rPr>
              <a:t>Over the age of 18</a:t>
            </a:r>
          </a:p>
          <a:p>
            <a:r>
              <a:rPr lang="en-GB" sz="2000" dirty="0">
                <a:latin typeface="Times New Roman" panose="02020603050405020304" pitchFamily="18" charset="0"/>
                <a:cs typeface="Times New Roman" panose="02020603050405020304" pitchFamily="18" charset="0"/>
              </a:rPr>
              <a:t>All were from the psychology and counselling discipline</a:t>
            </a:r>
          </a:p>
          <a:p>
            <a:r>
              <a:rPr lang="en-GB" sz="2000" dirty="0">
                <a:latin typeface="Times New Roman" panose="02020603050405020304" pitchFamily="18" charset="0"/>
                <a:cs typeface="Times New Roman" panose="02020603050405020304" pitchFamily="18" charset="0"/>
              </a:rPr>
              <a:t>Demographic data sheet was given to participants before the study commenced, this asked </a:t>
            </a:r>
            <a:r>
              <a:rPr lang="en-GB" sz="2000" dirty="0" err="1">
                <a:latin typeface="Times New Roman" panose="02020603050405020304" pitchFamily="18" charset="0"/>
                <a:cs typeface="Times New Roman" panose="02020603050405020304" pitchFamily="18" charset="0"/>
              </a:rPr>
              <a:t>thir</a:t>
            </a:r>
            <a:r>
              <a:rPr lang="en-GB" sz="2000" dirty="0">
                <a:latin typeface="Times New Roman" panose="02020603050405020304" pitchFamily="18" charset="0"/>
                <a:cs typeface="Times New Roman" panose="02020603050405020304" pitchFamily="18" charset="0"/>
              </a:rPr>
              <a:t> age and gender.</a:t>
            </a:r>
          </a:p>
          <a:p>
            <a:r>
              <a:rPr lang="en-GB" sz="2000" dirty="0">
                <a:latin typeface="Times New Roman" panose="02020603050405020304" pitchFamily="18" charset="0"/>
                <a:cs typeface="Times New Roman" panose="02020603050405020304" pitchFamily="18" charset="0"/>
              </a:rPr>
              <a:t>25% of participants were Male, 62.5% were female and 12.5% responded as ‘Gender Non-Binary’ (</a:t>
            </a:r>
            <a:r>
              <a:rPr lang="en-GB" sz="2000" i="1" dirty="0">
                <a:latin typeface="Times New Roman" panose="02020603050405020304" pitchFamily="18" charset="0"/>
                <a:cs typeface="Times New Roman" panose="02020603050405020304" pitchFamily="18" charset="0"/>
              </a:rPr>
              <a:t>m</a:t>
            </a:r>
            <a:r>
              <a:rPr lang="en-GB" sz="2000" dirty="0">
                <a:latin typeface="Times New Roman" panose="02020603050405020304" pitchFamily="18" charset="0"/>
                <a:cs typeface="Times New Roman" panose="02020603050405020304" pitchFamily="18" charset="0"/>
              </a:rPr>
              <a:t>=29, </a:t>
            </a:r>
            <a:r>
              <a:rPr lang="en-GB" sz="2000" i="1" dirty="0" err="1">
                <a:latin typeface="Times New Roman" panose="02020603050405020304" pitchFamily="18" charset="0"/>
                <a:cs typeface="Times New Roman" panose="02020603050405020304" pitchFamily="18" charset="0"/>
              </a:rPr>
              <a:t>sd</a:t>
            </a:r>
            <a:r>
              <a:rPr lang="en-GB" sz="2000" dirty="0">
                <a:latin typeface="Times New Roman" panose="02020603050405020304" pitchFamily="18" charset="0"/>
                <a:cs typeface="Times New Roman" panose="02020603050405020304" pitchFamily="18" charset="0"/>
              </a:rPr>
              <a:t>=10.4 (1.d.p)).</a:t>
            </a:r>
          </a:p>
        </p:txBody>
      </p:sp>
    </p:spTree>
    <p:extLst>
      <p:ext uri="{BB962C8B-B14F-4D97-AF65-F5344CB8AC3E}">
        <p14:creationId xmlns:p14="http://schemas.microsoft.com/office/powerpoint/2010/main" val="329850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639A8-6645-440D-A80C-551922F1B80E}"/>
              </a:ext>
            </a:extLst>
          </p:cNvPr>
          <p:cNvSpPr>
            <a:spLocks noGrp="1"/>
          </p:cNvSpPr>
          <p:nvPr>
            <p:ph type="title"/>
          </p:nvPr>
        </p:nvSpPr>
        <p:spPr/>
        <p:txBody>
          <a:bodyPr/>
          <a:lstStyle/>
          <a:p>
            <a:r>
              <a:rPr lang="en-GB" b="0" dirty="0">
                <a:latin typeface="Times New Roman" panose="02020603050405020304" pitchFamily="18" charset="0"/>
                <a:cs typeface="Times New Roman" panose="02020603050405020304" pitchFamily="18" charset="0"/>
              </a:rPr>
              <a:t>Methods; design</a:t>
            </a:r>
          </a:p>
        </p:txBody>
      </p:sp>
      <p:sp>
        <p:nvSpPr>
          <p:cNvPr id="3" name="Content Placeholder 2">
            <a:extLst>
              <a:ext uri="{FF2B5EF4-FFF2-40B4-BE49-F238E27FC236}">
                <a16:creationId xmlns:a16="http://schemas.microsoft.com/office/drawing/2014/main" id="{E4AC841E-6135-42CD-AC52-59CBCE0E5FD5}"/>
              </a:ext>
            </a:extLst>
          </p:cNvPr>
          <p:cNvSpPr>
            <a:spLocks noGrp="1"/>
          </p:cNvSpPr>
          <p:nvPr>
            <p:ph idx="1"/>
          </p:nvPr>
        </p:nvSpPr>
        <p:spPr/>
        <p:txBody>
          <a:bodyPr>
            <a:normAutofit/>
          </a:bodyPr>
          <a:lstStyle/>
          <a:p>
            <a:r>
              <a:rPr lang="en-GB" sz="2000" dirty="0">
                <a:latin typeface="Times New Roman" panose="02020603050405020304" pitchFamily="18" charset="0"/>
                <a:cs typeface="Times New Roman" panose="02020603050405020304" pitchFamily="18" charset="0"/>
              </a:rPr>
              <a:t>Qualitative design using semi-structured interviews that lasted around 15 minutes and were recorded with the participants permission.</a:t>
            </a:r>
          </a:p>
          <a:p>
            <a:r>
              <a:rPr lang="en-GB" sz="2000" dirty="0">
                <a:latin typeface="Times New Roman" panose="02020603050405020304" pitchFamily="18" charset="0"/>
                <a:cs typeface="Times New Roman" panose="02020603050405020304" pitchFamily="18" charset="0"/>
              </a:rPr>
              <a:t>The interviews were then transcribed into scripts and a thematic analysis was used to analyse data and identify themes (Braun &amp; Clarke, 2006).</a:t>
            </a:r>
          </a:p>
        </p:txBody>
      </p:sp>
    </p:spTree>
    <p:extLst>
      <p:ext uri="{BB962C8B-B14F-4D97-AF65-F5344CB8AC3E}">
        <p14:creationId xmlns:p14="http://schemas.microsoft.com/office/powerpoint/2010/main" val="3644777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639A8-6645-440D-A80C-551922F1B80E}"/>
              </a:ext>
            </a:extLst>
          </p:cNvPr>
          <p:cNvSpPr>
            <a:spLocks noGrp="1"/>
          </p:cNvSpPr>
          <p:nvPr>
            <p:ph type="title"/>
          </p:nvPr>
        </p:nvSpPr>
        <p:spPr/>
        <p:txBody>
          <a:bodyPr/>
          <a:lstStyle/>
          <a:p>
            <a:r>
              <a:rPr lang="en-GB" b="0" dirty="0">
                <a:latin typeface="Times New Roman" panose="02020603050405020304" pitchFamily="18" charset="0"/>
                <a:cs typeface="Times New Roman" panose="02020603050405020304" pitchFamily="18" charset="0"/>
              </a:rPr>
              <a:t>Methods; materials</a:t>
            </a:r>
          </a:p>
        </p:txBody>
      </p:sp>
      <p:sp>
        <p:nvSpPr>
          <p:cNvPr id="3" name="Content Placeholder 2">
            <a:extLst>
              <a:ext uri="{FF2B5EF4-FFF2-40B4-BE49-F238E27FC236}">
                <a16:creationId xmlns:a16="http://schemas.microsoft.com/office/drawing/2014/main" id="{E4AC841E-6135-42CD-AC52-59CBCE0E5FD5}"/>
              </a:ext>
            </a:extLst>
          </p:cNvPr>
          <p:cNvSpPr>
            <a:spLocks noGrp="1"/>
          </p:cNvSpPr>
          <p:nvPr>
            <p:ph idx="1"/>
          </p:nvPr>
        </p:nvSpPr>
        <p:spPr/>
        <p:txBody>
          <a:bodyPr/>
          <a:lstStyle/>
          <a:p>
            <a:r>
              <a:rPr lang="en-GB" sz="1800" dirty="0">
                <a:latin typeface="Times New Roman" panose="02020603050405020304" pitchFamily="18" charset="0"/>
                <a:cs typeface="Times New Roman" panose="02020603050405020304" pitchFamily="18" charset="0"/>
              </a:rPr>
              <a:t>Participants were given a consent form and a demographic data sheet before commencing with the study. Afterwards, a debrief sheet was given stating both the researchers and supervisors email, if any questions were raised afterwards.</a:t>
            </a:r>
          </a:p>
          <a:p>
            <a:r>
              <a:rPr lang="en-GB" sz="1800" dirty="0">
                <a:latin typeface="Times New Roman" panose="02020603050405020304" pitchFamily="18" charset="0"/>
                <a:cs typeface="Times New Roman" panose="02020603050405020304" pitchFamily="18" charset="0"/>
              </a:rPr>
              <a:t>Another material that was used was a recording device.</a:t>
            </a:r>
          </a:p>
          <a:p>
            <a:endParaRPr lang="en-GB" dirty="0"/>
          </a:p>
        </p:txBody>
      </p:sp>
    </p:spTree>
    <p:extLst>
      <p:ext uri="{BB962C8B-B14F-4D97-AF65-F5344CB8AC3E}">
        <p14:creationId xmlns:p14="http://schemas.microsoft.com/office/powerpoint/2010/main" val="3256105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639A8-6645-440D-A80C-551922F1B80E}"/>
              </a:ext>
            </a:extLst>
          </p:cNvPr>
          <p:cNvSpPr>
            <a:spLocks noGrp="1"/>
          </p:cNvSpPr>
          <p:nvPr>
            <p:ph type="title"/>
          </p:nvPr>
        </p:nvSpPr>
        <p:spPr/>
        <p:txBody>
          <a:bodyPr/>
          <a:lstStyle/>
          <a:p>
            <a:r>
              <a:rPr lang="en-GB" b="0" dirty="0">
                <a:latin typeface="Times New Roman" panose="02020603050405020304" pitchFamily="18" charset="0"/>
                <a:cs typeface="Times New Roman" panose="02020603050405020304" pitchFamily="18" charset="0"/>
              </a:rPr>
              <a:t>Methods; procedure</a:t>
            </a:r>
          </a:p>
        </p:txBody>
      </p:sp>
      <p:sp>
        <p:nvSpPr>
          <p:cNvPr id="3" name="Content Placeholder 2">
            <a:extLst>
              <a:ext uri="{FF2B5EF4-FFF2-40B4-BE49-F238E27FC236}">
                <a16:creationId xmlns:a16="http://schemas.microsoft.com/office/drawing/2014/main" id="{E4AC841E-6135-42CD-AC52-59CBCE0E5FD5}"/>
              </a:ext>
            </a:extLst>
          </p:cNvPr>
          <p:cNvSpPr>
            <a:spLocks noGrp="1"/>
          </p:cNvSpPr>
          <p:nvPr>
            <p:ph idx="1"/>
          </p:nvPr>
        </p:nvSpPr>
        <p:spPr/>
        <p:txBody>
          <a:bodyPr>
            <a:noAutofit/>
          </a:bodyPr>
          <a:lstStyle/>
          <a:p>
            <a:r>
              <a:rPr lang="en-GB" sz="2000" dirty="0">
                <a:latin typeface="Times New Roman" panose="02020603050405020304" pitchFamily="18" charset="0"/>
                <a:cs typeface="Times New Roman" panose="02020603050405020304" pitchFamily="18" charset="0"/>
              </a:rPr>
              <a:t>Pilot study was carried out before the study commenced</a:t>
            </a:r>
          </a:p>
          <a:p>
            <a:r>
              <a:rPr lang="en-GB" sz="2000" dirty="0">
                <a:latin typeface="Times New Roman" panose="02020603050405020304" pitchFamily="18" charset="0"/>
                <a:cs typeface="Times New Roman" panose="02020603050405020304" pitchFamily="18" charset="0"/>
              </a:rPr>
              <a:t>Ethical consideration was needed before starting data collection, by a proposal and ethical approval form.</a:t>
            </a:r>
          </a:p>
          <a:p>
            <a:r>
              <a:rPr lang="en-GB" sz="2000" dirty="0">
                <a:latin typeface="Times New Roman" panose="02020603050405020304" pitchFamily="18" charset="0"/>
                <a:cs typeface="Times New Roman" panose="02020603050405020304" pitchFamily="18" charset="0"/>
              </a:rPr>
              <a:t>Study involved participants within the university who were recruited through EMS.</a:t>
            </a:r>
          </a:p>
          <a:p>
            <a:r>
              <a:rPr lang="en-GB" sz="2000" dirty="0">
                <a:latin typeface="Times New Roman" panose="02020603050405020304" pitchFamily="18" charset="0"/>
                <a:cs typeface="Times New Roman" panose="02020603050405020304" pitchFamily="18" charset="0"/>
              </a:rPr>
              <a:t>A consent form was given to each participant stating the aims of the study and that they could withdraw at any given time. One the consent form also mentioned that they would be recorded but kept anonymous. </a:t>
            </a:r>
          </a:p>
          <a:p>
            <a:r>
              <a:rPr lang="en-GB" sz="2000" dirty="0">
                <a:latin typeface="Times New Roman" panose="02020603050405020304" pitchFamily="18" charset="0"/>
                <a:cs typeface="Times New Roman" panose="02020603050405020304" pitchFamily="18" charset="0"/>
              </a:rPr>
              <a:t>Demographic sheet was given asking their age and gender.</a:t>
            </a:r>
          </a:p>
          <a:p>
            <a:r>
              <a:rPr lang="en-GB" sz="2000" dirty="0">
                <a:latin typeface="Times New Roman" panose="02020603050405020304" pitchFamily="18" charset="0"/>
                <a:cs typeface="Times New Roman" panose="02020603050405020304" pitchFamily="18" charset="0"/>
              </a:rPr>
              <a:t>Participants were then asked 14 questions about well-being and their preferences to green spaces and the outdoor and indoor environment.</a:t>
            </a:r>
          </a:p>
          <a:p>
            <a:r>
              <a:rPr lang="en-GB" sz="2000" dirty="0">
                <a:latin typeface="Times New Roman" panose="02020603050405020304" pitchFamily="18" charset="0"/>
                <a:cs typeface="Times New Roman" panose="02020603050405020304" pitchFamily="18" charset="0"/>
              </a:rPr>
              <a:t>A debrief was given after the study stating the researcher and supervisors emails for any questions that may be raised.</a:t>
            </a:r>
          </a:p>
        </p:txBody>
      </p:sp>
    </p:spTree>
    <p:extLst>
      <p:ext uri="{BB962C8B-B14F-4D97-AF65-F5344CB8AC3E}">
        <p14:creationId xmlns:p14="http://schemas.microsoft.com/office/powerpoint/2010/main" val="1609507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639A8-6645-440D-A80C-551922F1B80E}"/>
              </a:ext>
            </a:extLst>
          </p:cNvPr>
          <p:cNvSpPr>
            <a:spLocks noGrp="1"/>
          </p:cNvSpPr>
          <p:nvPr>
            <p:ph type="title"/>
          </p:nvPr>
        </p:nvSpPr>
        <p:spPr/>
        <p:txBody>
          <a:bodyPr/>
          <a:lstStyle/>
          <a:p>
            <a:r>
              <a:rPr lang="en-GB" b="0" dirty="0">
                <a:latin typeface="Times New Roman" panose="02020603050405020304" pitchFamily="18" charset="0"/>
                <a:cs typeface="Times New Roman" panose="02020603050405020304" pitchFamily="18" charset="0"/>
              </a:rPr>
              <a:t>Main findings</a:t>
            </a:r>
          </a:p>
        </p:txBody>
      </p:sp>
      <p:sp>
        <p:nvSpPr>
          <p:cNvPr id="3" name="Content Placeholder 2">
            <a:extLst>
              <a:ext uri="{FF2B5EF4-FFF2-40B4-BE49-F238E27FC236}">
                <a16:creationId xmlns:a16="http://schemas.microsoft.com/office/drawing/2014/main" id="{E4AC841E-6135-42CD-AC52-59CBCE0E5FD5}"/>
              </a:ext>
            </a:extLst>
          </p:cNvPr>
          <p:cNvSpPr>
            <a:spLocks noGrp="1"/>
          </p:cNvSpPr>
          <p:nvPr>
            <p:ph idx="1"/>
          </p:nvPr>
        </p:nvSpPr>
        <p:spPr/>
        <p:txBody>
          <a:bodyPr>
            <a:normAutofit/>
          </a:bodyPr>
          <a:lstStyle/>
          <a:p>
            <a:r>
              <a:rPr lang="en-GB" sz="2000" dirty="0">
                <a:latin typeface="Times New Roman" panose="02020603050405020304" pitchFamily="18" charset="0"/>
                <a:cs typeface="Times New Roman" panose="02020603050405020304" pitchFamily="18" charset="0"/>
              </a:rPr>
              <a:t>Majority of participants believed green spaces were extremely important for maintains a positive well-being.</a:t>
            </a:r>
          </a:p>
          <a:p>
            <a:r>
              <a:rPr lang="en-GB" sz="2000" dirty="0">
                <a:latin typeface="Times New Roman" panose="02020603050405020304" pitchFamily="18" charset="0"/>
                <a:cs typeface="Times New Roman" panose="02020603050405020304" pitchFamily="18" charset="0"/>
              </a:rPr>
              <a:t>Four subordinates were found – distractions, preferences for specific spaces, non academic socialisation and the use of outdoor space,.</a:t>
            </a:r>
          </a:p>
          <a:p>
            <a:r>
              <a:rPr lang="en-GB" sz="2000" dirty="0">
                <a:latin typeface="Times New Roman" panose="02020603050405020304" pitchFamily="18" charset="0"/>
                <a:cs typeface="Times New Roman" panose="02020603050405020304" pitchFamily="18" charset="0"/>
              </a:rPr>
              <a:t>No negative thoughts upon green spaces.</a:t>
            </a:r>
          </a:p>
          <a:p>
            <a:r>
              <a:rPr lang="en-GB" sz="2000" dirty="0">
                <a:latin typeface="Times New Roman" panose="02020603050405020304" pitchFamily="18" charset="0"/>
                <a:cs typeface="Times New Roman" panose="02020603050405020304" pitchFamily="18" charset="0"/>
              </a:rPr>
              <a:t>Large majority believed that adding greenery to the university campus was essential for improving well-being.</a:t>
            </a:r>
          </a:p>
          <a:p>
            <a:r>
              <a:rPr lang="en-GB" sz="2000" dirty="0">
                <a:latin typeface="Times New Roman" panose="02020603050405020304" pitchFamily="18" charset="0"/>
                <a:cs typeface="Times New Roman" panose="02020603050405020304" pitchFamily="18" charset="0"/>
              </a:rPr>
              <a:t>Almost all participants were negative upon the built-up environment.</a:t>
            </a:r>
          </a:p>
          <a:p>
            <a:pPr marL="0" indent="0">
              <a:buNone/>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88687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639A8-6645-440D-A80C-551922F1B80E}"/>
              </a:ext>
            </a:extLst>
          </p:cNvPr>
          <p:cNvSpPr>
            <a:spLocks noGrp="1"/>
          </p:cNvSpPr>
          <p:nvPr>
            <p:ph type="title"/>
          </p:nvPr>
        </p:nvSpPr>
        <p:spPr/>
        <p:txBody>
          <a:bodyPr/>
          <a:lstStyle/>
          <a:p>
            <a:r>
              <a:rPr lang="en-GB" b="0" dirty="0">
                <a:latin typeface="Times New Roman" panose="02020603050405020304" pitchFamily="18" charset="0"/>
                <a:cs typeface="Times New Roman" panose="02020603050405020304" pitchFamily="18" charset="0"/>
              </a:rPr>
              <a:t>Discussion</a:t>
            </a:r>
          </a:p>
        </p:txBody>
      </p:sp>
      <p:sp>
        <p:nvSpPr>
          <p:cNvPr id="3" name="Content Placeholder 2">
            <a:extLst>
              <a:ext uri="{FF2B5EF4-FFF2-40B4-BE49-F238E27FC236}">
                <a16:creationId xmlns:a16="http://schemas.microsoft.com/office/drawing/2014/main" id="{E4AC841E-6135-42CD-AC52-59CBCE0E5FD5}"/>
              </a:ext>
            </a:extLst>
          </p:cNvPr>
          <p:cNvSpPr>
            <a:spLocks noGrp="1"/>
          </p:cNvSpPr>
          <p:nvPr>
            <p:ph idx="1"/>
          </p:nvPr>
        </p:nvSpPr>
        <p:spPr/>
        <p:txBody>
          <a:bodyPr>
            <a:normAutofit/>
          </a:bodyPr>
          <a:lstStyle/>
          <a:p>
            <a:r>
              <a:rPr lang="en-GB" sz="2000" dirty="0">
                <a:latin typeface="Times New Roman" panose="02020603050405020304" pitchFamily="18" charset="0"/>
                <a:cs typeface="Times New Roman" panose="02020603050405020304" pitchFamily="18" charset="0"/>
              </a:rPr>
              <a:t>Literature such as Speake et al., (2013) had helped drastically with the formation of the study, who based their work upon the ART theory by Kaplan (1995). Which agreed with the findings, that green spaces helped well-being.</a:t>
            </a:r>
          </a:p>
          <a:p>
            <a:r>
              <a:rPr lang="en-GB" sz="2000" dirty="0">
                <a:latin typeface="Times New Roman" panose="02020603050405020304" pitchFamily="18" charset="0"/>
                <a:cs typeface="Times New Roman" panose="02020603050405020304" pitchFamily="18" charset="0"/>
              </a:rPr>
              <a:t>Literature originally stated that there would be different opinions with different age groups, this was not true within the current study.</a:t>
            </a:r>
          </a:p>
          <a:p>
            <a:r>
              <a:rPr lang="en-GB" sz="2000" dirty="0">
                <a:latin typeface="Times New Roman" panose="02020603050405020304" pitchFamily="18" charset="0"/>
                <a:cs typeface="Times New Roman" panose="02020603050405020304" pitchFamily="18" charset="0"/>
              </a:rPr>
              <a:t>The initial hypothesis, that participants would think negatively of the built-up environment and positively of green spaces helping their well-being, and that their campus needed more green spaces, was accepted. </a:t>
            </a:r>
          </a:p>
          <a:p>
            <a:r>
              <a:rPr lang="en-GB" sz="2000" dirty="0">
                <a:latin typeface="Times New Roman" panose="02020603050405020304" pitchFamily="18" charset="0"/>
                <a:cs typeface="Times New Roman" panose="02020603050405020304" pitchFamily="18" charset="0"/>
              </a:rPr>
              <a:t>One limitation of this study is that on the day it was very nice weather, so this may have had a large impact upon the participants opinions. </a:t>
            </a:r>
          </a:p>
        </p:txBody>
      </p:sp>
    </p:spTree>
    <p:extLst>
      <p:ext uri="{BB962C8B-B14F-4D97-AF65-F5344CB8AC3E}">
        <p14:creationId xmlns:p14="http://schemas.microsoft.com/office/powerpoint/2010/main" val="1751412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639A8-6645-440D-A80C-551922F1B80E}"/>
              </a:ext>
            </a:extLst>
          </p:cNvPr>
          <p:cNvSpPr>
            <a:spLocks noGrp="1"/>
          </p:cNvSpPr>
          <p:nvPr>
            <p:ph type="title"/>
          </p:nvPr>
        </p:nvSpPr>
        <p:spPr/>
        <p:txBody>
          <a:bodyPr/>
          <a:lstStyle/>
          <a:p>
            <a:r>
              <a:rPr lang="en-GB" b="0"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E4AC841E-6135-42CD-AC52-59CBCE0E5FD5}"/>
              </a:ext>
            </a:extLst>
          </p:cNvPr>
          <p:cNvSpPr>
            <a:spLocks noGrp="1"/>
          </p:cNvSpPr>
          <p:nvPr>
            <p:ph idx="1"/>
          </p:nvPr>
        </p:nvSpPr>
        <p:spPr/>
        <p:txBody>
          <a:bodyPr>
            <a:normAutofit/>
          </a:bodyPr>
          <a:lstStyle/>
          <a:p>
            <a:r>
              <a:rPr lang="en-GB" sz="2000" dirty="0">
                <a:latin typeface="Times New Roman" panose="02020603050405020304" pitchFamily="18" charset="0"/>
                <a:cs typeface="Times New Roman" panose="02020603050405020304" pitchFamily="18" charset="0"/>
              </a:rPr>
              <a:t>The current research project showed an in depth idea of how people feel about different types of spaces and that there is a large need for more green spaces within university campus’.</a:t>
            </a:r>
          </a:p>
          <a:p>
            <a:r>
              <a:rPr lang="en-GB" sz="2000" dirty="0">
                <a:latin typeface="Times New Roman" panose="02020603050405020304" pitchFamily="18" charset="0"/>
                <a:cs typeface="Times New Roman" panose="02020603050405020304" pitchFamily="18" charset="0"/>
              </a:rPr>
              <a:t>Various of subordinate themes were identified from the transcripts.</a:t>
            </a:r>
          </a:p>
          <a:p>
            <a:r>
              <a:rPr lang="en-GB" sz="2000" dirty="0">
                <a:latin typeface="Times New Roman" panose="02020603050405020304" pitchFamily="18" charset="0"/>
                <a:cs typeface="Times New Roman" panose="02020603050405020304" pitchFamily="18" charset="0"/>
              </a:rPr>
              <a:t>More research will need to be done within the UK about green spaces, as most of the literature was about the United States.</a:t>
            </a: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7072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639A8-6645-440D-A80C-551922F1B80E}"/>
              </a:ext>
            </a:extLst>
          </p:cNvPr>
          <p:cNvSpPr>
            <a:spLocks noGrp="1"/>
          </p:cNvSpPr>
          <p:nvPr>
            <p:ph type="title"/>
          </p:nvPr>
        </p:nvSpPr>
        <p:spPr/>
        <p:txBody>
          <a:bodyPr/>
          <a:lstStyle/>
          <a:p>
            <a:r>
              <a:rPr lang="en-GB" b="0" dirty="0">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E4AC841E-6135-42CD-AC52-59CBCE0E5FD5}"/>
              </a:ext>
            </a:extLst>
          </p:cNvPr>
          <p:cNvSpPr>
            <a:spLocks noGrp="1"/>
          </p:cNvSpPr>
          <p:nvPr>
            <p:ph idx="1"/>
          </p:nvPr>
        </p:nvSpPr>
        <p:spPr/>
        <p:txBody>
          <a:bodyPr>
            <a:normAutofit/>
          </a:bodyPr>
          <a:lstStyle/>
          <a:p>
            <a:r>
              <a:rPr lang="en-GB" sz="2000" dirty="0">
                <a:latin typeface="Times New Roman" panose="02020603050405020304" pitchFamily="18" charset="0"/>
                <a:cs typeface="Times New Roman" panose="02020603050405020304" pitchFamily="18" charset="0"/>
              </a:rPr>
              <a:t>Adjusting the amount of participants who took part in the study, as other research has participant numbers of 1,000 to 10,000. </a:t>
            </a:r>
          </a:p>
          <a:p>
            <a:r>
              <a:rPr lang="en-GB" sz="2000" dirty="0">
                <a:latin typeface="Times New Roman" panose="02020603050405020304" pitchFamily="18" charset="0"/>
                <a:cs typeface="Times New Roman" panose="02020603050405020304" pitchFamily="18" charset="0"/>
              </a:rPr>
              <a:t>Changing the design of the study to a focus group to gain a more in depth understanding, and to allow arguments and opinions to be expressed.</a:t>
            </a:r>
          </a:p>
          <a:p>
            <a:r>
              <a:rPr lang="en-GB" sz="2000" dirty="0">
                <a:latin typeface="Times New Roman" panose="02020603050405020304" pitchFamily="18" charset="0"/>
                <a:cs typeface="Times New Roman" panose="02020603050405020304" pitchFamily="18" charset="0"/>
              </a:rPr>
              <a:t>Increasing the age range</a:t>
            </a:r>
          </a:p>
          <a:p>
            <a:r>
              <a:rPr lang="en-GB" sz="2000" dirty="0">
                <a:latin typeface="Times New Roman" panose="02020603050405020304" pitchFamily="18" charset="0"/>
                <a:cs typeface="Times New Roman" panose="02020603050405020304" pitchFamily="18" charset="0"/>
              </a:rPr>
              <a:t>Increasing the number of male participants and having a 50/50</a:t>
            </a:r>
          </a:p>
          <a:p>
            <a:r>
              <a:rPr lang="en-GB" sz="2000" dirty="0">
                <a:latin typeface="Times New Roman" panose="02020603050405020304" pitchFamily="18" charset="0"/>
                <a:cs typeface="Times New Roman" panose="02020603050405020304" pitchFamily="18" charset="0"/>
              </a:rPr>
              <a:t>Possibly carrying out the study over two days, one over a sunny day and another on a rainy day, if possible, but obviously the weather cannot be controlled.</a:t>
            </a:r>
          </a:p>
          <a:p>
            <a:r>
              <a:rPr lang="en-GB" sz="2000" dirty="0">
                <a:latin typeface="Times New Roman" panose="02020603050405020304" pitchFamily="18" charset="0"/>
                <a:cs typeface="Times New Roman" panose="02020603050405020304" pitchFamily="18" charset="0"/>
              </a:rPr>
              <a:t>Allowing people to participant in the study who are not just from the Psychology and counselling discipline.</a:t>
            </a:r>
          </a:p>
        </p:txBody>
      </p:sp>
    </p:spTree>
    <p:extLst>
      <p:ext uri="{BB962C8B-B14F-4D97-AF65-F5344CB8AC3E}">
        <p14:creationId xmlns:p14="http://schemas.microsoft.com/office/powerpoint/2010/main" val="1318064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639A8-6645-440D-A80C-551922F1B80E}"/>
              </a:ext>
            </a:extLst>
          </p:cNvPr>
          <p:cNvSpPr>
            <a:spLocks noGrp="1"/>
          </p:cNvSpPr>
          <p:nvPr>
            <p:ph type="title"/>
          </p:nvPr>
        </p:nvSpPr>
        <p:spPr/>
        <p:txBody>
          <a:bodyPr/>
          <a:lstStyle/>
          <a:p>
            <a:r>
              <a:rPr lang="en-GB" b="0" dirty="0">
                <a:latin typeface="Times New Roman" panose="02020603050405020304" pitchFamily="18" charset="0"/>
                <a:cs typeface="Times New Roman" panose="02020603050405020304" pitchFamily="18" charset="0"/>
              </a:rPr>
              <a:t>Researcher reflections</a:t>
            </a:r>
          </a:p>
        </p:txBody>
      </p:sp>
      <p:sp>
        <p:nvSpPr>
          <p:cNvPr id="3" name="Content Placeholder 2">
            <a:extLst>
              <a:ext uri="{FF2B5EF4-FFF2-40B4-BE49-F238E27FC236}">
                <a16:creationId xmlns:a16="http://schemas.microsoft.com/office/drawing/2014/main" id="{E4AC841E-6135-42CD-AC52-59CBCE0E5FD5}"/>
              </a:ext>
            </a:extLst>
          </p:cNvPr>
          <p:cNvSpPr>
            <a:spLocks noGrp="1"/>
          </p:cNvSpPr>
          <p:nvPr>
            <p:ph idx="1"/>
          </p:nvPr>
        </p:nvSpPr>
        <p:spPr/>
        <p:txBody>
          <a:bodyPr>
            <a:normAutofit/>
          </a:bodyPr>
          <a:lstStyle/>
          <a:p>
            <a:r>
              <a:rPr lang="en-GB" sz="2000" dirty="0">
                <a:latin typeface="Times New Roman" panose="02020603050405020304" pitchFamily="18" charset="0"/>
                <a:cs typeface="Times New Roman" panose="02020603050405020304" pitchFamily="18" charset="0"/>
              </a:rPr>
              <a:t>Overall, interesting findings from the studies and the use of thematic analysis.</a:t>
            </a:r>
          </a:p>
          <a:p>
            <a:r>
              <a:rPr lang="en-GB" sz="2000" dirty="0">
                <a:latin typeface="Times New Roman" panose="02020603050405020304" pitchFamily="18" charset="0"/>
                <a:cs typeface="Times New Roman" panose="02020603050405020304" pitchFamily="18" charset="0"/>
              </a:rPr>
              <a:t>Due to the current pandemic, it can be seen that this may have had a detrimental affect on the dissertation due to the lack of resources and not being able to see the supervisor in person. </a:t>
            </a:r>
          </a:p>
          <a:p>
            <a:r>
              <a:rPr lang="en-GB" sz="2000" dirty="0">
                <a:latin typeface="Times New Roman" panose="02020603050405020304" pitchFamily="18" charset="0"/>
                <a:cs typeface="Times New Roman" panose="02020603050405020304" pitchFamily="18" charset="0"/>
              </a:rPr>
              <a:t>More research must be done about the chosen topic to gain a clear understanding of the topic area.</a:t>
            </a:r>
          </a:p>
          <a:p>
            <a:r>
              <a:rPr lang="en-GB" sz="2000" dirty="0">
                <a:latin typeface="Times New Roman" panose="02020603050405020304" pitchFamily="18" charset="0"/>
                <a:cs typeface="Times New Roman" panose="02020603050405020304" pitchFamily="18" charset="0"/>
              </a:rPr>
              <a:t>The topic area was rather interesting to research, but majority of the literature was in America or using quantitative studies.</a:t>
            </a:r>
          </a:p>
        </p:txBody>
      </p:sp>
    </p:spTree>
    <p:extLst>
      <p:ext uri="{BB962C8B-B14F-4D97-AF65-F5344CB8AC3E}">
        <p14:creationId xmlns:p14="http://schemas.microsoft.com/office/powerpoint/2010/main" val="2812347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BB3B9-E7B1-4DD3-8EF6-1579846D87BD}"/>
              </a:ext>
            </a:extLst>
          </p:cNvPr>
          <p:cNvSpPr>
            <a:spLocks noGrp="1"/>
          </p:cNvSpPr>
          <p:nvPr>
            <p:ph type="title"/>
          </p:nvPr>
        </p:nvSpPr>
        <p:spPr>
          <a:xfrm>
            <a:off x="4328984" y="135924"/>
            <a:ext cx="10058400" cy="1371600"/>
          </a:xfrm>
        </p:spPr>
        <p:txBody>
          <a:bodyPr>
            <a:normAutofit/>
          </a:bodyPr>
          <a:lstStyle/>
          <a:p>
            <a:r>
              <a:rPr lang="en-GB" sz="4000" b="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AE572A8-690D-4560-BFFC-1A87F4537725}"/>
              </a:ext>
            </a:extLst>
          </p:cNvPr>
          <p:cNvSpPr>
            <a:spLocks noGrp="1"/>
          </p:cNvSpPr>
          <p:nvPr>
            <p:ph idx="1"/>
          </p:nvPr>
        </p:nvSpPr>
        <p:spPr>
          <a:xfrm>
            <a:off x="1066800" y="1161535"/>
            <a:ext cx="10058400" cy="5350476"/>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Braun, V., &amp; Clarke, V. (2006). Using thematic analysis in psychology. </a:t>
            </a:r>
            <a:r>
              <a:rPr lang="en-GB" i="1" dirty="0">
                <a:latin typeface="Times New Roman" panose="02020603050405020304" pitchFamily="18" charset="0"/>
                <a:cs typeface="Times New Roman" panose="02020603050405020304" pitchFamily="18" charset="0"/>
              </a:rPr>
              <a:t>Qualitative research in psychology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a:t>
            </a:r>
            <a:r>
              <a:rPr lang="en-GB" dirty="0">
                <a:latin typeface="Times New Roman" panose="02020603050405020304" pitchFamily="18" charset="0"/>
                <a:cs typeface="Times New Roman" panose="02020603050405020304" pitchFamily="18" charset="0"/>
              </a:rPr>
              <a:t>(2), 	77-101.</a:t>
            </a:r>
          </a:p>
          <a:p>
            <a:pPr marL="0" indent="0">
              <a:buNone/>
            </a:pPr>
            <a:r>
              <a:rPr lang="en-GB" dirty="0">
                <a:latin typeface="Times New Roman" panose="02020603050405020304" pitchFamily="18" charset="0"/>
                <a:cs typeface="Times New Roman" panose="02020603050405020304" pitchFamily="18" charset="0"/>
              </a:rPr>
              <a:t>Gascon, M., Sánchez-Benavides, G., </a:t>
            </a:r>
            <a:r>
              <a:rPr lang="en-GB" dirty="0" err="1">
                <a:latin typeface="Times New Roman" panose="02020603050405020304" pitchFamily="18" charset="0"/>
                <a:cs typeface="Times New Roman" panose="02020603050405020304" pitchFamily="18" charset="0"/>
              </a:rPr>
              <a:t>Dadvand</a:t>
            </a:r>
            <a:r>
              <a:rPr lang="en-GB" dirty="0">
                <a:latin typeface="Times New Roman" panose="02020603050405020304" pitchFamily="18" charset="0"/>
                <a:cs typeface="Times New Roman" panose="02020603050405020304" pitchFamily="18" charset="0"/>
              </a:rPr>
              <a:t>, P., Martínez, D., </a:t>
            </a:r>
            <a:r>
              <a:rPr lang="en-GB" dirty="0" err="1">
                <a:latin typeface="Times New Roman" panose="02020603050405020304" pitchFamily="18" charset="0"/>
                <a:cs typeface="Times New Roman" panose="02020603050405020304" pitchFamily="18" charset="0"/>
              </a:rPr>
              <a:t>Gramunt</a:t>
            </a:r>
            <a:r>
              <a:rPr lang="en-GB" dirty="0">
                <a:latin typeface="Times New Roman" panose="02020603050405020304" pitchFamily="18" charset="0"/>
                <a:cs typeface="Times New Roman" panose="02020603050405020304" pitchFamily="18" charset="0"/>
              </a:rPr>
              <a:t>, N., </a:t>
            </a:r>
            <a:r>
              <a:rPr lang="en-GB" dirty="0" err="1">
                <a:latin typeface="Times New Roman" panose="02020603050405020304" pitchFamily="18" charset="0"/>
                <a:cs typeface="Times New Roman" panose="02020603050405020304" pitchFamily="18" charset="0"/>
              </a:rPr>
              <a:t>Gotsens</a:t>
            </a:r>
            <a:r>
              <a:rPr lang="en-GB" dirty="0">
                <a:latin typeface="Times New Roman" panose="02020603050405020304" pitchFamily="18" charset="0"/>
                <a:cs typeface="Times New Roman" panose="02020603050405020304" pitchFamily="18" charset="0"/>
              </a:rPr>
              <a:t>, X., ... &amp; </a:t>
            </a:r>
            <a:r>
              <a:rPr lang="en-GB" dirty="0" err="1">
                <a:latin typeface="Times New Roman" panose="02020603050405020304" pitchFamily="18" charset="0"/>
                <a:cs typeface="Times New Roman" panose="02020603050405020304" pitchFamily="18" charset="0"/>
              </a:rPr>
              <a:t>Nieuwenhuijsen</a:t>
            </a:r>
            <a:r>
              <a:rPr lang="en-GB" dirty="0">
                <a:latin typeface="Times New Roman" panose="02020603050405020304" pitchFamily="18" charset="0"/>
                <a:cs typeface="Times New Roman" panose="02020603050405020304" pitchFamily="18" charset="0"/>
              </a:rPr>
              <a:t>, 	M. (2018). Long-term exposure to residential green and blue spaces and anxiety and depression in 	adults: a cross-sectional study. </a:t>
            </a:r>
            <a:r>
              <a:rPr lang="en-GB" i="1" dirty="0">
                <a:latin typeface="Times New Roman" panose="02020603050405020304" pitchFamily="18" charset="0"/>
                <a:cs typeface="Times New Roman" panose="02020603050405020304" pitchFamily="18" charset="0"/>
              </a:rPr>
              <a:t>Environmental research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162</a:t>
            </a:r>
            <a:r>
              <a:rPr lang="en-GB" dirty="0">
                <a:latin typeface="Times New Roman" panose="02020603050405020304" pitchFamily="18" charset="0"/>
                <a:cs typeface="Times New Roman" panose="02020603050405020304" pitchFamily="18" charset="0"/>
              </a:rPr>
              <a:t>, 231-239.</a:t>
            </a:r>
          </a:p>
          <a:p>
            <a:pPr marL="0" indent="0">
              <a:buNone/>
            </a:pPr>
            <a:r>
              <a:rPr lang="en-GB" dirty="0">
                <a:latin typeface="Times New Roman" panose="02020603050405020304" pitchFamily="18" charset="0"/>
                <a:cs typeface="Times New Roman" panose="02020603050405020304" pitchFamily="18" charset="0"/>
              </a:rPr>
              <a:t>Huynh, Q., Craig, W., Janssen, I., &amp; Pickett, W. (2013). Exposure to public natural space as a protective factor for 	emotional well-being among young people in Canada. </a:t>
            </a:r>
            <a:r>
              <a:rPr lang="en-GB" i="1" dirty="0">
                <a:latin typeface="Times New Roman" panose="02020603050405020304" pitchFamily="18" charset="0"/>
                <a:cs typeface="Times New Roman" panose="02020603050405020304" pitchFamily="18" charset="0"/>
              </a:rPr>
              <a:t>BMC public health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13</a:t>
            </a:r>
            <a:r>
              <a:rPr lang="en-GB" dirty="0">
                <a:latin typeface="Times New Roman" panose="02020603050405020304" pitchFamily="18" charset="0"/>
                <a:cs typeface="Times New Roman" panose="02020603050405020304" pitchFamily="18" charset="0"/>
              </a:rPr>
              <a:t>(1), 407.</a:t>
            </a:r>
          </a:p>
          <a:p>
            <a:pPr marL="0" indent="0">
              <a:buNone/>
            </a:pPr>
            <a:r>
              <a:rPr lang="en-GB" dirty="0">
                <a:latin typeface="Times New Roman" panose="02020603050405020304" pitchFamily="18" charset="0"/>
                <a:cs typeface="Times New Roman" panose="02020603050405020304" pitchFamily="18" charset="0"/>
              </a:rPr>
              <a:t>Irvine, K., </a:t>
            </a:r>
            <a:r>
              <a:rPr lang="en-GB" dirty="0" err="1">
                <a:latin typeface="Times New Roman" panose="02020603050405020304" pitchFamily="18" charset="0"/>
                <a:cs typeface="Times New Roman" panose="02020603050405020304" pitchFamily="18" charset="0"/>
              </a:rPr>
              <a:t>Warber</a:t>
            </a:r>
            <a:r>
              <a:rPr lang="en-GB" dirty="0">
                <a:latin typeface="Times New Roman" panose="02020603050405020304" pitchFamily="18" charset="0"/>
                <a:cs typeface="Times New Roman" panose="02020603050405020304" pitchFamily="18" charset="0"/>
              </a:rPr>
              <a:t>, S., Devine-Wright, P., &amp; Gaston, K. (2013). Understanding urban green space as a health 	resource: A qualitative comparison of visit motivation and derived effects among park users in 	Sheffield, UK. </a:t>
            </a:r>
            <a:r>
              <a:rPr lang="en-GB" i="1" dirty="0">
                <a:latin typeface="Times New Roman" panose="02020603050405020304" pitchFamily="18" charset="0"/>
                <a:cs typeface="Times New Roman" panose="02020603050405020304" pitchFamily="18" charset="0"/>
              </a:rPr>
              <a:t>International journal of environmental research and public health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10</a:t>
            </a:r>
            <a:r>
              <a:rPr lang="en-GB" dirty="0">
                <a:latin typeface="Times New Roman" panose="02020603050405020304" pitchFamily="18" charset="0"/>
                <a:cs typeface="Times New Roman" panose="02020603050405020304" pitchFamily="18" charset="0"/>
              </a:rPr>
              <a:t>(1), 417-442.</a:t>
            </a:r>
          </a:p>
          <a:p>
            <a:pPr marL="0" indent="0">
              <a:buNone/>
            </a:pPr>
            <a:r>
              <a:rPr lang="en-GB" dirty="0">
                <a:latin typeface="Times New Roman" panose="02020603050405020304" pitchFamily="18" charset="0"/>
                <a:cs typeface="Times New Roman" panose="02020603050405020304" pitchFamily="18" charset="0"/>
              </a:rPr>
              <a:t>Kaplan, S. (1995). The restorative benefits of nature: Toward an integrative framework. </a:t>
            </a:r>
            <a:r>
              <a:rPr lang="en-GB" i="1" dirty="0">
                <a:latin typeface="Times New Roman" panose="02020603050405020304" pitchFamily="18" charset="0"/>
                <a:cs typeface="Times New Roman" panose="02020603050405020304" pitchFamily="18" charset="0"/>
              </a:rPr>
              <a:t>Journal of environmental 	psychology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15</a:t>
            </a:r>
            <a:r>
              <a:rPr lang="en-GB" dirty="0">
                <a:latin typeface="Times New Roman" panose="02020603050405020304" pitchFamily="18" charset="0"/>
                <a:cs typeface="Times New Roman" panose="02020603050405020304" pitchFamily="18" charset="0"/>
              </a:rPr>
              <a:t>(3), 169-182.</a:t>
            </a:r>
          </a:p>
          <a:p>
            <a:pPr marL="0" indent="0">
              <a:buNone/>
            </a:pPr>
            <a:r>
              <a:rPr lang="en-GB" dirty="0">
                <a:latin typeface="Times New Roman" panose="02020603050405020304" pitchFamily="18" charset="0"/>
                <a:cs typeface="Times New Roman" panose="02020603050405020304" pitchFamily="18" charset="0"/>
              </a:rPr>
              <a:t>Speake, J., Edmondson, S., &amp; Nawaz, H. (2013). EVERYDAY ENCOUNTERS WITH NATURE: 	STUDENTS'PERCEPTIONS AND USE OF UNIVERSITY CAMPUS GREEN SPACES. </a:t>
            </a:r>
            <a:r>
              <a:rPr lang="en-GB" i="1" dirty="0">
                <a:latin typeface="Times New Roman" panose="02020603050405020304" pitchFamily="18" charset="0"/>
                <a:cs typeface="Times New Roman" panose="02020603050405020304" pitchFamily="18" charset="0"/>
              </a:rPr>
              <a:t>Human 	Geographies--Journal of Studies &amp; Research in Human Geography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7</a:t>
            </a:r>
            <a:r>
              <a:rPr lang="en-GB" dirty="0">
                <a:latin typeface="Times New Roman" panose="02020603050405020304" pitchFamily="18" charset="0"/>
                <a:cs typeface="Times New Roman" panose="02020603050405020304" pitchFamily="18" charset="0"/>
              </a:rPr>
              <a:t>(1).</a:t>
            </a:r>
          </a:p>
          <a:p>
            <a:pPr marL="0" indent="0">
              <a:buNone/>
            </a:pPr>
            <a:r>
              <a:rPr lang="en-GB" dirty="0">
                <a:latin typeface="Times New Roman" panose="02020603050405020304" pitchFamily="18" charset="0"/>
                <a:cs typeface="Times New Roman" panose="02020603050405020304" pitchFamily="18" charset="0"/>
              </a:rPr>
              <a:t>White, M. P., </a:t>
            </a:r>
            <a:r>
              <a:rPr lang="en-GB" dirty="0" err="1">
                <a:latin typeface="Times New Roman" panose="02020603050405020304" pitchFamily="18" charset="0"/>
                <a:cs typeface="Times New Roman" panose="02020603050405020304" pitchFamily="18" charset="0"/>
              </a:rPr>
              <a:t>Alcock</a:t>
            </a:r>
            <a:r>
              <a:rPr lang="en-GB" dirty="0">
                <a:latin typeface="Times New Roman" panose="02020603050405020304" pitchFamily="18" charset="0"/>
                <a:cs typeface="Times New Roman" panose="02020603050405020304" pitchFamily="18" charset="0"/>
              </a:rPr>
              <a:t>, I., Wheeler, B. W., &amp; </a:t>
            </a:r>
            <a:r>
              <a:rPr lang="en-GB" dirty="0" err="1">
                <a:latin typeface="Times New Roman" panose="02020603050405020304" pitchFamily="18" charset="0"/>
                <a:cs typeface="Times New Roman" panose="02020603050405020304" pitchFamily="18" charset="0"/>
              </a:rPr>
              <a:t>Depledge</a:t>
            </a:r>
            <a:r>
              <a:rPr lang="en-GB" dirty="0">
                <a:latin typeface="Times New Roman" panose="02020603050405020304" pitchFamily="18" charset="0"/>
                <a:cs typeface="Times New Roman" panose="02020603050405020304" pitchFamily="18" charset="0"/>
              </a:rPr>
              <a:t>, M. H. (2013). Would you be happier living in a </a:t>
            </a:r>
            <a:r>
              <a:rPr lang="en-GB">
                <a:latin typeface="Times New Roman" panose="02020603050405020304" pitchFamily="18" charset="0"/>
                <a:cs typeface="Times New Roman" panose="02020603050405020304" pitchFamily="18" charset="0"/>
              </a:rPr>
              <a:t>greener 	urban </a:t>
            </a:r>
            <a:r>
              <a:rPr lang="en-GB" dirty="0">
                <a:latin typeface="Times New Roman" panose="02020603050405020304" pitchFamily="18" charset="0"/>
                <a:cs typeface="Times New Roman" panose="02020603050405020304" pitchFamily="18" charset="0"/>
              </a:rPr>
              <a:t>area? A fixed-effects analysis of panel data. </a:t>
            </a:r>
            <a:r>
              <a:rPr lang="en-GB" i="1" dirty="0">
                <a:latin typeface="Times New Roman" panose="02020603050405020304" pitchFamily="18" charset="0"/>
                <a:cs typeface="Times New Roman" panose="02020603050405020304" pitchFamily="18" charset="0"/>
              </a:rPr>
              <a:t>Psychological science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24</a:t>
            </a:r>
            <a:r>
              <a:rPr lang="en-GB" dirty="0">
                <a:latin typeface="Times New Roman" panose="02020603050405020304" pitchFamily="18" charset="0"/>
                <a:cs typeface="Times New Roman" panose="02020603050405020304" pitchFamily="18" charset="0"/>
              </a:rPr>
              <a:t>(6), 920-928.</a:t>
            </a: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927906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RegularSeedLeftStep">
      <a:dk1>
        <a:srgbClr val="000000"/>
      </a:dk1>
      <a:lt1>
        <a:srgbClr val="FFFFFF"/>
      </a:lt1>
      <a:dk2>
        <a:srgbClr val="41242D"/>
      </a:dk2>
      <a:lt2>
        <a:srgbClr val="E2E2E8"/>
      </a:lt2>
      <a:accent1>
        <a:srgbClr val="A0A641"/>
      </a:accent1>
      <a:accent2>
        <a:srgbClr val="B1873B"/>
      </a:accent2>
      <a:accent3>
        <a:srgbClr val="C3684D"/>
      </a:accent3>
      <a:accent4>
        <a:srgbClr val="B13B51"/>
      </a:accent4>
      <a:accent5>
        <a:srgbClr val="C34D94"/>
      </a:accent5>
      <a:accent6>
        <a:srgbClr val="AF3BB1"/>
      </a:accent6>
      <a:hlink>
        <a:srgbClr val="706ACD"/>
      </a:hlink>
      <a:folHlink>
        <a:srgbClr val="7F7F7F"/>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1253</TotalTime>
  <Words>1407</Words>
  <Application>Microsoft Office PowerPoint</Application>
  <PresentationFormat>Widescreen</PresentationFormat>
  <Paragraphs>73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Garamond</vt:lpstr>
      <vt:lpstr>Gill Sans MT</vt:lpstr>
      <vt:lpstr>Times New Roman</vt:lpstr>
      <vt:lpstr>SavonVTI</vt:lpstr>
      <vt:lpstr>Students’ responses to the built-up environment and campus green spaces with preferences regarding this.  Lucie Isaac  1702765 </vt:lpstr>
      <vt:lpstr>Background information; Literature</vt:lpstr>
      <vt:lpstr>The formation of the hypothesis</vt:lpstr>
      <vt:lpstr>Methods; participants</vt:lpstr>
      <vt:lpstr>Methods; design</vt:lpstr>
      <vt:lpstr>Methods; materials</vt:lpstr>
      <vt:lpstr>Methods; procedure</vt:lpstr>
      <vt:lpstr>Main findings</vt:lpstr>
      <vt:lpstr>Discussion</vt:lpstr>
      <vt:lpstr>Conclusion</vt:lpstr>
      <vt:lpstr>Recommendations</vt:lpstr>
      <vt:lpstr>Researcher reflections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Students’ responses to the built-up environment and campus green spaces with preferences regarding this.  Lucie Isaac  1702765</dc:title>
  <dc:creator>Will Thompson</dc:creator>
  <cp:lastModifiedBy>Will Thompson</cp:lastModifiedBy>
  <cp:revision>9</cp:revision>
  <dcterms:created xsi:type="dcterms:W3CDTF">2020-05-15T12:47:36Z</dcterms:created>
  <dcterms:modified xsi:type="dcterms:W3CDTF">2020-05-16T09:41:51Z</dcterms:modified>
</cp:coreProperties>
</file>