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3"/>
  </p:notesMasterIdLst>
  <p:sldIdLst>
    <p:sldId id="256" r:id="rId2"/>
    <p:sldId id="257" r:id="rId3"/>
    <p:sldId id="258" r:id="rId4"/>
    <p:sldId id="259" r:id="rId5"/>
    <p:sldId id="267" r:id="rId6"/>
    <p:sldId id="261" r:id="rId7"/>
    <p:sldId id="268" r:id="rId8"/>
    <p:sldId id="263" r:id="rId9"/>
    <p:sldId id="264" r:id="rId10"/>
    <p:sldId id="265" r:id="rId11"/>
    <p:sldId id="266"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65909" autoAdjust="0"/>
  </p:normalViewPr>
  <p:slideViewPr>
    <p:cSldViewPr snapToGrid="0">
      <p:cViewPr varScale="1">
        <p:scale>
          <a:sx n="62" d="100"/>
          <a:sy n="62" d="100"/>
        </p:scale>
        <p:origin x="760" y="52"/>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9536A84-544D-4DD7-8228-01DFB175F7B1}" type="datetimeFigureOut">
              <a:rPr lang="en-IN" smtClean="0"/>
              <a:pPr/>
              <a:t>26-06-2026</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BF1F452-81A4-47A6-B88E-A16199610DD8}" type="slidenum">
              <a:rPr lang="en-IN" smtClean="0"/>
              <a:pPr/>
              <a:t>‹#›</a:t>
            </a:fld>
            <a:endParaRPr lang="en-IN"/>
          </a:p>
        </p:txBody>
      </p:sp>
    </p:spTree>
    <p:extLst>
      <p:ext uri="{BB962C8B-B14F-4D97-AF65-F5344CB8AC3E}">
        <p14:creationId xmlns:p14="http://schemas.microsoft.com/office/powerpoint/2010/main" val="191048693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kern="1200" dirty="0">
                <a:solidFill>
                  <a:schemeClr val="tx1"/>
                </a:solidFill>
                <a:effectLst/>
                <a:latin typeface="+mn-lt"/>
                <a:ea typeface="+mn-ea"/>
                <a:cs typeface="+mn-cs"/>
              </a:rPr>
              <a:t>The research questions are: </a:t>
            </a:r>
          </a:p>
          <a:p>
            <a:pPr lvl="0"/>
            <a:r>
              <a:rPr lang="en-IN" sz="1200" kern="1200" dirty="0">
                <a:solidFill>
                  <a:schemeClr val="tx1"/>
                </a:solidFill>
                <a:effectLst/>
                <a:latin typeface="+mn-lt"/>
                <a:ea typeface="+mn-ea"/>
                <a:cs typeface="+mn-cs"/>
              </a:rPr>
              <a:t>What are the UK's maternity policies in supporting working mothers?</a:t>
            </a:r>
          </a:p>
          <a:p>
            <a:pPr lvl="0"/>
            <a:r>
              <a:rPr lang="en-IN" sz="1200" kern="1200" dirty="0">
                <a:solidFill>
                  <a:schemeClr val="tx1"/>
                </a:solidFill>
                <a:effectLst/>
                <a:latin typeface="+mn-lt"/>
                <a:ea typeface="+mn-ea"/>
                <a:cs typeface="+mn-cs"/>
              </a:rPr>
              <a:t>What are the benefits and challenges regarding the implementation of the UK’s maternity policies in Vodafone?</a:t>
            </a:r>
          </a:p>
          <a:p>
            <a:pPr lvl="0"/>
            <a:r>
              <a:rPr lang="en-IN" sz="1200" kern="1200" dirty="0">
                <a:solidFill>
                  <a:schemeClr val="tx1"/>
                </a:solidFill>
                <a:effectLst/>
                <a:latin typeface="+mn-lt"/>
                <a:ea typeface="+mn-ea"/>
                <a:cs typeface="+mn-cs"/>
              </a:rPr>
              <a:t>What are the recommendations for addressing challenges faced during the implementation of the UK’s maternity policies in Vodafone?</a:t>
            </a:r>
          </a:p>
          <a:p>
            <a:pPr lvl="0"/>
            <a:r>
              <a:rPr lang="en-IN" sz="1200" kern="1200" dirty="0">
                <a:solidFill>
                  <a:schemeClr val="tx1"/>
                </a:solidFill>
                <a:effectLst/>
                <a:latin typeface="+mn-lt"/>
                <a:ea typeface="+mn-ea"/>
                <a:cs typeface="+mn-cs"/>
              </a:rPr>
              <a:t>Regarding this, parental employees within Vodafone have stated that the company provides a flexible working culture and manages work-life balance in an effective manner (Vodafone, 2026). </a:t>
            </a:r>
          </a:p>
          <a:p>
            <a:endParaRPr lang="en-IN" dirty="0"/>
          </a:p>
        </p:txBody>
      </p:sp>
      <p:sp>
        <p:nvSpPr>
          <p:cNvPr id="4" name="Slide Number Placeholder 3"/>
          <p:cNvSpPr>
            <a:spLocks noGrp="1"/>
          </p:cNvSpPr>
          <p:nvPr>
            <p:ph type="sldNum" sz="quarter" idx="10"/>
          </p:nvPr>
        </p:nvSpPr>
        <p:spPr/>
        <p:txBody>
          <a:bodyPr/>
          <a:lstStyle/>
          <a:p>
            <a:fld id="{5BF1F452-81A4-47A6-B88E-A16199610DD8}" type="slidenum">
              <a:rPr lang="en-IN" smtClean="0"/>
              <a:pPr/>
              <a:t>3</a:t>
            </a:fld>
            <a:endParaRPr lang="en-IN"/>
          </a:p>
        </p:txBody>
      </p:sp>
    </p:spTree>
    <p:extLst>
      <p:ext uri="{BB962C8B-B14F-4D97-AF65-F5344CB8AC3E}">
        <p14:creationId xmlns:p14="http://schemas.microsoft.com/office/powerpoint/2010/main" val="130267871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kern="1200" dirty="0">
                <a:solidFill>
                  <a:schemeClr val="tx1"/>
                </a:solidFill>
                <a:effectLst/>
                <a:latin typeface="+mn-lt"/>
                <a:ea typeface="+mn-ea"/>
                <a:cs typeface="+mn-cs"/>
              </a:rPr>
              <a:t>Relating to this, the present research will focus on using both qualitative and quantitative research techniques for analysing the secondary descriptive data and primary quantitative data effectively. Mixed methods will help in comparing the quantitative as well as qualitative data in an effective way.</a:t>
            </a:r>
          </a:p>
          <a:p>
            <a:r>
              <a:rPr lang="en-IN" sz="1200" kern="1200" dirty="0">
                <a:solidFill>
                  <a:schemeClr val="tx1"/>
                </a:solidFill>
                <a:effectLst/>
                <a:latin typeface="+mn-lt"/>
                <a:ea typeface="+mn-ea"/>
                <a:cs typeface="+mn-cs"/>
              </a:rPr>
              <a:t>The data collection process involves gathering authentic and relevant data regarding the research topic through focusing on specific methods like primary or secondary (Cheong </a:t>
            </a:r>
            <a:r>
              <a:rPr lang="en-IN" sz="1200" i="1" kern="1200" dirty="0">
                <a:solidFill>
                  <a:schemeClr val="tx1"/>
                </a:solidFill>
                <a:effectLst/>
                <a:latin typeface="+mn-lt"/>
                <a:ea typeface="+mn-ea"/>
                <a:cs typeface="+mn-cs"/>
              </a:rPr>
              <a:t>et al. </a:t>
            </a:r>
            <a:r>
              <a:rPr lang="en-IN" sz="1200" kern="1200" dirty="0">
                <a:solidFill>
                  <a:schemeClr val="tx1"/>
                </a:solidFill>
                <a:effectLst/>
                <a:latin typeface="+mn-lt"/>
                <a:ea typeface="+mn-ea"/>
                <a:cs typeface="+mn-cs"/>
              </a:rPr>
              <a:t>2023). In this regard, the present research will have mixed methods through a survey among 50 participants, who are the female parental employees of Vodafone. A survey will be conducted to acknowledge their opinions regarding the advantages of maternity policies within UK companies for working mothers. Along with this, it will also use existing data for a secondary method of data collection in order to understand the advantages of the maternity policies in the UK companies. Thus, it will use a survey in terms of primary data collection, including participants regarding female employees from the UK companies. </a:t>
            </a:r>
          </a:p>
          <a:p>
            <a:endParaRPr lang="en-IN" dirty="0"/>
          </a:p>
        </p:txBody>
      </p:sp>
      <p:sp>
        <p:nvSpPr>
          <p:cNvPr id="4" name="Slide Number Placeholder 3"/>
          <p:cNvSpPr>
            <a:spLocks noGrp="1"/>
          </p:cNvSpPr>
          <p:nvPr>
            <p:ph type="sldNum" sz="quarter" idx="10"/>
          </p:nvPr>
        </p:nvSpPr>
        <p:spPr/>
        <p:txBody>
          <a:bodyPr/>
          <a:lstStyle/>
          <a:p>
            <a:fld id="{5BF1F452-81A4-47A6-B88E-A16199610DD8}" type="slidenum">
              <a:rPr lang="en-IN" smtClean="0"/>
              <a:pPr/>
              <a:t>4</a:t>
            </a:fld>
            <a:endParaRPr lang="en-IN"/>
          </a:p>
        </p:txBody>
      </p:sp>
    </p:spTree>
    <p:extLst>
      <p:ext uri="{BB962C8B-B14F-4D97-AF65-F5344CB8AC3E}">
        <p14:creationId xmlns:p14="http://schemas.microsoft.com/office/powerpoint/2010/main" val="358343713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kern="1200" dirty="0">
                <a:solidFill>
                  <a:schemeClr val="tx1"/>
                </a:solidFill>
                <a:effectLst/>
                <a:latin typeface="+mn-lt"/>
                <a:ea typeface="+mn-ea"/>
                <a:cs typeface="+mn-cs"/>
              </a:rPr>
              <a:t>The choice of the simple random sampling technique is justified as it provides benefits in terms of providing a highly accurate, unbiased cross-section of a population for generalising findings without complex subgroup analysis. </a:t>
            </a:r>
          </a:p>
          <a:p>
            <a:r>
              <a:rPr lang="en-IN" sz="1200" kern="1200" dirty="0">
                <a:solidFill>
                  <a:schemeClr val="tx1"/>
                </a:solidFill>
                <a:effectLst/>
                <a:latin typeface="+mn-lt"/>
                <a:ea typeface="+mn-ea"/>
                <a:cs typeface="+mn-cs"/>
              </a:rPr>
              <a:t>The methods chosen within the present research ensure reliability, such as maintaining consistency in collecting data through both qualitative and quantitative methods. At the time of collecting primary data, it is required to ensure internal consistency within a single test in which multiple questions have been designed to measure the same concept, which need to produce similar responses. Along with this, Markus and </a:t>
            </a:r>
            <a:r>
              <a:rPr lang="en-IN" sz="1200" kern="1200" dirty="0" err="1">
                <a:solidFill>
                  <a:schemeClr val="tx1"/>
                </a:solidFill>
                <a:effectLst/>
                <a:latin typeface="+mn-lt"/>
                <a:ea typeface="+mn-ea"/>
                <a:cs typeface="+mn-cs"/>
              </a:rPr>
              <a:t>Borsboom</a:t>
            </a:r>
            <a:r>
              <a:rPr lang="en-IN" sz="1200" kern="1200" dirty="0">
                <a:solidFill>
                  <a:schemeClr val="tx1"/>
                </a:solidFill>
                <a:effectLst/>
                <a:latin typeface="+mn-lt"/>
                <a:ea typeface="+mn-ea"/>
                <a:cs typeface="+mn-cs"/>
              </a:rPr>
              <a:t> (2024) stated that validity is essential within a research process as it is the extent to which a study, experiment, or measurement produces true and credible results. Relating to this, validity will be ensured within the research by producing and focusing on the area of study, and determining whether the data collected are valid or not. </a:t>
            </a:r>
          </a:p>
          <a:p>
            <a:endParaRPr lang="en-IN" dirty="0"/>
          </a:p>
        </p:txBody>
      </p:sp>
      <p:sp>
        <p:nvSpPr>
          <p:cNvPr id="4" name="Slide Number Placeholder 3"/>
          <p:cNvSpPr>
            <a:spLocks noGrp="1"/>
          </p:cNvSpPr>
          <p:nvPr>
            <p:ph type="sldNum" sz="quarter" idx="10"/>
          </p:nvPr>
        </p:nvSpPr>
        <p:spPr/>
        <p:txBody>
          <a:bodyPr/>
          <a:lstStyle/>
          <a:p>
            <a:fld id="{5BF1F452-81A4-47A6-B88E-A16199610DD8}" type="slidenum">
              <a:rPr lang="en-IN" smtClean="0"/>
              <a:pPr/>
              <a:t>5</a:t>
            </a:fld>
            <a:endParaRPr lang="en-IN"/>
          </a:p>
        </p:txBody>
      </p:sp>
    </p:spTree>
    <p:extLst>
      <p:ext uri="{BB962C8B-B14F-4D97-AF65-F5344CB8AC3E}">
        <p14:creationId xmlns:p14="http://schemas.microsoft.com/office/powerpoint/2010/main" val="164125803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kern="1200" dirty="0">
                <a:solidFill>
                  <a:schemeClr val="tx1"/>
                </a:solidFill>
                <a:effectLst/>
                <a:latin typeface="+mn-lt"/>
                <a:ea typeface="+mn-ea"/>
                <a:cs typeface="+mn-cs"/>
              </a:rPr>
              <a:t>It will involve consents from participants before conducting the survey, which helps in enhancing the ethics and integrity of the research in an effective manner. Gaining informed consent is an ethical process in which educating research participants regarding risks, benefits, and alternatives of the proposed procedure is involved. Gaining consent is essential for implementing the ethics and integrity of the research process in an effective way.   </a:t>
            </a:r>
          </a:p>
          <a:p>
            <a:r>
              <a:rPr lang="en-IN" sz="1200" kern="1200" dirty="0">
                <a:solidFill>
                  <a:schemeClr val="tx1"/>
                </a:solidFill>
                <a:effectLst/>
                <a:latin typeface="+mn-lt"/>
                <a:ea typeface="+mn-ea"/>
                <a:cs typeface="+mn-cs"/>
              </a:rPr>
              <a:t>Another area for ethical consideration is ensuring confidentiality and anonymity within the research process in terms of protecting data that is collected through the process. Regarding this, Kaur </a:t>
            </a:r>
            <a:r>
              <a:rPr lang="en-IN" sz="1200" i="1" kern="1200" dirty="0">
                <a:solidFill>
                  <a:schemeClr val="tx1"/>
                </a:solidFill>
                <a:effectLst/>
                <a:latin typeface="+mn-lt"/>
                <a:ea typeface="+mn-ea"/>
                <a:cs typeface="+mn-cs"/>
              </a:rPr>
              <a:t>et al.</a:t>
            </a:r>
            <a:r>
              <a:rPr lang="en-IN" sz="1200" kern="1200" dirty="0">
                <a:solidFill>
                  <a:schemeClr val="tx1"/>
                </a:solidFill>
                <a:effectLst/>
                <a:latin typeface="+mn-lt"/>
                <a:ea typeface="+mn-ea"/>
                <a:cs typeface="+mn-cs"/>
              </a:rPr>
              <a:t> (2022) stated that, in terms of ensuring confidentiality and anonymity, it is necessary to prevent data from being traced back through securing a digital communication method. Along with this, separating real-world identity from online activities also helps in maintaining confidentiality and anonymity within the research process. Securing data through encryption, using secure channels, and avoiding identifiers are the core activities in ensuring confidentiality and anonymity. Protecting physical information's which have been collected through both processes needs to be protected in an effective way for managing confidentiality within the present research. </a:t>
            </a:r>
          </a:p>
          <a:p>
            <a:endParaRPr lang="en-IN" dirty="0"/>
          </a:p>
        </p:txBody>
      </p:sp>
      <p:sp>
        <p:nvSpPr>
          <p:cNvPr id="4" name="Slide Number Placeholder 3"/>
          <p:cNvSpPr>
            <a:spLocks noGrp="1"/>
          </p:cNvSpPr>
          <p:nvPr>
            <p:ph type="sldNum" sz="quarter" idx="10"/>
          </p:nvPr>
        </p:nvSpPr>
        <p:spPr/>
        <p:txBody>
          <a:bodyPr/>
          <a:lstStyle/>
          <a:p>
            <a:fld id="{5BF1F452-81A4-47A6-B88E-A16199610DD8}" type="slidenum">
              <a:rPr lang="en-IN" smtClean="0"/>
              <a:pPr/>
              <a:t>6</a:t>
            </a:fld>
            <a:endParaRPr lang="en-IN"/>
          </a:p>
        </p:txBody>
      </p:sp>
    </p:spTree>
    <p:extLst>
      <p:ext uri="{BB962C8B-B14F-4D97-AF65-F5344CB8AC3E}">
        <p14:creationId xmlns:p14="http://schemas.microsoft.com/office/powerpoint/2010/main" val="95294761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kern="1200" dirty="0">
                <a:solidFill>
                  <a:schemeClr val="tx1"/>
                </a:solidFill>
                <a:effectLst/>
                <a:latin typeface="+mn-lt"/>
                <a:ea typeface="+mn-ea"/>
                <a:cs typeface="+mn-cs"/>
              </a:rPr>
              <a:t>Relating this, the present research will include ethical considerations like protecting individuals from harm through analysing risks, respecting the choices of the participants within the research process in an effective way. Adoption of ethical considerations is crucial in terms of improving overall ethics and integrity of the research process. </a:t>
            </a:r>
          </a:p>
          <a:p>
            <a:r>
              <a:rPr lang="en-IN" sz="1200" kern="1200" dirty="0">
                <a:solidFill>
                  <a:schemeClr val="tx1"/>
                </a:solidFill>
                <a:effectLst/>
                <a:latin typeface="+mn-lt"/>
                <a:ea typeface="+mn-ea"/>
                <a:cs typeface="+mn-cs"/>
              </a:rPr>
              <a:t>Along with this, complying with university ethical guidelines involves core actions like completing the specific ethical clearance process of the institution, upholding strict academic integrity, and protecting the rights of the participants involved within the research process in an effective manner. Along with this, Stewart Jr (2023) stated that avoiding plagiarism and data fabrication within a research project are the ethical considerations within a university's ethical guidelines. Adhering to the mentioned ethical aspects helps in improving overall ethics and integrity of the research process, which facilitates improving the efficacy of the research. Thus, ethical considerations need to be adhered to within the research process in terms of maintaining the overall integrity of the present research project.   </a:t>
            </a:r>
          </a:p>
          <a:p>
            <a:endParaRPr lang="en-IN" dirty="0"/>
          </a:p>
        </p:txBody>
      </p:sp>
      <p:sp>
        <p:nvSpPr>
          <p:cNvPr id="4" name="Slide Number Placeholder 3"/>
          <p:cNvSpPr>
            <a:spLocks noGrp="1"/>
          </p:cNvSpPr>
          <p:nvPr>
            <p:ph type="sldNum" sz="quarter" idx="10"/>
          </p:nvPr>
        </p:nvSpPr>
        <p:spPr/>
        <p:txBody>
          <a:bodyPr/>
          <a:lstStyle/>
          <a:p>
            <a:fld id="{5BF1F452-81A4-47A6-B88E-A16199610DD8}" type="slidenum">
              <a:rPr lang="en-IN" smtClean="0"/>
              <a:pPr/>
              <a:t>7</a:t>
            </a:fld>
            <a:endParaRPr lang="en-IN"/>
          </a:p>
        </p:txBody>
      </p:sp>
    </p:spTree>
    <p:extLst>
      <p:ext uri="{BB962C8B-B14F-4D97-AF65-F5344CB8AC3E}">
        <p14:creationId xmlns:p14="http://schemas.microsoft.com/office/powerpoint/2010/main" val="242201605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kern="1200" dirty="0">
                <a:solidFill>
                  <a:schemeClr val="tx1"/>
                </a:solidFill>
                <a:effectLst/>
                <a:latin typeface="+mn-lt"/>
                <a:ea typeface="+mn-ea"/>
                <a:cs typeface="+mn-cs"/>
              </a:rPr>
              <a:t>Along with this, the issue in accessing data for secondary data collection is also considered a limitation within the present research, leading to limited information regarding the research topic.  </a:t>
            </a:r>
          </a:p>
          <a:p>
            <a:r>
              <a:rPr lang="en-IN" sz="1200" kern="1200" dirty="0">
                <a:solidFill>
                  <a:schemeClr val="tx1"/>
                </a:solidFill>
                <a:effectLst/>
                <a:latin typeface="+mn-lt"/>
                <a:ea typeface="+mn-ea"/>
                <a:cs typeface="+mn-cs"/>
              </a:rPr>
              <a:t>Based on the limitations, specific recommendations are required for conducting the research in the future. In this regard, a broader sample size is essential to consider within the future research process in order to collect more relevant information on the research topic, with broader perspectives, which helps in gaining more relevant information on the advantages of maternity policies for working mothers within the UK companies. Adoption of different methods for accessing data is also recommended to adhere to the research process in the future. Thus, the recommendations that are required to be adopted in future research processes are a broader sample, more time for research, along with data collection, and using different methods for accessing data.   </a:t>
            </a:r>
          </a:p>
          <a:p>
            <a:endParaRPr lang="en-IN" dirty="0"/>
          </a:p>
        </p:txBody>
      </p:sp>
      <p:sp>
        <p:nvSpPr>
          <p:cNvPr id="4" name="Slide Number Placeholder 3"/>
          <p:cNvSpPr>
            <a:spLocks noGrp="1"/>
          </p:cNvSpPr>
          <p:nvPr>
            <p:ph type="sldNum" sz="quarter" idx="10"/>
          </p:nvPr>
        </p:nvSpPr>
        <p:spPr/>
        <p:txBody>
          <a:bodyPr/>
          <a:lstStyle/>
          <a:p>
            <a:fld id="{5BF1F452-81A4-47A6-B88E-A16199610DD8}" type="slidenum">
              <a:rPr lang="en-IN" smtClean="0"/>
              <a:pPr/>
              <a:t>8</a:t>
            </a:fld>
            <a:endParaRPr lang="en-IN"/>
          </a:p>
        </p:txBody>
      </p:sp>
    </p:spTree>
    <p:extLst>
      <p:ext uri="{BB962C8B-B14F-4D97-AF65-F5344CB8AC3E}">
        <p14:creationId xmlns:p14="http://schemas.microsoft.com/office/powerpoint/2010/main" val="306576526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It will also use random sampling techniques while conducting a survey within the research process. The ethical considerations are protecting individuals from harm, taking consents of the participants, and ensuring confidentiality in an effective manner. The limitations are limited time, lack of access to data, and a small sample size, restricting the ability to collect broader perspectives on the research topic.         </a:t>
            </a:r>
          </a:p>
          <a:p>
            <a:endParaRPr lang="en-IN" dirty="0"/>
          </a:p>
        </p:txBody>
      </p:sp>
      <p:sp>
        <p:nvSpPr>
          <p:cNvPr id="4" name="Slide Number Placeholder 3"/>
          <p:cNvSpPr>
            <a:spLocks noGrp="1"/>
          </p:cNvSpPr>
          <p:nvPr>
            <p:ph type="sldNum" sz="quarter" idx="10"/>
          </p:nvPr>
        </p:nvSpPr>
        <p:spPr/>
        <p:txBody>
          <a:bodyPr/>
          <a:lstStyle/>
          <a:p>
            <a:fld id="{5BF1F452-81A4-47A6-B88E-A16199610DD8}" type="slidenum">
              <a:rPr lang="en-IN" smtClean="0"/>
              <a:pPr/>
              <a:t>9</a:t>
            </a:fld>
            <a:endParaRPr lang="en-IN"/>
          </a:p>
        </p:txBody>
      </p:sp>
    </p:spTree>
    <p:extLst>
      <p:ext uri="{BB962C8B-B14F-4D97-AF65-F5344CB8AC3E}">
        <p14:creationId xmlns:p14="http://schemas.microsoft.com/office/powerpoint/2010/main" val="194998025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IN"/>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IN"/>
          </a:p>
        </p:txBody>
      </p:sp>
      <p:sp>
        <p:nvSpPr>
          <p:cNvPr id="4" name="Date Placeholder 3"/>
          <p:cNvSpPr>
            <a:spLocks noGrp="1"/>
          </p:cNvSpPr>
          <p:nvPr>
            <p:ph type="dt" sz="half" idx="10"/>
          </p:nvPr>
        </p:nvSpPr>
        <p:spPr/>
        <p:txBody>
          <a:bodyPr/>
          <a:lstStyle/>
          <a:p>
            <a:fld id="{340405B1-9EFC-42C9-AD87-E3753D7D599F}" type="datetimeFigureOut">
              <a:rPr lang="en-IN" smtClean="0"/>
              <a:pPr/>
              <a:t>26-06-2026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5CE7CB90-74B7-4750-86C5-C8E662162BB2}" type="slidenum">
              <a:rPr lang="en-IN" smtClean="0"/>
              <a:pPr/>
              <a:t>‹#›</a:t>
            </a:fld>
            <a:endParaRPr lang="en-IN"/>
          </a:p>
        </p:txBody>
      </p:sp>
    </p:spTree>
    <p:extLst>
      <p:ext uri="{BB962C8B-B14F-4D97-AF65-F5344CB8AC3E}">
        <p14:creationId xmlns:p14="http://schemas.microsoft.com/office/powerpoint/2010/main" val="313232227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IN"/>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p:cNvSpPr>
            <a:spLocks noGrp="1"/>
          </p:cNvSpPr>
          <p:nvPr>
            <p:ph type="dt" sz="half" idx="10"/>
          </p:nvPr>
        </p:nvSpPr>
        <p:spPr/>
        <p:txBody>
          <a:bodyPr/>
          <a:lstStyle/>
          <a:p>
            <a:fld id="{340405B1-9EFC-42C9-AD87-E3753D7D599F}" type="datetimeFigureOut">
              <a:rPr lang="en-IN" smtClean="0"/>
              <a:pPr/>
              <a:t>26-06-2026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5CE7CB90-74B7-4750-86C5-C8E662162BB2}" type="slidenum">
              <a:rPr lang="en-IN" smtClean="0"/>
              <a:pPr/>
              <a:t>‹#›</a:t>
            </a:fld>
            <a:endParaRPr lang="en-IN"/>
          </a:p>
        </p:txBody>
      </p:sp>
    </p:spTree>
    <p:extLst>
      <p:ext uri="{BB962C8B-B14F-4D97-AF65-F5344CB8AC3E}">
        <p14:creationId xmlns:p14="http://schemas.microsoft.com/office/powerpoint/2010/main" val="108861174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IN"/>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340405B1-9EFC-42C9-AD87-E3753D7D599F}" type="datetimeFigureOut">
              <a:rPr lang="en-IN" smtClean="0"/>
              <a:pPr/>
              <a:t>26-06-2026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5CE7CB90-74B7-4750-86C5-C8E662162BB2}" type="slidenum">
              <a:rPr lang="en-IN" smtClean="0"/>
              <a:pPr/>
              <a:t>‹#›</a:t>
            </a:fld>
            <a:endParaRPr lang="en-IN"/>
          </a:p>
        </p:txBody>
      </p:sp>
    </p:spTree>
    <p:extLst>
      <p:ext uri="{BB962C8B-B14F-4D97-AF65-F5344CB8AC3E}">
        <p14:creationId xmlns:p14="http://schemas.microsoft.com/office/powerpoint/2010/main" val="135223096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IN"/>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5" name="Date Placeholder 4"/>
          <p:cNvSpPr>
            <a:spLocks noGrp="1"/>
          </p:cNvSpPr>
          <p:nvPr>
            <p:ph type="dt" sz="half" idx="10"/>
          </p:nvPr>
        </p:nvSpPr>
        <p:spPr/>
        <p:txBody>
          <a:bodyPr/>
          <a:lstStyle/>
          <a:p>
            <a:fld id="{340405B1-9EFC-42C9-AD87-E3753D7D599F}" type="datetimeFigureOut">
              <a:rPr lang="en-IN" smtClean="0"/>
              <a:pPr/>
              <a:t>26-06-2026</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5CE7CB90-74B7-4750-86C5-C8E662162BB2}" type="slidenum">
              <a:rPr lang="en-IN" smtClean="0"/>
              <a:pPr/>
              <a:t>‹#›</a:t>
            </a:fld>
            <a:endParaRPr lang="en-IN"/>
          </a:p>
        </p:txBody>
      </p:sp>
    </p:spTree>
    <p:extLst>
      <p:ext uri="{BB962C8B-B14F-4D97-AF65-F5344CB8AC3E}">
        <p14:creationId xmlns:p14="http://schemas.microsoft.com/office/powerpoint/2010/main" val="278876910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IN"/>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7" name="Date Placeholder 6"/>
          <p:cNvSpPr>
            <a:spLocks noGrp="1"/>
          </p:cNvSpPr>
          <p:nvPr>
            <p:ph type="dt" sz="half" idx="10"/>
          </p:nvPr>
        </p:nvSpPr>
        <p:spPr/>
        <p:txBody>
          <a:bodyPr/>
          <a:lstStyle/>
          <a:p>
            <a:fld id="{340405B1-9EFC-42C9-AD87-E3753D7D599F}" type="datetimeFigureOut">
              <a:rPr lang="en-IN" smtClean="0"/>
              <a:pPr/>
              <a:t>26-06-2026</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5CE7CB90-74B7-4750-86C5-C8E662162BB2}" type="slidenum">
              <a:rPr lang="en-IN" smtClean="0"/>
              <a:pPr/>
              <a:t>‹#›</a:t>
            </a:fld>
            <a:endParaRPr lang="en-IN"/>
          </a:p>
        </p:txBody>
      </p:sp>
    </p:spTree>
    <p:extLst>
      <p:ext uri="{BB962C8B-B14F-4D97-AF65-F5344CB8AC3E}">
        <p14:creationId xmlns:p14="http://schemas.microsoft.com/office/powerpoint/2010/main" val="124468541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IN"/>
          </a:p>
        </p:txBody>
      </p:sp>
      <p:sp>
        <p:nvSpPr>
          <p:cNvPr id="3" name="Date Placeholder 2"/>
          <p:cNvSpPr>
            <a:spLocks noGrp="1"/>
          </p:cNvSpPr>
          <p:nvPr>
            <p:ph type="dt" sz="half" idx="10"/>
          </p:nvPr>
        </p:nvSpPr>
        <p:spPr/>
        <p:txBody>
          <a:bodyPr/>
          <a:lstStyle/>
          <a:p>
            <a:fld id="{340405B1-9EFC-42C9-AD87-E3753D7D599F}" type="datetimeFigureOut">
              <a:rPr lang="en-IN" smtClean="0"/>
              <a:pPr/>
              <a:t>26-06-2026</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5CE7CB90-74B7-4750-86C5-C8E662162BB2}" type="slidenum">
              <a:rPr lang="en-IN" smtClean="0"/>
              <a:pPr/>
              <a:t>‹#›</a:t>
            </a:fld>
            <a:endParaRPr lang="en-IN"/>
          </a:p>
        </p:txBody>
      </p:sp>
    </p:spTree>
    <p:extLst>
      <p:ext uri="{BB962C8B-B14F-4D97-AF65-F5344CB8AC3E}">
        <p14:creationId xmlns:p14="http://schemas.microsoft.com/office/powerpoint/2010/main" val="163066095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40405B1-9EFC-42C9-AD87-E3753D7D599F}" type="datetimeFigureOut">
              <a:rPr lang="en-IN" smtClean="0"/>
              <a:pPr/>
              <a:t>26-06-2026</a:t>
            </a:fld>
            <a:endParaRPr lang="en-IN"/>
          </a:p>
        </p:txBody>
      </p:sp>
      <p:sp>
        <p:nvSpPr>
          <p:cNvPr id="3" name="Footer Placeholder 2"/>
          <p:cNvSpPr>
            <a:spLocks noGrp="1"/>
          </p:cNvSpPr>
          <p:nvPr>
            <p:ph type="ftr" sz="quarter" idx="11"/>
          </p:nvPr>
        </p:nvSpPr>
        <p:spPr/>
        <p:txBody>
          <a:bodyPr/>
          <a:lstStyle/>
          <a:p>
            <a:endParaRPr lang="en-IN"/>
          </a:p>
        </p:txBody>
      </p:sp>
      <p:sp>
        <p:nvSpPr>
          <p:cNvPr id="4" name="Slide Number Placeholder 3"/>
          <p:cNvSpPr>
            <a:spLocks noGrp="1"/>
          </p:cNvSpPr>
          <p:nvPr>
            <p:ph type="sldNum" sz="quarter" idx="12"/>
          </p:nvPr>
        </p:nvSpPr>
        <p:spPr/>
        <p:txBody>
          <a:bodyPr/>
          <a:lstStyle/>
          <a:p>
            <a:fld id="{5CE7CB90-74B7-4750-86C5-C8E662162BB2}" type="slidenum">
              <a:rPr lang="en-IN" smtClean="0"/>
              <a:pPr/>
              <a:t>‹#›</a:t>
            </a:fld>
            <a:endParaRPr lang="en-IN"/>
          </a:p>
        </p:txBody>
      </p:sp>
    </p:spTree>
    <p:extLst>
      <p:ext uri="{BB962C8B-B14F-4D97-AF65-F5344CB8AC3E}">
        <p14:creationId xmlns:p14="http://schemas.microsoft.com/office/powerpoint/2010/main" val="19018269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IN"/>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340405B1-9EFC-42C9-AD87-E3753D7D599F}" type="datetimeFigureOut">
              <a:rPr lang="en-IN" smtClean="0"/>
              <a:pPr/>
              <a:t>26-06-2026</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5CE7CB90-74B7-4750-86C5-C8E662162BB2}" type="slidenum">
              <a:rPr lang="en-IN" smtClean="0"/>
              <a:pPr/>
              <a:t>‹#›</a:t>
            </a:fld>
            <a:endParaRPr lang="en-IN"/>
          </a:p>
        </p:txBody>
      </p:sp>
    </p:spTree>
    <p:extLst>
      <p:ext uri="{BB962C8B-B14F-4D97-AF65-F5344CB8AC3E}">
        <p14:creationId xmlns:p14="http://schemas.microsoft.com/office/powerpoint/2010/main" val="138728961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IN"/>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IN"/>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340405B1-9EFC-42C9-AD87-E3753D7D599F}" type="datetimeFigureOut">
              <a:rPr lang="en-IN" smtClean="0"/>
              <a:pPr/>
              <a:t>26-06-2026</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5CE7CB90-74B7-4750-86C5-C8E662162BB2}" type="slidenum">
              <a:rPr lang="en-IN" smtClean="0"/>
              <a:pPr/>
              <a:t>‹#›</a:t>
            </a:fld>
            <a:endParaRPr lang="en-IN"/>
          </a:p>
        </p:txBody>
      </p:sp>
    </p:spTree>
    <p:extLst>
      <p:ext uri="{BB962C8B-B14F-4D97-AF65-F5344CB8AC3E}">
        <p14:creationId xmlns:p14="http://schemas.microsoft.com/office/powerpoint/2010/main" val="10700255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IN"/>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p:cNvSpPr>
            <a:spLocks noGrp="1"/>
          </p:cNvSpPr>
          <p:nvPr>
            <p:ph type="dt" sz="half" idx="10"/>
          </p:nvPr>
        </p:nvSpPr>
        <p:spPr/>
        <p:txBody>
          <a:bodyPr/>
          <a:lstStyle/>
          <a:p>
            <a:fld id="{340405B1-9EFC-42C9-AD87-E3753D7D599F}" type="datetimeFigureOut">
              <a:rPr lang="en-IN" smtClean="0"/>
              <a:pPr/>
              <a:t>26-06-2026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5CE7CB90-74B7-4750-86C5-C8E662162BB2}" type="slidenum">
              <a:rPr lang="en-IN" smtClean="0"/>
              <a:pPr/>
              <a:t>‹#›</a:t>
            </a:fld>
            <a:endParaRPr lang="en-IN"/>
          </a:p>
        </p:txBody>
      </p:sp>
    </p:spTree>
    <p:extLst>
      <p:ext uri="{BB962C8B-B14F-4D97-AF65-F5344CB8AC3E}">
        <p14:creationId xmlns:p14="http://schemas.microsoft.com/office/powerpoint/2010/main" val="334576753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IN"/>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p:cNvSpPr>
            <a:spLocks noGrp="1"/>
          </p:cNvSpPr>
          <p:nvPr>
            <p:ph type="dt" sz="half" idx="10"/>
          </p:nvPr>
        </p:nvSpPr>
        <p:spPr/>
        <p:txBody>
          <a:bodyPr/>
          <a:lstStyle/>
          <a:p>
            <a:fld id="{340405B1-9EFC-42C9-AD87-E3753D7D599F}" type="datetimeFigureOut">
              <a:rPr lang="en-IN" smtClean="0"/>
              <a:pPr/>
              <a:t>26-06-2026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5CE7CB90-74B7-4750-86C5-C8E662162BB2}" type="slidenum">
              <a:rPr lang="en-IN" smtClean="0"/>
              <a:pPr/>
              <a:t>‹#›</a:t>
            </a:fld>
            <a:endParaRPr lang="en-IN"/>
          </a:p>
        </p:txBody>
      </p:sp>
    </p:spTree>
    <p:extLst>
      <p:ext uri="{BB962C8B-B14F-4D97-AF65-F5344CB8AC3E}">
        <p14:creationId xmlns:p14="http://schemas.microsoft.com/office/powerpoint/2010/main" val="196986742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1">
            <a:lumMod val="40000"/>
            <a:lumOff val="60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IN"/>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40405B1-9EFC-42C9-AD87-E3753D7D599F}" type="datetimeFigureOut">
              <a:rPr lang="en-IN" smtClean="0"/>
              <a:pPr/>
              <a:t>26-06-2026</a:t>
            </a:fld>
            <a:endParaRPr lang="en-IN"/>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IN"/>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CE7CB90-74B7-4750-86C5-C8E662162BB2}" type="slidenum">
              <a:rPr lang="en-IN" smtClean="0"/>
              <a:pPr/>
              <a:t>‹#›</a:t>
            </a:fld>
            <a:endParaRPr lang="en-IN"/>
          </a:p>
        </p:txBody>
      </p:sp>
    </p:spTree>
    <p:extLst>
      <p:ext uri="{BB962C8B-B14F-4D97-AF65-F5344CB8AC3E}">
        <p14:creationId xmlns:p14="http://schemas.microsoft.com/office/powerpoint/2010/main" val="363665209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925496"/>
            <a:ext cx="9144000" cy="4400648"/>
          </a:xfrm>
        </p:spPr>
        <p:txBody>
          <a:bodyPr>
            <a:normAutofit fontScale="90000"/>
          </a:bodyPr>
          <a:lstStyle/>
          <a:p>
            <a:pPr>
              <a:lnSpc>
                <a:spcPct val="150000"/>
              </a:lnSpc>
            </a:pPr>
            <a:r>
              <a:rPr lang="en-IN" sz="3100" b="1" dirty="0">
                <a:latin typeface="Times New Roman" panose="02020603050405020304" pitchFamily="18" charset="0"/>
                <a:cs typeface="Times New Roman" panose="02020603050405020304" pitchFamily="18" charset="0"/>
              </a:rPr>
              <a:t>BMWS5014 </a:t>
            </a:r>
            <a:r>
              <a:rPr lang="en-IN" sz="3100" dirty="0">
                <a:latin typeface="Times New Roman" panose="02020603050405020304" pitchFamily="18" charset="0"/>
                <a:cs typeface="Times New Roman" panose="02020603050405020304" pitchFamily="18" charset="0"/>
              </a:rPr>
              <a:t> </a:t>
            </a:r>
            <a:r>
              <a:rPr lang="en-IN" sz="3100" baseline="-25000" dirty="0">
                <a:latin typeface="Times New Roman" panose="02020603050405020304" pitchFamily="18" charset="0"/>
                <a:cs typeface="Times New Roman" panose="02020603050405020304" pitchFamily="18" charset="0"/>
              </a:rPr>
              <a:t> </a:t>
            </a:r>
            <a:r>
              <a:rPr lang="en-IN" sz="3100" b="1" dirty="0">
                <a:latin typeface="Times New Roman" panose="02020603050405020304" pitchFamily="18" charset="0"/>
                <a:cs typeface="Times New Roman" panose="02020603050405020304" pitchFamily="18" charset="0"/>
              </a:rPr>
              <a:t> </a:t>
            </a:r>
            <a:r>
              <a:rPr lang="en-IN" sz="3100" dirty="0">
                <a:latin typeface="Times New Roman" panose="02020603050405020304" pitchFamily="18" charset="0"/>
                <a:cs typeface="Times New Roman" panose="02020603050405020304" pitchFamily="18" charset="0"/>
              </a:rPr>
              <a:t> </a:t>
            </a:r>
            <a:r>
              <a:rPr lang="en-IN" sz="3100" baseline="-25000" dirty="0">
                <a:latin typeface="Times New Roman" panose="02020603050405020304" pitchFamily="18" charset="0"/>
                <a:cs typeface="Times New Roman" panose="02020603050405020304" pitchFamily="18" charset="0"/>
              </a:rPr>
              <a:t> </a:t>
            </a:r>
            <a:br>
              <a:rPr lang="en-IN" sz="3100" dirty="0">
                <a:latin typeface="Times New Roman" panose="02020603050405020304" pitchFamily="18" charset="0"/>
                <a:cs typeface="Times New Roman" panose="02020603050405020304" pitchFamily="18" charset="0"/>
              </a:rPr>
            </a:br>
            <a:r>
              <a:rPr lang="en-IN" sz="3100" b="1" dirty="0">
                <a:latin typeface="Times New Roman" panose="02020603050405020304" pitchFamily="18" charset="0"/>
                <a:cs typeface="Times New Roman" panose="02020603050405020304" pitchFamily="18" charset="0"/>
              </a:rPr>
              <a:t> </a:t>
            </a:r>
            <a:br>
              <a:rPr lang="en-IN" sz="3100" dirty="0">
                <a:latin typeface="Times New Roman" panose="02020603050405020304" pitchFamily="18" charset="0"/>
                <a:cs typeface="Times New Roman" panose="02020603050405020304" pitchFamily="18" charset="0"/>
              </a:rPr>
            </a:br>
            <a:r>
              <a:rPr lang="en-IN" sz="3100" b="1" dirty="0">
                <a:latin typeface="Times New Roman" panose="02020603050405020304" pitchFamily="18" charset="0"/>
                <a:cs typeface="Times New Roman" panose="02020603050405020304" pitchFamily="18" charset="0"/>
              </a:rPr>
              <a:t>Topic: "Exploring the advantages faced by working mothers from maternity policies of UK companies: A case of Vodafone"</a:t>
            </a:r>
            <a:br>
              <a:rPr lang="en-IN" dirty="0"/>
            </a:br>
            <a:endParaRPr lang="en-IN" dirty="0"/>
          </a:p>
        </p:txBody>
      </p:sp>
      <p:sp>
        <p:nvSpPr>
          <p:cNvPr id="3" name="Subtitle 2"/>
          <p:cNvSpPr>
            <a:spLocks noGrp="1"/>
          </p:cNvSpPr>
          <p:nvPr>
            <p:ph type="subTitle" idx="1"/>
          </p:nvPr>
        </p:nvSpPr>
        <p:spPr>
          <a:xfrm>
            <a:off x="1731390" y="4153547"/>
            <a:ext cx="9144000" cy="2461712"/>
          </a:xfrm>
        </p:spPr>
        <p:txBody>
          <a:bodyPr>
            <a:normAutofit/>
          </a:bodyPr>
          <a:lstStyle/>
          <a:p>
            <a:pPr>
              <a:lnSpc>
                <a:spcPct val="150000"/>
              </a:lnSpc>
            </a:pPr>
            <a:r>
              <a:rPr lang="en-IN" sz="2000" b="1" dirty="0">
                <a:latin typeface="Times New Roman" panose="02020603050405020304" pitchFamily="18" charset="0"/>
                <a:cs typeface="Times New Roman" panose="02020603050405020304" pitchFamily="18" charset="0"/>
              </a:rPr>
              <a:t>Student Name: Alexandra Zara</a:t>
            </a:r>
            <a:endParaRPr lang="en-IN" sz="2000" dirty="0">
              <a:latin typeface="Times New Roman" panose="02020603050405020304" pitchFamily="18" charset="0"/>
              <a:cs typeface="Times New Roman" panose="02020603050405020304" pitchFamily="18" charset="0"/>
            </a:endParaRPr>
          </a:p>
          <a:p>
            <a:pPr>
              <a:lnSpc>
                <a:spcPct val="150000"/>
              </a:lnSpc>
            </a:pPr>
            <a:r>
              <a:rPr lang="en-IN" sz="2000" b="1" dirty="0">
                <a:latin typeface="Times New Roman" panose="02020603050405020304" pitchFamily="18" charset="0"/>
                <a:cs typeface="Times New Roman" panose="02020603050405020304" pitchFamily="18" charset="0"/>
              </a:rPr>
              <a:t>Student ID: 2329733</a:t>
            </a:r>
          </a:p>
          <a:p>
            <a:pPr>
              <a:lnSpc>
                <a:spcPct val="150000"/>
              </a:lnSpc>
            </a:pPr>
            <a:r>
              <a:rPr lang="en-IN" sz="2000" b="1" dirty="0">
                <a:latin typeface="Times New Roman" panose="02020603050405020304" pitchFamily="18" charset="0"/>
                <a:cs typeface="Times New Roman" panose="02020603050405020304" pitchFamily="18" charset="0"/>
              </a:rPr>
              <a:t>Date: 26/06/2026</a:t>
            </a:r>
            <a:endParaRPr lang="en-IN" sz="2000" dirty="0">
              <a:latin typeface="Times New Roman" panose="02020603050405020304" pitchFamily="18" charset="0"/>
              <a:cs typeface="Times New Roman" panose="02020603050405020304" pitchFamily="18" charset="0"/>
            </a:endParaRPr>
          </a:p>
          <a:p>
            <a:endParaRPr lang="en-IN" dirty="0"/>
          </a:p>
        </p:txBody>
      </p:sp>
      <p:pic>
        <p:nvPicPr>
          <p:cNvPr id="4" name="Picture 3"/>
          <p:cNvPicPr/>
          <p:nvPr/>
        </p:nvPicPr>
        <p:blipFill>
          <a:blip r:embed="rId2"/>
          <a:stretch>
            <a:fillRect/>
          </a:stretch>
        </p:blipFill>
        <p:spPr>
          <a:xfrm>
            <a:off x="4851171" y="144446"/>
            <a:ext cx="1924050" cy="781050"/>
          </a:xfrm>
          <a:prstGeom prst="rect">
            <a:avLst/>
          </a:prstGeom>
        </p:spPr>
      </p:pic>
    </p:spTree>
    <p:extLst>
      <p:ext uri="{BB962C8B-B14F-4D97-AF65-F5344CB8AC3E}">
        <p14:creationId xmlns:p14="http://schemas.microsoft.com/office/powerpoint/2010/main" val="299080711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US" sz="2400" b="1" dirty="0">
                <a:latin typeface="Times New Roman" panose="02020603050405020304" pitchFamily="18" charset="0"/>
                <a:cs typeface="Times New Roman" panose="02020603050405020304" pitchFamily="18" charset="0"/>
              </a:rPr>
              <a:t>Table of Contents</a:t>
            </a:r>
            <a:endParaRPr lang="en-IN" sz="2400" b="1"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p:txBody>
          <a:bodyPr>
            <a:normAutofit fontScale="92500" lnSpcReduction="10000"/>
          </a:bodyPr>
          <a:lstStyle/>
          <a:p>
            <a:pPr algn="just">
              <a:lnSpc>
                <a:spcPct val="150000"/>
              </a:lnSpc>
            </a:pPr>
            <a:r>
              <a:rPr lang="en-US" sz="2400" dirty="0">
                <a:latin typeface="Times New Roman" panose="02020603050405020304" pitchFamily="18" charset="0"/>
                <a:cs typeface="Times New Roman" panose="02020603050405020304" pitchFamily="18" charset="0"/>
              </a:rPr>
              <a:t>Slide 3: Introduction</a:t>
            </a:r>
          </a:p>
          <a:p>
            <a:pPr algn="just">
              <a:lnSpc>
                <a:spcPct val="150000"/>
              </a:lnSpc>
            </a:pPr>
            <a:r>
              <a:rPr lang="en-US" sz="2400" dirty="0">
                <a:latin typeface="Times New Roman" panose="02020603050405020304" pitchFamily="18" charset="0"/>
                <a:cs typeface="Times New Roman" panose="02020603050405020304" pitchFamily="18" charset="0"/>
              </a:rPr>
              <a:t>Slide 4-5: Methodology</a:t>
            </a:r>
          </a:p>
          <a:p>
            <a:pPr algn="just">
              <a:lnSpc>
                <a:spcPct val="150000"/>
              </a:lnSpc>
            </a:pPr>
            <a:r>
              <a:rPr lang="en-US" sz="2400" dirty="0">
                <a:latin typeface="Times New Roman" panose="02020603050405020304" pitchFamily="18" charset="0"/>
                <a:cs typeface="Times New Roman" panose="02020603050405020304" pitchFamily="18" charset="0"/>
              </a:rPr>
              <a:t>Slide 6-7: Ethical Considerations</a:t>
            </a:r>
          </a:p>
          <a:p>
            <a:pPr algn="just">
              <a:lnSpc>
                <a:spcPct val="150000"/>
              </a:lnSpc>
            </a:pPr>
            <a:r>
              <a:rPr lang="en-US" sz="2400" dirty="0">
                <a:latin typeface="Times New Roman" panose="02020603050405020304" pitchFamily="18" charset="0"/>
                <a:cs typeface="Times New Roman" panose="02020603050405020304" pitchFamily="18" charset="0"/>
              </a:rPr>
              <a:t>Slide 8: </a:t>
            </a:r>
            <a:r>
              <a:rPr lang="en-IN" sz="2400" dirty="0">
                <a:latin typeface="Times New Roman" panose="02020603050405020304" pitchFamily="18" charset="0"/>
                <a:cs typeface="Times New Roman" panose="02020603050405020304" pitchFamily="18" charset="0"/>
              </a:rPr>
              <a:t>Limitations &amp; Recommendations</a:t>
            </a:r>
          </a:p>
          <a:p>
            <a:pPr algn="just">
              <a:lnSpc>
                <a:spcPct val="150000"/>
              </a:lnSpc>
            </a:pPr>
            <a:r>
              <a:rPr lang="en-US" sz="2400" dirty="0">
                <a:latin typeface="Times New Roman" panose="02020603050405020304" pitchFamily="18" charset="0"/>
                <a:cs typeface="Times New Roman" panose="02020603050405020304" pitchFamily="18" charset="0"/>
              </a:rPr>
              <a:t>Slide 9: Conclusion</a:t>
            </a:r>
          </a:p>
          <a:p>
            <a:pPr algn="just">
              <a:lnSpc>
                <a:spcPct val="150000"/>
              </a:lnSpc>
            </a:pPr>
            <a:r>
              <a:rPr lang="en-US" sz="2400" dirty="0">
                <a:latin typeface="Times New Roman" panose="02020603050405020304" pitchFamily="18" charset="0"/>
                <a:cs typeface="Times New Roman" panose="02020603050405020304" pitchFamily="18" charset="0"/>
              </a:rPr>
              <a:t>Slide 10: References</a:t>
            </a:r>
          </a:p>
          <a:p>
            <a:pPr algn="just">
              <a:lnSpc>
                <a:spcPct val="150000"/>
              </a:lnSpc>
            </a:pPr>
            <a:r>
              <a:rPr lang="en-US" sz="2400" dirty="0">
                <a:latin typeface="Times New Roman" panose="02020603050405020304" pitchFamily="18" charset="0"/>
                <a:cs typeface="Times New Roman" panose="02020603050405020304" pitchFamily="18" charset="0"/>
              </a:rPr>
              <a:t>Slide 11: Thank You</a:t>
            </a:r>
          </a:p>
        </p:txBody>
      </p:sp>
      <p:pic>
        <p:nvPicPr>
          <p:cNvPr id="4" name="Picture 3"/>
          <p:cNvPicPr>
            <a:picLocks noChangeAspect="1"/>
          </p:cNvPicPr>
          <p:nvPr/>
        </p:nvPicPr>
        <p:blipFill>
          <a:blip r:embed="rId2"/>
          <a:stretch>
            <a:fillRect/>
          </a:stretch>
        </p:blipFill>
        <p:spPr>
          <a:xfrm>
            <a:off x="5970270" y="2047874"/>
            <a:ext cx="5829300" cy="3644265"/>
          </a:xfrm>
          <a:prstGeom prst="rect">
            <a:avLst/>
          </a:prstGeom>
        </p:spPr>
      </p:pic>
    </p:spTree>
    <p:extLst>
      <p:ext uri="{BB962C8B-B14F-4D97-AF65-F5344CB8AC3E}">
        <p14:creationId xmlns:p14="http://schemas.microsoft.com/office/powerpoint/2010/main" val="153900687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IN" sz="2400" b="1" dirty="0">
                <a:latin typeface="Times New Roman" panose="02020603050405020304" pitchFamily="18" charset="0"/>
                <a:cs typeface="Times New Roman" panose="02020603050405020304" pitchFamily="18" charset="0"/>
              </a:rPr>
              <a:t>Introduction</a:t>
            </a:r>
            <a:endParaRPr lang="en-IN" sz="2400"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468630" y="1291590"/>
            <a:ext cx="7395210" cy="5120640"/>
          </a:xfrm>
        </p:spPr>
        <p:txBody>
          <a:bodyPr>
            <a:normAutofit lnSpcReduction="10000"/>
          </a:bodyPr>
          <a:lstStyle/>
          <a:p>
            <a:pPr algn="just">
              <a:lnSpc>
                <a:spcPct val="150000"/>
              </a:lnSpc>
            </a:pPr>
            <a:r>
              <a:rPr lang="en-IN" sz="2000" dirty="0">
                <a:latin typeface="Times New Roman" panose="02020603050405020304" pitchFamily="18" charset="0"/>
                <a:cs typeface="Times New Roman" panose="02020603050405020304" pitchFamily="18" charset="0"/>
              </a:rPr>
              <a:t>The research is based on the exploration of the advantages of maternity policies for working mothers in UK companies like Vodafone through providing a flexible workplace culture.</a:t>
            </a:r>
          </a:p>
          <a:p>
            <a:pPr algn="just">
              <a:lnSpc>
                <a:spcPct val="150000"/>
              </a:lnSpc>
            </a:pPr>
            <a:r>
              <a:rPr lang="en-IN" sz="2000" dirty="0">
                <a:latin typeface="Times New Roman" panose="02020603050405020304" pitchFamily="18" charset="0"/>
                <a:cs typeface="Times New Roman" panose="02020603050405020304" pitchFamily="18" charset="0"/>
              </a:rPr>
              <a:t> The aim is to explore the advantages faced by working mothers from maternity policies of UK companies, such as in the case of Vodafone. </a:t>
            </a:r>
          </a:p>
          <a:p>
            <a:pPr algn="just">
              <a:lnSpc>
                <a:spcPct val="150000"/>
              </a:lnSpc>
            </a:pPr>
            <a:r>
              <a:rPr lang="en-IN" sz="2000" dirty="0">
                <a:latin typeface="Times New Roman" panose="02020603050405020304" pitchFamily="18" charset="0"/>
                <a:cs typeface="Times New Roman" panose="02020603050405020304" pitchFamily="18" charset="0"/>
              </a:rPr>
              <a:t>The study is important within a workplace context as it helps in understanding the effectiveness of maternity policies within the UK in terms of retaining skilled female employees within the organisation of Vodafone, and can be implemented within other organisations in the UK. </a:t>
            </a:r>
          </a:p>
        </p:txBody>
      </p:sp>
      <p:pic>
        <p:nvPicPr>
          <p:cNvPr id="4" name="Picture 3"/>
          <p:cNvPicPr>
            <a:picLocks noChangeAspect="1"/>
          </p:cNvPicPr>
          <p:nvPr/>
        </p:nvPicPr>
        <p:blipFill>
          <a:blip r:embed="rId3"/>
          <a:stretch>
            <a:fillRect/>
          </a:stretch>
        </p:blipFill>
        <p:spPr>
          <a:xfrm>
            <a:off x="8170947" y="1841182"/>
            <a:ext cx="3841983" cy="3542347"/>
          </a:xfrm>
          <a:prstGeom prst="rect">
            <a:avLst/>
          </a:prstGeom>
        </p:spPr>
      </p:pic>
    </p:spTree>
    <p:extLst>
      <p:ext uri="{BB962C8B-B14F-4D97-AF65-F5344CB8AC3E}">
        <p14:creationId xmlns:p14="http://schemas.microsoft.com/office/powerpoint/2010/main" val="312111497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IN" sz="2400" b="1" dirty="0">
                <a:latin typeface="Times New Roman" panose="02020603050405020304" pitchFamily="18" charset="0"/>
                <a:cs typeface="Times New Roman" panose="02020603050405020304" pitchFamily="18" charset="0"/>
              </a:rPr>
              <a:t>Methodology</a:t>
            </a:r>
            <a:endParaRPr lang="en-IN" sz="2400"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4366260" y="1405890"/>
            <a:ext cx="7520940" cy="4771073"/>
          </a:xfrm>
        </p:spPr>
        <p:txBody>
          <a:bodyPr>
            <a:normAutofit lnSpcReduction="10000"/>
          </a:bodyPr>
          <a:lstStyle/>
          <a:p>
            <a:pPr algn="just">
              <a:lnSpc>
                <a:spcPct val="150000"/>
              </a:lnSpc>
            </a:pPr>
            <a:r>
              <a:rPr lang="en-IN" sz="2000" dirty="0">
                <a:latin typeface="Times New Roman" panose="02020603050405020304" pitchFamily="18" charset="0"/>
                <a:cs typeface="Times New Roman" panose="02020603050405020304" pitchFamily="18" charset="0"/>
              </a:rPr>
              <a:t>The present research will use both qualitative and quantitative methods for data collection on the research topic, which showcases mixed methods. </a:t>
            </a:r>
          </a:p>
          <a:p>
            <a:pPr algn="just">
              <a:lnSpc>
                <a:spcPct val="150000"/>
              </a:lnSpc>
            </a:pPr>
            <a:r>
              <a:rPr lang="en-IN" sz="2000" dirty="0">
                <a:latin typeface="Times New Roman" panose="02020603050405020304" pitchFamily="18" charset="0"/>
                <a:cs typeface="Times New Roman" panose="02020603050405020304" pitchFamily="18" charset="0"/>
              </a:rPr>
              <a:t>This research will emphasise both methods of data collection, which include secondary and primary techniques, through a survey among 50 female parents who are employees within the UK companies. </a:t>
            </a:r>
          </a:p>
          <a:p>
            <a:pPr algn="just">
              <a:lnSpc>
                <a:spcPct val="150000"/>
              </a:lnSpc>
            </a:pPr>
            <a:r>
              <a:rPr lang="en-IN" sz="2000" dirty="0">
                <a:latin typeface="Times New Roman" panose="02020603050405020304" pitchFamily="18" charset="0"/>
                <a:cs typeface="Times New Roman" panose="02020603050405020304" pitchFamily="18" charset="0"/>
              </a:rPr>
              <a:t>Regarding this, Creswell and Creswell (2023) stated that mixed methods include both quantitative (numerical) and qualitative (non-numerical) data within a single study for answering research questions effectively.</a:t>
            </a:r>
          </a:p>
        </p:txBody>
      </p:sp>
      <p:pic>
        <p:nvPicPr>
          <p:cNvPr id="5" name="Picture 4"/>
          <p:cNvPicPr>
            <a:picLocks noChangeAspect="1"/>
          </p:cNvPicPr>
          <p:nvPr/>
        </p:nvPicPr>
        <p:blipFill>
          <a:blip r:embed="rId3"/>
          <a:stretch>
            <a:fillRect/>
          </a:stretch>
        </p:blipFill>
        <p:spPr>
          <a:xfrm>
            <a:off x="615315" y="1690688"/>
            <a:ext cx="3531870" cy="3909060"/>
          </a:xfrm>
          <a:prstGeom prst="rect">
            <a:avLst/>
          </a:prstGeom>
        </p:spPr>
      </p:pic>
    </p:spTree>
    <p:extLst>
      <p:ext uri="{BB962C8B-B14F-4D97-AF65-F5344CB8AC3E}">
        <p14:creationId xmlns:p14="http://schemas.microsoft.com/office/powerpoint/2010/main" val="361385170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IN" sz="2400" b="1" dirty="0">
                <a:latin typeface="Times New Roman" panose="02020603050405020304" pitchFamily="18" charset="0"/>
                <a:cs typeface="Times New Roman" panose="02020603050405020304" pitchFamily="18" charset="0"/>
              </a:rPr>
              <a:t>Methodology</a:t>
            </a:r>
            <a:endParaRPr lang="en-IN" sz="2400"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422910" y="1517014"/>
            <a:ext cx="7783830" cy="4963795"/>
          </a:xfrm>
        </p:spPr>
        <p:txBody>
          <a:bodyPr>
            <a:normAutofit lnSpcReduction="10000"/>
          </a:bodyPr>
          <a:lstStyle/>
          <a:p>
            <a:pPr algn="just">
              <a:lnSpc>
                <a:spcPct val="160000"/>
              </a:lnSpc>
            </a:pPr>
            <a:r>
              <a:rPr lang="en-IN" sz="2000" dirty="0">
                <a:latin typeface="Times New Roman" panose="02020603050405020304" pitchFamily="18" charset="0"/>
                <a:cs typeface="Times New Roman" panose="02020603050405020304" pitchFamily="18" charset="0"/>
              </a:rPr>
              <a:t>Sampling technique has been considered as a statistical method that has been used to select a representative subset of a huge population, which allows researchers to draw valid conclusions regarding a group (</a:t>
            </a:r>
            <a:r>
              <a:rPr lang="en-IN" sz="2000" dirty="0" err="1">
                <a:latin typeface="Times New Roman" panose="02020603050405020304" pitchFamily="18" charset="0"/>
                <a:cs typeface="Times New Roman" panose="02020603050405020304" pitchFamily="18" charset="0"/>
              </a:rPr>
              <a:t>Alele</a:t>
            </a:r>
            <a:r>
              <a:rPr lang="en-IN" sz="2000" dirty="0">
                <a:latin typeface="Times New Roman" panose="02020603050405020304" pitchFamily="18" charset="0"/>
                <a:cs typeface="Times New Roman" panose="02020603050405020304" pitchFamily="18" charset="0"/>
              </a:rPr>
              <a:t> and </a:t>
            </a:r>
            <a:r>
              <a:rPr lang="en-IN" sz="2000" dirty="0" err="1">
                <a:latin typeface="Times New Roman" panose="02020603050405020304" pitchFamily="18" charset="0"/>
                <a:cs typeface="Times New Roman" panose="02020603050405020304" pitchFamily="18" charset="0"/>
              </a:rPr>
              <a:t>Malau-Aduli</a:t>
            </a:r>
            <a:r>
              <a:rPr lang="en-IN" sz="2000" dirty="0">
                <a:latin typeface="Times New Roman" panose="02020603050405020304" pitchFamily="18" charset="0"/>
                <a:cs typeface="Times New Roman" panose="02020603050405020304" pitchFamily="18" charset="0"/>
              </a:rPr>
              <a:t>, 2023). </a:t>
            </a:r>
          </a:p>
          <a:p>
            <a:pPr algn="just">
              <a:lnSpc>
                <a:spcPct val="160000"/>
              </a:lnSpc>
            </a:pPr>
            <a:r>
              <a:rPr lang="en-IN" sz="2000" dirty="0">
                <a:latin typeface="Times New Roman" panose="02020603050405020304" pitchFamily="18" charset="0"/>
                <a:cs typeface="Times New Roman" panose="02020603050405020304" pitchFamily="18" charset="0"/>
              </a:rPr>
              <a:t>The two types of sampling techniques are probability sampling (random selection) and non-probability sampling (non-random selection). </a:t>
            </a:r>
          </a:p>
          <a:p>
            <a:pPr algn="just">
              <a:lnSpc>
                <a:spcPct val="160000"/>
              </a:lnSpc>
            </a:pPr>
            <a:r>
              <a:rPr lang="en-IN" sz="2000" dirty="0">
                <a:latin typeface="Times New Roman" panose="02020603050405020304" pitchFamily="18" charset="0"/>
                <a:cs typeface="Times New Roman" panose="02020603050405020304" pitchFamily="18" charset="0"/>
              </a:rPr>
              <a:t>Focusing on it, the present research will use a simple random sampling technique for primary data collection through a survey method in which every individual is chosen by chance, and conduct a concrete survey effectively. </a:t>
            </a:r>
          </a:p>
        </p:txBody>
      </p:sp>
      <p:pic>
        <p:nvPicPr>
          <p:cNvPr id="4" name="Picture 3"/>
          <p:cNvPicPr>
            <a:picLocks noChangeAspect="1"/>
          </p:cNvPicPr>
          <p:nvPr/>
        </p:nvPicPr>
        <p:blipFill>
          <a:blip r:embed="rId3"/>
          <a:stretch>
            <a:fillRect/>
          </a:stretch>
        </p:blipFill>
        <p:spPr>
          <a:xfrm>
            <a:off x="8360474" y="2171700"/>
            <a:ext cx="3572446" cy="3760470"/>
          </a:xfrm>
          <a:prstGeom prst="rect">
            <a:avLst/>
          </a:prstGeom>
        </p:spPr>
      </p:pic>
    </p:spTree>
    <p:extLst>
      <p:ext uri="{BB962C8B-B14F-4D97-AF65-F5344CB8AC3E}">
        <p14:creationId xmlns:p14="http://schemas.microsoft.com/office/powerpoint/2010/main" val="189461311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IN" sz="2400" b="1" dirty="0">
                <a:latin typeface="Times New Roman" panose="02020603050405020304" pitchFamily="18" charset="0"/>
                <a:cs typeface="Times New Roman" panose="02020603050405020304" pitchFamily="18" charset="0"/>
              </a:rPr>
              <a:t>Ethical Considerations</a:t>
            </a:r>
            <a:endParaRPr lang="en-IN" sz="2400"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4709160" y="1451610"/>
            <a:ext cx="7052310" cy="5063490"/>
          </a:xfrm>
        </p:spPr>
        <p:txBody>
          <a:bodyPr>
            <a:normAutofit/>
          </a:bodyPr>
          <a:lstStyle/>
          <a:p>
            <a:pPr algn="just">
              <a:lnSpc>
                <a:spcPct val="150000"/>
              </a:lnSpc>
            </a:pPr>
            <a:r>
              <a:rPr lang="en-IN" sz="2000" dirty="0">
                <a:latin typeface="Times New Roman" panose="02020603050405020304" pitchFamily="18" charset="0"/>
                <a:cs typeface="Times New Roman" panose="02020603050405020304" pitchFamily="18" charset="0"/>
              </a:rPr>
              <a:t>Ethical considerations are the moral principles that provide guidance in collecting and conducting research, along with making decisions effectively. </a:t>
            </a:r>
          </a:p>
          <a:p>
            <a:pPr algn="just">
              <a:lnSpc>
                <a:spcPct val="150000"/>
              </a:lnSpc>
            </a:pPr>
            <a:r>
              <a:rPr lang="en-IN" sz="2000" dirty="0">
                <a:latin typeface="Times New Roman" panose="02020603050405020304" pitchFamily="18" charset="0"/>
                <a:cs typeface="Times New Roman" panose="02020603050405020304" pitchFamily="18" charset="0"/>
              </a:rPr>
              <a:t>Adhering to ethical considerations within a research project helps in ensuring fairness, protecting stakeholders from harm, and maintaining integrity (Ali </a:t>
            </a:r>
            <a:r>
              <a:rPr lang="en-IN" sz="2000" i="1" dirty="0">
                <a:latin typeface="Times New Roman" panose="02020603050405020304" pitchFamily="18" charset="0"/>
                <a:cs typeface="Times New Roman" panose="02020603050405020304" pitchFamily="18" charset="0"/>
              </a:rPr>
              <a:t>et al</a:t>
            </a:r>
            <a:r>
              <a:rPr lang="en-IN" sz="2000" dirty="0">
                <a:latin typeface="Times New Roman" panose="02020603050405020304" pitchFamily="18" charset="0"/>
                <a:cs typeface="Times New Roman" panose="02020603050405020304" pitchFamily="18" charset="0"/>
              </a:rPr>
              <a:t>., 2025). </a:t>
            </a:r>
          </a:p>
          <a:p>
            <a:pPr algn="just">
              <a:lnSpc>
                <a:spcPct val="150000"/>
              </a:lnSpc>
            </a:pPr>
            <a:r>
              <a:rPr lang="en-IN" sz="2000" dirty="0">
                <a:latin typeface="Times New Roman" panose="02020603050405020304" pitchFamily="18" charset="0"/>
                <a:cs typeface="Times New Roman" panose="02020603050405020304" pitchFamily="18" charset="0"/>
              </a:rPr>
              <a:t>In this regard, the present research will also adhere to significant ethical considerations, such as collecting consents from participants while conducting the primary data collection method. </a:t>
            </a:r>
          </a:p>
        </p:txBody>
      </p:sp>
      <p:pic>
        <p:nvPicPr>
          <p:cNvPr id="4" name="Picture 3"/>
          <p:cNvPicPr>
            <a:picLocks noChangeAspect="1"/>
          </p:cNvPicPr>
          <p:nvPr/>
        </p:nvPicPr>
        <p:blipFill>
          <a:blip r:embed="rId3"/>
          <a:stretch>
            <a:fillRect/>
          </a:stretch>
        </p:blipFill>
        <p:spPr>
          <a:xfrm>
            <a:off x="411480" y="1840230"/>
            <a:ext cx="3829050" cy="3966210"/>
          </a:xfrm>
          <a:prstGeom prst="rect">
            <a:avLst/>
          </a:prstGeom>
        </p:spPr>
      </p:pic>
    </p:spTree>
    <p:extLst>
      <p:ext uri="{BB962C8B-B14F-4D97-AF65-F5344CB8AC3E}">
        <p14:creationId xmlns:p14="http://schemas.microsoft.com/office/powerpoint/2010/main" val="376711032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IN" sz="2400" b="1" dirty="0">
                <a:latin typeface="Times New Roman" panose="02020603050405020304" pitchFamily="18" charset="0"/>
                <a:cs typeface="Times New Roman" panose="02020603050405020304" pitchFamily="18" charset="0"/>
              </a:rPr>
              <a:t>Ethical Considerations</a:t>
            </a:r>
            <a:endParaRPr lang="en-IN" sz="2400"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457200" y="1268730"/>
            <a:ext cx="8081010" cy="5177790"/>
          </a:xfrm>
        </p:spPr>
        <p:txBody>
          <a:bodyPr>
            <a:normAutofit lnSpcReduction="10000"/>
          </a:bodyPr>
          <a:lstStyle/>
          <a:p>
            <a:pPr algn="just">
              <a:lnSpc>
                <a:spcPct val="160000"/>
              </a:lnSpc>
            </a:pPr>
            <a:r>
              <a:rPr lang="en-IN" sz="2000" dirty="0">
                <a:latin typeface="Times New Roman" panose="02020603050405020304" pitchFamily="18" charset="0"/>
                <a:cs typeface="Times New Roman" panose="02020603050405020304" pitchFamily="18" charset="0"/>
              </a:rPr>
              <a:t>Ethical consideration also involves protecting participants from harm, which involves adhering to core principles of maintaining ethics and integrity effectively. </a:t>
            </a:r>
          </a:p>
          <a:p>
            <a:pPr algn="just">
              <a:lnSpc>
                <a:spcPct val="160000"/>
              </a:lnSpc>
            </a:pPr>
            <a:r>
              <a:rPr lang="en-IN" sz="2000" dirty="0">
                <a:latin typeface="Times New Roman" panose="02020603050405020304" pitchFamily="18" charset="0"/>
                <a:cs typeface="Times New Roman" panose="02020603050405020304" pitchFamily="18" charset="0"/>
              </a:rPr>
              <a:t>Protecting from harm involves certain principles, such as non-maleficence, which is no harm, ensuring confidentiality, and collecting informed consents effectively for managing the ethics of the research process in an effective way. </a:t>
            </a:r>
          </a:p>
          <a:p>
            <a:pPr algn="just">
              <a:lnSpc>
                <a:spcPct val="160000"/>
              </a:lnSpc>
            </a:pPr>
            <a:r>
              <a:rPr lang="en-IN" sz="2000" dirty="0">
                <a:latin typeface="Times New Roman" panose="02020603050405020304" pitchFamily="18" charset="0"/>
                <a:cs typeface="Times New Roman" panose="02020603050405020304" pitchFamily="18" charset="0"/>
              </a:rPr>
              <a:t>Regarding this, </a:t>
            </a:r>
            <a:r>
              <a:rPr lang="en-IN" sz="2000" dirty="0" err="1">
                <a:latin typeface="Times New Roman" panose="02020603050405020304" pitchFamily="18" charset="0"/>
                <a:cs typeface="Times New Roman" panose="02020603050405020304" pitchFamily="18" charset="0"/>
              </a:rPr>
              <a:t>Alhabsi</a:t>
            </a:r>
            <a:r>
              <a:rPr lang="en-IN" sz="2000" dirty="0">
                <a:latin typeface="Times New Roman" panose="02020603050405020304" pitchFamily="18" charset="0"/>
                <a:cs typeface="Times New Roman" panose="02020603050405020304" pitchFamily="18" charset="0"/>
              </a:rPr>
              <a:t> (2024) stated that researchers can safeguard individuals through assessing risks, gaining voluntary consents, protecting private data, and respecting their right to withdraw without penalty.</a:t>
            </a:r>
          </a:p>
        </p:txBody>
      </p:sp>
      <p:pic>
        <p:nvPicPr>
          <p:cNvPr id="4" name="Picture 3"/>
          <p:cNvPicPr>
            <a:picLocks noChangeAspect="1"/>
          </p:cNvPicPr>
          <p:nvPr/>
        </p:nvPicPr>
        <p:blipFill>
          <a:blip r:embed="rId3"/>
          <a:stretch>
            <a:fillRect/>
          </a:stretch>
        </p:blipFill>
        <p:spPr>
          <a:xfrm>
            <a:off x="8843008" y="2080261"/>
            <a:ext cx="3169922" cy="3486150"/>
          </a:xfrm>
          <a:prstGeom prst="rect">
            <a:avLst/>
          </a:prstGeom>
        </p:spPr>
      </p:pic>
    </p:spTree>
    <p:extLst>
      <p:ext uri="{BB962C8B-B14F-4D97-AF65-F5344CB8AC3E}">
        <p14:creationId xmlns:p14="http://schemas.microsoft.com/office/powerpoint/2010/main" val="126912574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IN" sz="2400" b="1" dirty="0">
                <a:latin typeface="Times New Roman" panose="02020603050405020304" pitchFamily="18" charset="0"/>
                <a:cs typeface="Times New Roman" panose="02020603050405020304" pitchFamily="18" charset="0"/>
              </a:rPr>
              <a:t>Limitations &amp; Recommendations</a:t>
            </a:r>
            <a:endParaRPr lang="en-IN" sz="2400"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5234940" y="1825625"/>
            <a:ext cx="6118860" cy="4351338"/>
          </a:xfrm>
        </p:spPr>
        <p:txBody>
          <a:bodyPr>
            <a:normAutofit lnSpcReduction="10000"/>
          </a:bodyPr>
          <a:lstStyle/>
          <a:p>
            <a:pPr algn="just">
              <a:lnSpc>
                <a:spcPct val="150000"/>
              </a:lnSpc>
            </a:pPr>
            <a:r>
              <a:rPr lang="en-IN" sz="2000" dirty="0">
                <a:latin typeface="Times New Roman" panose="02020603050405020304" pitchFamily="18" charset="0"/>
                <a:cs typeface="Times New Roman" panose="02020603050405020304" pitchFamily="18" charset="0"/>
              </a:rPr>
              <a:t>The identified challenges or limitations within the present research are a small sample size, which is 50 female employees from the UK companies. </a:t>
            </a:r>
          </a:p>
          <a:p>
            <a:pPr algn="just">
              <a:lnSpc>
                <a:spcPct val="150000"/>
              </a:lnSpc>
            </a:pPr>
            <a:r>
              <a:rPr lang="en-IN" sz="2000" dirty="0">
                <a:latin typeface="Times New Roman" panose="02020603050405020304" pitchFamily="18" charset="0"/>
                <a:cs typeface="Times New Roman" panose="02020603050405020304" pitchFamily="18" charset="0"/>
              </a:rPr>
              <a:t>The sample size is smaller for analysing and gathering relevant data regarding the research topic based on the advantages of maternity policies for working mothers. </a:t>
            </a:r>
          </a:p>
          <a:p>
            <a:pPr algn="just">
              <a:lnSpc>
                <a:spcPct val="150000"/>
              </a:lnSpc>
            </a:pPr>
            <a:r>
              <a:rPr lang="en-IN" sz="2000" dirty="0">
                <a:latin typeface="Times New Roman" panose="02020603050405020304" pitchFamily="18" charset="0"/>
                <a:cs typeface="Times New Roman" panose="02020603050405020304" pitchFamily="18" charset="0"/>
              </a:rPr>
              <a:t>Along with this, time limits are also a limitation for the present research, for which detailed data collection has been restricted. </a:t>
            </a:r>
          </a:p>
        </p:txBody>
      </p:sp>
      <p:pic>
        <p:nvPicPr>
          <p:cNvPr id="5" name="Picture 4"/>
          <p:cNvPicPr>
            <a:picLocks noChangeAspect="1"/>
          </p:cNvPicPr>
          <p:nvPr/>
        </p:nvPicPr>
        <p:blipFill>
          <a:blip r:embed="rId3"/>
          <a:stretch>
            <a:fillRect/>
          </a:stretch>
        </p:blipFill>
        <p:spPr>
          <a:xfrm>
            <a:off x="545783" y="2222182"/>
            <a:ext cx="4498386" cy="3378517"/>
          </a:xfrm>
          <a:prstGeom prst="rect">
            <a:avLst/>
          </a:prstGeom>
        </p:spPr>
      </p:pic>
    </p:spTree>
    <p:extLst>
      <p:ext uri="{BB962C8B-B14F-4D97-AF65-F5344CB8AC3E}">
        <p14:creationId xmlns:p14="http://schemas.microsoft.com/office/powerpoint/2010/main" val="163711629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IN" sz="2400" b="1" dirty="0">
                <a:latin typeface="Times New Roman" panose="02020603050405020304" pitchFamily="18" charset="0"/>
                <a:cs typeface="Times New Roman" panose="02020603050405020304" pitchFamily="18" charset="0"/>
              </a:rPr>
              <a:t>Conclusion</a:t>
            </a:r>
            <a:endParaRPr lang="en-IN" sz="2400"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838200" y="1825625"/>
            <a:ext cx="6888480" cy="4351338"/>
          </a:xfrm>
        </p:spPr>
        <p:txBody>
          <a:bodyPr>
            <a:normAutofit lnSpcReduction="10000"/>
          </a:bodyPr>
          <a:lstStyle/>
          <a:p>
            <a:pPr algn="just">
              <a:lnSpc>
                <a:spcPct val="150000"/>
              </a:lnSpc>
            </a:pPr>
            <a:r>
              <a:rPr lang="en-IN" sz="2000" dirty="0">
                <a:latin typeface="Times New Roman" panose="02020603050405020304" pitchFamily="18" charset="0"/>
                <a:cs typeface="Times New Roman" panose="02020603050405020304" pitchFamily="18" charset="0"/>
              </a:rPr>
              <a:t>Based on the above discussion, it has been concluded that the present research will use different methods, such as mixed methods, as it includes both qualitative and quantitative data. </a:t>
            </a:r>
          </a:p>
          <a:p>
            <a:pPr algn="just">
              <a:lnSpc>
                <a:spcPct val="150000"/>
              </a:lnSpc>
            </a:pPr>
            <a:r>
              <a:rPr lang="en-IN" sz="2000" dirty="0">
                <a:latin typeface="Times New Roman" panose="02020603050405020304" pitchFamily="18" charset="0"/>
                <a:cs typeface="Times New Roman" panose="02020603050405020304" pitchFamily="18" charset="0"/>
              </a:rPr>
              <a:t>Along with this, it will use both primary and secondary data collection methods for understanding the advantages of maternity policies in UK companies.</a:t>
            </a:r>
          </a:p>
          <a:p>
            <a:pPr algn="just">
              <a:lnSpc>
                <a:spcPct val="150000"/>
              </a:lnSpc>
            </a:pPr>
            <a:r>
              <a:rPr lang="en-IN" sz="2000" dirty="0">
                <a:latin typeface="Times New Roman" panose="02020603050405020304" pitchFamily="18" charset="0"/>
                <a:cs typeface="Times New Roman" panose="02020603050405020304" pitchFamily="18" charset="0"/>
              </a:rPr>
              <a:t>In terms of primary data collection, it will use a survey among 50 participants, including female and parental employees within the organisation, such as Vodafone. </a:t>
            </a:r>
          </a:p>
        </p:txBody>
      </p:sp>
      <p:pic>
        <p:nvPicPr>
          <p:cNvPr id="4" name="Picture 3"/>
          <p:cNvPicPr>
            <a:picLocks noChangeAspect="1"/>
          </p:cNvPicPr>
          <p:nvPr/>
        </p:nvPicPr>
        <p:blipFill>
          <a:blip r:embed="rId3"/>
          <a:stretch>
            <a:fillRect/>
          </a:stretch>
        </p:blipFill>
        <p:spPr>
          <a:xfrm>
            <a:off x="8205758" y="2127726"/>
            <a:ext cx="3567142" cy="3747135"/>
          </a:xfrm>
          <a:prstGeom prst="rect">
            <a:avLst/>
          </a:prstGeom>
        </p:spPr>
      </p:pic>
    </p:spTree>
    <p:extLst>
      <p:ext uri="{BB962C8B-B14F-4D97-AF65-F5344CB8AC3E}">
        <p14:creationId xmlns:p14="http://schemas.microsoft.com/office/powerpoint/2010/main" val="44524926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lnSpc>
                <a:spcPct val="150000"/>
              </a:lnSpc>
            </a:pPr>
            <a:r>
              <a:rPr lang="en-IN" sz="2400" b="1" dirty="0">
                <a:latin typeface="Times New Roman" panose="02020603050405020304" pitchFamily="18" charset="0"/>
                <a:cs typeface="Times New Roman" panose="02020603050405020304" pitchFamily="18" charset="0"/>
              </a:rPr>
              <a:t>References</a:t>
            </a:r>
            <a:endParaRPr lang="en-IN" sz="2400"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838200" y="1825624"/>
            <a:ext cx="10515600" cy="4666615"/>
          </a:xfrm>
        </p:spPr>
        <p:txBody>
          <a:bodyPr>
            <a:normAutofit lnSpcReduction="10000"/>
          </a:bodyPr>
          <a:lstStyle/>
          <a:p>
            <a:pPr algn="just">
              <a:lnSpc>
                <a:spcPct val="150000"/>
              </a:lnSpc>
              <a:buNone/>
            </a:pPr>
            <a:r>
              <a:rPr lang="en-IN" sz="1200" dirty="0" err="1">
                <a:latin typeface="Times New Roman" panose="02020603050405020304" pitchFamily="18" charset="0"/>
                <a:cs typeface="Times New Roman" panose="02020603050405020304" pitchFamily="18" charset="0"/>
              </a:rPr>
              <a:t>Alele</a:t>
            </a:r>
            <a:r>
              <a:rPr lang="en-IN" sz="1200" dirty="0">
                <a:latin typeface="Times New Roman" panose="02020603050405020304" pitchFamily="18" charset="0"/>
                <a:cs typeface="Times New Roman" panose="02020603050405020304" pitchFamily="18" charset="0"/>
              </a:rPr>
              <a:t>, F. and </a:t>
            </a:r>
            <a:r>
              <a:rPr lang="en-IN" sz="1200" dirty="0" err="1">
                <a:latin typeface="Times New Roman" panose="02020603050405020304" pitchFamily="18" charset="0"/>
                <a:cs typeface="Times New Roman" panose="02020603050405020304" pitchFamily="18" charset="0"/>
              </a:rPr>
              <a:t>Malau-Aduli</a:t>
            </a:r>
            <a:r>
              <a:rPr lang="en-IN" sz="1200" dirty="0">
                <a:latin typeface="Times New Roman" panose="02020603050405020304" pitchFamily="18" charset="0"/>
                <a:cs typeface="Times New Roman" panose="02020603050405020304" pitchFamily="18" charset="0"/>
              </a:rPr>
              <a:t>, B. (2023) </a:t>
            </a:r>
            <a:r>
              <a:rPr lang="en-IN" sz="1200" i="1" dirty="0">
                <a:latin typeface="Times New Roman" panose="02020603050405020304" pitchFamily="18" charset="0"/>
                <a:cs typeface="Times New Roman" panose="02020603050405020304" pitchFamily="18" charset="0"/>
              </a:rPr>
              <a:t>An introduction to research methods for undergraduate health profession students</a:t>
            </a:r>
            <a:r>
              <a:rPr lang="en-IN" sz="1200" dirty="0">
                <a:latin typeface="Times New Roman" panose="02020603050405020304" pitchFamily="18" charset="0"/>
                <a:cs typeface="Times New Roman" panose="02020603050405020304" pitchFamily="18" charset="0"/>
              </a:rPr>
              <a:t>. Townsville, </a:t>
            </a:r>
            <a:r>
              <a:rPr lang="en-IN" sz="1200" dirty="0" err="1">
                <a:latin typeface="Times New Roman" panose="02020603050405020304" pitchFamily="18" charset="0"/>
                <a:cs typeface="Times New Roman" panose="02020603050405020304" pitchFamily="18" charset="0"/>
              </a:rPr>
              <a:t>Qld</a:t>
            </a:r>
            <a:r>
              <a:rPr lang="en-IN" sz="1200" dirty="0">
                <a:latin typeface="Times New Roman" panose="02020603050405020304" pitchFamily="18" charset="0"/>
                <a:cs typeface="Times New Roman" panose="02020603050405020304" pitchFamily="18" charset="0"/>
              </a:rPr>
              <a:t>: James Cook University.</a:t>
            </a:r>
          </a:p>
          <a:p>
            <a:pPr algn="just">
              <a:lnSpc>
                <a:spcPct val="150000"/>
              </a:lnSpc>
              <a:buNone/>
            </a:pPr>
            <a:r>
              <a:rPr lang="en-IN" sz="1200" dirty="0" err="1">
                <a:latin typeface="Times New Roman" panose="02020603050405020304" pitchFamily="18" charset="0"/>
                <a:cs typeface="Times New Roman" panose="02020603050405020304" pitchFamily="18" charset="0"/>
              </a:rPr>
              <a:t>Alhabsi</a:t>
            </a:r>
            <a:r>
              <a:rPr lang="en-IN" sz="1200" dirty="0">
                <a:latin typeface="Times New Roman" panose="02020603050405020304" pitchFamily="18" charset="0"/>
                <a:cs typeface="Times New Roman" panose="02020603050405020304" pitchFamily="18" charset="0"/>
              </a:rPr>
              <a:t>, S.S. (2024) ‘Ethical considerations in obtaining informed consent in research participation’, </a:t>
            </a:r>
            <a:r>
              <a:rPr lang="en-IN" sz="1200" i="1" dirty="0">
                <a:latin typeface="Times New Roman" panose="02020603050405020304" pitchFamily="18" charset="0"/>
                <a:cs typeface="Times New Roman" panose="02020603050405020304" pitchFamily="18" charset="0"/>
              </a:rPr>
              <a:t>International Journal of Educational Contemporary Explorations</a:t>
            </a:r>
            <a:r>
              <a:rPr lang="en-IN" sz="1200" dirty="0">
                <a:latin typeface="Times New Roman" panose="02020603050405020304" pitchFamily="18" charset="0"/>
                <a:cs typeface="Times New Roman" panose="02020603050405020304" pitchFamily="18" charset="0"/>
              </a:rPr>
              <a:t>, 1(1), pp.22-32. Available at: https://doi.org/10.69481/DIVL1152 </a:t>
            </a:r>
          </a:p>
          <a:p>
            <a:pPr algn="just">
              <a:lnSpc>
                <a:spcPct val="150000"/>
              </a:lnSpc>
              <a:buNone/>
            </a:pPr>
            <a:r>
              <a:rPr lang="en-IN" sz="1200" dirty="0">
                <a:latin typeface="Times New Roman" panose="02020603050405020304" pitchFamily="18" charset="0"/>
                <a:cs typeface="Times New Roman" panose="02020603050405020304" pitchFamily="18" charset="0"/>
              </a:rPr>
              <a:t>Ali, E.P.S.E., </a:t>
            </a:r>
            <a:r>
              <a:rPr lang="en-IN" sz="1200" dirty="0" err="1">
                <a:latin typeface="Times New Roman" panose="02020603050405020304" pitchFamily="18" charset="0"/>
                <a:cs typeface="Times New Roman" panose="02020603050405020304" pitchFamily="18" charset="0"/>
              </a:rPr>
              <a:t>Ndubuisi</a:t>
            </a:r>
            <a:r>
              <a:rPr lang="en-IN" sz="1200" dirty="0">
                <a:latin typeface="Times New Roman" panose="02020603050405020304" pitchFamily="18" charset="0"/>
                <a:cs typeface="Times New Roman" panose="02020603050405020304" pitchFamily="18" charset="0"/>
              </a:rPr>
              <a:t>, O.G., </a:t>
            </a:r>
            <a:r>
              <a:rPr lang="en-IN" sz="1200" dirty="0" err="1">
                <a:latin typeface="Times New Roman" panose="02020603050405020304" pitchFamily="18" charset="0"/>
                <a:cs typeface="Times New Roman" panose="02020603050405020304" pitchFamily="18" charset="0"/>
              </a:rPr>
              <a:t>Obiorah</a:t>
            </a:r>
            <a:r>
              <a:rPr lang="en-IN" sz="1200" dirty="0">
                <a:latin typeface="Times New Roman" panose="02020603050405020304" pitchFamily="18" charset="0"/>
                <a:cs typeface="Times New Roman" panose="02020603050405020304" pitchFamily="18" charset="0"/>
              </a:rPr>
              <a:t>, C.A.R., </a:t>
            </a:r>
            <a:r>
              <a:rPr lang="en-IN" sz="1200" dirty="0" err="1">
                <a:latin typeface="Times New Roman" panose="02020603050405020304" pitchFamily="18" charset="0"/>
                <a:cs typeface="Times New Roman" panose="02020603050405020304" pitchFamily="18" charset="0"/>
              </a:rPr>
              <a:t>Aku</a:t>
            </a:r>
            <a:r>
              <a:rPr lang="en-IN" sz="1200" dirty="0">
                <a:latin typeface="Times New Roman" panose="02020603050405020304" pitchFamily="18" charset="0"/>
                <a:cs typeface="Times New Roman" panose="02020603050405020304" pitchFamily="18" charset="0"/>
              </a:rPr>
              <a:t>, U.T., </a:t>
            </a:r>
            <a:r>
              <a:rPr lang="en-IN" sz="1200" dirty="0" err="1">
                <a:latin typeface="Times New Roman" panose="02020603050405020304" pitchFamily="18" charset="0"/>
                <a:cs typeface="Times New Roman" panose="02020603050405020304" pitchFamily="18" charset="0"/>
              </a:rPr>
              <a:t>Nesiama</a:t>
            </a:r>
            <a:r>
              <a:rPr lang="en-IN" sz="1200" dirty="0">
                <a:latin typeface="Times New Roman" panose="02020603050405020304" pitchFamily="18" charset="0"/>
                <a:cs typeface="Times New Roman" panose="02020603050405020304" pitchFamily="18" charset="0"/>
              </a:rPr>
              <a:t>, O., </a:t>
            </a:r>
            <a:r>
              <a:rPr lang="en-IN" sz="1200" dirty="0" err="1">
                <a:latin typeface="Times New Roman" panose="02020603050405020304" pitchFamily="18" charset="0"/>
                <a:cs typeface="Times New Roman" panose="02020603050405020304" pitchFamily="18" charset="0"/>
              </a:rPr>
              <a:t>Agbakhamen</a:t>
            </a:r>
            <a:r>
              <a:rPr lang="en-IN" sz="1200" dirty="0">
                <a:latin typeface="Times New Roman" panose="02020603050405020304" pitchFamily="18" charset="0"/>
                <a:cs typeface="Times New Roman" panose="02020603050405020304" pitchFamily="18" charset="0"/>
              </a:rPr>
              <a:t>, C.O. and </a:t>
            </a:r>
            <a:r>
              <a:rPr lang="en-IN" sz="1200" dirty="0" err="1">
                <a:latin typeface="Times New Roman" panose="02020603050405020304" pitchFamily="18" charset="0"/>
                <a:cs typeface="Times New Roman" panose="02020603050405020304" pitchFamily="18" charset="0"/>
              </a:rPr>
              <a:t>Okoro</a:t>
            </a:r>
            <a:r>
              <a:rPr lang="en-IN" sz="1200" dirty="0">
                <a:latin typeface="Times New Roman" panose="02020603050405020304" pitchFamily="18" charset="0"/>
                <a:cs typeface="Times New Roman" panose="02020603050405020304" pitchFamily="18" charset="0"/>
              </a:rPr>
              <a:t>, O.P. (2025) ‘Ethical standards in research: A professional imperative’, </a:t>
            </a:r>
            <a:r>
              <a:rPr lang="en-IN" sz="1200" i="1" dirty="0">
                <a:latin typeface="Times New Roman" panose="02020603050405020304" pitchFamily="18" charset="0"/>
                <a:cs typeface="Times New Roman" panose="02020603050405020304" pitchFamily="18" charset="0"/>
              </a:rPr>
              <a:t>International Journal of Innovative Scientific &amp; Engineering Technologies Research</a:t>
            </a:r>
            <a:r>
              <a:rPr lang="en-IN" sz="1200" dirty="0">
                <a:latin typeface="Times New Roman" panose="02020603050405020304" pitchFamily="18" charset="0"/>
                <a:cs typeface="Times New Roman" panose="02020603050405020304" pitchFamily="18" charset="0"/>
              </a:rPr>
              <a:t>, 13(1), pp.94-104. Available at: doi:10.5281/zenodo.14875237</a:t>
            </a:r>
          </a:p>
          <a:p>
            <a:pPr algn="just">
              <a:lnSpc>
                <a:spcPct val="150000"/>
              </a:lnSpc>
              <a:buNone/>
            </a:pPr>
            <a:r>
              <a:rPr lang="en-IN" sz="1200" dirty="0">
                <a:latin typeface="Times New Roman" panose="02020603050405020304" pitchFamily="18" charset="0"/>
                <a:cs typeface="Times New Roman" panose="02020603050405020304" pitchFamily="18" charset="0"/>
              </a:rPr>
              <a:t>Cheong, H.I., Lyons, A., Houghton, R. and </a:t>
            </a:r>
            <a:r>
              <a:rPr lang="en-IN" sz="1200" dirty="0" err="1">
                <a:latin typeface="Times New Roman" panose="02020603050405020304" pitchFamily="18" charset="0"/>
                <a:cs typeface="Times New Roman" panose="02020603050405020304" pitchFamily="18" charset="0"/>
              </a:rPr>
              <a:t>Majumdar</a:t>
            </a:r>
            <a:r>
              <a:rPr lang="en-IN" sz="1200" dirty="0">
                <a:latin typeface="Times New Roman" panose="02020603050405020304" pitchFamily="18" charset="0"/>
                <a:cs typeface="Times New Roman" panose="02020603050405020304" pitchFamily="18" charset="0"/>
              </a:rPr>
              <a:t>, A. (2023) ‘Secondary qualitative research methodology using online data within the context of social sciences’, </a:t>
            </a:r>
            <a:r>
              <a:rPr lang="en-IN" sz="1200" i="1" dirty="0">
                <a:latin typeface="Times New Roman" panose="02020603050405020304" pitchFamily="18" charset="0"/>
                <a:cs typeface="Times New Roman" panose="02020603050405020304" pitchFamily="18" charset="0"/>
              </a:rPr>
              <a:t>International Journal of Qualitative Methods</a:t>
            </a:r>
            <a:r>
              <a:rPr lang="en-IN" sz="1200" dirty="0">
                <a:latin typeface="Times New Roman" panose="02020603050405020304" pitchFamily="18" charset="0"/>
                <a:cs typeface="Times New Roman" panose="02020603050405020304" pitchFamily="18" charset="0"/>
              </a:rPr>
              <a:t>, 22, p.16094069231180160. Available at: DOI: 10.1177/16094069231180160 </a:t>
            </a:r>
          </a:p>
          <a:p>
            <a:pPr algn="just">
              <a:lnSpc>
                <a:spcPct val="150000"/>
              </a:lnSpc>
              <a:buNone/>
            </a:pPr>
            <a:r>
              <a:rPr lang="en-IN" sz="1200" dirty="0">
                <a:latin typeface="Times New Roman" panose="02020603050405020304" pitchFamily="18" charset="0"/>
                <a:cs typeface="Times New Roman" panose="02020603050405020304" pitchFamily="18" charset="0"/>
              </a:rPr>
              <a:t>Creswell, J.W. and Creswell, J.D. (2023) Research Design: Qualitative, Quantitative and Mixed Methods Approaches. 6th </a:t>
            </a:r>
            <a:r>
              <a:rPr lang="en-IN" sz="1200" dirty="0" err="1">
                <a:latin typeface="Times New Roman" panose="02020603050405020304" pitchFamily="18" charset="0"/>
                <a:cs typeface="Times New Roman" panose="02020603050405020304" pitchFamily="18" charset="0"/>
              </a:rPr>
              <a:t>edn</a:t>
            </a:r>
            <a:r>
              <a:rPr lang="en-IN" sz="1200" dirty="0">
                <a:latin typeface="Times New Roman" panose="02020603050405020304" pitchFamily="18" charset="0"/>
                <a:cs typeface="Times New Roman" panose="02020603050405020304" pitchFamily="18" charset="0"/>
              </a:rPr>
              <a:t>. London: SAGE.</a:t>
            </a:r>
          </a:p>
          <a:p>
            <a:pPr algn="just">
              <a:lnSpc>
                <a:spcPct val="150000"/>
              </a:lnSpc>
              <a:buNone/>
            </a:pPr>
            <a:r>
              <a:rPr lang="en-IN" sz="1200" dirty="0">
                <a:latin typeface="Times New Roman" panose="02020603050405020304" pitchFamily="18" charset="0"/>
                <a:cs typeface="Times New Roman" panose="02020603050405020304" pitchFamily="18" charset="0"/>
              </a:rPr>
              <a:t>Kaur, J., </a:t>
            </a:r>
            <a:r>
              <a:rPr lang="en-IN" sz="1200" dirty="0" err="1">
                <a:latin typeface="Times New Roman" panose="02020603050405020304" pitchFamily="18" charset="0"/>
                <a:cs typeface="Times New Roman" panose="02020603050405020304" pitchFamily="18" charset="0"/>
              </a:rPr>
              <a:t>Hazrati</a:t>
            </a:r>
            <a:r>
              <a:rPr lang="en-IN" sz="1200" dirty="0">
                <a:latin typeface="Times New Roman" panose="02020603050405020304" pitchFamily="18" charset="0"/>
                <a:cs typeface="Times New Roman" panose="02020603050405020304" pitchFamily="18" charset="0"/>
              </a:rPr>
              <a:t> </a:t>
            </a:r>
            <a:r>
              <a:rPr lang="en-IN" sz="1200" dirty="0" err="1">
                <a:latin typeface="Times New Roman" panose="02020603050405020304" pitchFamily="18" charset="0"/>
                <a:cs typeface="Times New Roman" panose="02020603050405020304" pitchFamily="18" charset="0"/>
              </a:rPr>
              <a:t>Fard</a:t>
            </a:r>
            <a:r>
              <a:rPr lang="en-IN" sz="1200" dirty="0">
                <a:latin typeface="Times New Roman" panose="02020603050405020304" pitchFamily="18" charset="0"/>
                <a:cs typeface="Times New Roman" panose="02020603050405020304" pitchFamily="18" charset="0"/>
              </a:rPr>
              <a:t>, S.M., </a:t>
            </a:r>
            <a:r>
              <a:rPr lang="en-IN" sz="1200" dirty="0" err="1">
                <a:latin typeface="Times New Roman" panose="02020603050405020304" pitchFamily="18" charset="0"/>
                <a:cs typeface="Times New Roman" panose="02020603050405020304" pitchFamily="18" charset="0"/>
              </a:rPr>
              <a:t>Amiri-Zarandi</a:t>
            </a:r>
            <a:r>
              <a:rPr lang="en-IN" sz="1200" dirty="0">
                <a:latin typeface="Times New Roman" panose="02020603050405020304" pitchFamily="18" charset="0"/>
                <a:cs typeface="Times New Roman" panose="02020603050405020304" pitchFamily="18" charset="0"/>
              </a:rPr>
              <a:t>, M. and Dara, R. (2022) ‘Protecting farmers' data privacy and confidentiality: Recommendations and considerations’, </a:t>
            </a:r>
            <a:r>
              <a:rPr lang="en-IN" sz="1200" i="1" dirty="0">
                <a:latin typeface="Times New Roman" panose="02020603050405020304" pitchFamily="18" charset="0"/>
                <a:cs typeface="Times New Roman" panose="02020603050405020304" pitchFamily="18" charset="0"/>
              </a:rPr>
              <a:t>Frontiers in Sustainable Food Systems</a:t>
            </a:r>
            <a:r>
              <a:rPr lang="en-IN" sz="1200" dirty="0">
                <a:latin typeface="Times New Roman" panose="02020603050405020304" pitchFamily="18" charset="0"/>
                <a:cs typeface="Times New Roman" panose="02020603050405020304" pitchFamily="18" charset="0"/>
              </a:rPr>
              <a:t>, 6, p.903230. Available at: https://doi.org/10.3389/fsufs.2022.903230 </a:t>
            </a:r>
          </a:p>
          <a:p>
            <a:pPr algn="just">
              <a:lnSpc>
                <a:spcPct val="150000"/>
              </a:lnSpc>
              <a:buNone/>
            </a:pPr>
            <a:r>
              <a:rPr lang="en-IN" sz="1200" dirty="0">
                <a:latin typeface="Times New Roman" panose="02020603050405020304" pitchFamily="18" charset="0"/>
                <a:cs typeface="Times New Roman" panose="02020603050405020304" pitchFamily="18" charset="0"/>
              </a:rPr>
              <a:t>Markus, K.A. and </a:t>
            </a:r>
            <a:r>
              <a:rPr lang="en-IN" sz="1200" dirty="0" err="1">
                <a:latin typeface="Times New Roman" panose="02020603050405020304" pitchFamily="18" charset="0"/>
                <a:cs typeface="Times New Roman" panose="02020603050405020304" pitchFamily="18" charset="0"/>
              </a:rPr>
              <a:t>Borsboom</a:t>
            </a:r>
            <a:r>
              <a:rPr lang="en-IN" sz="1200" dirty="0">
                <a:latin typeface="Times New Roman" panose="02020603050405020304" pitchFamily="18" charset="0"/>
                <a:cs typeface="Times New Roman" panose="02020603050405020304" pitchFamily="18" charset="0"/>
              </a:rPr>
              <a:t>, D. (2024) </a:t>
            </a:r>
            <a:r>
              <a:rPr lang="en-IN" sz="1200" i="1" dirty="0">
                <a:latin typeface="Times New Roman" panose="02020603050405020304" pitchFamily="18" charset="0"/>
                <a:cs typeface="Times New Roman" panose="02020603050405020304" pitchFamily="18" charset="0"/>
              </a:rPr>
              <a:t>Frontiers of test validity theory: Measurement, causation, and meaning</a:t>
            </a:r>
            <a:r>
              <a:rPr lang="en-IN" sz="1200" dirty="0">
                <a:latin typeface="Times New Roman" panose="02020603050405020304" pitchFamily="18" charset="0"/>
                <a:cs typeface="Times New Roman" panose="02020603050405020304" pitchFamily="18" charset="0"/>
              </a:rPr>
              <a:t>. Routledge.</a:t>
            </a:r>
          </a:p>
          <a:p>
            <a:pPr algn="just">
              <a:lnSpc>
                <a:spcPct val="150000"/>
              </a:lnSpc>
              <a:buNone/>
            </a:pPr>
            <a:r>
              <a:rPr lang="en-IN" sz="1200" dirty="0">
                <a:latin typeface="Times New Roman" panose="02020603050405020304" pitchFamily="18" charset="0"/>
                <a:cs typeface="Times New Roman" panose="02020603050405020304" pitchFamily="18" charset="0"/>
              </a:rPr>
              <a:t>Stewart Jr, C.N. (2023) </a:t>
            </a:r>
            <a:r>
              <a:rPr lang="en-IN" sz="1200" i="1" dirty="0">
                <a:latin typeface="Times New Roman" panose="02020603050405020304" pitchFamily="18" charset="0"/>
                <a:cs typeface="Times New Roman" panose="02020603050405020304" pitchFamily="18" charset="0"/>
              </a:rPr>
              <a:t>Research ethics for scientists: A companion for students</a:t>
            </a:r>
            <a:r>
              <a:rPr lang="en-IN" sz="1200" dirty="0">
                <a:latin typeface="Times New Roman" panose="02020603050405020304" pitchFamily="18" charset="0"/>
                <a:cs typeface="Times New Roman" panose="02020603050405020304" pitchFamily="18" charset="0"/>
              </a:rPr>
              <a:t>. John Wiley &amp; Sons.</a:t>
            </a:r>
          </a:p>
          <a:p>
            <a:pPr algn="just">
              <a:lnSpc>
                <a:spcPct val="150000"/>
              </a:lnSpc>
              <a:buNone/>
            </a:pPr>
            <a:r>
              <a:rPr lang="en-IN" sz="1200" dirty="0">
                <a:latin typeface="Times New Roman" panose="02020603050405020304" pitchFamily="18" charset="0"/>
                <a:cs typeface="Times New Roman" panose="02020603050405020304" pitchFamily="18" charset="0"/>
              </a:rPr>
              <a:t>Vodafone (2024) </a:t>
            </a:r>
            <a:r>
              <a:rPr lang="en-IN" sz="1200" i="1" dirty="0">
                <a:latin typeface="Times New Roman" panose="02020603050405020304" pitchFamily="18" charset="0"/>
                <a:cs typeface="Times New Roman" panose="02020603050405020304" pitchFamily="18" charset="0"/>
              </a:rPr>
              <a:t>Parents at Vodafone</a:t>
            </a:r>
            <a:r>
              <a:rPr lang="en-IN" sz="1200" dirty="0">
                <a:latin typeface="Times New Roman" panose="02020603050405020304" pitchFamily="18" charset="0"/>
                <a:cs typeface="Times New Roman" panose="02020603050405020304" pitchFamily="18" charset="0"/>
              </a:rPr>
              <a:t>. Available at: https://careers.vodafone.com/life-at-vodafone/projects-stories/parents-at-vodafone/ (Accessed: 23 June 2026).</a:t>
            </a:r>
          </a:p>
        </p:txBody>
      </p:sp>
    </p:spTree>
    <p:extLst>
      <p:ext uri="{BB962C8B-B14F-4D97-AF65-F5344CB8AC3E}">
        <p14:creationId xmlns:p14="http://schemas.microsoft.com/office/powerpoint/2010/main" val="351631328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52990717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27</TotalTime>
  <Words>2162</Words>
  <Application>Microsoft Office PowerPoint</Application>
  <PresentationFormat>Widescreen</PresentationFormat>
  <Paragraphs>73</Paragraphs>
  <Slides>11</Slides>
  <Notes>7</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11</vt:i4>
      </vt:variant>
    </vt:vector>
  </HeadingPairs>
  <TitlesOfParts>
    <vt:vector size="16" baseType="lpstr">
      <vt:lpstr>Arial</vt:lpstr>
      <vt:lpstr>Calibri</vt:lpstr>
      <vt:lpstr>Calibri Light</vt:lpstr>
      <vt:lpstr>Times New Roman</vt:lpstr>
      <vt:lpstr>Office Theme</vt:lpstr>
      <vt:lpstr>BMWS5014         Topic: "Exploring the advantages faced by working mothers from maternity policies of UK companies: A case of Vodafone" </vt:lpstr>
      <vt:lpstr>Table of Contents</vt:lpstr>
      <vt:lpstr>Introduction</vt:lpstr>
      <vt:lpstr>Methodology</vt:lpstr>
      <vt:lpstr>Methodology</vt:lpstr>
      <vt:lpstr>Ethical Considerations</vt:lpstr>
      <vt:lpstr>Ethical Considerations</vt:lpstr>
      <vt:lpstr>Limitations &amp; Recommendations</vt:lpstr>
      <vt:lpstr>Conclusion</vt:lpstr>
      <vt:lpstr>References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cp:lastModifiedBy>Alexandra Zara</cp:lastModifiedBy>
  <cp:revision>6</cp:revision>
  <dcterms:created xsi:type="dcterms:W3CDTF">2026-06-24T11:08:40Z</dcterms:created>
  <dcterms:modified xsi:type="dcterms:W3CDTF">2026-06-26T14:45:33Z</dcterms:modified>
</cp:coreProperties>
</file>