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 id="256" r:id="rId4"/>
    <p:sldId id="262" r:id="rId5"/>
    <p:sldId id="260" r:id="rId6"/>
    <p:sldId id="259" r:id="rId7"/>
    <p:sldId id="263"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2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35328-1934-4303-8D03-D43E9FCB82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8AFB57-1174-49BD-94CF-64457F59D5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DFFD5E7-B422-425F-80BC-3FD47E4F2D30}"/>
              </a:ext>
            </a:extLst>
          </p:cNvPr>
          <p:cNvSpPr>
            <a:spLocks noGrp="1"/>
          </p:cNvSpPr>
          <p:nvPr>
            <p:ph type="dt" sz="half" idx="10"/>
          </p:nvPr>
        </p:nvSpPr>
        <p:spPr/>
        <p:txBody>
          <a:bodyPr/>
          <a:lstStyle/>
          <a:p>
            <a:fld id="{C36A8722-ADF4-4140-ACCF-E547F31AD46B}" type="datetimeFigureOut">
              <a:rPr lang="en-GB" smtClean="0"/>
              <a:t>01/03/2020</a:t>
            </a:fld>
            <a:endParaRPr lang="en-GB"/>
          </a:p>
        </p:txBody>
      </p:sp>
      <p:sp>
        <p:nvSpPr>
          <p:cNvPr id="5" name="Footer Placeholder 4">
            <a:extLst>
              <a:ext uri="{FF2B5EF4-FFF2-40B4-BE49-F238E27FC236}">
                <a16:creationId xmlns:a16="http://schemas.microsoft.com/office/drawing/2014/main" id="{4F6BF2F1-9F3A-4AD7-89A0-61F0C4D63B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441D99-B1EE-4C21-982B-1C16BC1E5045}"/>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4294819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657C3-FDD4-4377-979B-3A378BC1D2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0B250E-10EF-4556-B986-71C76190FC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A01F82-A075-4B6C-99B0-B8D95339F9EE}"/>
              </a:ext>
            </a:extLst>
          </p:cNvPr>
          <p:cNvSpPr>
            <a:spLocks noGrp="1"/>
          </p:cNvSpPr>
          <p:nvPr>
            <p:ph type="dt" sz="half" idx="10"/>
          </p:nvPr>
        </p:nvSpPr>
        <p:spPr/>
        <p:txBody>
          <a:bodyPr/>
          <a:lstStyle/>
          <a:p>
            <a:fld id="{C36A8722-ADF4-4140-ACCF-E547F31AD46B}" type="datetimeFigureOut">
              <a:rPr lang="en-GB" smtClean="0"/>
              <a:t>01/03/2020</a:t>
            </a:fld>
            <a:endParaRPr lang="en-GB"/>
          </a:p>
        </p:txBody>
      </p:sp>
      <p:sp>
        <p:nvSpPr>
          <p:cNvPr id="5" name="Footer Placeholder 4">
            <a:extLst>
              <a:ext uri="{FF2B5EF4-FFF2-40B4-BE49-F238E27FC236}">
                <a16:creationId xmlns:a16="http://schemas.microsoft.com/office/drawing/2014/main" id="{5F1EF1DB-DC7D-4FF6-AD7A-EB5A8958D7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C8CFB3-2AF1-401B-9BB5-9C9DB4D390AA}"/>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2882753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F463C-C011-4F29-B326-19EE75DD3C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91DD94-D57E-4053-927E-8D622C677C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EAEB73-40DF-4E14-B2AA-30D24557F0E2}"/>
              </a:ext>
            </a:extLst>
          </p:cNvPr>
          <p:cNvSpPr>
            <a:spLocks noGrp="1"/>
          </p:cNvSpPr>
          <p:nvPr>
            <p:ph type="dt" sz="half" idx="10"/>
          </p:nvPr>
        </p:nvSpPr>
        <p:spPr/>
        <p:txBody>
          <a:bodyPr/>
          <a:lstStyle/>
          <a:p>
            <a:fld id="{C36A8722-ADF4-4140-ACCF-E547F31AD46B}" type="datetimeFigureOut">
              <a:rPr lang="en-GB" smtClean="0"/>
              <a:t>01/03/2020</a:t>
            </a:fld>
            <a:endParaRPr lang="en-GB"/>
          </a:p>
        </p:txBody>
      </p:sp>
      <p:sp>
        <p:nvSpPr>
          <p:cNvPr id="5" name="Footer Placeholder 4">
            <a:extLst>
              <a:ext uri="{FF2B5EF4-FFF2-40B4-BE49-F238E27FC236}">
                <a16:creationId xmlns:a16="http://schemas.microsoft.com/office/drawing/2014/main" id="{0119BC4A-27E6-4C3F-BA73-93618B0398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A8601C-F6C5-481C-91A2-1BB547A7E224}"/>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1706735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5B3D2-51A7-4585-8E7F-51A6D2BFEB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1D49FA-15D7-46D8-9AA1-4BC91D5403E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0E888A-37F9-4470-A690-59155E60C0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C4AAC6-81BA-4F73-9617-8654B0E47E73}"/>
              </a:ext>
            </a:extLst>
          </p:cNvPr>
          <p:cNvSpPr>
            <a:spLocks noGrp="1"/>
          </p:cNvSpPr>
          <p:nvPr>
            <p:ph type="dt" sz="half" idx="10"/>
          </p:nvPr>
        </p:nvSpPr>
        <p:spPr/>
        <p:txBody>
          <a:bodyPr/>
          <a:lstStyle/>
          <a:p>
            <a:fld id="{C36A8722-ADF4-4140-ACCF-E547F31AD46B}" type="datetimeFigureOut">
              <a:rPr lang="en-GB" smtClean="0"/>
              <a:t>01/03/2020</a:t>
            </a:fld>
            <a:endParaRPr lang="en-GB"/>
          </a:p>
        </p:txBody>
      </p:sp>
      <p:sp>
        <p:nvSpPr>
          <p:cNvPr id="6" name="Footer Placeholder 5">
            <a:extLst>
              <a:ext uri="{FF2B5EF4-FFF2-40B4-BE49-F238E27FC236}">
                <a16:creationId xmlns:a16="http://schemas.microsoft.com/office/drawing/2014/main" id="{93240BB4-63EE-4B3A-AE5E-AE1FF4EEAF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CF414D-986A-4EBF-AF16-FC9848DFEB2C}"/>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2170994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33C0A-5B74-4193-B115-00B859B94B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D73BD4-CEF0-4A99-A31C-F20A66E5AB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003D183-0F7B-4AFA-9358-5EC876EFF0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F8332A-0DBF-4648-983C-AF4CFDCFE8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147C0E-8D63-47F3-B7DB-D5FAB3472AE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A33B8E6-C1F0-4FF1-8918-621117A115A9}"/>
              </a:ext>
            </a:extLst>
          </p:cNvPr>
          <p:cNvSpPr>
            <a:spLocks noGrp="1"/>
          </p:cNvSpPr>
          <p:nvPr>
            <p:ph type="dt" sz="half" idx="10"/>
          </p:nvPr>
        </p:nvSpPr>
        <p:spPr/>
        <p:txBody>
          <a:bodyPr/>
          <a:lstStyle/>
          <a:p>
            <a:fld id="{C36A8722-ADF4-4140-ACCF-E547F31AD46B}" type="datetimeFigureOut">
              <a:rPr lang="en-GB" smtClean="0"/>
              <a:t>01/03/2020</a:t>
            </a:fld>
            <a:endParaRPr lang="en-GB"/>
          </a:p>
        </p:txBody>
      </p:sp>
      <p:sp>
        <p:nvSpPr>
          <p:cNvPr id="8" name="Footer Placeholder 7">
            <a:extLst>
              <a:ext uri="{FF2B5EF4-FFF2-40B4-BE49-F238E27FC236}">
                <a16:creationId xmlns:a16="http://schemas.microsoft.com/office/drawing/2014/main" id="{338AE41F-6CEA-4AD8-AD40-B5AF92EC72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DFC5C68-4BAD-4001-8133-5F882EA5EAA1}"/>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2824182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B307E-1F27-4F9B-9D76-15BAFEE1E8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50454D-7C15-402A-B30A-C4B62FE49FC3}"/>
              </a:ext>
            </a:extLst>
          </p:cNvPr>
          <p:cNvSpPr>
            <a:spLocks noGrp="1"/>
          </p:cNvSpPr>
          <p:nvPr>
            <p:ph type="dt" sz="half" idx="10"/>
          </p:nvPr>
        </p:nvSpPr>
        <p:spPr/>
        <p:txBody>
          <a:bodyPr/>
          <a:lstStyle/>
          <a:p>
            <a:fld id="{C36A8722-ADF4-4140-ACCF-E547F31AD46B}" type="datetimeFigureOut">
              <a:rPr lang="en-GB" smtClean="0"/>
              <a:t>01/03/2020</a:t>
            </a:fld>
            <a:endParaRPr lang="en-GB"/>
          </a:p>
        </p:txBody>
      </p:sp>
      <p:sp>
        <p:nvSpPr>
          <p:cNvPr id="4" name="Footer Placeholder 3">
            <a:extLst>
              <a:ext uri="{FF2B5EF4-FFF2-40B4-BE49-F238E27FC236}">
                <a16:creationId xmlns:a16="http://schemas.microsoft.com/office/drawing/2014/main" id="{072078F7-E08A-4349-ADB4-610BA22BFB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216205-6F3E-441E-9DEB-D69699D88633}"/>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4270551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AD76FC-E209-4A85-A742-1B9D09A5AFFE}"/>
              </a:ext>
            </a:extLst>
          </p:cNvPr>
          <p:cNvSpPr>
            <a:spLocks noGrp="1"/>
          </p:cNvSpPr>
          <p:nvPr>
            <p:ph type="dt" sz="half" idx="10"/>
          </p:nvPr>
        </p:nvSpPr>
        <p:spPr/>
        <p:txBody>
          <a:bodyPr/>
          <a:lstStyle/>
          <a:p>
            <a:fld id="{C36A8722-ADF4-4140-ACCF-E547F31AD46B}" type="datetimeFigureOut">
              <a:rPr lang="en-GB" smtClean="0"/>
              <a:t>01/03/2020</a:t>
            </a:fld>
            <a:endParaRPr lang="en-GB"/>
          </a:p>
        </p:txBody>
      </p:sp>
      <p:sp>
        <p:nvSpPr>
          <p:cNvPr id="3" name="Footer Placeholder 2">
            <a:extLst>
              <a:ext uri="{FF2B5EF4-FFF2-40B4-BE49-F238E27FC236}">
                <a16:creationId xmlns:a16="http://schemas.microsoft.com/office/drawing/2014/main" id="{993BA831-9EEC-4528-BAC3-DC68D9E6E51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5435CB-4047-44BE-A3FF-31B0D5DC557E}"/>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1411627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40F32-F664-47FD-8C65-87B8DA3742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37292E-AD12-4261-BD5F-C87287AB52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FCE0BF-4177-4FED-84B1-40AD6F7558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0B65D1-06E1-45E1-B303-FF2DA6912649}"/>
              </a:ext>
            </a:extLst>
          </p:cNvPr>
          <p:cNvSpPr>
            <a:spLocks noGrp="1"/>
          </p:cNvSpPr>
          <p:nvPr>
            <p:ph type="dt" sz="half" idx="10"/>
          </p:nvPr>
        </p:nvSpPr>
        <p:spPr/>
        <p:txBody>
          <a:bodyPr/>
          <a:lstStyle/>
          <a:p>
            <a:fld id="{C36A8722-ADF4-4140-ACCF-E547F31AD46B}" type="datetimeFigureOut">
              <a:rPr lang="en-GB" smtClean="0"/>
              <a:t>01/03/2020</a:t>
            </a:fld>
            <a:endParaRPr lang="en-GB"/>
          </a:p>
        </p:txBody>
      </p:sp>
      <p:sp>
        <p:nvSpPr>
          <p:cNvPr id="6" name="Footer Placeholder 5">
            <a:extLst>
              <a:ext uri="{FF2B5EF4-FFF2-40B4-BE49-F238E27FC236}">
                <a16:creationId xmlns:a16="http://schemas.microsoft.com/office/drawing/2014/main" id="{3CCB20BB-D262-4D69-9F0A-E5518875AB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776D28-382F-4C70-9B5D-94E743EC25C3}"/>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1342509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A9764-B16C-442A-9734-EAF03F2362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E493E4F-2AC5-4B50-B506-2CB9339CFF7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8B6FBF-E095-4BAA-B27B-1A1A2B1EC2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55D51C-7440-46A1-B361-3A49C6AA3A37}"/>
              </a:ext>
            </a:extLst>
          </p:cNvPr>
          <p:cNvSpPr>
            <a:spLocks noGrp="1"/>
          </p:cNvSpPr>
          <p:nvPr>
            <p:ph type="dt" sz="half" idx="10"/>
          </p:nvPr>
        </p:nvSpPr>
        <p:spPr/>
        <p:txBody>
          <a:bodyPr/>
          <a:lstStyle/>
          <a:p>
            <a:fld id="{C36A8722-ADF4-4140-ACCF-E547F31AD46B}" type="datetimeFigureOut">
              <a:rPr lang="en-GB" smtClean="0"/>
              <a:t>01/03/2020</a:t>
            </a:fld>
            <a:endParaRPr lang="en-GB"/>
          </a:p>
        </p:txBody>
      </p:sp>
      <p:sp>
        <p:nvSpPr>
          <p:cNvPr id="6" name="Footer Placeholder 5">
            <a:extLst>
              <a:ext uri="{FF2B5EF4-FFF2-40B4-BE49-F238E27FC236}">
                <a16:creationId xmlns:a16="http://schemas.microsoft.com/office/drawing/2014/main" id="{2576F965-AC02-40DE-ADFB-8BF5DE6FB6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5B0210-2385-4826-9DE7-7D9CDE933406}"/>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1105333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221B5-4268-47C3-BE92-606D64609E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F6D754-D0F0-49F1-9253-8D27CDB3F0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15D42F-723F-4689-8F2B-7E7F3137D1A1}"/>
              </a:ext>
            </a:extLst>
          </p:cNvPr>
          <p:cNvSpPr>
            <a:spLocks noGrp="1"/>
          </p:cNvSpPr>
          <p:nvPr>
            <p:ph type="dt" sz="half" idx="10"/>
          </p:nvPr>
        </p:nvSpPr>
        <p:spPr/>
        <p:txBody>
          <a:bodyPr/>
          <a:lstStyle/>
          <a:p>
            <a:fld id="{C36A8722-ADF4-4140-ACCF-E547F31AD46B}" type="datetimeFigureOut">
              <a:rPr lang="en-GB" smtClean="0"/>
              <a:t>01/03/2020</a:t>
            </a:fld>
            <a:endParaRPr lang="en-GB"/>
          </a:p>
        </p:txBody>
      </p:sp>
      <p:sp>
        <p:nvSpPr>
          <p:cNvPr id="5" name="Footer Placeholder 4">
            <a:extLst>
              <a:ext uri="{FF2B5EF4-FFF2-40B4-BE49-F238E27FC236}">
                <a16:creationId xmlns:a16="http://schemas.microsoft.com/office/drawing/2014/main" id="{229749D7-CF8C-4DB7-81A1-68252B8130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0AC298-DF9A-4F90-BA75-BE10E7AC0ED7}"/>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2807590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72F638-549D-4BBA-A4F8-EE64BA358FB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CBDE30-51A3-4EBB-9DF8-605D3BC8D8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1F584A-81BC-4F22-B9C6-293F0A93D0D3}"/>
              </a:ext>
            </a:extLst>
          </p:cNvPr>
          <p:cNvSpPr>
            <a:spLocks noGrp="1"/>
          </p:cNvSpPr>
          <p:nvPr>
            <p:ph type="dt" sz="half" idx="10"/>
          </p:nvPr>
        </p:nvSpPr>
        <p:spPr/>
        <p:txBody>
          <a:bodyPr/>
          <a:lstStyle/>
          <a:p>
            <a:fld id="{C36A8722-ADF4-4140-ACCF-E547F31AD46B}" type="datetimeFigureOut">
              <a:rPr lang="en-GB" smtClean="0"/>
              <a:t>01/03/2020</a:t>
            </a:fld>
            <a:endParaRPr lang="en-GB"/>
          </a:p>
        </p:txBody>
      </p:sp>
      <p:sp>
        <p:nvSpPr>
          <p:cNvPr id="5" name="Footer Placeholder 4">
            <a:extLst>
              <a:ext uri="{FF2B5EF4-FFF2-40B4-BE49-F238E27FC236}">
                <a16:creationId xmlns:a16="http://schemas.microsoft.com/office/drawing/2014/main" id="{2B3A0194-5B4C-4E41-BE7E-9458EB8F41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761F2D-2050-4FEA-8F2E-D09C8A751D67}"/>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250799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CA5898-0D84-48C0-AB40-DA9F29E3F6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4FC546-52B5-4BA7-8B90-0100F08D25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3E1380-0F43-4876-A938-18CDA6E309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6A8722-ADF4-4140-ACCF-E547F31AD46B}" type="datetimeFigureOut">
              <a:rPr lang="en-GB" smtClean="0"/>
              <a:t>01/03/2020</a:t>
            </a:fld>
            <a:endParaRPr lang="en-GB"/>
          </a:p>
        </p:txBody>
      </p:sp>
      <p:sp>
        <p:nvSpPr>
          <p:cNvPr id="5" name="Footer Placeholder 4">
            <a:extLst>
              <a:ext uri="{FF2B5EF4-FFF2-40B4-BE49-F238E27FC236}">
                <a16:creationId xmlns:a16="http://schemas.microsoft.com/office/drawing/2014/main" id="{24F68FFF-1693-4757-83C6-C650CB37D5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CA69DE6-7CC3-4589-B95C-07B9F1ECFF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1B604F-3355-4218-84E5-D6D4228839F3}" type="slidenum">
              <a:rPr lang="en-GB" smtClean="0"/>
              <a:t>‹#›</a:t>
            </a:fld>
            <a:endParaRPr lang="en-GB"/>
          </a:p>
        </p:txBody>
      </p:sp>
    </p:spTree>
    <p:extLst>
      <p:ext uri="{BB962C8B-B14F-4D97-AF65-F5344CB8AC3E}">
        <p14:creationId xmlns:p14="http://schemas.microsoft.com/office/powerpoint/2010/main" val="40081108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9">
            <a:extLst>
              <a:ext uri="{FF2B5EF4-FFF2-40B4-BE49-F238E27FC236}">
                <a16:creationId xmlns:a16="http://schemas.microsoft.com/office/drawing/2014/main" id="{806647BE-17BC-4CA2-9DA3-C1695F1602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36AFF-9916-44AA-BC21-F154BD9D8DD1}"/>
              </a:ext>
            </a:extLst>
          </p:cNvPr>
          <p:cNvSpPr>
            <a:spLocks noGrp="1"/>
          </p:cNvSpPr>
          <p:nvPr>
            <p:ph type="title"/>
          </p:nvPr>
        </p:nvSpPr>
        <p:spPr>
          <a:xfrm>
            <a:off x="1303850" y="891541"/>
            <a:ext cx="5866189" cy="4074074"/>
          </a:xfrm>
        </p:spPr>
        <p:txBody>
          <a:bodyPr vert="horz" lIns="91440" tIns="45720" rIns="91440" bIns="45720" rtlCol="0" anchor="b">
            <a:normAutofit/>
          </a:bodyPr>
          <a:lstStyle/>
          <a:p>
            <a:r>
              <a:rPr lang="en-US" sz="8800"/>
              <a:t>How the skin heals</a:t>
            </a:r>
          </a:p>
        </p:txBody>
      </p:sp>
      <p:sp>
        <p:nvSpPr>
          <p:cNvPr id="29" name="Rectangle 11">
            <a:extLst>
              <a:ext uri="{FF2B5EF4-FFF2-40B4-BE49-F238E27FC236}">
                <a16:creationId xmlns:a16="http://schemas.microsoft.com/office/drawing/2014/main" id="{D7D32065-BC60-4FA9-9D89-111C744F5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food&#10;&#10;Description automatically generated">
            <a:extLst>
              <a:ext uri="{FF2B5EF4-FFF2-40B4-BE49-F238E27FC236}">
                <a16:creationId xmlns:a16="http://schemas.microsoft.com/office/drawing/2014/main" id="{48B0D996-6409-49D5-8447-CD92B3E6B07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7853" r="666" b="2"/>
          <a:stretch/>
        </p:blipFill>
        <p:spPr>
          <a:xfrm>
            <a:off x="7552815" y="891540"/>
            <a:ext cx="4639186" cy="5071110"/>
          </a:xfrm>
          <a:prstGeom prst="rect">
            <a:avLst/>
          </a:prstGeom>
          <a:effectLst>
            <a:outerShdw blurRad="406400" dist="317500" dir="5400000" sx="89000" sy="89000" rotWithShape="0">
              <a:prstClr val="black">
                <a:alpha val="15000"/>
              </a:prstClr>
            </a:outerShdw>
          </a:effectLst>
        </p:spPr>
      </p:pic>
    </p:spTree>
    <p:extLst>
      <p:ext uri="{BB962C8B-B14F-4D97-AF65-F5344CB8AC3E}">
        <p14:creationId xmlns:p14="http://schemas.microsoft.com/office/powerpoint/2010/main" val="977005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46B7F8B-FEB0-4EFC-8CBB-0F4181B6F008}"/>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Key definitions</a:t>
            </a:r>
            <a:endParaRPr lang="en-GB" sz="4000">
              <a:solidFill>
                <a:srgbClr val="FFFFFF"/>
              </a:solidFill>
            </a:endParaRPr>
          </a:p>
        </p:txBody>
      </p:sp>
      <p:sp>
        <p:nvSpPr>
          <p:cNvPr id="3" name="Content Placeholder 2">
            <a:extLst>
              <a:ext uri="{FF2B5EF4-FFF2-40B4-BE49-F238E27FC236}">
                <a16:creationId xmlns:a16="http://schemas.microsoft.com/office/drawing/2014/main" id="{6CEC70F9-3D3F-4871-BFE2-8F7C884B2CA9}"/>
              </a:ext>
            </a:extLst>
          </p:cNvPr>
          <p:cNvSpPr>
            <a:spLocks noGrp="1"/>
          </p:cNvSpPr>
          <p:nvPr>
            <p:ph idx="1"/>
          </p:nvPr>
        </p:nvSpPr>
        <p:spPr>
          <a:xfrm>
            <a:off x="1367624" y="2490436"/>
            <a:ext cx="9708995" cy="3567173"/>
          </a:xfrm>
        </p:spPr>
        <p:txBody>
          <a:bodyPr anchor="ctr">
            <a:normAutofit/>
          </a:bodyPr>
          <a:lstStyle/>
          <a:p>
            <a:r>
              <a:rPr lang="en-US" sz="2400"/>
              <a:t>Hemostasis -the stopping of a flow of blood.</a:t>
            </a:r>
          </a:p>
          <a:p>
            <a:r>
              <a:rPr lang="en-US" sz="2400"/>
              <a:t>Erythema- The skin looks red</a:t>
            </a:r>
          </a:p>
          <a:p>
            <a:r>
              <a:rPr lang="en-US" sz="2400"/>
              <a:t>Phagocytic cells- Phagocytes are cells that protect the body by ingesting harmful foreign particles, bacteria, and dead or dying cells. Their name comes from the Greek phagein, "to eat" or "devour", and "-cyte“</a:t>
            </a:r>
          </a:p>
          <a:p>
            <a:r>
              <a:rPr lang="en-US" sz="2400"/>
              <a:t>Autolysing- digesting </a:t>
            </a:r>
          </a:p>
          <a:p>
            <a:endParaRPr lang="en-US" sz="2400"/>
          </a:p>
          <a:p>
            <a:endParaRPr lang="en-GB" sz="2400"/>
          </a:p>
        </p:txBody>
      </p:sp>
    </p:spTree>
    <p:extLst>
      <p:ext uri="{BB962C8B-B14F-4D97-AF65-F5344CB8AC3E}">
        <p14:creationId xmlns:p14="http://schemas.microsoft.com/office/powerpoint/2010/main" val="944318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19">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itle 3">
            <a:extLst>
              <a:ext uri="{FF2B5EF4-FFF2-40B4-BE49-F238E27FC236}">
                <a16:creationId xmlns:a16="http://schemas.microsoft.com/office/drawing/2014/main" id="{134B19CC-ADFC-4066-83AD-475F305BE57B}"/>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Inflammatory phase </a:t>
            </a:r>
            <a:endParaRPr lang="en-GB" sz="4000">
              <a:solidFill>
                <a:srgbClr val="FFFFFF"/>
              </a:solidFill>
            </a:endParaRPr>
          </a:p>
        </p:txBody>
      </p:sp>
      <p:sp>
        <p:nvSpPr>
          <p:cNvPr id="5" name="Content Placeholder 4">
            <a:extLst>
              <a:ext uri="{FF2B5EF4-FFF2-40B4-BE49-F238E27FC236}">
                <a16:creationId xmlns:a16="http://schemas.microsoft.com/office/drawing/2014/main" id="{DD9DEB2C-26C5-4185-B099-4F63294A1123}"/>
              </a:ext>
            </a:extLst>
          </p:cNvPr>
          <p:cNvSpPr>
            <a:spLocks noGrp="1"/>
          </p:cNvSpPr>
          <p:nvPr>
            <p:ph idx="1"/>
          </p:nvPr>
        </p:nvSpPr>
        <p:spPr>
          <a:xfrm>
            <a:off x="1367624" y="2490436"/>
            <a:ext cx="9708995" cy="3567173"/>
          </a:xfrm>
        </p:spPr>
        <p:txBody>
          <a:bodyPr anchor="ctr">
            <a:normAutofit/>
          </a:bodyPr>
          <a:lstStyle/>
          <a:p>
            <a:r>
              <a:rPr lang="en-US" sz="2400"/>
              <a:t>The inflammatory phase is the body’s natural response to injury. After initial wounding, the blood vessels in the wound bed contract and a clot is formed. Once haemostasis has been achieved, blood vessels then dilate to allow essential cells; antibodies, white blood cells, growth factors, enzymes and nutrients to reach the wounded area. </a:t>
            </a:r>
          </a:p>
          <a:p>
            <a:r>
              <a:rPr lang="en-US" sz="2400"/>
              <a:t>This leads to a rise in exudate levels so the surrounding .It is at this stage that the characteristic signs of inflammation can be seen; erythema, heat, oedema, pain and functional disturbance. The predominant cells at work here are the phagocytic cells; ‘neutrophils and macrophages’; mounting a host response and autolysing any devitalised ‘necrotic / sloughy’ tissue.</a:t>
            </a:r>
            <a:endParaRPr lang="en-GB" sz="2400"/>
          </a:p>
        </p:txBody>
      </p:sp>
    </p:spTree>
    <p:extLst>
      <p:ext uri="{BB962C8B-B14F-4D97-AF65-F5344CB8AC3E}">
        <p14:creationId xmlns:p14="http://schemas.microsoft.com/office/powerpoint/2010/main" val="1079709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2D62542-732D-4CAE-9057-93930CAF2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D44B13E-5D8C-4D46-917F-29A6AD8151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23" name="Freeform 5">
              <a:extLst>
                <a:ext uri="{FF2B5EF4-FFF2-40B4-BE49-F238E27FC236}">
                  <a16:creationId xmlns:a16="http://schemas.microsoft.com/office/drawing/2014/main" id="{A8A7F024-7A50-4CAA-BEDC-C4DA439EC7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6">
              <a:extLst>
                <a:ext uri="{FF2B5EF4-FFF2-40B4-BE49-F238E27FC236}">
                  <a16:creationId xmlns:a16="http://schemas.microsoft.com/office/drawing/2014/main" id="{CBF7C5E3-3522-4FD6-A927-C37F276810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7">
              <a:extLst>
                <a:ext uri="{FF2B5EF4-FFF2-40B4-BE49-F238E27FC236}">
                  <a16:creationId xmlns:a16="http://schemas.microsoft.com/office/drawing/2014/main" id="{13844540-ABDE-40C9-A24D-2D47253993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8">
              <a:extLst>
                <a:ext uri="{FF2B5EF4-FFF2-40B4-BE49-F238E27FC236}">
                  <a16:creationId xmlns:a16="http://schemas.microsoft.com/office/drawing/2014/main" id="{32428B88-297F-4FCC-A5C8-1C3E619EB2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9">
              <a:extLst>
                <a:ext uri="{FF2B5EF4-FFF2-40B4-BE49-F238E27FC236}">
                  <a16:creationId xmlns:a16="http://schemas.microsoft.com/office/drawing/2014/main" id="{F659ABF4-8881-44AC-852C-5D368A2363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0">
              <a:extLst>
                <a:ext uri="{FF2B5EF4-FFF2-40B4-BE49-F238E27FC236}">
                  <a16:creationId xmlns:a16="http://schemas.microsoft.com/office/drawing/2014/main" id="{2C46FA5D-5BC7-483D-B560-3A5BE70BEC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1">
              <a:extLst>
                <a:ext uri="{FF2B5EF4-FFF2-40B4-BE49-F238E27FC236}">
                  <a16:creationId xmlns:a16="http://schemas.microsoft.com/office/drawing/2014/main" id="{DC248F3F-2678-4587-9DF3-B5AC0A2C95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12">
              <a:extLst>
                <a:ext uri="{FF2B5EF4-FFF2-40B4-BE49-F238E27FC236}">
                  <a16:creationId xmlns:a16="http://schemas.microsoft.com/office/drawing/2014/main" id="{0937B686-2E5D-4E3A-8278-5201DFA525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13">
              <a:extLst>
                <a:ext uri="{FF2B5EF4-FFF2-40B4-BE49-F238E27FC236}">
                  <a16:creationId xmlns:a16="http://schemas.microsoft.com/office/drawing/2014/main" id="{A0DD5A03-18FF-4798-9D6B-8AFB8E1EFC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14">
              <a:extLst>
                <a:ext uri="{FF2B5EF4-FFF2-40B4-BE49-F238E27FC236}">
                  <a16:creationId xmlns:a16="http://schemas.microsoft.com/office/drawing/2014/main" id="{496A90F5-ED19-486E-B11C-7B9A525130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15">
              <a:extLst>
                <a:ext uri="{FF2B5EF4-FFF2-40B4-BE49-F238E27FC236}">
                  <a16:creationId xmlns:a16="http://schemas.microsoft.com/office/drawing/2014/main" id="{5AC1538B-C292-4B55-B8E6-145768F6BB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16">
              <a:extLst>
                <a:ext uri="{FF2B5EF4-FFF2-40B4-BE49-F238E27FC236}">
                  <a16:creationId xmlns:a16="http://schemas.microsoft.com/office/drawing/2014/main" id="{CBEEEAE9-588E-48D5-B54A-139ABAA845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17">
              <a:extLst>
                <a:ext uri="{FF2B5EF4-FFF2-40B4-BE49-F238E27FC236}">
                  <a16:creationId xmlns:a16="http://schemas.microsoft.com/office/drawing/2014/main" id="{E3986173-39C2-40E4-AF9C-3D6816D475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18">
              <a:extLst>
                <a:ext uri="{FF2B5EF4-FFF2-40B4-BE49-F238E27FC236}">
                  <a16:creationId xmlns:a16="http://schemas.microsoft.com/office/drawing/2014/main" id="{969076E8-4EC7-4561-9747-0164841679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19">
              <a:extLst>
                <a:ext uri="{FF2B5EF4-FFF2-40B4-BE49-F238E27FC236}">
                  <a16:creationId xmlns:a16="http://schemas.microsoft.com/office/drawing/2014/main" id="{CD55027D-97FB-4C8A-AE16-B5F49EFA89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20">
              <a:extLst>
                <a:ext uri="{FF2B5EF4-FFF2-40B4-BE49-F238E27FC236}">
                  <a16:creationId xmlns:a16="http://schemas.microsoft.com/office/drawing/2014/main" id="{D3C94C24-AE67-42F8-90B0-0A2F0A7160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21">
              <a:extLst>
                <a:ext uri="{FF2B5EF4-FFF2-40B4-BE49-F238E27FC236}">
                  <a16:creationId xmlns:a16="http://schemas.microsoft.com/office/drawing/2014/main" id="{DD6D31FA-53DB-4DA2-A173-33B3064192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22">
              <a:extLst>
                <a:ext uri="{FF2B5EF4-FFF2-40B4-BE49-F238E27FC236}">
                  <a16:creationId xmlns:a16="http://schemas.microsoft.com/office/drawing/2014/main" id="{7990DF8D-3EB0-47CA-B5FE-C9C9058B14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23">
              <a:extLst>
                <a:ext uri="{FF2B5EF4-FFF2-40B4-BE49-F238E27FC236}">
                  <a16:creationId xmlns:a16="http://schemas.microsoft.com/office/drawing/2014/main" id="{0A35CB93-4349-4B69-8CBA-B742CFF76B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43" name="Group 42">
            <a:extLst>
              <a:ext uri="{FF2B5EF4-FFF2-40B4-BE49-F238E27FC236}">
                <a16:creationId xmlns:a16="http://schemas.microsoft.com/office/drawing/2014/main" id="{8C09241C-06C0-415B-9FD0-B55B9A3A97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58942" y="3893141"/>
            <a:ext cx="5648782" cy="1771275"/>
            <a:chOff x="3258942" y="3893141"/>
            <a:chExt cx="5648782" cy="1771275"/>
          </a:xfrm>
        </p:grpSpPr>
        <p:sp>
          <p:nvSpPr>
            <p:cNvPr id="44" name="Isosceles Triangle 39">
              <a:extLst>
                <a:ext uri="{FF2B5EF4-FFF2-40B4-BE49-F238E27FC236}">
                  <a16:creationId xmlns:a16="http://schemas.microsoft.com/office/drawing/2014/main" id="{8447B18C-79F2-49D5-8425-396A512DCB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FE1DCFE6-D442-4A73-9444-8588EDA992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58942" y="3893141"/>
              <a:ext cx="5648782" cy="14202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D0650F7-88E7-4896-A3E1-6790B3A95870}"/>
              </a:ext>
            </a:extLst>
          </p:cNvPr>
          <p:cNvSpPr>
            <a:spLocks noGrp="1"/>
          </p:cNvSpPr>
          <p:nvPr>
            <p:ph type="title"/>
          </p:nvPr>
        </p:nvSpPr>
        <p:spPr>
          <a:xfrm>
            <a:off x="3341238" y="3980237"/>
            <a:ext cx="5495069" cy="727748"/>
          </a:xfrm>
        </p:spPr>
        <p:txBody>
          <a:bodyPr vert="horz" lIns="91440" tIns="45720" rIns="91440" bIns="45720" rtlCol="0" anchor="b">
            <a:normAutofit/>
          </a:bodyPr>
          <a:lstStyle/>
          <a:p>
            <a:pPr algn="ctr"/>
            <a:r>
              <a:rPr lang="en-US" sz="4000">
                <a:solidFill>
                  <a:srgbClr val="FFFFFF"/>
                </a:solidFill>
              </a:rPr>
              <a:t>Inflammatory Stage </a:t>
            </a:r>
          </a:p>
        </p:txBody>
      </p:sp>
      <p:pic>
        <p:nvPicPr>
          <p:cNvPr id="5" name="Content Placeholder 4" descr="A close up of a piece of paper&#10;&#10;Description automatically generated">
            <a:extLst>
              <a:ext uri="{FF2B5EF4-FFF2-40B4-BE49-F238E27FC236}">
                <a16:creationId xmlns:a16="http://schemas.microsoft.com/office/drawing/2014/main" id="{D57ED4DE-B7A2-4E56-9202-427EE5279AE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4076" r="-1" b="5500"/>
          <a:stretch/>
        </p:blipFill>
        <p:spPr>
          <a:xfrm>
            <a:off x="3258942" y="1175191"/>
            <a:ext cx="5648782" cy="2638998"/>
          </a:xfrm>
          <a:prstGeom prst="rect">
            <a:avLst/>
          </a:prstGeom>
          <a:ln w="12700">
            <a:noFill/>
          </a:ln>
        </p:spPr>
      </p:pic>
    </p:spTree>
    <p:extLst>
      <p:ext uri="{BB962C8B-B14F-4D97-AF65-F5344CB8AC3E}">
        <p14:creationId xmlns:p14="http://schemas.microsoft.com/office/powerpoint/2010/main" val="2670557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F72E3D-72D8-4BD8-A761-702158D8BE0E}"/>
              </a:ext>
            </a:extLst>
          </p:cNvPr>
          <p:cNvSpPr>
            <a:spLocks noGrp="1"/>
          </p:cNvSpPr>
          <p:nvPr>
            <p:ph type="title"/>
          </p:nvPr>
        </p:nvSpPr>
        <p:spPr>
          <a:xfrm>
            <a:off x="1523984" y="1054121"/>
            <a:ext cx="9465131" cy="1184111"/>
          </a:xfrm>
        </p:spPr>
        <p:txBody>
          <a:bodyPr>
            <a:normAutofit/>
          </a:bodyPr>
          <a:lstStyle/>
          <a:p>
            <a:r>
              <a:rPr lang="en-US" dirty="0"/>
              <a:t>Key definitions </a:t>
            </a:r>
            <a:endParaRPr lang="en-GB" dirty="0"/>
          </a:p>
        </p:txBody>
      </p:sp>
      <p:sp>
        <p:nvSpPr>
          <p:cNvPr id="3" name="Content Placeholder 2">
            <a:extLst>
              <a:ext uri="{FF2B5EF4-FFF2-40B4-BE49-F238E27FC236}">
                <a16:creationId xmlns:a16="http://schemas.microsoft.com/office/drawing/2014/main" id="{5EFBDF63-A7FD-48BB-83DB-5E8E963035CA}"/>
              </a:ext>
            </a:extLst>
          </p:cNvPr>
          <p:cNvSpPr>
            <a:spLocks noGrp="1"/>
          </p:cNvSpPr>
          <p:nvPr>
            <p:ph idx="1"/>
          </p:nvPr>
        </p:nvSpPr>
        <p:spPr>
          <a:xfrm>
            <a:off x="1524000" y="2399099"/>
            <a:ext cx="9465564" cy="3400969"/>
          </a:xfrm>
        </p:spPr>
        <p:txBody>
          <a:bodyPr>
            <a:normAutofit/>
          </a:bodyPr>
          <a:lstStyle/>
          <a:p>
            <a:r>
              <a:rPr lang="en-US" sz="2400"/>
              <a:t>Angiogenesis’- The development of new blood vessels</a:t>
            </a:r>
          </a:p>
          <a:p>
            <a:r>
              <a:rPr lang="en-US" sz="2400"/>
              <a:t>Fibroblast- fibroblast is a type of biological cell that synthesizes the extracellular matrix and collagen, produces the structural framework (stroma) for animal tissues, and plays a critical role in wound healing. Fibroblasts are the most common cells of connective tissue in animals</a:t>
            </a:r>
          </a:p>
          <a:p>
            <a:endParaRPr lang="en-GB" sz="2400"/>
          </a:p>
        </p:txBody>
      </p:sp>
    </p:spTree>
    <p:extLst>
      <p:ext uri="{BB962C8B-B14F-4D97-AF65-F5344CB8AC3E}">
        <p14:creationId xmlns:p14="http://schemas.microsoft.com/office/powerpoint/2010/main" val="3651797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43193CD-67D9-4A27-8802-21028A8A3D7E}"/>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Proliferation </a:t>
            </a:r>
            <a:endParaRPr lang="en-GB" sz="4000">
              <a:solidFill>
                <a:srgbClr val="FFFFFF"/>
              </a:solidFill>
            </a:endParaRPr>
          </a:p>
        </p:txBody>
      </p:sp>
      <p:sp>
        <p:nvSpPr>
          <p:cNvPr id="3" name="Content Placeholder 2">
            <a:extLst>
              <a:ext uri="{FF2B5EF4-FFF2-40B4-BE49-F238E27FC236}">
                <a16:creationId xmlns:a16="http://schemas.microsoft.com/office/drawing/2014/main" id="{2BAB89F2-CA7A-490C-9547-F0DBEB459AB0}"/>
              </a:ext>
            </a:extLst>
          </p:cNvPr>
          <p:cNvSpPr>
            <a:spLocks noGrp="1"/>
          </p:cNvSpPr>
          <p:nvPr>
            <p:ph idx="1"/>
          </p:nvPr>
        </p:nvSpPr>
        <p:spPr>
          <a:xfrm>
            <a:off x="1367624" y="2490436"/>
            <a:ext cx="9708995" cy="3567173"/>
          </a:xfrm>
        </p:spPr>
        <p:txBody>
          <a:bodyPr anchor="ctr">
            <a:normAutofit/>
          </a:bodyPr>
          <a:lstStyle/>
          <a:p>
            <a:r>
              <a:rPr lang="en-US" sz="2200"/>
              <a:t>During proliferation, the wound is ‘rebuilt’ with new granulation tissue which is comprised of collagen and extracellular matrix and into which a new network of blood vessels develop, a process known as ‘angiogenesis’. </a:t>
            </a:r>
          </a:p>
          <a:p>
            <a:r>
              <a:rPr lang="en-US" sz="2200"/>
              <a:t>Healthy granulation tissue is dependent upon the fibroblast receiving sufficient levels of oxygen and nutrients supplied by the blood vessels. Healthy granulation tissue is granular and uneven in texture; it does not bleed easily and is pink / red in colour. The colour and condition of the granulation tissue is often an indicator of how the wound is healing. Dark granulation tissue can be indicative of poor perfusion, ischaemia and / or infection. Epithelial cells finally resurface the wound, a process known as ‘epithelialisation’.</a:t>
            </a:r>
            <a:endParaRPr lang="en-GB" sz="2200"/>
          </a:p>
        </p:txBody>
      </p:sp>
    </p:spTree>
    <p:extLst>
      <p:ext uri="{BB962C8B-B14F-4D97-AF65-F5344CB8AC3E}">
        <p14:creationId xmlns:p14="http://schemas.microsoft.com/office/powerpoint/2010/main" val="603400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B7CD-4E61-4294-8313-6C4400096EFE}"/>
              </a:ext>
            </a:extLst>
          </p:cNvPr>
          <p:cNvSpPr>
            <a:spLocks noGrp="1"/>
          </p:cNvSpPr>
          <p:nvPr>
            <p:ph type="title"/>
          </p:nvPr>
        </p:nvSpPr>
        <p:spPr>
          <a:xfrm>
            <a:off x="645858" y="5110423"/>
            <a:ext cx="10906061" cy="671540"/>
          </a:xfrm>
          <a:noFill/>
        </p:spPr>
        <p:txBody>
          <a:bodyPr vert="horz" lIns="91440" tIns="45720" rIns="91440" bIns="45720" rtlCol="0" anchor="ctr">
            <a:normAutofit fontScale="90000"/>
          </a:bodyPr>
          <a:lstStyle/>
          <a:p>
            <a:pPr algn="ctr"/>
            <a:r>
              <a:rPr lang="en-US" sz="4800" dirty="0"/>
              <a:t>Proliferative stage</a:t>
            </a:r>
          </a:p>
        </p:txBody>
      </p:sp>
      <p:sp>
        <p:nvSpPr>
          <p:cNvPr id="10" name="Rectangle 9">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close up of a box&#10;&#10;Description automatically generated">
            <a:extLst>
              <a:ext uri="{FF2B5EF4-FFF2-40B4-BE49-F238E27FC236}">
                <a16:creationId xmlns:a16="http://schemas.microsoft.com/office/drawing/2014/main" id="{C9455398-9D04-4AA0-B250-80A329437D4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274" r="-1" b="10104"/>
          <a:stretch/>
        </p:blipFill>
        <p:spPr>
          <a:xfrm>
            <a:off x="2170029" y="804672"/>
            <a:ext cx="7851943" cy="3554676"/>
          </a:xfrm>
          <a:prstGeom prst="rect">
            <a:avLst/>
          </a:prstGeom>
          <a:effectLst/>
        </p:spPr>
      </p:pic>
    </p:spTree>
    <p:extLst>
      <p:ext uri="{BB962C8B-B14F-4D97-AF65-F5344CB8AC3E}">
        <p14:creationId xmlns:p14="http://schemas.microsoft.com/office/powerpoint/2010/main" val="3488839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EF4656-0683-4420-BED2-A1C88CED7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40C6DFE-A65D-4403-B6BC-B3955D185A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61570451-0F79-49FA-9006-DDA34158A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73ED4693-3203-430A-B494-E5572D882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2C81946-966A-4F98-B6D5-39416D856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FF22F7A-2A49-4D98-8016-E3ADF34E9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5E47559A-3055-4BF1-A481-FF0888273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7FC3188E-62A8-41B8-A8E7-734397100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ACB5179-11E1-483B-9F71-605DFF0DF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08077595-049F-4D02-BE55-694962FBD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0BD6263D-1C03-40DF-9628-88542C63B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7D5A3CBA-EC92-49C5-BA5D-14C628D55D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680A3DC5-4E47-4F87-9328-A7B07168B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B207045-4F4A-4CF9-BD4B-F82BE21BEE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D1A09BB2-6A65-49E5-B6DA-86330A7E6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AA0550FC-A296-4ED3-8025-0857A9AD1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94BB60CD-EF3A-436F-93A3-45DE0D1D8A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AB302E06-FB93-40A4-9442-A22CAACB9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rgbClr val="FFFFFF">
                  <a:alpha val="35000"/>
                </a:srgb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7294D15-9328-422C-A53D-A3FE7C394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rgbClr val="FFFFFF">
                  <a:alpha val="35000"/>
                </a:srgb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C225D3FA-9D52-4638-8B28-75FA605A4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9EE46D05-61E5-4A82-BDF8-2CB05405C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3CC2F79D-17F2-44CB-93AF-FF6E1E184F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75C66F41-CC84-445A-A14E-69FB88ABC6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C4CCB850-8E75-43A0-AE24-BEE25764B1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578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C5D3FA-D3FE-4B2C-93B8-F2E81490B286}"/>
              </a:ext>
            </a:extLst>
          </p:cNvPr>
          <p:cNvSpPr>
            <a:spLocks noGrp="1"/>
          </p:cNvSpPr>
          <p:nvPr>
            <p:ph type="title"/>
          </p:nvPr>
        </p:nvSpPr>
        <p:spPr>
          <a:xfrm>
            <a:off x="649224" y="960120"/>
            <a:ext cx="3867912" cy="4169664"/>
          </a:xfrm>
        </p:spPr>
        <p:txBody>
          <a:bodyPr>
            <a:normAutofit/>
          </a:bodyPr>
          <a:lstStyle/>
          <a:p>
            <a:pPr algn="r"/>
            <a:r>
              <a:rPr lang="en-US" dirty="0"/>
              <a:t>Maturation </a:t>
            </a:r>
            <a:endParaRPr lang="en-GB"/>
          </a:p>
        </p:txBody>
      </p:sp>
      <p:cxnSp>
        <p:nvCxnSpPr>
          <p:cNvPr id="35" name="Straight Connector 34">
            <a:extLst>
              <a:ext uri="{FF2B5EF4-FFF2-40B4-BE49-F238E27FC236}">
                <a16:creationId xmlns:a16="http://schemas.microsoft.com/office/drawing/2014/main" id="{3E2D009B-70F6-4703-A06F-6829E40A11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49915D-862C-4B26-B4D4-ABB75ED1AA37}"/>
              </a:ext>
            </a:extLst>
          </p:cNvPr>
          <p:cNvSpPr>
            <a:spLocks noGrp="1"/>
          </p:cNvSpPr>
          <p:nvPr>
            <p:ph idx="1"/>
          </p:nvPr>
        </p:nvSpPr>
        <p:spPr>
          <a:xfrm>
            <a:off x="4983480" y="960120"/>
            <a:ext cx="5513832" cy="4169664"/>
          </a:xfrm>
        </p:spPr>
        <p:txBody>
          <a:bodyPr anchor="ctr">
            <a:normAutofit/>
          </a:bodyPr>
          <a:lstStyle/>
          <a:p>
            <a:r>
              <a:rPr lang="en-US" sz="2400"/>
              <a:t>Maturation is the final phase and occurs once the wound has closed. This phase involves remodelling of collagen from type III to type I. Cellular activity reduces and the number of blood vessels in the wounded area regress and decrease.</a:t>
            </a:r>
            <a:endParaRPr lang="en-GB" sz="2400"/>
          </a:p>
        </p:txBody>
      </p:sp>
    </p:spTree>
    <p:extLst>
      <p:ext uri="{BB962C8B-B14F-4D97-AF65-F5344CB8AC3E}">
        <p14:creationId xmlns:p14="http://schemas.microsoft.com/office/powerpoint/2010/main" val="4871439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75</Words>
  <Application>Microsoft Office PowerPoint</Application>
  <PresentationFormat>Widescreen</PresentationFormat>
  <Paragraphs>19</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How the skin heals</vt:lpstr>
      <vt:lpstr>Key definitions</vt:lpstr>
      <vt:lpstr>Inflammatory phase </vt:lpstr>
      <vt:lpstr>Inflammatory Stage </vt:lpstr>
      <vt:lpstr>Key definitions </vt:lpstr>
      <vt:lpstr>Proliferation </vt:lpstr>
      <vt:lpstr>Proliferative stage</vt:lpstr>
      <vt:lpstr>Maturation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ths skin heals</dc:title>
  <dc:creator>Felicity Page</dc:creator>
  <cp:lastModifiedBy>Felicity Page</cp:lastModifiedBy>
  <cp:revision>2</cp:revision>
  <dcterms:created xsi:type="dcterms:W3CDTF">2020-03-01T13:28:26Z</dcterms:created>
  <dcterms:modified xsi:type="dcterms:W3CDTF">2020-03-01T13:44:11Z</dcterms:modified>
</cp:coreProperties>
</file>