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9" r:id="rId7"/>
    <p:sldId id="262" r:id="rId8"/>
    <p:sldId id="267" r:id="rId9"/>
    <p:sldId id="268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5673" autoAdjust="0"/>
  </p:normalViewPr>
  <p:slideViewPr>
    <p:cSldViewPr snapToGrid="0">
      <p:cViewPr varScale="1">
        <p:scale>
          <a:sx n="103" d="100"/>
          <a:sy n="103" d="100"/>
        </p:scale>
        <p:origin x="8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4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Problem Solving and Decision Making</a:t>
            </a:r>
            <a:br>
              <a:rPr lang="en-GB" sz="1800" dirty="0">
                <a:solidFill>
                  <a:schemeClr val="tx1"/>
                </a:solidFill>
                <a:latin typeface="A"/>
              </a:rPr>
            </a:br>
            <a:r>
              <a:rPr lang="en-GB" sz="3200" dirty="0">
                <a:latin typeface="A"/>
              </a:rPr>
              <a:t>MODULE CODE: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(LCLM4004_LON)</a:t>
            </a:r>
            <a:br>
              <a:rPr lang="en-GB" sz="20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2000" dirty="0">
                <a:solidFill>
                  <a:schemeClr val="tx1"/>
                </a:solidFill>
                <a:latin typeface="A"/>
              </a:rPr>
              <a:t>NICOLA NASTRI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</a:t>
            </a:r>
            <a:r>
              <a:rPr lang="en-GB" sz="2000" dirty="0">
                <a:solidFill>
                  <a:schemeClr val="tx1"/>
                </a:solidFill>
                <a:latin typeface="A"/>
              </a:rPr>
              <a:t>2530083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</a:t>
            </a:r>
            <a:r>
              <a:rPr lang="en-GB" sz="2000" dirty="0">
                <a:solidFill>
                  <a:schemeClr val="tx1"/>
                </a:solidFill>
                <a:latin typeface="A"/>
              </a:rPr>
              <a:t>RICHARD ASHAYE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</a:t>
            </a:r>
            <a:r>
              <a:rPr lang="en-GB" sz="2000" dirty="0">
                <a:solidFill>
                  <a:schemeClr val="tx1"/>
                </a:solidFill>
                <a:latin typeface="A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u="sng" dirty="0">
                <a:solidFill>
                  <a:schemeClr val="tx1"/>
                </a:solidFill>
              </a:rPr>
              <a:t>Research Objective</a:t>
            </a:r>
          </a:p>
          <a:p>
            <a:r>
              <a:rPr lang="en-GB" dirty="0">
                <a:solidFill>
                  <a:schemeClr val="tx1"/>
                </a:solidFill>
              </a:rPr>
              <a:t>What I am going to present, investigates the underlying dynamics that led to a sudden and persistent </a:t>
            </a:r>
            <a:r>
              <a:rPr lang="en-GB" b="1" dirty="0">
                <a:solidFill>
                  <a:schemeClr val="tx1"/>
                </a:solidFill>
              </a:rPr>
              <a:t>25% drop in post-pandemic sales </a:t>
            </a:r>
            <a:r>
              <a:rPr lang="en-GB" dirty="0">
                <a:solidFill>
                  <a:schemeClr val="tx1"/>
                </a:solidFill>
              </a:rPr>
              <a:t>at Basil's Bakery.</a:t>
            </a:r>
          </a:p>
          <a:p>
            <a:r>
              <a:rPr lang="en-GB" dirty="0">
                <a:solidFill>
                  <a:schemeClr val="tx1"/>
                </a:solidFill>
              </a:rPr>
              <a:t>The strategic goal is to move the business beyond reactive operations and create a multi-channel business model built on proven operations management theory.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b="1" u="sng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u="sng" dirty="0">
                <a:solidFill>
                  <a:schemeClr val="tx1"/>
                </a:solidFill>
              </a:rPr>
              <a:t>Consultancy approach:</a:t>
            </a:r>
          </a:p>
          <a:p>
            <a:r>
              <a:rPr lang="en-GB" b="1" dirty="0">
                <a:solidFill>
                  <a:schemeClr val="tx1"/>
                </a:solidFill>
              </a:rPr>
              <a:t>5W2H:</a:t>
            </a:r>
            <a:r>
              <a:rPr lang="en-GB" dirty="0">
                <a:solidFill>
                  <a:schemeClr val="tx1"/>
                </a:solidFill>
              </a:rPr>
              <a:t> Used to clearly define the performance gap, separating internal capacity issues  and from environmental variables.</a:t>
            </a:r>
          </a:p>
          <a:p>
            <a:r>
              <a:rPr lang="en-GB" b="1" dirty="0">
                <a:solidFill>
                  <a:schemeClr val="tx1"/>
                </a:solidFill>
              </a:rPr>
              <a:t>PESTEL:</a:t>
            </a:r>
            <a:r>
              <a:rPr lang="en-GB" dirty="0">
                <a:solidFill>
                  <a:schemeClr val="tx1"/>
                </a:solidFill>
              </a:rPr>
              <a:t> Used to map structural, long-term changes in the Coventry retail park sector.</a:t>
            </a:r>
          </a:p>
          <a:p>
            <a:r>
              <a:rPr lang="en-GB" b="1" dirty="0">
                <a:solidFill>
                  <a:schemeClr val="tx1"/>
                </a:solidFill>
              </a:rPr>
              <a:t>Ishikawa Cause &amp; Effect:</a:t>
            </a:r>
            <a:r>
              <a:rPr lang="en-GB" dirty="0">
                <a:solidFill>
                  <a:schemeClr val="tx1"/>
                </a:solidFill>
              </a:rPr>
              <a:t> Used to systematically diagnose process, supply risks, and resource misallocations.</a:t>
            </a: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22037" y="1076379"/>
            <a:ext cx="9090595" cy="5781621"/>
          </a:xfrm>
        </p:spPr>
        <p:txBody>
          <a:bodyPr>
            <a:normAutofit/>
          </a:bodyPr>
          <a:lstStyle/>
          <a:p>
            <a:r>
              <a:rPr lang="en-GB" sz="2400" b="1" dirty="0"/>
              <a:t>Basil’s Bakery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Established in 2015 in a Coventry retail park, specialized in premium, contemporary, organic artisan baked goods.</a:t>
            </a:r>
          </a:p>
          <a:p>
            <a:pPr lvl="0"/>
            <a:endParaRPr lang="en-GB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Initial Success: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Year-on-year sales growth from 2015 to 2019, driven by high footfall from retail shoppers, office workers, and industrial site staff.</a:t>
            </a:r>
          </a:p>
          <a:p>
            <a:pPr lvl="0"/>
            <a:endParaRPr lang="en-GB" b="1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The Disruption:</a:t>
            </a:r>
            <a:endParaRPr lang="en-GB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2020: Lockdowns caused sharp drops in sales and footfall.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2023–2025: Revenue stagnated at </a:t>
            </a:r>
            <a:r>
              <a:rPr lang="en-GB" b="1" dirty="0">
                <a:solidFill>
                  <a:schemeClr val="tx1"/>
                </a:solidFill>
              </a:rPr>
              <a:t>25% below pre-pandemic (2019) levels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endParaRPr lang="en-GB" sz="1200" b="1" dirty="0">
              <a:solidFill>
                <a:schemeClr val="tx1"/>
              </a:solidFill>
            </a:endParaRPr>
          </a:p>
          <a:p>
            <a:endParaRPr lang="en-GB" sz="1200" b="1" dirty="0">
              <a:solidFill>
                <a:schemeClr val="tx1"/>
              </a:solidFill>
            </a:endParaRPr>
          </a:p>
          <a:p>
            <a:r>
              <a:rPr lang="en-GB" sz="1200" b="1" dirty="0">
                <a:solidFill>
                  <a:schemeClr val="tx1"/>
                </a:solidFill>
              </a:rPr>
              <a:t>British Retail Consortium (BRC), 2024. The Changing Face of UK Retail Parks: Post-Pandemic Footfall Trends. London: BRC.</a:t>
            </a:r>
          </a:p>
          <a:p>
            <a:endParaRPr lang="en-GB" sz="1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7600" y="1512854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5W2H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243005-5B6C-49C9-2B48-214C241628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509054"/>
              </p:ext>
            </p:extLst>
          </p:nvPr>
        </p:nvGraphicFramePr>
        <p:xfrm>
          <a:off x="1717589" y="2324331"/>
          <a:ext cx="9914634" cy="3470988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4957317">
                  <a:extLst>
                    <a:ext uri="{9D8B030D-6E8A-4147-A177-3AD203B41FA5}">
                      <a16:colId xmlns:a16="http://schemas.microsoft.com/office/drawing/2014/main" val="3485236450"/>
                    </a:ext>
                  </a:extLst>
                </a:gridCol>
                <a:gridCol w="4957317">
                  <a:extLst>
                    <a:ext uri="{9D8B030D-6E8A-4147-A177-3AD203B41FA5}">
                      <a16:colId xmlns:a16="http://schemas.microsoft.com/office/drawing/2014/main" val="2958426164"/>
                    </a:ext>
                  </a:extLst>
                </a:gridCol>
              </a:tblGrid>
              <a:tr h="500967"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</a:rPr>
                        <a:t>Element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</a:rPr>
                        <a:t>Description / Analysis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207167961"/>
                  </a:ext>
                </a:extLst>
              </a:tr>
              <a:tr h="823018"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</a:rPr>
                        <a:t>What?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0">
                          <a:solidFill>
                            <a:srgbClr val="000000"/>
                          </a:solidFill>
                          <a:effectLst/>
                        </a:rPr>
                        <a:t>25% stagnation in sales volume compared to 2019 baselines.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034914757"/>
                  </a:ext>
                </a:extLst>
              </a:tr>
              <a:tr h="823018"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1" dirty="0">
                          <a:solidFill>
                            <a:srgbClr val="000000"/>
                          </a:solidFill>
                          <a:effectLst/>
                        </a:rPr>
                        <a:t>Why?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0" dirty="0">
                          <a:solidFill>
                            <a:srgbClr val="000000"/>
                          </a:solidFill>
                          <a:effectLst/>
                        </a:rPr>
                        <a:t>Reduced retail park footfall, missed delivery/pre-order revenue.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64632187"/>
                  </a:ext>
                </a:extLst>
              </a:tr>
              <a:tr h="823018"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</a:rPr>
                        <a:t>Who?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0" dirty="0">
                          <a:solidFill>
                            <a:srgbClr val="000000"/>
                          </a:solidFill>
                          <a:effectLst/>
                        </a:rPr>
                        <a:t>Impacting Basil (owner-operator) and lost local business consumer segments.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588302940"/>
                  </a:ext>
                </a:extLst>
              </a:tr>
              <a:tr h="500967"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1">
                          <a:solidFill>
                            <a:srgbClr val="000000"/>
                          </a:solidFill>
                          <a:effectLst/>
                        </a:rPr>
                        <a:t>Where?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2400"/>
                        </a:spcAft>
                        <a:buNone/>
                      </a:pPr>
                      <a:r>
                        <a:rPr lang="en-GB" b="0" dirty="0">
                          <a:solidFill>
                            <a:srgbClr val="000000"/>
                          </a:solidFill>
                          <a:effectLst/>
                        </a:rPr>
                        <a:t>Coventry Retail Park site.</a:t>
                      </a:r>
                      <a:endParaRPr lang="en-GB" b="0" i="0" dirty="0">
                        <a:solidFill>
                          <a:srgbClr val="000000"/>
                        </a:solidFill>
                        <a:effectLst/>
                        <a:latin typeface="Google Sans Text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025808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BF431-66F2-8480-9D3C-C766FD436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98822" y="481914"/>
            <a:ext cx="8915399" cy="6116595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5W2H</a:t>
            </a: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GB" sz="1300" b="1" dirty="0">
              <a:solidFill>
                <a:schemeClr val="tx1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200" b="1" dirty="0">
              <a:solidFill>
                <a:schemeClr val="tx1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tx1"/>
                </a:solidFill>
              </a:rPr>
              <a:t>Chartered Institute of Personnel and Development (CIPD), 2025. Hybrid Working Practices in the UK: Long-term Economic Impacts on Local Services. London: CIPD.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tx1"/>
                </a:solidFill>
              </a:rPr>
              <a:t>Coventry City Council, 2025. Economic Development Strategy &amp; Retail Space Vacancy Reports (2023-2025). Coventry: Coventry City Council.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tx1"/>
                </a:solidFill>
              </a:rPr>
              <a:t>Department for Environment, Food &amp; Rural Affairs (Defra), 2024. Organic Farming Statistics and Supply Chain Vulnerabilities in the United Kingdom. York: Defra.</a:t>
            </a:r>
          </a:p>
          <a:p>
            <a:endParaRPr lang="en-GB" sz="1600" b="1" dirty="0">
              <a:solidFill>
                <a:schemeClr val="tx1"/>
              </a:solidFill>
            </a:endParaRPr>
          </a:p>
          <a:p>
            <a:endParaRPr lang="en-GB" sz="2800" b="1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4F17996-890B-5586-E2EB-FE8284E8BB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763016"/>
              </p:ext>
            </p:extLst>
          </p:nvPr>
        </p:nvGraphicFramePr>
        <p:xfrm>
          <a:off x="2026508" y="1161536"/>
          <a:ext cx="8266670" cy="3472249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2078125">
                  <a:extLst>
                    <a:ext uri="{9D8B030D-6E8A-4147-A177-3AD203B41FA5}">
                      <a16:colId xmlns:a16="http://schemas.microsoft.com/office/drawing/2014/main" val="1613879532"/>
                    </a:ext>
                  </a:extLst>
                </a:gridCol>
                <a:gridCol w="6188545">
                  <a:extLst>
                    <a:ext uri="{9D8B030D-6E8A-4147-A177-3AD203B41FA5}">
                      <a16:colId xmlns:a16="http://schemas.microsoft.com/office/drawing/2014/main" val="1698468982"/>
                    </a:ext>
                  </a:extLst>
                </a:gridCol>
              </a:tblGrid>
              <a:tr h="932546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800" b="1" dirty="0">
                          <a:solidFill>
                            <a:srgbClr val="1F1F1F"/>
                          </a:solidFill>
                          <a:effectLst/>
                        </a:rPr>
                        <a:t>When?</a:t>
                      </a:r>
                      <a:endParaRPr lang="en-GB" sz="1800" b="0" i="0" dirty="0">
                        <a:solidFill>
                          <a:srgbClr val="1F1F1F"/>
                        </a:solidFill>
                        <a:effectLst/>
                        <a:latin typeface="Google Sans Flex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800" b="0" dirty="0">
                          <a:solidFill>
                            <a:srgbClr val="1F1F1F"/>
                          </a:solidFill>
                          <a:effectLst/>
                        </a:rPr>
                        <a:t>Onset in 2020; persistent structural stagnation across 2023–2025.</a:t>
                      </a:r>
                      <a:endParaRPr lang="en-GB" sz="1800" b="0" i="0" dirty="0">
                        <a:solidFill>
                          <a:srgbClr val="1F1F1F"/>
                        </a:solidFill>
                        <a:effectLst/>
                        <a:latin typeface="Google Sans Flex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7586533"/>
                  </a:ext>
                </a:extLst>
              </a:tr>
              <a:tr h="1056114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800" b="1" dirty="0">
                          <a:solidFill>
                            <a:srgbClr val="1F1F1F"/>
                          </a:solidFill>
                          <a:effectLst/>
                        </a:rPr>
                        <a:t>How?</a:t>
                      </a:r>
                      <a:endParaRPr lang="en-GB" sz="1800" b="0" i="0" dirty="0">
                        <a:solidFill>
                          <a:srgbClr val="1F1F1F"/>
                        </a:solidFill>
                        <a:effectLst/>
                        <a:latin typeface="Google Sans Flex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800" b="0" dirty="0">
                          <a:solidFill>
                            <a:srgbClr val="1F1F1F"/>
                          </a:solidFill>
                          <a:effectLst/>
                        </a:rPr>
                        <a:t>Driven by macro-shifts in consumer habits and rigid on-site operational capacity.</a:t>
                      </a:r>
                      <a:endParaRPr lang="en-GB" sz="1800" b="0" i="0" dirty="0">
                        <a:solidFill>
                          <a:srgbClr val="1F1F1F"/>
                        </a:solidFill>
                        <a:effectLst/>
                        <a:latin typeface="Google Sans Flex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951782"/>
                  </a:ext>
                </a:extLst>
              </a:tr>
              <a:tr h="1483589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800" b="1" dirty="0">
                          <a:solidFill>
                            <a:srgbClr val="1F1F1F"/>
                          </a:solidFill>
                          <a:effectLst/>
                        </a:rPr>
                        <a:t>How Much?</a:t>
                      </a:r>
                      <a:endParaRPr lang="en-GB" sz="1800" b="0" i="0" dirty="0">
                        <a:solidFill>
                          <a:srgbClr val="1F1F1F"/>
                        </a:solidFill>
                        <a:effectLst/>
                        <a:latin typeface="Google Sans Flex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800" b="0" dirty="0">
                          <a:solidFill>
                            <a:srgbClr val="1F1F1F"/>
                          </a:solidFill>
                          <a:effectLst/>
                        </a:rPr>
                        <a:t>Sustained 25% revenue gap combined with sharp inflation in overheads (rent, energy, stock).</a:t>
                      </a:r>
                      <a:endParaRPr lang="en-GB" sz="1800" b="0" i="0" dirty="0">
                        <a:solidFill>
                          <a:srgbClr val="1F1F1F"/>
                        </a:solidFill>
                        <a:effectLst/>
                        <a:latin typeface="Google Sans Flex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1360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0559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8873" y="1219200"/>
            <a:ext cx="9409329" cy="5638800"/>
          </a:xfrm>
        </p:spPr>
        <p:txBody>
          <a:bodyPr/>
          <a:lstStyle/>
          <a:p>
            <a:pPr lvl="0"/>
            <a:r>
              <a:rPr lang="en-GB" b="1" dirty="0"/>
              <a:t>Political &amp; Legal:</a:t>
            </a:r>
            <a:r>
              <a:rPr lang="en-GB" dirty="0"/>
              <a:t> </a:t>
            </a:r>
            <a:r>
              <a:rPr lang="en-GB" sz="1800" dirty="0">
                <a:solidFill>
                  <a:schemeClr val="tx1"/>
                </a:solidFill>
              </a:rPr>
              <a:t>Permanent shifts in post-pandemic UK business policies; local Coventry council business rates and commercial zoning regulations impact overheads.</a:t>
            </a:r>
          </a:p>
          <a:p>
            <a:pPr lvl="0"/>
            <a:endParaRPr lang="en-GB" b="1" dirty="0"/>
          </a:p>
          <a:p>
            <a:pPr lvl="0"/>
            <a:r>
              <a:rPr lang="en-GB" b="1" dirty="0"/>
              <a:t>Economic:</a:t>
            </a:r>
            <a:r>
              <a:rPr lang="en-GB" dirty="0"/>
              <a:t> </a:t>
            </a:r>
            <a:r>
              <a:rPr lang="en-GB" sz="1800" dirty="0">
                <a:solidFill>
                  <a:schemeClr val="tx1"/>
                </a:solidFill>
              </a:rPr>
              <a:t>Sharp inflation in UK commercial utility bills and rent since 2022. Organic supply chains face high price volatility due to climate vulnerability and crop failures.</a:t>
            </a:r>
          </a:p>
          <a:p>
            <a:pPr lvl="0"/>
            <a:endParaRPr lang="en-GB" b="1" dirty="0"/>
          </a:p>
          <a:p>
            <a:pPr lvl="0"/>
            <a:r>
              <a:rPr lang="en-GB" b="1" dirty="0"/>
              <a:t>Social:</a:t>
            </a:r>
            <a:r>
              <a:rPr lang="en-GB" dirty="0"/>
              <a:t> </a:t>
            </a:r>
            <a:r>
              <a:rPr lang="en-GB" sz="1800" dirty="0"/>
              <a:t>Structural shift toward hybrid remote work ("work from home" 2–3 days/week), permanently reducing weekday lunch crowds. Increased demand for convenience (delivery, pre-ordering).</a:t>
            </a:r>
          </a:p>
          <a:p>
            <a:pPr lvl="0"/>
            <a:endParaRPr lang="en-GB" sz="1800" dirty="0"/>
          </a:p>
          <a:p>
            <a:endParaRPr lang="en-GB" sz="1600" b="1" dirty="0">
              <a:solidFill>
                <a:schemeClr val="tx1"/>
              </a:solidFill>
            </a:endParaRPr>
          </a:p>
          <a:p>
            <a:r>
              <a:rPr lang="en-GB" sz="1200" b="1" dirty="0">
                <a:solidFill>
                  <a:schemeClr val="tx1"/>
                </a:solidFill>
              </a:rPr>
              <a:t>Johnson, G., Whittington, R., </a:t>
            </a:r>
            <a:r>
              <a:rPr lang="en-GB" sz="1200" b="1" dirty="0" err="1">
                <a:solidFill>
                  <a:schemeClr val="tx1"/>
                </a:solidFill>
              </a:rPr>
              <a:t>Regnér</a:t>
            </a:r>
            <a:r>
              <a:rPr lang="en-GB" sz="1200" b="1" dirty="0">
                <a:solidFill>
                  <a:schemeClr val="tx1"/>
                </a:solidFill>
              </a:rPr>
              <a:t>, P., Scholes, K. and Angwin, D., 2023. Exploring Strategy: Text and Cases. 13th ed. Harlow: Pearson.</a:t>
            </a:r>
          </a:p>
          <a:p>
            <a:pPr lvl="0"/>
            <a:endParaRPr lang="en-GB" sz="1200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5152862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en-GB" sz="2200" b="1" dirty="0"/>
              <a:t>Technological:</a:t>
            </a:r>
            <a:r>
              <a:rPr lang="en-GB" dirty="0"/>
              <a:t> </a:t>
            </a:r>
            <a:r>
              <a:rPr lang="en-GB" sz="1900" dirty="0"/>
              <a:t>Lack of digital infrastructure (no online ordering, missed telephone inquiries due to baking demands) creates friction for modern consumers.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sz="2200" b="1" dirty="0"/>
              <a:t>Environmental:</a:t>
            </a:r>
            <a:r>
              <a:rPr lang="en-GB" dirty="0"/>
              <a:t> </a:t>
            </a:r>
            <a:r>
              <a:rPr lang="en-GB" sz="1900" dirty="0"/>
              <a:t>Dedication to 100% organic sourcing means supply chains are highly sensitive to extreme weather, driving up unpredictable stock costs.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300" b="1" dirty="0">
                <a:solidFill>
                  <a:schemeClr val="tx1"/>
                </a:solidFill>
              </a:rPr>
              <a:t>Johnson, G., Whittington, R., </a:t>
            </a:r>
            <a:r>
              <a:rPr lang="en-GB" sz="1300" b="1" dirty="0" err="1">
                <a:solidFill>
                  <a:schemeClr val="tx1"/>
                </a:solidFill>
              </a:rPr>
              <a:t>Regnér</a:t>
            </a:r>
            <a:r>
              <a:rPr lang="en-GB" sz="1300" b="1" dirty="0">
                <a:solidFill>
                  <a:schemeClr val="tx1"/>
                </a:solidFill>
              </a:rPr>
              <a:t>, P., Scholes, K. and Angwin, D., 2023. Exploring Strategy: Text and Cases. 13th ed. Harlow: Pearson.</a:t>
            </a:r>
            <a:endParaRPr lang="en-GB" sz="1300" dirty="0"/>
          </a:p>
          <a:p>
            <a:pPr marL="0" indent="0">
              <a:buNone/>
            </a:pPr>
            <a:br>
              <a:rPr lang="en-GB" sz="1300" dirty="0"/>
            </a:br>
            <a:endParaRPr lang="en-GB" sz="13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7BC2210-CFE1-B99D-4562-06F26BD928A7}"/>
              </a:ext>
            </a:extLst>
          </p:cNvPr>
          <p:cNvCxnSpPr>
            <a:cxnSpLocks/>
          </p:cNvCxnSpPr>
          <p:nvPr/>
        </p:nvCxnSpPr>
        <p:spPr>
          <a:xfrm>
            <a:off x="2891481" y="34290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ight Arrow 19">
            <a:extLst>
              <a:ext uri="{FF2B5EF4-FFF2-40B4-BE49-F238E27FC236}">
                <a16:creationId xmlns:a16="http://schemas.microsoft.com/office/drawing/2014/main" id="{87C5F68F-5E35-264B-055A-1FA65E5892CB}"/>
              </a:ext>
            </a:extLst>
          </p:cNvPr>
          <p:cNvSpPr/>
          <p:nvPr/>
        </p:nvSpPr>
        <p:spPr>
          <a:xfrm>
            <a:off x="2001795" y="4177476"/>
            <a:ext cx="9205783" cy="4571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11B8848-6931-57C6-DE04-C0E9AC97F809}"/>
              </a:ext>
            </a:extLst>
          </p:cNvPr>
          <p:cNvCxnSpPr>
            <a:cxnSpLocks/>
            <a:endCxn id="25" idx="2"/>
          </p:cNvCxnSpPr>
          <p:nvPr/>
        </p:nvCxnSpPr>
        <p:spPr>
          <a:xfrm flipH="1" flipV="1">
            <a:off x="8756161" y="3405864"/>
            <a:ext cx="1079817" cy="79447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C200A31-FA06-9E42-D9D6-3E0BC2A0EA61}"/>
              </a:ext>
            </a:extLst>
          </p:cNvPr>
          <p:cNvCxnSpPr>
            <a:cxnSpLocks/>
          </p:cNvCxnSpPr>
          <p:nvPr/>
        </p:nvCxnSpPr>
        <p:spPr>
          <a:xfrm flipH="1">
            <a:off x="7394178" y="4200335"/>
            <a:ext cx="1092738" cy="5372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3C65264-F35A-49FE-C965-25B3847400D8}"/>
              </a:ext>
            </a:extLst>
          </p:cNvPr>
          <p:cNvCxnSpPr>
            <a:cxnSpLocks/>
          </p:cNvCxnSpPr>
          <p:nvPr/>
        </p:nvCxnSpPr>
        <p:spPr>
          <a:xfrm flipH="1" flipV="1">
            <a:off x="5078627" y="3436140"/>
            <a:ext cx="1079817" cy="76419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E3B270D-FC72-D794-35A8-41DEC47D0815}"/>
              </a:ext>
            </a:extLst>
          </p:cNvPr>
          <p:cNvCxnSpPr>
            <a:cxnSpLocks/>
          </p:cNvCxnSpPr>
          <p:nvPr/>
        </p:nvCxnSpPr>
        <p:spPr>
          <a:xfrm flipH="1">
            <a:off x="3368051" y="4200335"/>
            <a:ext cx="1092738" cy="54675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 Box 7">
            <a:extLst>
              <a:ext uri="{FF2B5EF4-FFF2-40B4-BE49-F238E27FC236}">
                <a16:creationId xmlns:a16="http://schemas.microsoft.com/office/drawing/2014/main" id="{71AD3153-1D94-AA9C-DEE4-B7EA6259B8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4178" y="1630153"/>
            <a:ext cx="2723966" cy="1775711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b="1" dirty="0">
              <a:solidFill>
                <a:srgbClr val="1F1F1F"/>
              </a:solidFill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Environment: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Changing habits: Consumers prioritizing delivery over physical visits.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Lower footfall.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Text Box 8">
            <a:extLst>
              <a:ext uri="{FF2B5EF4-FFF2-40B4-BE49-F238E27FC236}">
                <a16:creationId xmlns:a16="http://schemas.microsoft.com/office/drawing/2014/main" id="{7BE57D49-C4C9-2AD1-D544-7261F709F9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5594" y="918680"/>
            <a:ext cx="5101979" cy="2517460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People (Customers &amp; Staff):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Local retail store redundancies (loss of core customer base).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Office/warehouse workers working from home part of the week.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Basil tied entirely to production (cannot answer phones or deliver).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7" name="Text Box 9">
            <a:extLst>
              <a:ext uri="{FF2B5EF4-FFF2-40B4-BE49-F238E27FC236}">
                <a16:creationId xmlns:a16="http://schemas.microsoft.com/office/drawing/2014/main" id="{F970BB50-FC3C-9A5D-C494-2AAD9FB907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5593" y="4749427"/>
            <a:ext cx="3608173" cy="1948700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1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Methods / Processes:</a:t>
            </a:r>
            <a:endParaRPr lang="en-US" altLang="en-US" sz="1400" dirty="0">
              <a:ea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No dedicated checkout/pickup channel causing long wait times.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Inability to process pre-orders while baking.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Text Box 10">
            <a:extLst>
              <a:ext uri="{FF2B5EF4-FFF2-40B4-BE49-F238E27FC236}">
                <a16:creationId xmlns:a16="http://schemas.microsoft.com/office/drawing/2014/main" id="{7672B9E9-A1CA-4A1C-5AEC-453444B3E2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7865" y="4747088"/>
            <a:ext cx="3608173" cy="1948700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800" b="1" dirty="0">
                <a:solidFill>
                  <a:srgbClr val="1F1F1F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b="1" dirty="0">
                <a:solidFill>
                  <a:srgbClr val="1F1F1F"/>
                </a:solidFill>
                <a:latin typeface="Helvetica Neue" panose="02000503000000020004" pitchFamily="2" charset="0"/>
                <a:ea typeface="Times New Roman" panose="02020603050405020304" pitchFamily="18" charset="0"/>
              </a:rPr>
              <a:t>                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 Material / Costs: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Unpredictable organic ingredient prices.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Helvetica Neue" panose="02000503000000020004" pitchFamily="2" charset="0"/>
              <a:ea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Helvetica Neue" panose="02000503000000020004" pitchFamily="2" charset="0"/>
                <a:ea typeface="Times New Roman" panose="02020603050405020304" pitchFamily="18" charset="0"/>
              </a:rPr>
              <a:t>Steep increases in rent, insurance, and utilities bills.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D3846039-9447-8FFF-61FE-159F98774B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25% drop is not a slow recovery; it represents a permanent structural shift in consumer behaviour and retail park dynamics in Coventry.</a:t>
            </a:r>
          </a:p>
          <a:p>
            <a:r>
              <a:rPr lang="en-GB" dirty="0">
                <a:solidFill>
                  <a:schemeClr val="tx1"/>
                </a:solidFill>
              </a:rPr>
              <a:t> Demand does exist (customers are actively asking for delivery and pre-orders), but the current operating model lacks the capacity and digital tools to capture it.</a:t>
            </a:r>
          </a:p>
          <a:p>
            <a:r>
              <a:rPr lang="en-GB" dirty="0">
                <a:solidFill>
                  <a:schemeClr val="tx1"/>
                </a:solidFill>
              </a:rPr>
              <a:t>Continuing in the present format is financially unsustainable due to rising fixed costs. Basil must operate as a multi-channel business to become more accessible.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507524"/>
            <a:ext cx="9914905" cy="5029200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British Retail Consortium (BRC), 2024. The Changing Face of UK Retail Parks: Post-Pandemic Footfall Trends. London: BRC.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Chartered Institute of Personnel and Development (CIPD), 2025. Hybrid Working Practices in the UK: Long-term Economic Impacts on Local Services. London: CIPD.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Coventry City Council, 2025. Economic Development Strategy &amp; Retail Space Vacancy Reports (2023-2025). Coventry: Coventry City Council.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Department for Environment, Food &amp; Rural Affairs (Defra), 2024. Organic Farming Statistics and Supply Chain Vulnerabilities in the United Kingdom. York: Defra.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Johnson, G., Whittington, R., </a:t>
            </a:r>
            <a:r>
              <a:rPr lang="en-GB" b="1" dirty="0" err="1">
                <a:solidFill>
                  <a:schemeClr val="tx1"/>
                </a:solidFill>
              </a:rPr>
              <a:t>Regnér</a:t>
            </a:r>
            <a:r>
              <a:rPr lang="en-GB" b="1" dirty="0">
                <a:solidFill>
                  <a:schemeClr val="tx1"/>
                </a:solidFill>
              </a:rPr>
              <a:t>, P., Scholes, K. and Angwin, D., 2023. Exploring Strategy: Text and Cases. 13th ed. Harlow: Pearson. (Excellent standard textbook to cite for the PESTEL framework).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8653" y="-275315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490</TotalTime>
  <Words>1033</Words>
  <Application>Microsoft Macintosh PowerPoint</Application>
  <PresentationFormat>Widescreen</PresentationFormat>
  <Paragraphs>123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A</vt:lpstr>
      <vt:lpstr>Aptos</vt:lpstr>
      <vt:lpstr>Arial</vt:lpstr>
      <vt:lpstr>Century Gothic</vt:lpstr>
      <vt:lpstr>Google Sans Flex</vt:lpstr>
      <vt:lpstr>Google Sans Text</vt:lpstr>
      <vt:lpstr>Helvetica Neue</vt:lpstr>
      <vt:lpstr>Roboto</vt:lpstr>
      <vt:lpstr>Times New Roman</vt:lpstr>
      <vt:lpstr>Wingdings 3</vt:lpstr>
      <vt:lpstr>Wisp</vt:lpstr>
      <vt:lpstr>MODULE NAME: Problem Solving and Decision Making MODULE CODE: (LCLM4004_LON) STUDENT NAME: NICOLA NASTRI STUDENT ID: 2530083 LECTURER: RICHARD ASHAYE Assignment 1: PRESENTATION</vt:lpstr>
      <vt:lpstr>OVERVIEW</vt:lpstr>
      <vt:lpstr>Introduction</vt:lpstr>
      <vt:lpstr>Company background</vt:lpstr>
      <vt:lpstr>Problem: nature and scope</vt:lpstr>
      <vt:lpstr>PowerPoint Presentation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Nicola Nastri (2530083)</cp:lastModifiedBy>
  <cp:revision>98</cp:revision>
  <dcterms:created xsi:type="dcterms:W3CDTF">2024-10-08T15:58:04Z</dcterms:created>
  <dcterms:modified xsi:type="dcterms:W3CDTF">2026-07-18T14:37:57Z</dcterms:modified>
</cp:coreProperties>
</file>