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2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8" r:id="rId43"/>
    <p:sldId id="299" r:id="rId44"/>
    <p:sldId id="300" r:id="rId45"/>
    <p:sldId id="301" r:id="rId46"/>
    <p:sldId id="302" r:id="rId47"/>
    <p:sldId id="303" r:id="rId48"/>
    <p:sldId id="304" r:id="rId49"/>
    <p:sldId id="305" r:id="rId50"/>
    <p:sldId id="306" r:id="rId51"/>
    <p:sldId id="307" r:id="rId52"/>
    <p:sldId id="308" r:id="rId53"/>
    <p:sldId id="309" r:id="rId54"/>
    <p:sldId id="310" r:id="rId55"/>
    <p:sldId id="311" r:id="rId56"/>
    <p:sldId id="312" r:id="rId57"/>
    <p:sldId id="313" r:id="rId58"/>
    <p:sldId id="314" r:id="rId59"/>
    <p:sldId id="315" r:id="rId60"/>
    <p:sldId id="316" r:id="rId6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E24209-59D6-49B7-BD46-8842AA73AABF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E12AAF-7CDB-473D-8434-1C236AFDFF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63565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C3CE6BB2-7CA5-473E-8C14-5109AB6B866D}" type="slidenum">
              <a:rPr lang="en-US" altLang="en-US" smtClean="0"/>
              <a:pPr/>
              <a:t>1</a:t>
            </a:fld>
            <a:endParaRPr lang="en-US" altLang="en-US" smtClean="0"/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06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706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15363BA1-A714-4CD6-96F8-737E2802136E}" type="slidenum">
              <a:rPr lang="en-US" altLang="en-US" smtClean="0"/>
              <a:pPr/>
              <a:t>2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6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716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D9D30ED5-36AD-45C2-A4E6-1012DB1F36D2}" type="slidenum">
              <a:rPr lang="en-US" altLang="en-US" smtClean="0"/>
              <a:pPr/>
              <a:t>3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27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727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AE972180-12D1-4E6E-8278-4294B0461A9B}" type="slidenum">
              <a:rPr lang="en-US" altLang="en-US" smtClean="0"/>
              <a:pPr/>
              <a:t>4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637192BB-EC0F-4EBF-8542-A7E1931926A9}" type="slidenum">
              <a:rPr lang="en-US" altLang="en-US" smtClean="0"/>
              <a:pPr/>
              <a:t>5</a:t>
            </a:fld>
            <a:endParaRPr lang="en-US" altLang="en-US" smtClean="0"/>
          </a:p>
        </p:txBody>
      </p:sp>
      <p:sp>
        <p:nvSpPr>
          <p:cNvPr id="737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7CFBC9CF-6534-424C-8E06-00E85FA9B956}" type="slidenum">
              <a:rPr lang="en-US" altLang="en-US" smtClean="0"/>
              <a:pPr/>
              <a:t>6</a:t>
            </a:fld>
            <a:endParaRPr lang="en-US" altLang="en-US" smtClean="0"/>
          </a:p>
        </p:txBody>
      </p:sp>
      <p:sp>
        <p:nvSpPr>
          <p:cNvPr id="747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475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BAA635C1-989A-4729-9D71-0C1F257A5575}" type="slidenum">
              <a:rPr lang="en-US" altLang="en-US" smtClean="0"/>
              <a:pPr/>
              <a:t>7</a:t>
            </a:fld>
            <a:endParaRPr lang="en-US" altLang="en-US" smtClean="0"/>
          </a:p>
        </p:txBody>
      </p:sp>
      <p:sp>
        <p:nvSpPr>
          <p:cNvPr id="757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578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68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768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9340C052-0DD3-4CCA-8696-8838E25FD630}" type="slidenum">
              <a:rPr lang="en-US" altLang="en-US" smtClean="0"/>
              <a:pPr/>
              <a:t>8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EDFAB2F6-CA98-4E48-A90D-6DA3BCFE84C7}" type="slidenum">
              <a:rPr lang="en-GB" altLang="en-US" smtClean="0"/>
              <a:pPr/>
              <a:t>9</a:t>
            </a:fld>
            <a:endParaRPr lang="en-GB" altLang="en-US" smtClean="0"/>
          </a:p>
        </p:txBody>
      </p:sp>
      <p:sp>
        <p:nvSpPr>
          <p:cNvPr id="778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927320" y="687300"/>
            <a:ext cx="5003361" cy="3426258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782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508" y="4343144"/>
            <a:ext cx="5028986" cy="4115019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E4BE8A6D-CF0A-4EB4-AA97-6400C38AC4ED}" type="slidenum">
              <a:rPr lang="en-US" altLang="en-US" smtClean="0"/>
              <a:pPr/>
              <a:t>10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4706B89D-8197-41ED-8FC7-9D891399DAA9}" type="slidenum">
              <a:rPr lang="en-GB" altLang="en-US" smtClean="0"/>
              <a:pPr/>
              <a:t>11</a:t>
            </a:fld>
            <a:endParaRPr lang="en-GB" altLang="en-US" smtClean="0"/>
          </a:p>
        </p:txBody>
      </p:sp>
      <p:sp>
        <p:nvSpPr>
          <p:cNvPr id="798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987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228600" indent="-228600" eaLnBrk="1" hangingPunct="1">
              <a:spcBef>
                <a:spcPct val="0"/>
              </a:spcBef>
              <a:buFontTx/>
              <a:buAutoNum type="arabicPeriod"/>
            </a:pPr>
            <a:r>
              <a:rPr lang="en-GB" altLang="en-US" smtClean="0">
                <a:ea typeface="ＭＳ Ｐゴシック" pitchFamily="34" charset="-128"/>
              </a:rPr>
              <a:t>Coaches often attribute lack of motivation to personality characteristics</a:t>
            </a:r>
          </a:p>
          <a:p>
            <a:pPr marL="228600" indent="-228600" eaLnBrk="1" hangingPunct="1">
              <a:spcBef>
                <a:spcPct val="0"/>
              </a:spcBef>
            </a:pPr>
            <a:r>
              <a:rPr lang="en-GB" altLang="en-US" smtClean="0">
                <a:ea typeface="ＭＳ Ｐゴシック" pitchFamily="34" charset="-128"/>
              </a:rPr>
              <a:t> Sometimes, coaches will put all the blame on the coaching environment they have provided</a:t>
            </a:r>
          </a:p>
          <a:p>
            <a:pPr marL="228600" indent="-228600" eaLnBrk="1" hangingPunct="1">
              <a:spcBef>
                <a:spcPct val="0"/>
              </a:spcBef>
            </a:pPr>
            <a:r>
              <a:rPr lang="en-GB" altLang="en-US" smtClean="0">
                <a:ea typeface="ＭＳ Ｐゴシック" pitchFamily="34" charset="-128"/>
              </a:rPr>
              <a:t>  Motivational is interactional – it is important to consider both factors</a:t>
            </a:r>
          </a:p>
          <a:p>
            <a:pPr marL="228600" indent="-228600" eaLnBrk="1" hangingPunct="1">
              <a:spcBef>
                <a:spcPct val="0"/>
              </a:spcBef>
            </a:pPr>
            <a:r>
              <a:rPr lang="en-GB" altLang="en-US" smtClean="0">
                <a:ea typeface="ＭＳ Ｐゴシック" pitchFamily="34" charset="-128"/>
              </a:rPr>
              <a:t>2. Observe participants </a:t>
            </a:r>
          </a:p>
          <a:p>
            <a:pPr marL="228600" indent="-228600" eaLnBrk="1" hangingPunct="1">
              <a:spcBef>
                <a:spcPct val="0"/>
              </a:spcBef>
            </a:pPr>
            <a:r>
              <a:rPr lang="en-GB" altLang="en-US" smtClean="0">
                <a:ea typeface="ＭＳ Ｐゴシック" pitchFamily="34" charset="-128"/>
              </a:rPr>
              <a:t>Informally talk to others (e.g., teacher)</a:t>
            </a:r>
          </a:p>
          <a:p>
            <a:pPr marL="228600" indent="-228600" eaLnBrk="1" hangingPunct="1">
              <a:spcBef>
                <a:spcPct val="0"/>
              </a:spcBef>
            </a:pPr>
            <a:r>
              <a:rPr lang="en-GB" altLang="en-US" smtClean="0">
                <a:ea typeface="ＭＳ Ｐゴシック" pitchFamily="34" charset="-128"/>
              </a:rPr>
              <a:t>Ask participant to write down reasons for participation</a:t>
            </a:r>
          </a:p>
          <a:p>
            <a:pPr marL="228600" indent="-228600" eaLnBrk="1" hangingPunct="1">
              <a:spcBef>
                <a:spcPct val="0"/>
              </a:spcBef>
            </a:pPr>
            <a:r>
              <a:rPr lang="en-GB" altLang="en-US" smtClean="0">
                <a:ea typeface="ＭＳ Ｐゴシック" pitchFamily="34" charset="-128"/>
              </a:rPr>
              <a:t>Motives change over time – Adapt!</a:t>
            </a:r>
          </a:p>
          <a:p>
            <a:pPr marL="228600" indent="-228600" eaLnBrk="1" hangingPunct="1">
              <a:spcBef>
                <a:spcPct val="0"/>
              </a:spcBef>
            </a:pPr>
            <a:r>
              <a:rPr lang="en-GB" altLang="en-US" smtClean="0">
                <a:ea typeface="ＭＳ Ｐゴシック" pitchFamily="34" charset="-128"/>
              </a:rPr>
              <a:t>3. Structure environment to meet the needs of participants</a:t>
            </a:r>
          </a:p>
          <a:p>
            <a:pPr marL="228600" indent="-228600" eaLnBrk="1" hangingPunct="1">
              <a:spcBef>
                <a:spcPct val="0"/>
              </a:spcBef>
            </a:pPr>
            <a:r>
              <a:rPr lang="en-GB" altLang="en-US" smtClean="0">
                <a:ea typeface="ＭＳ Ｐゴシック" pitchFamily="34" charset="-128"/>
              </a:rPr>
              <a:t>Provide multiple opportunities</a:t>
            </a:r>
          </a:p>
          <a:p>
            <a:pPr marL="228600" indent="-228600" eaLnBrk="1" hangingPunct="1">
              <a:spcBef>
                <a:spcPct val="0"/>
              </a:spcBef>
            </a:pPr>
            <a:r>
              <a:rPr lang="en-GB" altLang="en-US" smtClean="0">
                <a:ea typeface="ＭＳ Ｐゴシック" pitchFamily="34" charset="-128"/>
              </a:rPr>
              <a:t>Adjust to individuals in a group</a:t>
            </a:r>
          </a:p>
          <a:p>
            <a:pPr marL="228600" indent="-228600" eaLnBrk="1" hangingPunct="1">
              <a:spcBef>
                <a:spcPct val="0"/>
              </a:spcBef>
            </a:pPr>
            <a:r>
              <a:rPr lang="en-GB" altLang="en-US" smtClean="0">
                <a:ea typeface="ＭＳ Ｐゴシック" pitchFamily="34" charset="-128"/>
              </a:rPr>
              <a:t>4. Coaches/teachers/leaders play a critical role in influencing motivation</a:t>
            </a:r>
          </a:p>
          <a:p>
            <a:pPr marL="228600" indent="-228600" eaLnBrk="1" hangingPunct="1">
              <a:spcBef>
                <a:spcPct val="0"/>
              </a:spcBef>
            </a:pPr>
            <a:r>
              <a:rPr lang="en-GB" altLang="en-US" smtClean="0">
                <a:ea typeface="ＭＳ Ｐゴシック" pitchFamily="34" charset="-128"/>
              </a:rPr>
              <a:t>Leader behaviour can fluctuate</a:t>
            </a:r>
          </a:p>
          <a:p>
            <a:pPr marL="228600" indent="-228600" eaLnBrk="1" hangingPunct="1">
              <a:spcBef>
                <a:spcPct val="0"/>
              </a:spcBef>
            </a:pPr>
            <a:r>
              <a:rPr lang="en-GB" altLang="en-US" smtClean="0">
                <a:ea typeface="ＭＳ Ｐゴシック" pitchFamily="34" charset="-128"/>
              </a:rPr>
              <a:t>Important to remember that the leaders’ behaviour influences motivation</a:t>
            </a:r>
          </a:p>
          <a:p>
            <a:pPr marL="228600" indent="-228600" eaLnBrk="1" hangingPunct="1">
              <a:spcBef>
                <a:spcPct val="0"/>
              </a:spcBef>
            </a:pPr>
            <a:r>
              <a:rPr lang="en-GB" altLang="en-US" smtClean="0">
                <a:ea typeface="ＭＳ Ｐゴシック" pitchFamily="34" charset="-128"/>
              </a:rPr>
              <a:t>5. Some participants exhibit adverse motives </a:t>
            </a:r>
          </a:p>
          <a:p>
            <a:pPr marL="228600" indent="-228600" eaLnBrk="1" hangingPunct="1">
              <a:spcBef>
                <a:spcPct val="0"/>
              </a:spcBef>
            </a:pPr>
            <a:r>
              <a:rPr lang="en-GB" altLang="en-US" smtClean="0">
                <a:ea typeface="ＭＳ Ｐゴシック" pitchFamily="34" charset="-128"/>
              </a:rPr>
              <a:t>Use behaviour modification techniques</a:t>
            </a:r>
          </a:p>
          <a:p>
            <a:pPr marL="228600" indent="-228600" eaLnBrk="1" hangingPunct="1">
              <a:spcBef>
                <a:spcPct val="0"/>
              </a:spcBef>
            </a:pPr>
            <a:r>
              <a:rPr lang="en-GB" altLang="en-US" smtClean="0">
                <a:ea typeface="ＭＳ Ｐゴシック" pitchFamily="34" charset="-128"/>
              </a:rPr>
              <a:t>Example: Soccer player’s main motive is to inflict injury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08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809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B5059EB9-AF51-4847-B35D-F3425F3DC2BF}" type="slidenum">
              <a:rPr lang="en-US" altLang="en-US" smtClean="0"/>
              <a:pPr/>
              <a:t>13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819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6CC4B098-515A-49EB-BB4A-BB103F3C15D9}" type="slidenum">
              <a:rPr lang="en-US" altLang="en-US" smtClean="0"/>
              <a:pPr/>
              <a:t>14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29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829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1227FAB7-A53B-4EC0-AD17-CC95ED70BBA6}" type="slidenum">
              <a:rPr lang="en-US" altLang="en-US" smtClean="0"/>
              <a:pPr/>
              <a:t>15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6EE33446-4EE1-4F54-8394-158EA31AF6B0}" type="slidenum">
              <a:rPr lang="en-US" altLang="en-US" smtClean="0"/>
              <a:pPr/>
              <a:t>16</a:t>
            </a:fld>
            <a:endParaRPr lang="en-US" altLang="en-US" smtClean="0"/>
          </a:p>
        </p:txBody>
      </p:sp>
      <p:sp>
        <p:nvSpPr>
          <p:cNvPr id="839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397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49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849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5875B90F-02B6-4AD0-BA3C-B7D850BC9E29}" type="slidenum">
              <a:rPr lang="en-US" altLang="en-US" smtClean="0"/>
              <a:pPr/>
              <a:t>17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60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860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B5194BF1-7A79-4CF3-980C-3649F4BEEEB5}" type="slidenum">
              <a:rPr lang="en-US" altLang="en-US" smtClean="0"/>
              <a:pPr/>
              <a:t>18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FE9F5144-6003-4C14-9629-CF99BF0BC216}" type="slidenum">
              <a:rPr lang="en-US" altLang="en-US" smtClean="0"/>
              <a:pPr/>
              <a:t>19</a:t>
            </a:fld>
            <a:endParaRPr lang="en-US" altLang="en-US" smtClean="0"/>
          </a:p>
        </p:txBody>
      </p:sp>
      <p:sp>
        <p:nvSpPr>
          <p:cNvPr id="870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704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80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880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B217A29B-513F-4317-B0CF-8C1AA2DF2F9F}" type="slidenum">
              <a:rPr lang="en-US" altLang="en-US" smtClean="0"/>
              <a:pPr/>
              <a:t>20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90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890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5BAD9578-CA48-4493-91E1-57067462BEB6}" type="slidenum">
              <a:rPr lang="en-US" altLang="en-US" smtClean="0"/>
              <a:pPr/>
              <a:t>21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01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901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79BC97DD-B293-4D93-B4F7-875CA0369CEA}" type="slidenum">
              <a:rPr lang="en-US" altLang="en-US" smtClean="0"/>
              <a:pPr/>
              <a:t>22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754A3C16-E807-4483-A45E-60C669125A94}" type="slidenum">
              <a:rPr lang="en-GB" altLang="en-US" smtClean="0"/>
              <a:pPr/>
              <a:t>23</a:t>
            </a:fld>
            <a:endParaRPr lang="en-GB" altLang="en-US" smtClean="0"/>
          </a:p>
        </p:txBody>
      </p:sp>
      <p:sp>
        <p:nvSpPr>
          <p:cNvPr id="911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1140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508" y="4343144"/>
            <a:ext cx="5028986" cy="4115019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921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2440965D-8DC6-4B7F-ADF7-69737C2B697B}" type="slidenum">
              <a:rPr lang="en-US" altLang="en-US" smtClean="0"/>
              <a:pPr/>
              <a:t>24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31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931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6AAC0A39-B529-47C1-920D-46EEFE11980C}" type="slidenum">
              <a:rPr lang="en-US" altLang="en-US" smtClean="0"/>
              <a:pPr/>
              <a:t>25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42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942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05F238B5-3CED-4ACA-B7EF-0D4B89375394}" type="slidenum">
              <a:rPr lang="en-US" altLang="en-US" smtClean="0"/>
              <a:pPr/>
              <a:t>26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7F105FE8-BE61-4000-8ABF-35D344C9F4B5}" type="slidenum">
              <a:rPr lang="en-GB" altLang="en-US" smtClean="0"/>
              <a:pPr/>
              <a:t>27</a:t>
            </a:fld>
            <a:endParaRPr lang="en-GB" altLang="en-US" smtClean="0"/>
          </a:p>
        </p:txBody>
      </p:sp>
      <p:sp>
        <p:nvSpPr>
          <p:cNvPr id="952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523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1EFC841D-EB58-4F4C-9C1A-44480E072317}" type="slidenum">
              <a:rPr lang="en-GB" altLang="en-US" smtClean="0">
                <a:latin typeface="Arial" charset="0"/>
              </a:rPr>
              <a:pPr/>
              <a:t>28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962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626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 smtClean="0">
              <a:latin typeface="Arial" charset="0"/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72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972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5A14D998-B413-46C3-8EAB-FC36280D7DEF}" type="slidenum">
              <a:rPr lang="en-US" altLang="en-US" smtClean="0"/>
              <a:pPr/>
              <a:t>29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83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983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EBB3806C-69B4-4732-A477-797D67E0157A}" type="slidenum">
              <a:rPr lang="en-US" altLang="en-US" smtClean="0"/>
              <a:pPr/>
              <a:t>30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93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993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3EC33EFF-59C7-495F-A142-A949C05CE3BF}" type="slidenum">
              <a:rPr lang="en-US" altLang="en-US" smtClean="0"/>
              <a:pPr/>
              <a:t>31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03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1003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32BE6506-6290-401C-B7F6-57FCDA91F488}" type="slidenum">
              <a:rPr lang="en-US" altLang="en-US" smtClean="0"/>
              <a:pPr/>
              <a:t>32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13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1013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EDDF3F54-8C1F-46EF-A3E9-AD22D027172B}" type="slidenum">
              <a:rPr lang="en-US" altLang="en-US" smtClean="0"/>
              <a:pPr/>
              <a:t>35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1024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768C1B2E-28EA-431A-B0A2-3C94CBC00762}" type="slidenum">
              <a:rPr lang="en-US" altLang="en-US" smtClean="0"/>
              <a:pPr/>
              <a:t>36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34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1034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C1644B54-7572-4666-9317-ECA769EACC8D}" type="slidenum">
              <a:rPr lang="en-US" altLang="en-US" smtClean="0"/>
              <a:pPr/>
              <a:t>37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44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1044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F4F29908-BC4A-4D81-870B-A1915BAAE4C6}" type="slidenum">
              <a:rPr lang="en-US" altLang="en-US" smtClean="0"/>
              <a:pPr/>
              <a:t>39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F9BD2A01-5451-45FA-B449-F28AFA93E0DC}" type="slidenum">
              <a:rPr lang="en-GB" altLang="en-US" smtClean="0"/>
              <a:pPr/>
              <a:t>40</a:t>
            </a:fld>
            <a:endParaRPr lang="en-GB" altLang="en-US" smtClean="0"/>
          </a:p>
        </p:txBody>
      </p:sp>
      <p:sp>
        <p:nvSpPr>
          <p:cNvPr id="1054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547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64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1065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67DF4ADD-A172-4D4A-ABE2-DE6D964DC1F7}" type="slidenum">
              <a:rPr lang="en-US" altLang="en-US" smtClean="0"/>
              <a:pPr/>
              <a:t>41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83525B0F-E69E-4D92-AD99-D33629A99C85}" type="slidenum">
              <a:rPr lang="en-US" altLang="en-US" smtClean="0"/>
              <a:pPr/>
              <a:t>42</a:t>
            </a:fld>
            <a:endParaRPr lang="en-US" altLang="en-US" smtClean="0"/>
          </a:p>
        </p:txBody>
      </p:sp>
      <p:sp>
        <p:nvSpPr>
          <p:cNvPr id="1075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752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85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1085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DD7B683B-6A1C-43DF-9A26-0269469B4ABE}" type="slidenum">
              <a:rPr lang="en-US" altLang="en-US" smtClean="0"/>
              <a:pPr/>
              <a:t>43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2ACCFA3D-DDD7-4463-AFAA-5F529809F483}" type="slidenum">
              <a:rPr lang="en-US" altLang="en-US" smtClean="0"/>
              <a:pPr/>
              <a:t>44</a:t>
            </a:fld>
            <a:endParaRPr lang="en-US" altLang="en-US" smtClean="0"/>
          </a:p>
        </p:txBody>
      </p:sp>
      <p:sp>
        <p:nvSpPr>
          <p:cNvPr id="1095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957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E731BB3E-2DE6-43BA-B61E-C226BAAC36C4}" type="slidenum">
              <a:rPr lang="en-US" altLang="en-US" smtClean="0"/>
              <a:pPr/>
              <a:t>45</a:t>
            </a:fld>
            <a:endParaRPr lang="en-US" altLang="en-US" smtClean="0"/>
          </a:p>
        </p:txBody>
      </p:sp>
      <p:sp>
        <p:nvSpPr>
          <p:cNvPr id="1105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059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16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1116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A729192C-4007-40C0-8C82-97B89D040F0D}" type="slidenum">
              <a:rPr lang="en-US" altLang="en-US" smtClean="0"/>
              <a:pPr/>
              <a:t>46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1126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5AB98797-7001-494B-AB4F-6BF639CDFB6C}" type="slidenum">
              <a:rPr lang="en-US" altLang="en-US" smtClean="0"/>
              <a:pPr/>
              <a:t>47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36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1136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70C65AB5-AAEB-4EFD-B00B-1133F51AC008}" type="slidenum">
              <a:rPr lang="en-US" altLang="en-US" smtClean="0"/>
              <a:pPr/>
              <a:t>48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46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1146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14B7D1CF-1D28-4674-91DA-5622547137C7}" type="slidenum">
              <a:rPr lang="en-US" altLang="en-US" smtClean="0"/>
              <a:pPr/>
              <a:t>49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57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1157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6A456909-37F5-49D9-8E64-AA827BB96B9C}" type="slidenum">
              <a:rPr lang="en-US" altLang="en-US" smtClean="0"/>
              <a:pPr/>
              <a:t>50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67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1167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8B2CFB7C-13B5-4EB2-87CD-FCFA991E0C64}" type="slidenum">
              <a:rPr lang="en-US" altLang="en-US" smtClean="0"/>
              <a:pPr/>
              <a:t>51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77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1177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6AB4643E-1D4E-42DE-8DAD-FE108CF38C8E}" type="slidenum">
              <a:rPr lang="en-US" altLang="en-US" smtClean="0"/>
              <a:pPr/>
              <a:t>52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87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1187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98DCB5CB-7F5D-488A-A56D-C5E17CD15752}" type="slidenum">
              <a:rPr lang="en-US" altLang="en-US" smtClean="0"/>
              <a:pPr/>
              <a:t>53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98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1198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22597072-7E38-4D0B-BE29-9E91C0838C5A}" type="slidenum">
              <a:rPr lang="en-US" altLang="en-US" smtClean="0"/>
              <a:pPr/>
              <a:t>54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08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1208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B78E53FA-262D-4BC7-98A5-0913538FFB76}" type="slidenum">
              <a:rPr lang="en-US" altLang="en-US" smtClean="0"/>
              <a:pPr/>
              <a:t>55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AE25072D-18FA-4460-B938-F5BA8A796199}" type="slidenum">
              <a:rPr lang="en-US" altLang="en-US" smtClean="0"/>
              <a:pPr/>
              <a:t>56</a:t>
            </a:fld>
            <a:endParaRPr lang="en-US" altLang="en-US" smtClean="0"/>
          </a:p>
        </p:txBody>
      </p:sp>
      <p:sp>
        <p:nvSpPr>
          <p:cNvPr id="1218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186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4637592D-5854-431C-9F0D-D9D3517F3980}" type="slidenum">
              <a:rPr lang="en-US" altLang="en-US" smtClean="0"/>
              <a:pPr/>
              <a:t>57</a:t>
            </a:fld>
            <a:endParaRPr lang="en-US" altLang="en-US" smtClean="0"/>
          </a:p>
        </p:txBody>
      </p:sp>
      <p:sp>
        <p:nvSpPr>
          <p:cNvPr id="1228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88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4DDC576C-7ADC-4DB6-8AE7-A688C2EFC7EF}" type="slidenum">
              <a:rPr lang="en-US" altLang="en-US" smtClean="0"/>
              <a:pPr/>
              <a:t>58</a:t>
            </a:fld>
            <a:endParaRPr lang="en-US" altLang="en-US" smtClean="0"/>
          </a:p>
        </p:txBody>
      </p:sp>
      <p:sp>
        <p:nvSpPr>
          <p:cNvPr id="1239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390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57F60E82-B28C-41F8-8F04-C8C4FC993D39}" type="slidenum">
              <a:rPr lang="en-US" altLang="en-US" smtClean="0"/>
              <a:pPr/>
              <a:t>59</a:t>
            </a:fld>
            <a:endParaRPr lang="en-US" altLang="en-US" smtClean="0"/>
          </a:p>
        </p:txBody>
      </p:sp>
      <p:sp>
        <p:nvSpPr>
          <p:cNvPr id="1249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493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fld id="{6FF91929-564C-44B0-A797-E1AF1EF64308}" type="slidenum">
              <a:rPr lang="en-US" altLang="en-US" smtClean="0"/>
              <a:pPr/>
              <a:t>60</a:t>
            </a:fld>
            <a:endParaRPr lang="en-US" altLang="en-US" smtClean="0"/>
          </a:p>
        </p:txBody>
      </p:sp>
      <p:sp>
        <p:nvSpPr>
          <p:cNvPr id="1259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595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AEB6B-A0C2-40AF-B90C-33C641A4E800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4E058-2BE2-423C-AF65-77C219609A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4572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AEB6B-A0C2-40AF-B90C-33C641A4E800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4E058-2BE2-423C-AF65-77C219609A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208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AEB6B-A0C2-40AF-B90C-33C641A4E800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4E058-2BE2-423C-AF65-77C219609A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45198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AEB6B-A0C2-40AF-B90C-33C641A4E800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4E058-2BE2-423C-AF65-77C219609A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278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AEB6B-A0C2-40AF-B90C-33C641A4E800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4E058-2BE2-423C-AF65-77C219609A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54913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AEB6B-A0C2-40AF-B90C-33C641A4E800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4E058-2BE2-423C-AF65-77C219609A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995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AEB6B-A0C2-40AF-B90C-33C641A4E800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4E058-2BE2-423C-AF65-77C219609A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0531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AEB6B-A0C2-40AF-B90C-33C641A4E800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4E058-2BE2-423C-AF65-77C219609A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9260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AEB6B-A0C2-40AF-B90C-33C641A4E800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4E058-2BE2-423C-AF65-77C219609A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89777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AEB6B-A0C2-40AF-B90C-33C641A4E800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4E058-2BE2-423C-AF65-77C219609A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64476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AEB6B-A0C2-40AF-B90C-33C641A4E800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4E058-2BE2-423C-AF65-77C219609A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0162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65138"/>
            <a:ext cx="7772400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712788" y="6313488"/>
            <a:ext cx="1905000" cy="457200"/>
          </a:xfr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chemeClr val="tx2">
                    <a:shade val="9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51188" y="6313488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80188" y="6313488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EFBB14-8941-497C-9020-19F31BFA9C9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948801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65138"/>
            <a:ext cx="7772400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12788" y="6313488"/>
            <a:ext cx="1905000" cy="457200"/>
          </a:xfr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chemeClr val="tx2">
                    <a:shade val="9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51188" y="6313488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80188" y="6313488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8D3309-C8B9-4618-8EC0-25CB8934A7D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495001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0AEB6B-A0C2-40AF-B90C-33C641A4E800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E4E058-2BE2-423C-AF65-77C219609A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80277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m/imgres?imgurl=www.eurotechsoccer.com/images/01photos/1.gif&amp;imgrefurl=http://www.eurotechsoccer.com/comm_camps.html&amp;h=320&amp;w=220&amp;prev=/images?q=soccer+camp+america&amp;svnum=10&amp;hl=en&amp;lr=&amp;ie=UTF-8&amp;oe=UTF-8&amp;sa=N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m/imgres?imgurl=www.carolina.rr.com/art/comstopwatch.jpg&amp;imgrefurl=http://www.carolina.rr.com/signingup.asp&amp;h=99&amp;w=75&amp;prev=/images?q=runner+stopwatch&amp;svnum=10&amp;hl=en&amp;lr=&amp;ie=UTF-8&amp;oe=UTF-8&amp;sa=G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hyperlink" Target="http://www.mensracing.com/photos/footlocker01/foot13.jpg" TargetMode="External"/><Relationship Id="rId4" Type="http://schemas.openxmlformats.org/officeDocument/2006/relationships/image" Target="../media/image5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3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m/imgres?imgurl=www.eurotechsoccer.com/images/01photos/1.gif&amp;imgrefurl=http://www.eurotechsoccer.com/comm_camps.html&amp;h=320&amp;w=220&amp;prev=/images?q=soccer+camp+america&amp;svnum=10&amp;hl=en&amp;lr=&amp;ie=UTF-8&amp;oe=UTF-8&amp;sa=N" TargetMode="External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ln>
            <a:miter lim="800000"/>
            <a:headEnd/>
            <a:tailEnd/>
          </a:ln>
          <a:extLst>
            <a:ext uri="{FAA26D3D-D897-4be2-8F04-BA451C77F1D7}"/>
          </a:extLst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8000" dirty="0" smtClean="0"/>
              <a:t>Motivation</a:t>
            </a:r>
            <a:r>
              <a:rPr lang="en-GB" sz="6000" dirty="0" smtClean="0"/>
              <a:t> </a:t>
            </a:r>
            <a:r>
              <a:rPr lang="en-GB" sz="4000" dirty="0"/>
              <a:t/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 eaLnBrk="1" hangingPunct="1"/>
            <a:r>
              <a:rPr lang="en-GB" altLang="en-US" sz="2400" smtClean="0">
                <a:ea typeface="ＭＳ Ｐゴシック" pitchFamily="34" charset="-128"/>
              </a:rPr>
              <a:t>Introduction to Sport Psychology</a:t>
            </a:r>
          </a:p>
          <a:p>
            <a:pPr marR="0" eaLnBrk="1" hangingPunct="1"/>
            <a:r>
              <a:rPr lang="en-GB" altLang="en-US" sz="2400" b="1" smtClean="0">
                <a:ea typeface="ＭＳ Ｐゴシック" pitchFamily="34" charset="-128"/>
              </a:rPr>
              <a:t>SHSS-4036</a:t>
            </a:r>
          </a:p>
          <a:p>
            <a:pPr marR="0" eaLnBrk="1" hangingPunct="1"/>
            <a:r>
              <a:rPr lang="en-GB" altLang="en-US" sz="2400" smtClean="0">
                <a:ea typeface="ＭＳ Ｐゴシック" pitchFamily="34" charset="-128"/>
              </a:rPr>
              <a:t>Alison Connaughton</a:t>
            </a:r>
          </a:p>
          <a:p>
            <a:pPr marR="0" eaLnBrk="1" hangingPunct="1"/>
            <a:endParaRPr lang="en-GB" altLang="en-US" sz="2400" b="1" smtClean="0">
              <a:ea typeface="ＭＳ Ｐゴシック" pitchFamily="34" charset="-128"/>
            </a:endParaRPr>
          </a:p>
          <a:p>
            <a:pPr marR="0" eaLnBrk="1" hangingPunct="1"/>
            <a:endParaRPr lang="en-GB" altLang="en-US" sz="240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24435525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5400" smtClean="0">
                <a:solidFill>
                  <a:srgbClr val="FF0000"/>
                </a:solidFill>
                <a:ea typeface="ＭＳ Ｐゴシック" pitchFamily="34" charset="-128"/>
              </a:rPr>
              <a:t>What is Motivation?</a:t>
            </a:r>
            <a:endParaRPr lang="en-US" altLang="en-US" smtClean="0">
              <a:ea typeface="ＭＳ Ｐゴシック" pitchFamily="34" charset="-128"/>
            </a:endParaRP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 typeface="Wingdings 2" pitchFamily="18" charset="2"/>
              <a:buBlip>
                <a:blip r:embed="rId3"/>
              </a:buBlip>
            </a:pPr>
            <a:r>
              <a:rPr lang="en-GB" altLang="en-US" smtClean="0">
                <a:ea typeface="ＭＳ Ｐゴシック" pitchFamily="34" charset="-128"/>
                <a:cs typeface="Times New Roman" pitchFamily="18" charset="0"/>
              </a:rPr>
              <a:t>Internal personality characteristic (e.g., </a:t>
            </a:r>
            <a:r>
              <a:rPr lang="en-GB" altLang="en-US" smtClean="0">
                <a:latin typeface="Comic Sans MS" pitchFamily="66" charset="0"/>
                <a:ea typeface="ＭＳ Ｐゴシック" pitchFamily="34" charset="-128"/>
                <a:cs typeface="Times New Roman" pitchFamily="18" charset="0"/>
              </a:rPr>
              <a:t>“</a:t>
            </a:r>
            <a:r>
              <a:rPr lang="en-GB" altLang="ja-JP" smtClean="0">
                <a:ea typeface="ＭＳ Ｐゴシック" pitchFamily="34" charset="-128"/>
                <a:cs typeface="Times New Roman" pitchFamily="18" charset="0"/>
              </a:rPr>
              <a:t>he is a real go getter</a:t>
            </a:r>
            <a:r>
              <a:rPr lang="en-GB" altLang="en-US" smtClean="0">
                <a:latin typeface="Comic Sans MS" pitchFamily="66" charset="0"/>
                <a:ea typeface="ＭＳ Ｐゴシック" pitchFamily="34" charset="-128"/>
                <a:cs typeface="Times New Roman" pitchFamily="18" charset="0"/>
              </a:rPr>
              <a:t>”</a:t>
            </a:r>
            <a:r>
              <a:rPr lang="en-GB" altLang="ja-JP" smtClean="0">
                <a:ea typeface="ＭＳ Ｐゴシック" pitchFamily="34" charset="-128"/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80000"/>
              </a:lnSpc>
            </a:pPr>
            <a:endParaRPr lang="en-GB" altLang="en-US" smtClean="0">
              <a:ea typeface="ＭＳ Ｐゴシック" pitchFamily="34" charset="-128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  <a:buClr>
                <a:schemeClr val="tx1"/>
              </a:buClr>
              <a:buFont typeface="Wingdings 2" pitchFamily="18" charset="2"/>
              <a:buBlip>
                <a:blip r:embed="rId3"/>
              </a:buBlip>
            </a:pPr>
            <a:r>
              <a:rPr lang="en-GB" altLang="en-US" smtClean="0">
                <a:ea typeface="ＭＳ Ｐゴシック" pitchFamily="34" charset="-128"/>
                <a:cs typeface="Times New Roman" pitchFamily="18" charset="0"/>
              </a:rPr>
              <a:t> External influence (e.g., </a:t>
            </a:r>
            <a:r>
              <a:rPr lang="en-GB" altLang="en-US" smtClean="0">
                <a:latin typeface="Comic Sans MS" pitchFamily="66" charset="0"/>
                <a:ea typeface="ＭＳ Ｐゴシック" pitchFamily="34" charset="-128"/>
                <a:cs typeface="Times New Roman" pitchFamily="18" charset="0"/>
              </a:rPr>
              <a:t>“</a:t>
            </a:r>
            <a:r>
              <a:rPr lang="en-GB" altLang="ja-JP" smtClean="0">
                <a:ea typeface="ＭＳ Ｐゴシック" pitchFamily="34" charset="-128"/>
                <a:cs typeface="Times New Roman" pitchFamily="18" charset="0"/>
              </a:rPr>
              <a:t>I need something to motivate me</a:t>
            </a:r>
            <a:r>
              <a:rPr lang="en-GB" altLang="en-US" smtClean="0">
                <a:latin typeface="Comic Sans MS" pitchFamily="66" charset="0"/>
                <a:ea typeface="ＭＳ Ｐゴシック" pitchFamily="34" charset="-128"/>
                <a:cs typeface="Times New Roman" pitchFamily="18" charset="0"/>
              </a:rPr>
              <a:t>”</a:t>
            </a:r>
            <a:r>
              <a:rPr lang="en-GB" altLang="ja-JP" smtClean="0">
                <a:ea typeface="ＭＳ Ｐゴシック" pitchFamily="34" charset="-128"/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80000"/>
              </a:lnSpc>
              <a:buClr>
                <a:schemeClr val="tx1"/>
              </a:buClr>
            </a:pPr>
            <a:endParaRPr lang="en-GB" altLang="en-US" smtClean="0">
              <a:ea typeface="ＭＳ Ｐゴシック" pitchFamily="34" charset="-128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  <a:buClr>
                <a:schemeClr val="tx1"/>
              </a:buClr>
              <a:buFont typeface="Wingdings 2" pitchFamily="18" charset="2"/>
              <a:buBlip>
                <a:blip r:embed="rId3"/>
              </a:buBlip>
            </a:pPr>
            <a:r>
              <a:rPr lang="en-GB" altLang="en-US" smtClean="0">
                <a:ea typeface="ＭＳ Ｐゴシック" pitchFamily="34" charset="-128"/>
                <a:cs typeface="Times New Roman" pitchFamily="18" charset="0"/>
              </a:rPr>
              <a:t> Consequence or explanation of behaviour (e.g., </a:t>
            </a:r>
            <a:r>
              <a:rPr lang="en-GB" altLang="en-US" smtClean="0">
                <a:latin typeface="Comic Sans MS" pitchFamily="66" charset="0"/>
                <a:ea typeface="ＭＳ Ｐゴシック" pitchFamily="34" charset="-128"/>
                <a:cs typeface="Times New Roman" pitchFamily="18" charset="0"/>
              </a:rPr>
              <a:t>“</a:t>
            </a:r>
            <a:r>
              <a:rPr lang="en-GB" altLang="ja-JP" smtClean="0">
                <a:ea typeface="ＭＳ Ｐゴシック" pitchFamily="34" charset="-128"/>
                <a:cs typeface="Times New Roman" pitchFamily="18" charset="0"/>
              </a:rPr>
              <a:t>I just wanted it so much, I was motivated</a:t>
            </a:r>
            <a:r>
              <a:rPr lang="en-GB" altLang="en-US" smtClean="0">
                <a:latin typeface="Comic Sans MS" pitchFamily="66" charset="0"/>
                <a:ea typeface="ＭＳ Ｐゴシック" pitchFamily="34" charset="-128"/>
                <a:cs typeface="Times New Roman" pitchFamily="18" charset="0"/>
              </a:rPr>
              <a:t>”</a:t>
            </a:r>
            <a:r>
              <a:rPr lang="en-GB" altLang="ja-JP" smtClean="0">
                <a:ea typeface="ＭＳ Ｐゴシック" pitchFamily="34" charset="-128"/>
                <a:cs typeface="Times New Roman" pitchFamily="18" charset="0"/>
              </a:rPr>
              <a:t>)</a:t>
            </a:r>
          </a:p>
          <a:p>
            <a:pPr eaLnBrk="1" hangingPunct="1"/>
            <a:endParaRPr lang="en-US" altLang="en-US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581935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solidFill>
                  <a:srgbClr val="FF0000"/>
                </a:solidFill>
                <a:ea typeface="ＭＳ Ｐゴシック" pitchFamily="34" charset="-128"/>
              </a:rPr>
              <a:t>Motivation Defined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ＭＳ Ｐゴシック" pitchFamily="34" charset="-128"/>
                <a:cs typeface="Times New Roman" pitchFamily="18" charset="0"/>
              </a:rPr>
              <a:t>Motivation psychology - concerned with the question of "the origin, the direction and the persistence of behaviour " (Orlebeke, 1981)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 smtClean="0">
              <a:ea typeface="ＭＳ Ｐゴシック" pitchFamily="34" charset="-128"/>
              <a:cs typeface="Times New Roman" pitchFamily="18" charset="0"/>
            </a:endParaRPr>
          </a:p>
          <a:p>
            <a:pPr eaLnBrk="1" hangingPunct="1"/>
            <a:r>
              <a:rPr lang="en-US" altLang="en-US" smtClean="0">
                <a:ea typeface="ＭＳ Ｐゴシック" pitchFamily="34" charset="-128"/>
                <a:cs typeface="Times New Roman" pitchFamily="18" charset="0"/>
              </a:rPr>
              <a:t>Defined: </a:t>
            </a:r>
          </a:p>
          <a:p>
            <a:pPr lvl="1" eaLnBrk="1" hangingPunct="1"/>
            <a:r>
              <a:rPr lang="en-US" altLang="en-US" smtClean="0">
                <a:ea typeface="ＭＳ Ｐゴシック" pitchFamily="34" charset="-128"/>
                <a:cs typeface="Times New Roman" pitchFamily="18" charset="0"/>
              </a:rPr>
              <a:t>" the direction and intensity of effort " 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altLang="en-US" smtClean="0">
                <a:ea typeface="ＭＳ Ｐゴシック" pitchFamily="34" charset="-128"/>
                <a:cs typeface="Times New Roman" pitchFamily="18" charset="0"/>
              </a:rPr>
              <a:t>	(Sage, 1977; Gill, 1986)</a:t>
            </a:r>
          </a:p>
          <a:p>
            <a:pPr eaLnBrk="1" hangingPunct="1"/>
            <a:endParaRPr lang="en-GB" altLang="en-US" smtClean="0">
              <a:ea typeface="ＭＳ Ｐゴシック" pitchFamily="34" charset="-128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2251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500063" y="214313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mtClean="0">
                <a:ea typeface="ＭＳ Ｐゴシック" pitchFamily="34" charset="-128"/>
              </a:rPr>
              <a:t>Later definitions of motivation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99745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mtClean="0">
                <a:ea typeface="ＭＳ Ｐゴシック" pitchFamily="34" charset="-128"/>
              </a:rPr>
              <a:t>Roberts (1992)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mtClean="0">
                <a:ea typeface="ＭＳ Ｐゴシック" pitchFamily="34" charset="-128"/>
              </a:rPr>
              <a:t>	“motivation refers to those personality factors, social variables, and/or cognitions that come into play when a person undertakes a task at which he or she is evaluated, enters into competition with others, or attempts to attain some standard of excellence.”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mtClean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mtClean="0">
                <a:ea typeface="ＭＳ Ｐゴシック" pitchFamily="34" charset="-128"/>
              </a:rPr>
              <a:t>Kingston, Harwood and Spray (2006)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mtClean="0">
                <a:ea typeface="ＭＳ Ｐゴシック" pitchFamily="34" charset="-128"/>
              </a:rPr>
              <a:t>“…it’s the desire, that inner fire that compels one to act and persist”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mtClean="0">
              <a:ea typeface="ＭＳ Ｐゴシック" pitchFamily="34" charset="-128"/>
            </a:endParaRPr>
          </a:p>
          <a:p>
            <a:pPr algn="r" eaLnBrk="1" hangingPunct="1">
              <a:lnSpc>
                <a:spcPct val="80000"/>
              </a:lnSpc>
            </a:pPr>
            <a:endParaRPr lang="en-GB" altLang="en-US" sz="2800" smtClean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00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44482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81000"/>
            <a:ext cx="7772400" cy="641350"/>
          </a:xfrm>
        </p:spPr>
        <p:txBody>
          <a:bodyPr/>
          <a:lstStyle/>
          <a:p>
            <a:r>
              <a:rPr lang="en-GB" altLang="en-US" sz="3600" b="1" u="sng" smtClean="0">
                <a:ea typeface="ＭＳ Ｐゴシック" pitchFamily="34" charset="-128"/>
                <a:cs typeface="Times New Roman" pitchFamily="18" charset="0"/>
              </a:rPr>
              <a:t>Research: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143000"/>
            <a:ext cx="7772400" cy="4953000"/>
          </a:xfrm>
        </p:spPr>
        <p:txBody>
          <a:bodyPr>
            <a:normAutofit lnSpcReduction="10000"/>
          </a:bodyPr>
          <a:lstStyle/>
          <a:p>
            <a:pPr>
              <a:buFontTx/>
              <a:buNone/>
            </a:pPr>
            <a:r>
              <a:rPr lang="en-GB" altLang="en-US" sz="2800" smtClean="0">
                <a:ea typeface="ＭＳ Ｐゴシック" pitchFamily="34" charset="-128"/>
              </a:rPr>
              <a:t>Gill et al. (1983) – 720 boys, 418 girls</a:t>
            </a:r>
          </a:p>
          <a:p>
            <a:pPr>
              <a:buFontTx/>
              <a:buNone/>
            </a:pPr>
            <a:r>
              <a:rPr lang="en-GB" altLang="en-US" sz="2800" smtClean="0">
                <a:ea typeface="ＭＳ Ｐゴシック" pitchFamily="34" charset="-128"/>
              </a:rPr>
              <a:t>    Baseball, golf, basketball, gymnastics, football, wrestling, tennis, track &amp; field, soccer, cheerleading.</a:t>
            </a:r>
          </a:p>
          <a:p>
            <a:pPr algn="ctr"/>
            <a:r>
              <a:rPr lang="en-GB" altLang="en-US" sz="2400" smtClean="0">
                <a:ea typeface="ＭＳ Ｐゴシック" pitchFamily="34" charset="-128"/>
              </a:rPr>
              <a:t>Success/status</a:t>
            </a:r>
          </a:p>
          <a:p>
            <a:pPr algn="ctr"/>
            <a:r>
              <a:rPr lang="en-GB" altLang="en-US" sz="2400" smtClean="0">
                <a:ea typeface="ＭＳ Ｐゴシック" pitchFamily="34" charset="-128"/>
              </a:rPr>
              <a:t>Team atmosphere</a:t>
            </a:r>
          </a:p>
          <a:p>
            <a:pPr algn="ctr"/>
            <a:r>
              <a:rPr lang="en-GB" altLang="en-US" sz="2400" smtClean="0">
                <a:ea typeface="ＭＳ Ｐゴシック" pitchFamily="34" charset="-128"/>
              </a:rPr>
              <a:t>Friendship</a:t>
            </a:r>
          </a:p>
          <a:p>
            <a:pPr algn="ctr"/>
            <a:r>
              <a:rPr lang="en-GB" altLang="en-US" sz="2400" smtClean="0">
                <a:ea typeface="ＭＳ Ｐゴシック" pitchFamily="34" charset="-128"/>
              </a:rPr>
              <a:t>Fitness</a:t>
            </a:r>
          </a:p>
          <a:p>
            <a:pPr algn="ctr"/>
            <a:r>
              <a:rPr lang="en-GB" altLang="en-US" sz="2400" smtClean="0">
                <a:ea typeface="ＭＳ Ｐゴシック" pitchFamily="34" charset="-128"/>
              </a:rPr>
              <a:t>Energy release</a:t>
            </a:r>
          </a:p>
          <a:p>
            <a:pPr algn="ctr"/>
            <a:r>
              <a:rPr lang="en-GB" altLang="en-US" sz="2400" smtClean="0">
                <a:ea typeface="ＭＳ Ｐゴシック" pitchFamily="34" charset="-128"/>
              </a:rPr>
              <a:t>Skill development</a:t>
            </a:r>
          </a:p>
          <a:p>
            <a:pPr algn="ctr"/>
            <a:r>
              <a:rPr lang="en-GB" altLang="en-US" sz="2400" smtClean="0">
                <a:ea typeface="ＭＳ Ｐゴシック" pitchFamily="34" charset="-128"/>
              </a:rPr>
              <a:t>Fun</a:t>
            </a:r>
          </a:p>
          <a:p>
            <a:endParaRPr lang="en-GB" altLang="en-US" sz="2400" smtClean="0">
              <a:ea typeface="ＭＳ Ｐゴシック" pitchFamily="34" charset="-128"/>
            </a:endParaRPr>
          </a:p>
        </p:txBody>
      </p:sp>
      <p:pic>
        <p:nvPicPr>
          <p:cNvPr id="23557" name="Picture 5" descr="1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3644900"/>
            <a:ext cx="2087562" cy="244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8276800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35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860425"/>
            <a:ext cx="7772400" cy="641350"/>
          </a:xfrm>
        </p:spPr>
        <p:txBody>
          <a:bodyPr/>
          <a:lstStyle/>
          <a:p>
            <a:r>
              <a:rPr lang="en-GB" altLang="en-US" sz="3600" b="1" u="sng" smtClean="0">
                <a:ea typeface="ＭＳ Ｐゴシック" pitchFamily="34" charset="-128"/>
                <a:cs typeface="Times New Roman" pitchFamily="18" charset="0"/>
              </a:rPr>
              <a:t>Motives for Participation: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1200"/>
            <a:ext cx="5110163" cy="4114800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 altLang="en-US" sz="2400" b="1" i="1" smtClean="0">
                <a:ea typeface="ＭＳ Ｐゴシック" pitchFamily="34" charset="-128"/>
                <a:cs typeface="Times New Roman" pitchFamily="18" charset="0"/>
              </a:rPr>
              <a:t>Exercise in adults:</a:t>
            </a:r>
            <a:endParaRPr lang="en-GB" altLang="en-US" sz="2400" smtClean="0">
              <a:ea typeface="ＭＳ Ｐゴシック" pitchFamily="34" charset="-128"/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400" smtClean="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        </a:t>
            </a:r>
            <a:r>
              <a:rPr lang="en-GB" altLang="en-US" sz="2800" smtClean="0">
                <a:ea typeface="ＭＳ Ｐゴシック" pitchFamily="34" charset="-128"/>
                <a:cs typeface="Times New Roman" pitchFamily="18" charset="0"/>
              </a:rPr>
              <a:t>Health &amp; fitness</a:t>
            </a:r>
          </a:p>
          <a:p>
            <a:pPr>
              <a:lnSpc>
                <a:spcPct val="90000"/>
              </a:lnSpc>
            </a:pPr>
            <a:r>
              <a:rPr lang="en-GB" altLang="en-US" sz="2800" smtClean="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       </a:t>
            </a:r>
            <a:r>
              <a:rPr lang="en-GB" altLang="en-US" sz="2800" smtClean="0">
                <a:ea typeface="ＭＳ Ｐゴシック" pitchFamily="34" charset="-128"/>
                <a:cs typeface="Times New Roman" pitchFamily="18" charset="0"/>
              </a:rPr>
              <a:t>Weight loss</a:t>
            </a:r>
          </a:p>
          <a:p>
            <a:pPr>
              <a:lnSpc>
                <a:spcPct val="90000"/>
              </a:lnSpc>
            </a:pPr>
            <a:r>
              <a:rPr lang="en-GB" altLang="en-US" sz="2800" smtClean="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       </a:t>
            </a:r>
            <a:r>
              <a:rPr lang="en-GB" altLang="en-US" sz="2800" smtClean="0">
                <a:ea typeface="ＭＳ Ｐゴシック" pitchFamily="34" charset="-128"/>
                <a:cs typeface="Times New Roman" pitchFamily="18" charset="0"/>
              </a:rPr>
              <a:t>Challenge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altLang="en-US" sz="2800" smtClean="0">
              <a:ea typeface="ＭＳ Ｐゴシック" pitchFamily="34" charset="-128"/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800" smtClean="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       </a:t>
            </a:r>
            <a:r>
              <a:rPr lang="en-GB" altLang="en-US" sz="2800" smtClean="0">
                <a:ea typeface="ＭＳ Ｐゴシック" pitchFamily="34" charset="-128"/>
                <a:cs typeface="Times New Roman" pitchFamily="18" charset="0"/>
              </a:rPr>
              <a:t>Psychological benefits</a:t>
            </a:r>
          </a:p>
          <a:p>
            <a:pPr>
              <a:lnSpc>
                <a:spcPct val="90000"/>
              </a:lnSpc>
            </a:pPr>
            <a:r>
              <a:rPr lang="en-GB" altLang="en-US" sz="2800" smtClean="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       </a:t>
            </a:r>
            <a:r>
              <a:rPr lang="en-GB" altLang="en-US" sz="2800" smtClean="0">
                <a:ea typeface="ＭＳ Ｐゴシック" pitchFamily="34" charset="-128"/>
                <a:cs typeface="Times New Roman" pitchFamily="18" charset="0"/>
              </a:rPr>
              <a:t>Enjoyment</a:t>
            </a:r>
          </a:p>
          <a:p>
            <a:pPr>
              <a:lnSpc>
                <a:spcPct val="90000"/>
              </a:lnSpc>
            </a:pPr>
            <a:r>
              <a:rPr lang="en-GB" altLang="en-US" sz="2800" smtClean="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       </a:t>
            </a:r>
            <a:r>
              <a:rPr lang="en-GB" altLang="en-US" sz="2800" smtClean="0">
                <a:ea typeface="ＭＳ Ｐゴシック" pitchFamily="34" charset="-128"/>
                <a:cs typeface="Times New Roman" pitchFamily="18" charset="0"/>
              </a:rPr>
              <a:t>Social factors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2400" smtClean="0">
                <a:ea typeface="ＭＳ Ｐゴシック" pitchFamily="34" charset="-128"/>
                <a:cs typeface="Times New Roman" pitchFamily="18" charset="0"/>
              </a:rPr>
              <a:t> </a:t>
            </a:r>
          </a:p>
          <a:p>
            <a:pPr>
              <a:lnSpc>
                <a:spcPct val="90000"/>
              </a:lnSpc>
            </a:pPr>
            <a:endParaRPr lang="en-GB" altLang="en-US" sz="2400" smtClean="0">
              <a:ea typeface="ＭＳ Ｐゴシック" pitchFamily="34" charset="-128"/>
            </a:endParaRPr>
          </a:p>
        </p:txBody>
      </p:sp>
      <p:pic>
        <p:nvPicPr>
          <p:cNvPr id="9222" name="Picture 6" descr="AEROBICS oldies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724525" y="4365625"/>
            <a:ext cx="2540000" cy="1981200"/>
          </a:xfrm>
          <a:noFill/>
        </p:spPr>
      </p:pic>
      <p:pic>
        <p:nvPicPr>
          <p:cNvPr id="9224" name="Picture 8" descr="exercis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438" y="1700213"/>
            <a:ext cx="1728787" cy="2089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4" name="Content Placeholder 1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en-US" altLang="en-US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8793465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5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0"/>
            <a:ext cx="7772400" cy="1431925"/>
          </a:xfrm>
        </p:spPr>
        <p:txBody>
          <a:bodyPr>
            <a:normAutofit fontScale="90000"/>
          </a:bodyPr>
          <a:lstStyle/>
          <a:p>
            <a:r>
              <a:rPr lang="en-GB" altLang="en-US" smtClean="0">
                <a:ea typeface="ＭＳ Ｐゴシック" pitchFamily="34" charset="-128"/>
              </a:rPr>
              <a:t>Participation Motivation in Youth Sports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5650" y="1484313"/>
            <a:ext cx="7702550" cy="5373687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800" b="1" u="sng" smtClean="0">
                <a:ea typeface="ＭＳ Ｐゴシック" pitchFamily="34" charset="-128"/>
              </a:rPr>
              <a:t>Introduction:</a:t>
            </a:r>
          </a:p>
          <a:p>
            <a:pPr>
              <a:lnSpc>
                <a:spcPct val="80000"/>
              </a:lnSpc>
            </a:pPr>
            <a:r>
              <a:rPr lang="en-GB" altLang="en-US" sz="2800" smtClean="0">
                <a:ea typeface="ＭＳ Ｐゴシック" pitchFamily="34" charset="-128"/>
              </a:rPr>
              <a:t>70’s and 80’s popular topic (Sapp &amp; Haubenstricker, 1978)</a:t>
            </a:r>
          </a:p>
          <a:p>
            <a:pPr>
              <a:lnSpc>
                <a:spcPct val="80000"/>
              </a:lnSpc>
            </a:pPr>
            <a:r>
              <a:rPr lang="en-GB" altLang="en-US" sz="2800" smtClean="0">
                <a:ea typeface="ＭＳ Ｐゴシック" pitchFamily="34" charset="-128"/>
              </a:rPr>
              <a:t>Development of PMQ (Gill, Gross &amp; Huddleston, 1983)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altLang="en-US" sz="2400" b="1" u="sng" smtClean="0">
              <a:ea typeface="ＭＳ Ｐゴシック" pitchFamily="34" charset="-128"/>
              <a:cs typeface="Times New Roman" pitchFamily="18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2400" b="1" u="sng" smtClean="0">
                <a:ea typeface="ＭＳ Ｐゴシック" pitchFamily="34" charset="-128"/>
                <a:cs typeface="Times New Roman" pitchFamily="18" charset="0"/>
              </a:rPr>
              <a:t>Motives for Participation:</a:t>
            </a:r>
            <a:endParaRPr lang="en-GB" altLang="en-US" sz="2800" b="1" i="1" smtClean="0">
              <a:ea typeface="ＭＳ Ｐゴシック" pitchFamily="34" charset="-128"/>
              <a:cs typeface="Times New Roman" pitchFamily="18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2800" b="1" i="1" smtClean="0">
                <a:ea typeface="ＭＳ Ｐゴシック" pitchFamily="34" charset="-128"/>
                <a:cs typeface="Times New Roman" pitchFamily="18" charset="0"/>
              </a:rPr>
              <a:t>Youth Sports:</a:t>
            </a:r>
            <a:endParaRPr lang="en-GB" altLang="en-US" sz="2800" smtClean="0">
              <a:ea typeface="ＭＳ Ｐゴシック" pitchFamily="34" charset="-128"/>
              <a:cs typeface="Times New Roman" pitchFamily="18" charset="0"/>
            </a:endParaRPr>
          </a:p>
          <a:p>
            <a:pPr>
              <a:lnSpc>
                <a:spcPct val="80000"/>
              </a:lnSpc>
            </a:pPr>
            <a:r>
              <a:rPr lang="en-GB" altLang="en-US" sz="2800" smtClean="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      </a:t>
            </a:r>
            <a:r>
              <a:rPr lang="en-GB" altLang="en-US" sz="2800" smtClean="0">
                <a:ea typeface="ＭＳ Ｐゴシック" pitchFamily="34" charset="-128"/>
                <a:cs typeface="Times New Roman" pitchFamily="18" charset="0"/>
              </a:rPr>
              <a:t>Improving skills</a:t>
            </a:r>
          </a:p>
          <a:p>
            <a:pPr>
              <a:lnSpc>
                <a:spcPct val="80000"/>
              </a:lnSpc>
            </a:pPr>
            <a:r>
              <a:rPr lang="en-GB" altLang="en-US" sz="2800" smtClean="0">
                <a:latin typeface="Symbol" pitchFamily="18" charset="2"/>
                <a:ea typeface="ＭＳ Ｐゴシック" pitchFamily="34" charset="-128"/>
                <a:cs typeface="Times New Roman" pitchFamily="18" charset="0"/>
              </a:rPr>
              <a:t>  </a:t>
            </a:r>
            <a:r>
              <a:rPr lang="en-GB" altLang="en-US" sz="2800" smtClean="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    </a:t>
            </a:r>
            <a:r>
              <a:rPr lang="en-GB" altLang="en-US" sz="2800" smtClean="0">
                <a:ea typeface="ＭＳ Ｐゴシック" pitchFamily="34" charset="-128"/>
                <a:cs typeface="Times New Roman" pitchFamily="18" charset="0"/>
              </a:rPr>
              <a:t>Being with friends</a:t>
            </a:r>
          </a:p>
          <a:p>
            <a:pPr>
              <a:lnSpc>
                <a:spcPct val="80000"/>
              </a:lnSpc>
            </a:pPr>
            <a:r>
              <a:rPr lang="en-GB" altLang="en-US" sz="2800" smtClean="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      </a:t>
            </a:r>
            <a:r>
              <a:rPr lang="en-GB" altLang="en-US" sz="2800" smtClean="0">
                <a:ea typeface="ＭＳ Ｐゴシック" pitchFamily="34" charset="-128"/>
                <a:cs typeface="Times New Roman" pitchFamily="18" charset="0"/>
              </a:rPr>
              <a:t>Excitement</a:t>
            </a:r>
          </a:p>
          <a:p>
            <a:pPr>
              <a:lnSpc>
                <a:spcPct val="80000"/>
              </a:lnSpc>
            </a:pPr>
            <a:r>
              <a:rPr lang="en-GB" altLang="en-US" sz="2800" smtClean="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      </a:t>
            </a:r>
            <a:r>
              <a:rPr lang="en-GB" altLang="en-US" sz="2800" smtClean="0">
                <a:ea typeface="ＭＳ Ｐゴシック" pitchFamily="34" charset="-128"/>
                <a:cs typeface="Times New Roman" pitchFamily="18" charset="0"/>
              </a:rPr>
              <a:t>Achieving success</a:t>
            </a:r>
          </a:p>
          <a:p>
            <a:pPr>
              <a:lnSpc>
                <a:spcPct val="80000"/>
              </a:lnSpc>
            </a:pPr>
            <a:r>
              <a:rPr lang="en-GB" altLang="en-US" sz="2800" smtClean="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      </a:t>
            </a:r>
            <a:r>
              <a:rPr lang="en-GB" altLang="en-US" sz="2800" smtClean="0">
                <a:ea typeface="ＭＳ Ｐゴシック" pitchFamily="34" charset="-128"/>
                <a:cs typeface="Times New Roman" pitchFamily="18" charset="0"/>
              </a:rPr>
              <a:t>Become fitter</a:t>
            </a:r>
          </a:p>
          <a:p>
            <a:pPr>
              <a:lnSpc>
                <a:spcPct val="80000"/>
              </a:lnSpc>
            </a:pPr>
            <a:endParaRPr lang="en-GB" altLang="en-US" sz="2800" smtClean="0">
              <a:ea typeface="ＭＳ Ｐゴシック" pitchFamily="34" charset="-128"/>
            </a:endParaRPr>
          </a:p>
          <a:p>
            <a:pPr>
              <a:lnSpc>
                <a:spcPct val="80000"/>
              </a:lnSpc>
            </a:pPr>
            <a:endParaRPr lang="en-GB" altLang="en-US" sz="2800" smtClean="0">
              <a:ea typeface="ＭＳ Ｐゴシック" pitchFamily="34" charset="-128"/>
            </a:endParaRPr>
          </a:p>
          <a:p>
            <a:pPr>
              <a:lnSpc>
                <a:spcPct val="80000"/>
              </a:lnSpc>
            </a:pPr>
            <a:endParaRPr lang="en-GB" altLang="en-US" sz="280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91600652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7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7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57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73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73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73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73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73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73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73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73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73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573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73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573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73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73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73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573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73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573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573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573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573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6" grpId="0"/>
      <p:bldP spid="5734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500063" y="57150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mtClean="0">
                <a:solidFill>
                  <a:srgbClr val="FF0000"/>
                </a:solidFill>
                <a:ea typeface="ＭＳ Ｐゴシック" pitchFamily="34" charset="-128"/>
              </a:rPr>
              <a:t>Approaches to Motivation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609600" indent="-609600" eaLnBrk="1" hangingPunct="1">
              <a:lnSpc>
                <a:spcPct val="70000"/>
              </a:lnSpc>
              <a:buFont typeface="Wingdings 2" pitchFamily="18" charset="2"/>
              <a:buNone/>
            </a:pPr>
            <a:r>
              <a:rPr lang="en-GB" altLang="en-US" smtClean="0">
                <a:ea typeface="ＭＳ Ｐゴシック" pitchFamily="34" charset="-128"/>
              </a:rPr>
              <a:t>it is multifaceted, interactional and contextually dependent – and it is studied from three primary vantage points…</a:t>
            </a:r>
          </a:p>
          <a:p>
            <a:pPr marL="609600" indent="-609600" eaLnBrk="1" hangingPunct="1">
              <a:lnSpc>
                <a:spcPct val="70000"/>
              </a:lnSpc>
              <a:buFont typeface="Wingdings 2" pitchFamily="18" charset="2"/>
              <a:buNone/>
            </a:pPr>
            <a:endParaRPr lang="en-GB" altLang="en-US" smtClean="0">
              <a:ea typeface="ＭＳ Ｐゴシック" pitchFamily="34" charset="-128"/>
            </a:endParaRPr>
          </a:p>
          <a:p>
            <a:pPr marL="609600" indent="-609600" eaLnBrk="1" hangingPunct="1">
              <a:lnSpc>
                <a:spcPct val="70000"/>
              </a:lnSpc>
              <a:buFontTx/>
              <a:buNone/>
            </a:pPr>
            <a:r>
              <a:rPr lang="en-GB" altLang="en-US" smtClean="0">
                <a:solidFill>
                  <a:srgbClr val="FF0000"/>
                </a:solidFill>
                <a:ea typeface="ＭＳ Ｐゴシック" pitchFamily="34" charset="-128"/>
              </a:rPr>
              <a:t>1.</a:t>
            </a:r>
            <a:r>
              <a:rPr lang="en-GB" altLang="en-US" smtClean="0">
                <a:ea typeface="ＭＳ Ｐゴシック" pitchFamily="34" charset="-128"/>
              </a:rPr>
              <a:t>  </a:t>
            </a:r>
            <a:r>
              <a:rPr lang="en-GB" altLang="en-US" b="1" smtClean="0">
                <a:ea typeface="ＭＳ Ｐゴシック" pitchFamily="34" charset="-128"/>
              </a:rPr>
              <a:t>Trait-centred approach</a:t>
            </a:r>
            <a:r>
              <a:rPr lang="en-GB" altLang="en-US" smtClean="0">
                <a:ea typeface="ＭＳ Ｐゴシック" pitchFamily="34" charset="-128"/>
              </a:rPr>
              <a:t> – motivation is primarily a function of individual characteristics (personality)</a:t>
            </a:r>
          </a:p>
          <a:p>
            <a:pPr marL="609600" indent="-609600" eaLnBrk="1" hangingPunct="1">
              <a:lnSpc>
                <a:spcPct val="70000"/>
              </a:lnSpc>
              <a:buFontTx/>
              <a:buNone/>
            </a:pPr>
            <a:endParaRPr lang="en-GB" altLang="en-US" smtClean="0">
              <a:ea typeface="ＭＳ Ｐゴシック" pitchFamily="34" charset="-128"/>
            </a:endParaRPr>
          </a:p>
          <a:p>
            <a:pPr marL="609600" indent="-609600" eaLnBrk="1" hangingPunct="1">
              <a:lnSpc>
                <a:spcPct val="70000"/>
              </a:lnSpc>
              <a:buFont typeface="Wingdings" pitchFamily="2" charset="2"/>
              <a:buNone/>
            </a:pPr>
            <a:r>
              <a:rPr lang="en-GB" altLang="en-US" smtClean="0">
                <a:solidFill>
                  <a:srgbClr val="FF0000"/>
                </a:solidFill>
                <a:ea typeface="ＭＳ Ｐゴシック" pitchFamily="34" charset="-128"/>
              </a:rPr>
              <a:t>2.</a:t>
            </a:r>
            <a:r>
              <a:rPr lang="en-GB" altLang="en-US" smtClean="0">
                <a:ea typeface="ＭＳ Ｐゴシック" pitchFamily="34" charset="-128"/>
              </a:rPr>
              <a:t>   </a:t>
            </a:r>
            <a:r>
              <a:rPr lang="en-GB" altLang="en-US" b="1" smtClean="0">
                <a:ea typeface="ＭＳ Ｐゴシック" pitchFamily="34" charset="-128"/>
              </a:rPr>
              <a:t>Situation-centred approach</a:t>
            </a:r>
            <a:r>
              <a:rPr lang="en-GB" altLang="en-US" smtClean="0">
                <a:ea typeface="ＭＳ Ｐゴシック" pitchFamily="34" charset="-128"/>
              </a:rPr>
              <a:t> – motivation is primarily determined by the situation (situational)</a:t>
            </a:r>
          </a:p>
          <a:p>
            <a:pPr marL="609600" indent="-609600" eaLnBrk="1" hangingPunct="1">
              <a:lnSpc>
                <a:spcPct val="70000"/>
              </a:lnSpc>
              <a:buFontTx/>
              <a:buNone/>
            </a:pPr>
            <a:endParaRPr lang="en-GB" altLang="en-US" smtClean="0">
              <a:ea typeface="ＭＳ Ｐゴシック" pitchFamily="34" charset="-128"/>
            </a:endParaRPr>
          </a:p>
          <a:p>
            <a:pPr marL="609600" indent="-609600" eaLnBrk="1" hangingPunct="1">
              <a:lnSpc>
                <a:spcPct val="70000"/>
              </a:lnSpc>
              <a:buFontTx/>
              <a:buNone/>
            </a:pPr>
            <a:r>
              <a:rPr lang="en-GB" altLang="en-US" smtClean="0">
                <a:solidFill>
                  <a:srgbClr val="FF0000"/>
                </a:solidFill>
                <a:ea typeface="ＭＳ Ｐゴシック" pitchFamily="34" charset="-128"/>
              </a:rPr>
              <a:t>3.</a:t>
            </a:r>
            <a:r>
              <a:rPr lang="en-GB" altLang="en-US" smtClean="0">
                <a:ea typeface="ＭＳ Ｐゴシック" pitchFamily="34" charset="-128"/>
              </a:rPr>
              <a:t>   </a:t>
            </a:r>
            <a:r>
              <a:rPr lang="en-GB" altLang="en-US" b="1" smtClean="0">
                <a:ea typeface="ＭＳ Ｐゴシック" pitchFamily="34" charset="-128"/>
              </a:rPr>
              <a:t>Interactional approach</a:t>
            </a:r>
            <a:r>
              <a:rPr lang="en-GB" altLang="en-US" smtClean="0">
                <a:ea typeface="ＭＳ Ｐゴシック" pitchFamily="34" charset="-128"/>
              </a:rPr>
              <a:t> – motivation is a function of the interaction between personality and situational factors </a:t>
            </a:r>
          </a:p>
        </p:txBody>
      </p:sp>
    </p:spTree>
    <p:extLst>
      <p:ext uri="{BB962C8B-B14F-4D97-AF65-F5344CB8AC3E}">
        <p14:creationId xmlns:p14="http://schemas.microsoft.com/office/powerpoint/2010/main" val="3517527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 lIns="92075" tIns="46038" rIns="92075" bIns="46038"/>
          <a:lstStyle/>
          <a:p>
            <a:r>
              <a:rPr lang="en-GB" altLang="en-US" smtClean="0">
                <a:ea typeface="ＭＳ Ｐゴシック" pitchFamily="34" charset="-128"/>
              </a:rPr>
              <a:t>Interactional model</a:t>
            </a:r>
          </a:p>
        </p:txBody>
      </p:sp>
      <p:sp>
        <p:nvSpPr>
          <p:cNvPr id="15363" name="Rectangle 3"/>
          <p:cNvSpPr>
            <a:spLocks noChangeArrowheads="1"/>
          </p:cNvSpPr>
          <p:nvPr/>
        </p:nvSpPr>
        <p:spPr bwMode="auto">
          <a:xfrm>
            <a:off x="3040063" y="3155950"/>
            <a:ext cx="1912937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/>
            <a:r>
              <a:rPr lang="en-GB" altLang="en-US" sz="2400"/>
              <a:t>Participant </a:t>
            </a:r>
            <a:r>
              <a:rPr lang="en-GB" altLang="en-US" sz="2400">
                <a:solidFill>
                  <a:srgbClr val="FF3399"/>
                </a:solidFill>
              </a:rPr>
              <a:t>X</a:t>
            </a:r>
          </a:p>
          <a:p>
            <a:pPr algn="ctr"/>
            <a:r>
              <a:rPr lang="en-GB" altLang="en-US" sz="2400"/>
              <a:t>Situation</a:t>
            </a:r>
          </a:p>
          <a:p>
            <a:pPr algn="ctr"/>
            <a:r>
              <a:rPr lang="en-GB" altLang="en-US" sz="2400"/>
              <a:t>Interaction</a:t>
            </a:r>
          </a:p>
        </p:txBody>
      </p:sp>
      <p:sp>
        <p:nvSpPr>
          <p:cNvPr id="25604" name="Rectangle 4"/>
          <p:cNvSpPr>
            <a:spLocks noChangeArrowheads="1"/>
          </p:cNvSpPr>
          <p:nvPr/>
        </p:nvSpPr>
        <p:spPr bwMode="auto">
          <a:xfrm>
            <a:off x="5907088" y="1235075"/>
            <a:ext cx="3079750" cy="237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2075" tIns="46038" rIns="92075" bIns="46038">
            <a:spAutoFit/>
          </a:bodyPr>
          <a:lstStyle/>
          <a:p>
            <a:pPr algn="ctr">
              <a:defRPr/>
            </a:pPr>
            <a:r>
              <a:rPr lang="en-GB" sz="2400" dirty="0">
                <a:ea typeface="+mn-ea"/>
                <a:cs typeface="Arial" charset="0"/>
              </a:rPr>
              <a:t>Situational</a:t>
            </a:r>
          </a:p>
          <a:p>
            <a:pPr algn="ctr">
              <a:defRPr/>
            </a:pPr>
            <a:r>
              <a:rPr lang="en-GB" sz="2400" dirty="0">
                <a:ea typeface="+mn-ea"/>
                <a:cs typeface="Arial" charset="0"/>
              </a:rPr>
              <a:t>Factors</a:t>
            </a:r>
          </a:p>
          <a:p>
            <a:pPr algn="ctr">
              <a:defRPr/>
            </a:pPr>
            <a:r>
              <a:rPr lang="en-GB" sz="2000" dirty="0">
                <a:solidFill>
                  <a:schemeClr val="bg2">
                    <a:lumMod val="25000"/>
                  </a:schemeClr>
                </a:solidFill>
                <a:ea typeface="+mn-ea"/>
                <a:cs typeface="Arial" charset="0"/>
              </a:rPr>
              <a:t>Coach Style</a:t>
            </a:r>
          </a:p>
          <a:p>
            <a:pPr algn="ctr">
              <a:defRPr/>
            </a:pPr>
            <a:r>
              <a:rPr lang="en-GB" sz="2000" dirty="0">
                <a:solidFill>
                  <a:schemeClr val="bg2">
                    <a:lumMod val="25000"/>
                  </a:schemeClr>
                </a:solidFill>
                <a:ea typeface="+mn-ea"/>
                <a:cs typeface="Arial" charset="0"/>
              </a:rPr>
              <a:t>Situation Attractiveness</a:t>
            </a:r>
          </a:p>
          <a:p>
            <a:pPr algn="ctr">
              <a:defRPr/>
            </a:pPr>
            <a:r>
              <a:rPr lang="en-GB" sz="2000" dirty="0">
                <a:solidFill>
                  <a:schemeClr val="bg2">
                    <a:lumMod val="25000"/>
                  </a:schemeClr>
                </a:solidFill>
                <a:ea typeface="+mn-ea"/>
                <a:cs typeface="Arial" charset="0"/>
              </a:rPr>
              <a:t>Controllability of Situation</a:t>
            </a:r>
          </a:p>
          <a:p>
            <a:pPr algn="ctr">
              <a:defRPr/>
            </a:pPr>
            <a:r>
              <a:rPr lang="en-GB" sz="2000" dirty="0">
                <a:solidFill>
                  <a:schemeClr val="bg2">
                    <a:lumMod val="25000"/>
                  </a:schemeClr>
                </a:solidFill>
                <a:ea typeface="+mn-ea"/>
                <a:cs typeface="Arial" charset="0"/>
              </a:rPr>
              <a:t>Winning / losing</a:t>
            </a:r>
          </a:p>
          <a:p>
            <a:pPr algn="ctr">
              <a:defRPr/>
            </a:pPr>
            <a:r>
              <a:rPr lang="en-GB" sz="2000" dirty="0">
                <a:solidFill>
                  <a:schemeClr val="bg2">
                    <a:lumMod val="25000"/>
                  </a:schemeClr>
                </a:solidFill>
                <a:ea typeface="+mn-ea"/>
                <a:cs typeface="Arial" charset="0"/>
              </a:rPr>
              <a:t>Facility attractiveness</a:t>
            </a:r>
          </a:p>
        </p:txBody>
      </p:sp>
      <p:sp>
        <p:nvSpPr>
          <p:cNvPr id="25605" name="Rectangle 5"/>
          <p:cNvSpPr>
            <a:spLocks noChangeArrowheads="1"/>
          </p:cNvSpPr>
          <p:nvPr/>
        </p:nvSpPr>
        <p:spPr bwMode="auto">
          <a:xfrm>
            <a:off x="450850" y="1295400"/>
            <a:ext cx="1454150" cy="206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2075" tIns="46038" rIns="92075" bIns="46038">
            <a:spAutoFit/>
          </a:bodyPr>
          <a:lstStyle/>
          <a:p>
            <a:pPr algn="ctr">
              <a:defRPr/>
            </a:pPr>
            <a:r>
              <a:rPr lang="en-GB" sz="2400" dirty="0">
                <a:ea typeface="+mn-ea"/>
                <a:cs typeface="Arial" charset="0"/>
              </a:rPr>
              <a:t>Personal</a:t>
            </a:r>
          </a:p>
          <a:p>
            <a:pPr algn="ctr">
              <a:defRPr/>
            </a:pPr>
            <a:r>
              <a:rPr lang="en-GB" sz="2400" dirty="0">
                <a:ea typeface="+mn-ea"/>
                <a:cs typeface="Arial" charset="0"/>
              </a:rPr>
              <a:t>Factors</a:t>
            </a:r>
          </a:p>
          <a:p>
            <a:pPr algn="ctr">
              <a:defRPr/>
            </a:pPr>
            <a:r>
              <a:rPr lang="en-GB" sz="2000" dirty="0">
                <a:solidFill>
                  <a:schemeClr val="bg2">
                    <a:lumMod val="25000"/>
                  </a:schemeClr>
                </a:solidFill>
                <a:ea typeface="+mn-ea"/>
                <a:cs typeface="Arial" charset="0"/>
              </a:rPr>
              <a:t>Personality</a:t>
            </a:r>
          </a:p>
          <a:p>
            <a:pPr algn="ctr">
              <a:defRPr/>
            </a:pPr>
            <a:r>
              <a:rPr lang="en-GB" sz="2000" dirty="0">
                <a:solidFill>
                  <a:schemeClr val="bg2">
                    <a:lumMod val="25000"/>
                  </a:schemeClr>
                </a:solidFill>
                <a:ea typeface="+mn-ea"/>
                <a:cs typeface="Arial" charset="0"/>
              </a:rPr>
              <a:t>Needs</a:t>
            </a:r>
          </a:p>
          <a:p>
            <a:pPr algn="ctr">
              <a:defRPr/>
            </a:pPr>
            <a:r>
              <a:rPr lang="en-GB" sz="2000" dirty="0">
                <a:solidFill>
                  <a:schemeClr val="bg2">
                    <a:lumMod val="25000"/>
                  </a:schemeClr>
                </a:solidFill>
                <a:ea typeface="+mn-ea"/>
                <a:cs typeface="Arial" charset="0"/>
              </a:rPr>
              <a:t>Interests</a:t>
            </a:r>
          </a:p>
          <a:p>
            <a:pPr algn="ctr">
              <a:defRPr/>
            </a:pPr>
            <a:r>
              <a:rPr lang="en-GB" sz="2000" dirty="0">
                <a:solidFill>
                  <a:schemeClr val="bg2">
                    <a:lumMod val="25000"/>
                  </a:schemeClr>
                </a:solidFill>
                <a:ea typeface="+mn-ea"/>
                <a:cs typeface="Arial" charset="0"/>
              </a:rPr>
              <a:t>Goals</a:t>
            </a:r>
          </a:p>
        </p:txBody>
      </p:sp>
      <p:sp>
        <p:nvSpPr>
          <p:cNvPr id="15366" name="Rectangle 6"/>
          <p:cNvSpPr>
            <a:spLocks noChangeArrowheads="1"/>
          </p:cNvSpPr>
          <p:nvPr/>
        </p:nvSpPr>
        <p:spPr bwMode="auto">
          <a:xfrm>
            <a:off x="3200400" y="5426075"/>
            <a:ext cx="1709738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/>
          <a:p>
            <a:pPr algn="ctr"/>
            <a:r>
              <a:rPr lang="en-GB" altLang="en-US" sz="2400"/>
              <a:t>Participant </a:t>
            </a:r>
          </a:p>
          <a:p>
            <a:pPr algn="ctr"/>
            <a:r>
              <a:rPr lang="en-GB" altLang="en-US" sz="2400"/>
              <a:t>Motivation</a:t>
            </a:r>
          </a:p>
          <a:p>
            <a:pPr algn="ctr"/>
            <a:r>
              <a:rPr lang="en-GB" altLang="en-US" sz="2400"/>
              <a:t>(IM/EM)</a:t>
            </a:r>
          </a:p>
        </p:txBody>
      </p:sp>
      <p:sp>
        <p:nvSpPr>
          <p:cNvPr id="15367" name="Line 7"/>
          <p:cNvSpPr>
            <a:spLocks noChangeShapeType="1"/>
          </p:cNvSpPr>
          <p:nvPr/>
        </p:nvSpPr>
        <p:spPr bwMode="auto">
          <a:xfrm>
            <a:off x="1905000" y="2057400"/>
            <a:ext cx="2057400" cy="1066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5368" name="Line 8"/>
          <p:cNvSpPr>
            <a:spLocks noChangeShapeType="1"/>
          </p:cNvSpPr>
          <p:nvPr/>
        </p:nvSpPr>
        <p:spPr bwMode="auto">
          <a:xfrm flipH="1">
            <a:off x="3962400" y="1905000"/>
            <a:ext cx="2286000" cy="12192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5369" name="Line 9"/>
          <p:cNvSpPr>
            <a:spLocks noChangeShapeType="1"/>
          </p:cNvSpPr>
          <p:nvPr/>
        </p:nvSpPr>
        <p:spPr bwMode="auto">
          <a:xfrm>
            <a:off x="3962400" y="4419600"/>
            <a:ext cx="0" cy="990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5505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+mj-ea"/>
                <a:cs typeface="+mj-cs"/>
              </a:rPr>
              <a:t>What motivates you to take part in sport? Briefly introduced last week.</a:t>
            </a:r>
            <a:endParaRPr lang="en-US" dirty="0">
              <a:ea typeface="+mj-ea"/>
              <a:cs typeface="+mj-cs"/>
            </a:endParaRP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altLang="en-US" smtClean="0">
                <a:ea typeface="ＭＳ Ｐゴシック" pitchFamily="34" charset="-128"/>
              </a:rPr>
              <a:t>Briefly outline the sport you are referring to:</a:t>
            </a:r>
          </a:p>
          <a:p>
            <a:pPr lvl="1" eaLnBrk="1" hangingPunct="1"/>
            <a:r>
              <a:rPr lang="en-GB" altLang="en-US" smtClean="0">
                <a:ea typeface="ＭＳ Ｐゴシック" pitchFamily="34" charset="-128"/>
              </a:rPr>
              <a:t>Team / individual </a:t>
            </a:r>
          </a:p>
          <a:p>
            <a:pPr lvl="1" eaLnBrk="1" hangingPunct="1"/>
            <a:r>
              <a:rPr lang="en-GB" altLang="en-US" smtClean="0">
                <a:ea typeface="ＭＳ Ｐゴシック" pitchFamily="34" charset="-128"/>
              </a:rPr>
              <a:t>Competitive (level) / recreational </a:t>
            </a:r>
          </a:p>
          <a:p>
            <a:pPr lvl="1" eaLnBrk="1" hangingPunct="1">
              <a:buFont typeface="Wingdings 2" pitchFamily="18" charset="2"/>
              <a:buNone/>
            </a:pPr>
            <a:endParaRPr lang="en-GB" altLang="en-US" smtClean="0">
              <a:ea typeface="ＭＳ Ｐゴシック" pitchFamily="34" charset="-128"/>
            </a:endParaRPr>
          </a:p>
          <a:p>
            <a:pPr lvl="1" eaLnBrk="1" hangingPunct="1">
              <a:buFont typeface="Arial" charset="0"/>
              <a:buChar char="•"/>
            </a:pPr>
            <a:r>
              <a:rPr lang="en-GB" altLang="en-US" smtClean="0">
                <a:ea typeface="ＭＳ Ｐゴシック" pitchFamily="34" charset="-128"/>
              </a:rPr>
              <a:t>List your motives for taking part (or why you used to take part if you no longer do so)…</a:t>
            </a:r>
          </a:p>
          <a:p>
            <a:pPr lvl="1" eaLnBrk="1" hangingPunct="1">
              <a:buFont typeface="Wingdings 2" pitchFamily="18" charset="2"/>
              <a:buNone/>
            </a:pPr>
            <a:endParaRPr lang="en-GB" altLang="en-US" smtClean="0">
              <a:ea typeface="ＭＳ Ｐゴシック" pitchFamily="34" charset="-128"/>
            </a:endParaRPr>
          </a:p>
          <a:p>
            <a:pPr lvl="1" eaLnBrk="1" hangingPunct="1">
              <a:buFont typeface="Arial" charset="0"/>
              <a:buChar char="•"/>
            </a:pPr>
            <a:r>
              <a:rPr lang="en-GB" altLang="en-US" smtClean="0">
                <a:ea typeface="ＭＳ Ｐゴシック" pitchFamily="34" charset="-128"/>
              </a:rPr>
              <a:t>Have a look at what those around you have listed.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en-US" smtClean="0">
                <a:ea typeface="ＭＳ Ｐゴシック" pitchFamily="34" charset="-128"/>
              </a:rPr>
              <a:t>Have your motives changed over time?</a:t>
            </a:r>
          </a:p>
          <a:p>
            <a:pPr lvl="1" eaLnBrk="1" hangingPunct="1">
              <a:buFont typeface="Arial" charset="0"/>
              <a:buChar char="•"/>
            </a:pPr>
            <a:endParaRPr lang="en-GB" altLang="en-US" smtClean="0">
              <a:ea typeface="ＭＳ Ｐゴシック" pitchFamily="34" charset="-128"/>
            </a:endParaRPr>
          </a:p>
          <a:p>
            <a:pPr eaLnBrk="1" hangingPunct="1"/>
            <a:endParaRPr lang="en-US" altLang="en-US" smtClean="0">
              <a:ea typeface="ＭＳ Ｐゴシック" pitchFamily="34" charset="-128"/>
            </a:endParaRPr>
          </a:p>
          <a:p>
            <a:pPr lvl="1" eaLnBrk="1" hangingPunct="1">
              <a:buFont typeface="Wingdings 2" pitchFamily="18" charset="2"/>
              <a:buNone/>
            </a:pPr>
            <a:endParaRPr lang="en-GB" altLang="en-US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73705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500063" y="428625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4000" smtClean="0">
                <a:solidFill>
                  <a:srgbClr val="FF0000"/>
                </a:solidFill>
                <a:ea typeface="ＭＳ Ｐゴシック" pitchFamily="34" charset="-128"/>
              </a:rPr>
              <a:t>Guidelines for Building Motivation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609600" indent="-609600" eaLnBrk="1" hangingPunct="1">
              <a:buFontTx/>
              <a:buAutoNum type="arabicPeriod"/>
            </a:pPr>
            <a:r>
              <a:rPr lang="en-GB" altLang="en-US" b="1" smtClean="0">
                <a:ea typeface="ＭＳ Ｐゴシック" pitchFamily="34" charset="-128"/>
              </a:rPr>
              <a:t>Both situations and traits motivate people</a:t>
            </a:r>
          </a:p>
          <a:p>
            <a:pPr marL="609600" indent="-609600" eaLnBrk="1" hangingPunct="1">
              <a:buFontTx/>
              <a:buAutoNum type="arabicPeriod"/>
            </a:pPr>
            <a:endParaRPr lang="en-GB" altLang="en-US" b="1" smtClean="0">
              <a:ea typeface="ＭＳ Ｐゴシック" pitchFamily="34" charset="-128"/>
            </a:endParaRPr>
          </a:p>
          <a:p>
            <a:pPr marL="609600" indent="-609600" eaLnBrk="1" hangingPunct="1">
              <a:buFontTx/>
              <a:buAutoNum type="arabicPeriod"/>
            </a:pPr>
            <a:r>
              <a:rPr lang="en-GB" altLang="en-US" b="1" smtClean="0">
                <a:ea typeface="ＭＳ Ｐゴシック" pitchFamily="34" charset="-128"/>
              </a:rPr>
              <a:t>People have multiple motives</a:t>
            </a:r>
          </a:p>
          <a:p>
            <a:pPr marL="609600" indent="-609600" eaLnBrk="1" hangingPunct="1">
              <a:buFontTx/>
              <a:buAutoNum type="arabicPeriod"/>
            </a:pPr>
            <a:endParaRPr lang="en-GB" altLang="en-US" b="1" smtClean="0">
              <a:ea typeface="ＭＳ Ｐゴシック" pitchFamily="34" charset="-128"/>
            </a:endParaRPr>
          </a:p>
          <a:p>
            <a:pPr marL="609600" indent="-609600" eaLnBrk="1" hangingPunct="1">
              <a:buFontTx/>
              <a:buAutoNum type="arabicPeriod"/>
            </a:pPr>
            <a:r>
              <a:rPr lang="en-GB" altLang="en-US" b="1" smtClean="0">
                <a:ea typeface="ＭＳ Ｐゴシック" pitchFamily="34" charset="-128"/>
              </a:rPr>
              <a:t>The environment can motivate people</a:t>
            </a:r>
          </a:p>
          <a:p>
            <a:pPr marL="609600" indent="-609600" eaLnBrk="1" hangingPunct="1">
              <a:buFontTx/>
              <a:buAutoNum type="arabicPeriod"/>
            </a:pPr>
            <a:endParaRPr lang="en-GB" altLang="en-US" b="1" smtClean="0">
              <a:ea typeface="ＭＳ Ｐゴシック" pitchFamily="34" charset="-128"/>
            </a:endParaRPr>
          </a:p>
          <a:p>
            <a:pPr marL="609600" indent="-609600" eaLnBrk="1" hangingPunct="1">
              <a:buFontTx/>
              <a:buAutoNum type="arabicPeriod"/>
            </a:pPr>
            <a:r>
              <a:rPr lang="en-GB" altLang="en-US" b="1" smtClean="0">
                <a:ea typeface="ＭＳ Ｐゴシック" pitchFamily="34" charset="-128"/>
              </a:rPr>
              <a:t>Leaders influence motivation</a:t>
            </a:r>
          </a:p>
          <a:p>
            <a:pPr marL="609600" indent="-609600" eaLnBrk="1" hangingPunct="1">
              <a:buFontTx/>
              <a:buAutoNum type="arabicPeriod"/>
            </a:pPr>
            <a:endParaRPr lang="en-GB" altLang="en-US" b="1" smtClean="0">
              <a:ea typeface="ＭＳ Ｐゴシック" pitchFamily="34" charset="-128"/>
            </a:endParaRPr>
          </a:p>
          <a:p>
            <a:pPr marL="609600" indent="-609600" eaLnBrk="1" hangingPunct="1">
              <a:buFontTx/>
              <a:buAutoNum type="arabicPeriod"/>
            </a:pPr>
            <a:r>
              <a:rPr lang="en-GB" altLang="en-US" b="1" smtClean="0">
                <a:ea typeface="ＭＳ Ｐゴシック" pitchFamily="34" charset="-128"/>
              </a:rPr>
              <a:t>Change undesirable participant motives</a:t>
            </a:r>
          </a:p>
          <a:p>
            <a:pPr marL="609600" indent="-609600" eaLnBrk="1" hangingPunct="1">
              <a:buFontTx/>
              <a:buNone/>
            </a:pPr>
            <a:endParaRPr lang="en-GB" altLang="en-US" b="1" smtClean="0">
              <a:ea typeface="ＭＳ Ｐゴシック" pitchFamily="34" charset="-128"/>
            </a:endParaRPr>
          </a:p>
          <a:p>
            <a:pPr marL="609600" indent="-609600" eaLnBrk="1" hangingPunct="1">
              <a:buFontTx/>
              <a:buAutoNum type="arabicPeriod"/>
            </a:pPr>
            <a:endParaRPr lang="en-GB" altLang="en-US" b="1" smtClean="0">
              <a:ea typeface="ＭＳ Ｐゴシック" pitchFamily="34" charset="-128"/>
            </a:endParaRPr>
          </a:p>
          <a:p>
            <a:pPr marL="609600" indent="-609600" eaLnBrk="1" hangingPunct="1">
              <a:buFontTx/>
              <a:buAutoNum type="arabicPeriod"/>
            </a:pPr>
            <a:endParaRPr lang="en-GB" altLang="en-US" b="1" smtClean="0">
              <a:ea typeface="ＭＳ Ｐゴシック" pitchFamily="34" charset="-128"/>
            </a:endParaRPr>
          </a:p>
          <a:p>
            <a:pPr marL="609600" indent="-609600" eaLnBrk="1" hangingPunct="1">
              <a:buFont typeface="Wingdings" pitchFamily="2" charset="2"/>
              <a:buChar char="l"/>
            </a:pPr>
            <a:endParaRPr lang="en-GB" altLang="en-US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001909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468313" y="692150"/>
            <a:ext cx="8229600" cy="1143000"/>
          </a:xfrm>
        </p:spPr>
        <p:txBody>
          <a:bodyPr/>
          <a:lstStyle/>
          <a:p>
            <a:r>
              <a:rPr lang="en-GB" altLang="en-US" smtClean="0">
                <a:ea typeface="ＭＳ Ｐゴシック" pitchFamily="34" charset="-128"/>
              </a:rPr>
              <a:t>Complete the PMQ…</a:t>
            </a:r>
            <a:endParaRPr lang="en-US" altLang="en-US" smtClean="0">
              <a:ea typeface="ＭＳ Ｐゴシック" pitchFamily="34" charset="-128"/>
            </a:endParaRP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>
                <a:ea typeface="ＭＳ Ｐゴシック" pitchFamily="34" charset="-128"/>
              </a:rPr>
              <a:t>Compare to your motives listed previously.</a:t>
            </a:r>
            <a:endParaRPr lang="en-US" altLang="en-US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535106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solidFill>
                  <a:srgbClr val="FF0000"/>
                </a:solidFill>
                <a:ea typeface="ＭＳ Ｐゴシック" pitchFamily="34" charset="-128"/>
              </a:rPr>
              <a:t>Theories of Motivation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itchFamily="34" charset="-128"/>
              </a:rPr>
              <a:t>100’s of theories of motivation</a:t>
            </a:r>
          </a:p>
          <a:p>
            <a:pPr eaLnBrk="1" hangingPunct="1">
              <a:buFont typeface="Wingdings 2" pitchFamily="18" charset="2"/>
              <a:buNone/>
            </a:pPr>
            <a:endParaRPr lang="en-GB" altLang="en-US" smtClean="0">
              <a:ea typeface="ＭＳ Ｐゴシック" pitchFamily="34" charset="-128"/>
            </a:endParaRPr>
          </a:p>
          <a:p>
            <a:pPr eaLnBrk="1" hangingPunct="1"/>
            <a:r>
              <a:rPr lang="en-GB" altLang="en-US" smtClean="0">
                <a:ea typeface="ＭＳ Ｐゴシック" pitchFamily="34" charset="-128"/>
              </a:rPr>
              <a:t>3 main theories in sport and exercise</a:t>
            </a:r>
          </a:p>
          <a:p>
            <a:pPr lvl="1" eaLnBrk="1" hangingPunct="1"/>
            <a:r>
              <a:rPr lang="en-GB" altLang="en-US" smtClean="0">
                <a:ea typeface="ＭＳ Ｐゴシック" pitchFamily="34" charset="-128"/>
              </a:rPr>
              <a:t>Achievement Goal Theory</a:t>
            </a:r>
          </a:p>
          <a:p>
            <a:pPr lvl="1" eaLnBrk="1" hangingPunct="1"/>
            <a:r>
              <a:rPr lang="en-GB" altLang="en-US" smtClean="0">
                <a:ea typeface="ＭＳ Ｐゴシック" pitchFamily="34" charset="-128"/>
              </a:rPr>
              <a:t>Cognitive Evaluation Theory </a:t>
            </a:r>
          </a:p>
          <a:p>
            <a:pPr lvl="1" eaLnBrk="1" hangingPunct="1"/>
            <a:r>
              <a:rPr lang="en-GB" altLang="en-US" smtClean="0">
                <a:ea typeface="ＭＳ Ｐゴシック" pitchFamily="34" charset="-128"/>
              </a:rPr>
              <a:t>Attributions Theory</a:t>
            </a:r>
          </a:p>
        </p:txBody>
      </p:sp>
    </p:spTree>
    <p:extLst>
      <p:ext uri="{BB962C8B-B14F-4D97-AF65-F5344CB8AC3E}">
        <p14:creationId xmlns:p14="http://schemas.microsoft.com/office/powerpoint/2010/main" val="465687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3600" smtClean="0">
                <a:solidFill>
                  <a:srgbClr val="FF0000"/>
                </a:solidFill>
                <a:ea typeface="ＭＳ Ｐゴシック" pitchFamily="34" charset="-128"/>
              </a:rPr>
              <a:t>Achievement Goal Theory</a:t>
            </a:r>
            <a:r>
              <a:rPr lang="en-GB" altLang="en-US" sz="3600" smtClean="0">
                <a:ea typeface="ＭＳ Ｐゴシック" pitchFamily="34" charset="-128"/>
              </a:rPr>
              <a:t/>
            </a:r>
            <a:br>
              <a:rPr lang="en-GB" altLang="en-US" sz="3600" smtClean="0">
                <a:ea typeface="ＭＳ Ｐゴシック" pitchFamily="34" charset="-128"/>
              </a:rPr>
            </a:br>
            <a:r>
              <a:rPr lang="en-GB" altLang="en-US" sz="3600" smtClean="0">
                <a:ea typeface="ＭＳ Ｐゴシック" pitchFamily="34" charset="-128"/>
              </a:rPr>
              <a:t>(AGT; Nicholls, 1989)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 eaLnBrk="1" hangingPunct="1"/>
            <a:r>
              <a:rPr lang="en-GB" altLang="en-US" sz="2800" smtClean="0">
                <a:ea typeface="ＭＳ Ｐゴシック" pitchFamily="34" charset="-128"/>
              </a:rPr>
              <a:t>Goal is to demonstrate competence / ability in achievement settings </a:t>
            </a:r>
            <a:r>
              <a:rPr lang="en-GB" altLang="en-US" smtClean="0">
                <a:ea typeface="ＭＳ Ｐゴシック" pitchFamily="34" charset="-128"/>
              </a:rPr>
              <a:t>(</a:t>
            </a:r>
            <a:r>
              <a:rPr lang="en-GB" altLang="en-US" sz="2400" smtClean="0">
                <a:ea typeface="ＭＳ Ｐゴシック" pitchFamily="34" charset="-128"/>
              </a:rPr>
              <a:t>Nicholls, 1989)</a:t>
            </a:r>
            <a:endParaRPr lang="en-GB" altLang="en-US" sz="2800" smtClean="0">
              <a:ea typeface="ＭＳ Ｐゴシック" pitchFamily="34" charset="-128"/>
            </a:endParaRPr>
          </a:p>
          <a:p>
            <a:pPr marL="609600" indent="-609600" eaLnBrk="1" hangingPunct="1"/>
            <a:r>
              <a:rPr lang="en-GB" altLang="en-US" sz="2800" smtClean="0">
                <a:ea typeface="ＭＳ Ｐゴシック" pitchFamily="34" charset="-128"/>
              </a:rPr>
              <a:t>Individuals use different goal perspectives to evaluate an experience as a success or failure</a:t>
            </a:r>
          </a:p>
          <a:p>
            <a:pPr marL="609600" indent="-609600" eaLnBrk="1" hangingPunct="1"/>
            <a:r>
              <a:rPr lang="en-GB" altLang="en-US" sz="2800" smtClean="0">
                <a:ea typeface="ＭＳ Ｐゴシック" pitchFamily="34" charset="-128"/>
              </a:rPr>
              <a:t>Two principal goal perspectives</a:t>
            </a:r>
          </a:p>
          <a:p>
            <a:pPr marL="990600" lvl="1" indent="-533400" eaLnBrk="1" hangingPunct="1"/>
            <a:r>
              <a:rPr lang="en-GB" altLang="en-US" smtClean="0">
                <a:ea typeface="ＭＳ Ｐゴシック" pitchFamily="34" charset="-128"/>
              </a:rPr>
              <a:t>task involvement / perceptions of demonstrated success are self referenced</a:t>
            </a:r>
          </a:p>
          <a:p>
            <a:pPr marL="990600" lvl="1" indent="-533400" eaLnBrk="1" hangingPunct="1"/>
            <a:r>
              <a:rPr lang="en-GB" altLang="en-US" smtClean="0">
                <a:ea typeface="ＭＳ Ｐゴシック" pitchFamily="34" charset="-128"/>
              </a:rPr>
              <a:t>ego involvement / perceptions of demonstrated success are other referenced (</a:t>
            </a:r>
            <a:r>
              <a:rPr lang="en-GB" altLang="en-US" sz="1800" smtClean="0">
                <a:ea typeface="ＭＳ Ｐゴシック" pitchFamily="34" charset="-128"/>
              </a:rPr>
              <a:t>Duda, 1992 p. 58)</a:t>
            </a:r>
            <a:endParaRPr lang="en-GB" altLang="en-US" smtClean="0">
              <a:ea typeface="ＭＳ Ｐゴシック" pitchFamily="34" charset="-128"/>
            </a:endParaRPr>
          </a:p>
          <a:p>
            <a:pPr marL="609600" indent="-609600" eaLnBrk="1" hangingPunct="1"/>
            <a:endParaRPr lang="en-GB" altLang="en-US" sz="280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65575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428625" y="357188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mtClean="0">
                <a:solidFill>
                  <a:srgbClr val="FF0000"/>
                </a:solidFill>
                <a:ea typeface="ＭＳ Ｐゴシック" pitchFamily="34" charset="-128"/>
              </a:rPr>
              <a:t>Achievement Goal Theory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99745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800" smtClean="0">
                <a:ea typeface="ＭＳ Ｐゴシック" pitchFamily="34" charset="-128"/>
              </a:rPr>
              <a:t>Goal orientation = dispositional tendency to be task or ego involved in achievement situations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>
                <a:ea typeface="ＭＳ Ｐゴシック" pitchFamily="34" charset="-128"/>
              </a:rPr>
              <a:t>Task orientation positively related to: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mtClean="0">
                <a:ea typeface="ＭＳ Ｐゴシック" pitchFamily="34" charset="-128"/>
              </a:rPr>
              <a:t>effort	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mtClean="0">
                <a:ea typeface="ＭＳ Ｐゴシック" pitchFamily="34" charset="-128"/>
              </a:rPr>
              <a:t>persistence </a:t>
            </a:r>
            <a:r>
              <a:rPr lang="en-GB" altLang="en-US" sz="2000" smtClean="0">
                <a:ea typeface="ＭＳ Ｐゴシック" pitchFamily="34" charset="-128"/>
              </a:rPr>
              <a:t>(Duda, 1988)</a:t>
            </a:r>
            <a:endParaRPr lang="en-GB" altLang="en-US" smtClean="0">
              <a:ea typeface="ＭＳ Ｐゴシック" pitchFamily="34" charset="-128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GB" altLang="en-US" smtClean="0">
                <a:ea typeface="ＭＳ Ｐゴシック" pitchFamily="34" charset="-128"/>
              </a:rPr>
              <a:t>intrinsic motivation </a:t>
            </a:r>
            <a:r>
              <a:rPr lang="en-GB" altLang="en-US" sz="2000" smtClean="0">
                <a:ea typeface="ＭＳ Ｐゴシック" pitchFamily="34" charset="-128"/>
              </a:rPr>
              <a:t>(Duda et al., 1995)</a:t>
            </a:r>
            <a:endParaRPr lang="en-GB" altLang="en-US" smtClean="0">
              <a:ea typeface="ＭＳ Ｐゴシック" pitchFamily="34" charset="-128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GB" altLang="en-US" smtClean="0">
                <a:ea typeface="ＭＳ Ｐゴシック" pitchFamily="34" charset="-128"/>
              </a:rPr>
              <a:t>perceived competence </a:t>
            </a:r>
            <a:r>
              <a:rPr lang="en-GB" altLang="en-US" sz="2000" smtClean="0">
                <a:ea typeface="ＭＳ Ｐゴシック" pitchFamily="34" charset="-128"/>
              </a:rPr>
              <a:t>(Seifriz et al., 1992)</a:t>
            </a:r>
            <a:endParaRPr lang="en-GB" altLang="en-US" smtClean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>
                <a:ea typeface="ＭＳ Ｐゴシック" pitchFamily="34" charset="-128"/>
              </a:rPr>
              <a:t>Holding an ego-orientation is associated with: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mtClean="0">
                <a:ea typeface="ＭＳ Ｐゴシック" pitchFamily="34" charset="-128"/>
              </a:rPr>
              <a:t>work avoidance and use of deception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mtClean="0">
                <a:ea typeface="ＭＳ Ｐゴシック" pitchFamily="34" charset="-128"/>
              </a:rPr>
              <a:t>belief in the legitimacy of injurious acts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mtClean="0">
                <a:ea typeface="ＭＳ Ｐゴシック" pitchFamily="34" charset="-128"/>
              </a:rPr>
              <a:t>chance &amp; social approval are contributors of success</a:t>
            </a:r>
          </a:p>
          <a:p>
            <a:pPr lvl="1" algn="r" eaLnBrk="1" hangingPunct="1">
              <a:lnSpc>
                <a:spcPct val="80000"/>
              </a:lnSpc>
              <a:buFontTx/>
              <a:buNone/>
            </a:pPr>
            <a:r>
              <a:rPr lang="en-GB" altLang="en-US" smtClean="0">
                <a:ea typeface="ＭＳ Ｐゴシック" pitchFamily="34" charset="-128"/>
              </a:rPr>
              <a:t>		(</a:t>
            </a:r>
            <a:r>
              <a:rPr lang="en-GB" altLang="en-US" sz="2000" smtClean="0">
                <a:ea typeface="ＭＳ Ｐゴシック" pitchFamily="34" charset="-128"/>
              </a:rPr>
              <a:t>Duda et al., 1992; Newton &amp; Duda, 1992)</a:t>
            </a:r>
            <a:endParaRPr lang="en-GB" altLang="en-US" smtClean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914646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428625" y="1071563"/>
            <a:ext cx="82296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rgbClr val="FF0000"/>
                </a:solidFill>
                <a:ea typeface="+mj-ea"/>
                <a:cs typeface="+mj-cs"/>
              </a:rPr>
              <a:t>Achievement Goal Theory</a:t>
            </a:r>
            <a:br>
              <a:rPr lang="en-GB" dirty="0" smtClean="0">
                <a:solidFill>
                  <a:srgbClr val="FF0000"/>
                </a:solidFill>
                <a:ea typeface="+mj-ea"/>
                <a:cs typeface="+mj-cs"/>
              </a:rPr>
            </a:br>
            <a:r>
              <a:rPr lang="en-GB" i="1" dirty="0" smtClean="0">
                <a:ea typeface="+mj-ea"/>
                <a:cs typeface="Times New Roman" pitchFamily="18" charset="0"/>
              </a:rPr>
              <a:t>Outcome/Ego </a:t>
            </a:r>
            <a:r>
              <a:rPr lang="en-GB" i="1" dirty="0">
                <a:ea typeface="+mj-ea"/>
                <a:cs typeface="Times New Roman" pitchFamily="18" charset="0"/>
              </a:rPr>
              <a:t>and Task Orientations:</a:t>
            </a:r>
            <a:endParaRPr lang="en-GB" dirty="0">
              <a:ea typeface="+mj-ea"/>
              <a:cs typeface="Times New Roman" pitchFamily="18" charset="0"/>
            </a:endParaRPr>
          </a:p>
        </p:txBody>
      </p:sp>
      <p:sp>
        <p:nvSpPr>
          <p:cNvPr id="430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14500"/>
            <a:ext cx="8229600" cy="44116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mtClean="0">
              <a:ea typeface="ＭＳ Ｐゴシック" pitchFamily="34" charset="-128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mtClean="0">
              <a:ea typeface="ＭＳ Ｐゴシック" pitchFamily="34" charset="-128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mtClean="0">
                <a:ea typeface="ＭＳ Ｐゴシック" pitchFamily="34" charset="-128"/>
                <a:cs typeface="Times New Roman" pitchFamily="18" charset="0"/>
              </a:rPr>
              <a:t>(E) Focus is on comparing oneself </a:t>
            </a:r>
            <a:r>
              <a:rPr lang="en-GB" altLang="en-US" i="1" smtClean="0">
                <a:ea typeface="ＭＳ Ｐゴシック" pitchFamily="34" charset="-128"/>
                <a:cs typeface="Times New Roman" pitchFamily="18" charset="0"/>
              </a:rPr>
              <a:t>to and on </a:t>
            </a:r>
            <a:r>
              <a:rPr lang="en-GB" altLang="en-US" i="1" smtClean="0">
                <a:solidFill>
                  <a:schemeClr val="accent1"/>
                </a:solidFill>
                <a:ea typeface="ＭＳ Ｐゴシック" pitchFamily="34" charset="-128"/>
                <a:cs typeface="Times New Roman" pitchFamily="18" charset="0"/>
              </a:rPr>
              <a:t>defeating others</a:t>
            </a:r>
            <a:endParaRPr lang="en-GB" altLang="en-US" smtClean="0">
              <a:ea typeface="ＭＳ Ｐゴシック" pitchFamily="34" charset="-128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mtClean="0">
              <a:ea typeface="ＭＳ Ｐゴシック" pitchFamily="34" charset="-128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mtClean="0">
                <a:ea typeface="ＭＳ Ｐゴシック" pitchFamily="34" charset="-128"/>
                <a:cs typeface="Times New Roman" pitchFamily="18" charset="0"/>
              </a:rPr>
              <a:t>(T) Focus is on </a:t>
            </a:r>
            <a:r>
              <a:rPr lang="en-GB" altLang="en-US" i="1" smtClean="0">
                <a:solidFill>
                  <a:schemeClr val="accent1"/>
                </a:solidFill>
                <a:ea typeface="ＭＳ Ｐゴシック" pitchFamily="34" charset="-128"/>
                <a:cs typeface="Times New Roman" pitchFamily="18" charset="0"/>
              </a:rPr>
              <a:t>improving performance</a:t>
            </a:r>
            <a:r>
              <a:rPr lang="en-GB" altLang="en-US" smtClean="0">
                <a:ea typeface="ＭＳ Ｐゴシック" pitchFamily="34" charset="-128"/>
                <a:cs typeface="Times New Roman" pitchFamily="18" charset="0"/>
              </a:rPr>
              <a:t> relative to past performances.  </a:t>
            </a:r>
            <a:r>
              <a:rPr lang="en-GB" altLang="en-US" i="1" smtClean="0">
                <a:ea typeface="ＭＳ Ｐゴシック" pitchFamily="34" charset="-128"/>
                <a:cs typeface="Times New Roman" pitchFamily="18" charset="0"/>
              </a:rPr>
              <a:t>Not in comparison with others.</a:t>
            </a:r>
            <a:endParaRPr lang="en-GB" altLang="en-US" smtClean="0">
              <a:ea typeface="ＭＳ Ｐゴシック" pitchFamily="34" charset="-128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mtClean="0">
              <a:ea typeface="ＭＳ Ｐゴシック" pitchFamily="34" charset="-128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mtClean="0">
              <a:ea typeface="ＭＳ Ｐゴシック" pitchFamily="34" charset="-128"/>
            </a:endParaRPr>
          </a:p>
        </p:txBody>
      </p:sp>
      <p:pic>
        <p:nvPicPr>
          <p:cNvPr id="43013" name="Picture 5" descr="comstopwatch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88" y="5000625"/>
            <a:ext cx="1584325" cy="1341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3" name="Picture 7" descr="foot13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0750" y="714375"/>
            <a:ext cx="24098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7757225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30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2000"/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914400" y="26035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mtClean="0">
                <a:solidFill>
                  <a:srgbClr val="FF0000"/>
                </a:solidFill>
                <a:ea typeface="ＭＳ Ｐゴシック" pitchFamily="34" charset="-128"/>
              </a:rPr>
              <a:t>AGT: Interactionist Approach</a:t>
            </a:r>
          </a:p>
        </p:txBody>
      </p:sp>
      <p:sp>
        <p:nvSpPr>
          <p:cNvPr id="23555" name="Text Box 6"/>
          <p:cNvSpPr txBox="1">
            <a:spLocks noChangeArrowheads="1"/>
          </p:cNvSpPr>
          <p:nvPr/>
        </p:nvSpPr>
        <p:spPr bwMode="auto">
          <a:xfrm>
            <a:off x="323850" y="1557338"/>
            <a:ext cx="2462213" cy="1781175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6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2pPr>
            <a:lvl3pPr marL="1143000" indent="-228600">
              <a:defRPr sz="21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5pPr>
            <a:lvl6pPr marL="25146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6pPr>
            <a:lvl7pPr marL="29718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7pPr>
            <a:lvl8pPr marL="34290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8pPr>
            <a:lvl9pPr marL="38862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800" b="1">
                <a:solidFill>
                  <a:schemeClr val="bg1"/>
                </a:solidFill>
              </a:rPr>
              <a:t>Goal Orientations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1800">
                <a:solidFill>
                  <a:schemeClr val="bg1"/>
                </a:solidFill>
              </a:rPr>
              <a:t> Task Orientation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1800">
                <a:solidFill>
                  <a:schemeClr val="bg1"/>
                </a:solidFill>
              </a:rPr>
              <a:t> Ego Orientation</a:t>
            </a:r>
          </a:p>
        </p:txBody>
      </p:sp>
      <p:sp>
        <p:nvSpPr>
          <p:cNvPr id="23556" name="Text Box 7"/>
          <p:cNvSpPr txBox="1">
            <a:spLocks noChangeArrowheads="1"/>
          </p:cNvSpPr>
          <p:nvPr/>
        </p:nvSpPr>
        <p:spPr bwMode="auto">
          <a:xfrm>
            <a:off x="3571875" y="2133600"/>
            <a:ext cx="2152650" cy="528638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6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2pPr>
            <a:lvl3pPr marL="1143000" indent="-228600">
              <a:defRPr sz="21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5pPr>
            <a:lvl6pPr marL="25146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6pPr>
            <a:lvl7pPr marL="29718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7pPr>
            <a:lvl8pPr marL="34290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8pPr>
            <a:lvl9pPr marL="38862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800" b="1">
                <a:solidFill>
                  <a:schemeClr val="bg1"/>
                </a:solidFill>
              </a:rPr>
              <a:t>Interaction</a:t>
            </a:r>
          </a:p>
        </p:txBody>
      </p:sp>
      <p:sp>
        <p:nvSpPr>
          <p:cNvPr id="23557" name="Text Box 8"/>
          <p:cNvSpPr txBox="1">
            <a:spLocks noChangeArrowheads="1"/>
          </p:cNvSpPr>
          <p:nvPr/>
        </p:nvSpPr>
        <p:spPr bwMode="auto">
          <a:xfrm>
            <a:off x="6516688" y="1628775"/>
            <a:ext cx="2411412" cy="1781175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6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2pPr>
            <a:lvl3pPr marL="1143000" indent="-228600">
              <a:defRPr sz="21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5pPr>
            <a:lvl6pPr marL="25146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6pPr>
            <a:lvl7pPr marL="29718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7pPr>
            <a:lvl8pPr marL="34290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8pPr>
            <a:lvl9pPr marL="38862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800" b="1">
                <a:solidFill>
                  <a:schemeClr val="bg1"/>
                </a:solidFill>
              </a:rPr>
              <a:t>Motivational Climate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1800">
                <a:solidFill>
                  <a:schemeClr val="bg1"/>
                </a:solidFill>
              </a:rPr>
              <a:t> Mastery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1800">
                <a:solidFill>
                  <a:schemeClr val="bg1"/>
                </a:solidFill>
              </a:rPr>
              <a:t> Performance</a:t>
            </a:r>
          </a:p>
        </p:txBody>
      </p:sp>
      <p:sp>
        <p:nvSpPr>
          <p:cNvPr id="23558" name="Text Box 9"/>
          <p:cNvSpPr txBox="1">
            <a:spLocks noChangeArrowheads="1"/>
          </p:cNvSpPr>
          <p:nvPr/>
        </p:nvSpPr>
        <p:spPr bwMode="auto">
          <a:xfrm>
            <a:off x="2700338" y="4652963"/>
            <a:ext cx="3887787" cy="1354137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6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2pPr>
            <a:lvl3pPr marL="1143000" indent="-228600">
              <a:defRPr sz="21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5pPr>
            <a:lvl6pPr marL="25146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6pPr>
            <a:lvl7pPr marL="29718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7pPr>
            <a:lvl8pPr marL="34290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8pPr>
            <a:lvl9pPr marL="38862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800" b="1">
                <a:solidFill>
                  <a:schemeClr val="bg1"/>
                </a:solidFill>
              </a:rPr>
              <a:t>State of Involvement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1800">
                <a:solidFill>
                  <a:schemeClr val="bg1"/>
                </a:solidFill>
              </a:rPr>
              <a:t> Task Involvement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1800">
                <a:solidFill>
                  <a:schemeClr val="bg1"/>
                </a:solidFill>
              </a:rPr>
              <a:t> Ego Involvement</a:t>
            </a:r>
          </a:p>
        </p:txBody>
      </p:sp>
      <p:sp>
        <p:nvSpPr>
          <p:cNvPr id="23559" name="Line 10"/>
          <p:cNvSpPr>
            <a:spLocks noChangeShapeType="1"/>
          </p:cNvSpPr>
          <p:nvPr/>
        </p:nvSpPr>
        <p:spPr bwMode="auto">
          <a:xfrm>
            <a:off x="2843213" y="2420938"/>
            <a:ext cx="649287" cy="0"/>
          </a:xfrm>
          <a:prstGeom prst="line">
            <a:avLst/>
          </a:prstGeom>
          <a:noFill/>
          <a:ln w="635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3560" name="Line 11"/>
          <p:cNvSpPr>
            <a:spLocks noChangeShapeType="1"/>
          </p:cNvSpPr>
          <p:nvPr/>
        </p:nvSpPr>
        <p:spPr bwMode="auto">
          <a:xfrm flipH="1">
            <a:off x="5867400" y="2420938"/>
            <a:ext cx="504825" cy="0"/>
          </a:xfrm>
          <a:prstGeom prst="line">
            <a:avLst/>
          </a:prstGeom>
          <a:noFill/>
          <a:ln w="635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3561" name="Line 12"/>
          <p:cNvSpPr>
            <a:spLocks noChangeShapeType="1"/>
          </p:cNvSpPr>
          <p:nvPr/>
        </p:nvSpPr>
        <p:spPr bwMode="auto">
          <a:xfrm>
            <a:off x="4716463" y="2924175"/>
            <a:ext cx="0" cy="1441450"/>
          </a:xfrm>
          <a:prstGeom prst="line">
            <a:avLst/>
          </a:prstGeom>
          <a:noFill/>
          <a:ln w="635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354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smtClean="0">
                <a:ea typeface="ＭＳ Ｐゴシック" pitchFamily="34" charset="-128"/>
                <a:cs typeface="Times New Roman" pitchFamily="18" charset="0"/>
              </a:rPr>
              <a:t>Complete the T.E.O.S.Q.</a:t>
            </a:r>
            <a:endParaRPr lang="en-US" altLang="en-US" smtClean="0">
              <a:ea typeface="ＭＳ Ｐゴシック" pitchFamily="34" charset="-128"/>
            </a:endParaRPr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en-GB" altLang="en-US" sz="2000" smtClean="0">
                <a:ea typeface="ＭＳ Ｐゴシック" pitchFamily="34" charset="-128"/>
              </a:rPr>
              <a:t>Suggestions…</a:t>
            </a: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endParaRPr lang="en-GB" altLang="en-US" sz="2000" smtClean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000" smtClean="0">
                <a:solidFill>
                  <a:schemeClr val="accent1"/>
                </a:solidFill>
                <a:ea typeface="ＭＳ Ｐゴシック" pitchFamily="34" charset="-128"/>
                <a:cs typeface="Times New Roman" pitchFamily="18" charset="0"/>
              </a:rPr>
              <a:t>High Task:</a:t>
            </a:r>
            <a:r>
              <a:rPr lang="en-GB" altLang="en-US" sz="2000" smtClean="0">
                <a:ea typeface="ＭＳ Ｐゴシック" pitchFamily="34" charset="-128"/>
                <a:cs typeface="Times New Roman" pitchFamily="18" charset="0"/>
              </a:rPr>
              <a:t> practice more, more effort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smtClean="0">
                <a:solidFill>
                  <a:schemeClr val="accent1"/>
                </a:solidFill>
                <a:ea typeface="ＭＳ Ｐゴシック" pitchFamily="34" charset="-128"/>
                <a:cs typeface="Times New Roman" pitchFamily="18" charset="0"/>
              </a:rPr>
              <a:t>High Ego:</a:t>
            </a:r>
            <a:r>
              <a:rPr lang="en-GB" altLang="en-US" sz="2000" smtClean="0">
                <a:ea typeface="ＭＳ Ｐゴシック" pitchFamily="34" charset="-128"/>
                <a:cs typeface="Times New Roman" pitchFamily="18" charset="0"/>
              </a:rPr>
              <a:t> higher drop-out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000" smtClean="0">
                <a:ea typeface="ＭＳ Ｐゴシック" pitchFamily="34" charset="-128"/>
                <a:cs typeface="Times New Roman" pitchFamily="18" charset="0"/>
              </a:rPr>
              <a:t>	(cited in Hardy et al., 1996)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000" smtClean="0">
                <a:ea typeface="ＭＳ Ｐゴシック" pitchFamily="34" charset="-128"/>
                <a:cs typeface="Times New Roman" pitchFamily="18" charset="0"/>
              </a:rPr>
              <a:t>Therefore…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smtClean="0">
                <a:ea typeface="ＭＳ Ｐゴシック" pitchFamily="34" charset="-128"/>
              </a:rPr>
              <a:t>Task is good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smtClean="0">
                <a:ea typeface="ＭＳ Ｐゴシック" pitchFamily="34" charset="-128"/>
              </a:rPr>
              <a:t>Ego is bad</a:t>
            </a:r>
          </a:p>
          <a:p>
            <a:pPr eaLnBrk="1" hangingPunct="1">
              <a:lnSpc>
                <a:spcPct val="80000"/>
              </a:lnSpc>
            </a:pPr>
            <a:endParaRPr lang="en-GB" altLang="en-US" sz="2000" smtClean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000" b="1" i="1" smtClean="0">
                <a:ea typeface="ＭＳ Ｐゴシック" pitchFamily="34" charset="-128"/>
              </a:rPr>
              <a:t>Is it really as simple as that?...Why not?</a:t>
            </a:r>
          </a:p>
          <a:p>
            <a:pPr eaLnBrk="1" hangingPunct="1">
              <a:lnSpc>
                <a:spcPct val="80000"/>
              </a:lnSpc>
            </a:pPr>
            <a:endParaRPr lang="en-GB" altLang="en-US" sz="2000" smtClean="0">
              <a:ea typeface="ＭＳ Ｐゴシック" pitchFamily="34" charset="-128"/>
              <a:cs typeface="Times New Roman" pitchFamily="18" charset="0"/>
            </a:endParaRP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sz="2000" smtClean="0">
                <a:solidFill>
                  <a:schemeClr val="tx2"/>
                </a:solidFill>
                <a:ea typeface="ＭＳ Ｐゴシック" pitchFamily="34" charset="-128"/>
                <a:cs typeface="Times New Roman" pitchFamily="18" charset="0"/>
              </a:rPr>
              <a:t>Implications: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smtClean="0">
                <a:ea typeface="ＭＳ Ｐゴシック" pitchFamily="34" charset="-128"/>
                <a:cs typeface="Times New Roman" pitchFamily="18" charset="0"/>
              </a:rPr>
              <a:t>May need both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i="1" smtClean="0">
                <a:ea typeface="ＭＳ Ｐゴシック" pitchFamily="34" charset="-128"/>
                <a:cs typeface="Times New Roman" pitchFamily="18" charset="0"/>
              </a:rPr>
              <a:t>When to focus on outcome or task</a:t>
            </a:r>
            <a:endParaRPr lang="en-GB" altLang="en-US" sz="2000" smtClean="0">
              <a:ea typeface="ＭＳ Ｐゴシック" pitchFamily="34" charset="-128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000" b="1" i="1" smtClean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</a:pPr>
            <a:endParaRPr lang="en-US" altLang="en-US" sz="200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612014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ea typeface="+mj-ea"/>
                <a:cs typeface="Times New Roman" pitchFamily="18" charset="0"/>
              </a:rPr>
              <a:t>Assumed that:</a:t>
            </a:r>
            <a:br>
              <a:rPr lang="en-GB">
                <a:ea typeface="+mj-ea"/>
                <a:cs typeface="Times New Roman" pitchFamily="18" charset="0"/>
              </a:rPr>
            </a:br>
            <a:endParaRPr lang="en-GB">
              <a:ea typeface="+mj-ea"/>
              <a:cs typeface="Times New Roman" pitchFamily="18" charset="0"/>
            </a:endParaRP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295400"/>
            <a:ext cx="7772400" cy="5334000"/>
          </a:xfrm>
        </p:spPr>
        <p:txBody>
          <a:bodyPr/>
          <a:lstStyle/>
          <a:p>
            <a:pPr eaLnBrk="1" hangingPunct="1"/>
            <a:r>
              <a:rPr lang="en-GB" altLang="en-US" sz="2800" b="1" i="1" smtClean="0">
                <a:solidFill>
                  <a:schemeClr val="tx2"/>
                </a:solidFill>
                <a:ea typeface="ＭＳ Ｐゴシック" pitchFamily="34" charset="-128"/>
                <a:cs typeface="Times New Roman" pitchFamily="18" charset="0"/>
              </a:rPr>
              <a:t>Task</a:t>
            </a:r>
            <a:r>
              <a:rPr lang="en-GB" altLang="en-US" sz="2800" b="1" i="1" smtClean="0">
                <a:ea typeface="ＭＳ Ｐゴシック" pitchFamily="34" charset="-128"/>
                <a:cs typeface="Times New Roman" pitchFamily="18" charset="0"/>
              </a:rPr>
              <a:t> </a:t>
            </a:r>
            <a:r>
              <a:rPr lang="en-GB" altLang="en-US" sz="2800" smtClean="0">
                <a:ea typeface="ＭＳ Ｐゴシック" pitchFamily="34" charset="-128"/>
                <a:cs typeface="Times New Roman" pitchFamily="18" charset="0"/>
              </a:rPr>
              <a:t>orientation will lead to increased effort, persistence and optimal performance.  Protects from problems associated with </a:t>
            </a:r>
            <a:r>
              <a:rPr lang="en-GB" altLang="en-US" sz="2800" b="1" i="1" smtClean="0">
                <a:ea typeface="ＭＳ Ｐゴシック" pitchFamily="34" charset="-128"/>
                <a:cs typeface="Times New Roman" pitchFamily="18" charset="0"/>
              </a:rPr>
              <a:t>ego</a:t>
            </a:r>
            <a:r>
              <a:rPr lang="en-GB" altLang="en-US" sz="2800" i="1" smtClean="0">
                <a:ea typeface="ＭＳ Ｐゴシック" pitchFamily="34" charset="-128"/>
                <a:cs typeface="Times New Roman" pitchFamily="18" charset="0"/>
              </a:rPr>
              <a:t>,</a:t>
            </a:r>
            <a:r>
              <a:rPr lang="en-GB" altLang="en-US" sz="2800" smtClean="0">
                <a:ea typeface="ＭＳ Ｐゴシック" pitchFamily="34" charset="-128"/>
                <a:cs typeface="Times New Roman" pitchFamily="18" charset="0"/>
              </a:rPr>
              <a:t> when performance is bettered by others </a:t>
            </a:r>
          </a:p>
          <a:p>
            <a:pPr algn="ctr" eaLnBrk="1" hangingPunct="1">
              <a:buFontTx/>
              <a:buNone/>
            </a:pPr>
            <a:r>
              <a:rPr lang="en-GB" altLang="en-US" sz="2800" smtClean="0">
                <a:solidFill>
                  <a:schemeClr val="accent1"/>
                </a:solidFill>
                <a:ea typeface="ＭＳ Ｐゴシック" pitchFamily="34" charset="-128"/>
                <a:cs typeface="Times New Roman" pitchFamily="18" charset="0"/>
              </a:rPr>
              <a:t>(task = in control of situation)</a:t>
            </a:r>
          </a:p>
          <a:p>
            <a:pPr eaLnBrk="1" hangingPunct="1">
              <a:buFontTx/>
              <a:buNone/>
            </a:pPr>
            <a:endParaRPr lang="en-GB" altLang="en-US" sz="2800" smtClean="0">
              <a:solidFill>
                <a:schemeClr val="accent1"/>
              </a:solidFill>
              <a:ea typeface="ＭＳ Ｐゴシック" pitchFamily="34" charset="-128"/>
              <a:cs typeface="Times New Roman" pitchFamily="18" charset="0"/>
            </a:endParaRPr>
          </a:p>
          <a:p>
            <a:pPr eaLnBrk="1" hangingPunct="1"/>
            <a:r>
              <a:rPr lang="en-GB" altLang="en-US" sz="2800" smtClean="0">
                <a:ea typeface="ＭＳ Ｐゴシック" pitchFamily="34" charset="-128"/>
                <a:cs typeface="Times New Roman" pitchFamily="18" charset="0"/>
              </a:rPr>
              <a:t>Problem if outcome orientated &amp; have low perceived ability/competence = reduce effort, low persistence, avoid/perform poorly in evaluative situations</a:t>
            </a:r>
          </a:p>
          <a:p>
            <a:pPr eaLnBrk="1" hangingPunct="1">
              <a:buFontTx/>
              <a:buNone/>
            </a:pPr>
            <a:endParaRPr lang="en-GB" altLang="en-US" sz="2800" smtClean="0">
              <a:ea typeface="ＭＳ Ｐゴシック" pitchFamily="34" charset="-128"/>
              <a:cs typeface="Times New Roman" pitchFamily="18" charset="0"/>
            </a:endParaRPr>
          </a:p>
          <a:p>
            <a:pPr eaLnBrk="1" hangingPunct="1"/>
            <a:endParaRPr lang="en-GB" altLang="en-US" sz="280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50324315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 smtClean="0">
              <a:ea typeface="ＭＳ Ｐゴシック" pitchFamily="34" charset="-128"/>
            </a:endParaRPr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>
                <a:ea typeface="ＭＳ Ｐゴシック" pitchFamily="34" charset="-128"/>
              </a:rPr>
              <a:t>Motivation Continued…</a:t>
            </a:r>
          </a:p>
        </p:txBody>
      </p:sp>
    </p:spTree>
    <p:extLst>
      <p:ext uri="{BB962C8B-B14F-4D97-AF65-F5344CB8AC3E}">
        <p14:creationId xmlns:p14="http://schemas.microsoft.com/office/powerpoint/2010/main" val="2147844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28625" y="357188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600" smtClean="0">
                <a:solidFill>
                  <a:srgbClr val="FF0000"/>
                </a:solidFill>
                <a:ea typeface="ＭＳ Ｐゴシック" pitchFamily="34" charset="-128"/>
              </a:rPr>
              <a:t>Cognitive Evaluation Theory</a:t>
            </a:r>
            <a:r>
              <a:rPr lang="en-GB" altLang="en-US" sz="3600" smtClean="0">
                <a:ea typeface="ＭＳ Ｐゴシック" pitchFamily="34" charset="-128"/>
              </a:rPr>
              <a:t/>
            </a:r>
            <a:br>
              <a:rPr lang="en-GB" altLang="en-US" sz="3600" smtClean="0">
                <a:ea typeface="ＭＳ Ｐゴシック" pitchFamily="34" charset="-128"/>
              </a:rPr>
            </a:br>
            <a:r>
              <a:rPr lang="en-GB" altLang="en-US" sz="3600" smtClean="0">
                <a:ea typeface="ＭＳ Ｐゴシック" pitchFamily="34" charset="-128"/>
              </a:rPr>
              <a:t>(CET; Deci &amp; Ryan, 1985)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900613"/>
          </a:xfrm>
        </p:spPr>
        <p:txBody>
          <a:bodyPr/>
          <a:lstStyle/>
          <a:p>
            <a:pPr eaLnBrk="1" hangingPunct="1">
              <a:lnSpc>
                <a:spcPct val="60000"/>
              </a:lnSpc>
            </a:pPr>
            <a:r>
              <a:rPr lang="en-GB" altLang="en-US" smtClean="0">
                <a:ea typeface="ＭＳ Ｐゴシック" pitchFamily="34" charset="-128"/>
              </a:rPr>
              <a:t>Part of Self-determination Theory</a:t>
            </a:r>
          </a:p>
          <a:p>
            <a:pPr eaLnBrk="1" hangingPunct="1">
              <a:lnSpc>
                <a:spcPct val="60000"/>
              </a:lnSpc>
              <a:buFont typeface="Wingdings" pitchFamily="2" charset="2"/>
              <a:buNone/>
            </a:pPr>
            <a:r>
              <a:rPr lang="en-GB" altLang="en-US" smtClean="0">
                <a:ea typeface="ＭＳ Ｐゴシック" pitchFamily="34" charset="-128"/>
              </a:rPr>
              <a:t>   (Deci &amp; Ryan, 1985)</a:t>
            </a:r>
          </a:p>
          <a:p>
            <a:pPr eaLnBrk="1" hangingPunct="1">
              <a:lnSpc>
                <a:spcPct val="60000"/>
              </a:lnSpc>
              <a:buFont typeface="Wingdings" pitchFamily="2" charset="2"/>
              <a:buNone/>
            </a:pPr>
            <a:endParaRPr lang="en-GB" altLang="en-US" smtClean="0">
              <a:ea typeface="ＭＳ Ｐゴシック" pitchFamily="34" charset="-128"/>
            </a:endParaRPr>
          </a:p>
          <a:p>
            <a:pPr eaLnBrk="1" hangingPunct="1">
              <a:lnSpc>
                <a:spcPct val="60000"/>
              </a:lnSpc>
            </a:pPr>
            <a:r>
              <a:rPr lang="en-GB" altLang="en-US" smtClean="0">
                <a:ea typeface="ＭＳ Ｐゴシック" pitchFamily="34" charset="-128"/>
              </a:rPr>
              <a:t>Details factors that explain variability in intrinsic motivation</a:t>
            </a:r>
          </a:p>
          <a:p>
            <a:pPr eaLnBrk="1" hangingPunct="1">
              <a:lnSpc>
                <a:spcPct val="60000"/>
              </a:lnSpc>
              <a:buFont typeface="Wingdings 2" pitchFamily="18" charset="2"/>
              <a:buNone/>
            </a:pPr>
            <a:endParaRPr lang="en-GB" altLang="en-US" smtClean="0">
              <a:ea typeface="ＭＳ Ｐゴシック" pitchFamily="34" charset="-128"/>
            </a:endParaRPr>
          </a:p>
          <a:p>
            <a:pPr eaLnBrk="1" hangingPunct="1">
              <a:lnSpc>
                <a:spcPct val="60000"/>
              </a:lnSpc>
            </a:pPr>
            <a:r>
              <a:rPr lang="en-GB" altLang="en-US" b="1" smtClean="0">
                <a:ea typeface="ＭＳ Ｐゴシック" pitchFamily="34" charset="-128"/>
              </a:rPr>
              <a:t>Intrinsic motivation</a:t>
            </a:r>
            <a:r>
              <a:rPr lang="en-GB" altLang="en-US" smtClean="0">
                <a:ea typeface="ＭＳ Ｐゴシック" pitchFamily="34" charset="-128"/>
              </a:rPr>
              <a:t>: Involves people freely engaging in activities they find interesting and that provide novelty and optimal challenge </a:t>
            </a:r>
          </a:p>
          <a:p>
            <a:pPr eaLnBrk="1" hangingPunct="1">
              <a:lnSpc>
                <a:spcPct val="60000"/>
              </a:lnSpc>
              <a:buFont typeface="Wingdings" pitchFamily="2" charset="2"/>
              <a:buNone/>
            </a:pPr>
            <a:r>
              <a:rPr lang="en-GB" altLang="en-US" smtClean="0">
                <a:ea typeface="ＭＳ Ｐゴシック" pitchFamily="34" charset="-128"/>
              </a:rPr>
              <a:t>   (Deci &amp; Ryan, 2000)</a:t>
            </a:r>
          </a:p>
          <a:p>
            <a:pPr eaLnBrk="1" hangingPunct="1">
              <a:lnSpc>
                <a:spcPct val="60000"/>
              </a:lnSpc>
              <a:buFont typeface="Wingdings" pitchFamily="2" charset="2"/>
              <a:buNone/>
            </a:pPr>
            <a:endParaRPr lang="en-GB" altLang="en-US" smtClean="0">
              <a:ea typeface="ＭＳ Ｐゴシック" pitchFamily="34" charset="-128"/>
            </a:endParaRPr>
          </a:p>
          <a:p>
            <a:pPr eaLnBrk="1" hangingPunct="1">
              <a:lnSpc>
                <a:spcPct val="60000"/>
              </a:lnSpc>
            </a:pPr>
            <a:r>
              <a:rPr lang="en-GB" altLang="en-US" b="1" smtClean="0">
                <a:ea typeface="ＭＳ Ｐゴシック" pitchFamily="34" charset="-128"/>
                <a:cs typeface="Times New Roman" pitchFamily="18" charset="0"/>
              </a:rPr>
              <a:t>Extrinsic Motivation</a:t>
            </a:r>
            <a:r>
              <a:rPr lang="en-GB" altLang="en-US" smtClean="0">
                <a:ea typeface="ＭＳ Ｐゴシック" pitchFamily="34" charset="-128"/>
                <a:cs typeface="Times New Roman" pitchFamily="18" charset="0"/>
              </a:rPr>
              <a:t>: The ability of external rewards to motivate behaviour.</a:t>
            </a:r>
          </a:p>
          <a:p>
            <a:pPr eaLnBrk="1" hangingPunct="1">
              <a:lnSpc>
                <a:spcPct val="60000"/>
              </a:lnSpc>
              <a:buFont typeface="Wingdings" pitchFamily="2" charset="2"/>
              <a:buNone/>
            </a:pPr>
            <a:endParaRPr lang="en-GB" altLang="en-US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996569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itchFamily="34" charset="-128"/>
              </a:rPr>
              <a:t>Intrinsic / Extrinsic Motives</a:t>
            </a:r>
            <a:endParaRPr lang="en-US" altLang="en-US" smtClean="0">
              <a:ea typeface="ＭＳ Ｐゴシック" pitchFamily="34" charset="-128"/>
            </a:endParaRPr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itchFamily="34" charset="-128"/>
              </a:rPr>
              <a:t>Have a look at your list of motives – are these intrinsic of extrinsic?</a:t>
            </a:r>
          </a:p>
          <a:p>
            <a:pPr eaLnBrk="1" hangingPunct="1"/>
            <a:endParaRPr lang="en-GB" altLang="en-US" smtClean="0">
              <a:ea typeface="ＭＳ Ｐゴシック" pitchFamily="34" charset="-128"/>
            </a:endParaRPr>
          </a:p>
          <a:p>
            <a:pPr eaLnBrk="1" hangingPunct="1"/>
            <a:r>
              <a:rPr lang="en-GB" altLang="en-US" smtClean="0">
                <a:ea typeface="ＭＳ Ｐゴシック" pitchFamily="34" charset="-128"/>
              </a:rPr>
              <a:t>Intrinsic: for the activity itself</a:t>
            </a:r>
          </a:p>
          <a:p>
            <a:pPr eaLnBrk="1" hangingPunct="1"/>
            <a:r>
              <a:rPr lang="en-GB" altLang="en-US" smtClean="0">
                <a:ea typeface="ＭＳ Ｐゴシック" pitchFamily="34" charset="-128"/>
              </a:rPr>
              <a:t>Extrinsic: external rewards </a:t>
            </a:r>
            <a:endParaRPr lang="en-US" altLang="en-US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724432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500063" y="28575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mtClean="0">
                <a:ea typeface="ＭＳ Ｐゴシック" pitchFamily="34" charset="-128"/>
              </a:rPr>
              <a:t>The motivation dichotomy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400" smtClean="0">
                <a:ea typeface="ＭＳ Ｐゴシック" pitchFamily="34" charset="-128"/>
              </a:rPr>
              <a:t>Traditionally motivation is seen as a dichotomy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smtClean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400" smtClean="0">
                <a:ea typeface="ＭＳ Ｐゴシック" pitchFamily="34" charset="-128"/>
              </a:rPr>
              <a:t>Either intrinsic motivation or extrinsic motivation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smtClean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400" smtClean="0">
                <a:ea typeface="ＭＳ Ｐゴシック" pitchFamily="34" charset="-128"/>
              </a:rPr>
              <a:t>People can, and often do have both states around them but one state dominates (later view = actually a combination).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smtClean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400" smtClean="0">
                <a:ea typeface="ＭＳ Ｐゴシック" pitchFamily="34" charset="-128"/>
              </a:rPr>
              <a:t>The origins of this rest with </a:t>
            </a:r>
            <a:br>
              <a:rPr lang="en-GB" altLang="en-US" sz="2400" smtClean="0">
                <a:ea typeface="ＭＳ Ｐゴシック" pitchFamily="34" charset="-128"/>
              </a:rPr>
            </a:br>
            <a:r>
              <a:rPr lang="en-GB" altLang="en-US" sz="2400" smtClean="0">
                <a:ea typeface="ＭＳ Ｐゴシック" pitchFamily="34" charset="-128"/>
              </a:rPr>
              <a:t>- Cognitive Evaluation Theory (CET)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40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56014325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428625" y="357188"/>
            <a:ext cx="82296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rgbClr val="FF0000"/>
                </a:solidFill>
                <a:ea typeface="+mj-ea"/>
                <a:cs typeface="+mj-cs"/>
              </a:rPr>
              <a:t>Cognitive Evaluation Theory (CET)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itchFamily="34" charset="-128"/>
              </a:rPr>
              <a:t>CET </a:t>
            </a:r>
            <a:r>
              <a:rPr lang="en-US" altLang="en-US" smtClean="0">
                <a:ea typeface="ＭＳ Ｐゴシック" pitchFamily="34" charset="-128"/>
                <a:cs typeface="Times New Roman" pitchFamily="18" charset="0"/>
              </a:rPr>
              <a:t>considers the effects of events (rewards, feedback, goals) on intrinsic motivation</a:t>
            </a:r>
          </a:p>
          <a:p>
            <a:pPr lvl="1" eaLnBrk="1" hangingPunct="1"/>
            <a:r>
              <a:rPr lang="en-US" altLang="en-US" smtClean="0">
                <a:ea typeface="ＭＳ Ｐゴシック" pitchFamily="34" charset="-128"/>
                <a:cs typeface="Times New Roman" pitchFamily="18" charset="0"/>
              </a:rPr>
              <a:t>humans have an innate need to feel competent and autonomous</a:t>
            </a:r>
          </a:p>
          <a:p>
            <a:pPr lvl="1" eaLnBrk="1" hangingPunct="1"/>
            <a:r>
              <a:rPr lang="en-US" altLang="en-US" smtClean="0">
                <a:ea typeface="ＭＳ Ｐゴシック" pitchFamily="34" charset="-128"/>
                <a:cs typeface="Times New Roman" pitchFamily="18" charset="0"/>
              </a:rPr>
              <a:t>critical factor not the event itself, but the person</a:t>
            </a:r>
            <a:r>
              <a:rPr lang="ja-JP" altLang="en-US" smtClean="0">
                <a:latin typeface="Comic Sans MS" pitchFamily="66" charset="0"/>
                <a:ea typeface="ＭＳ Ｐゴシック" pitchFamily="34" charset="-128"/>
                <a:cs typeface="Times New Roman" pitchFamily="18" charset="0"/>
              </a:rPr>
              <a:t>’</a:t>
            </a:r>
            <a:r>
              <a:rPr lang="en-US" altLang="ja-JP" smtClean="0">
                <a:ea typeface="ＭＳ Ｐゴシック" pitchFamily="34" charset="-128"/>
                <a:cs typeface="Times New Roman" pitchFamily="18" charset="0"/>
              </a:rPr>
              <a:t>s interpretation / perception</a:t>
            </a:r>
          </a:p>
          <a:p>
            <a:pPr lvl="1" eaLnBrk="1" hangingPunct="1"/>
            <a:endParaRPr lang="en-US" altLang="en-US" smtClean="0">
              <a:ea typeface="ＭＳ Ｐゴシック" pitchFamily="34" charset="-128"/>
              <a:cs typeface="Times New Roman" pitchFamily="18" charset="0"/>
            </a:endParaRPr>
          </a:p>
          <a:p>
            <a:pPr lvl="1" eaLnBrk="1" hangingPunct="1">
              <a:buFont typeface="Wingdings 2" pitchFamily="18" charset="2"/>
              <a:buNone/>
            </a:pPr>
            <a:endParaRPr lang="en-US" altLang="en-US" smtClean="0">
              <a:ea typeface="ＭＳ Ｐゴシック" pitchFamily="34" charset="-128"/>
              <a:cs typeface="Times New Roman" pitchFamily="18" charset="0"/>
            </a:endParaRPr>
          </a:p>
          <a:p>
            <a:pPr lvl="1" eaLnBrk="1" hangingPunct="1">
              <a:buFontTx/>
              <a:buNone/>
            </a:pPr>
            <a:endParaRPr lang="en-GB" altLang="en-US" smtClean="0">
              <a:ea typeface="ＭＳ Ｐゴシック" pitchFamily="34" charset="-128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92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500063" y="500063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mtClean="0">
                <a:solidFill>
                  <a:srgbClr val="FF0000"/>
                </a:solidFill>
                <a:ea typeface="ＭＳ Ｐゴシック" pitchFamily="34" charset="-128"/>
              </a:rPr>
              <a:t>CET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b="1" smtClean="0">
                <a:ea typeface="ＭＳ Ｐゴシック" pitchFamily="34" charset="-128"/>
              </a:rPr>
              <a:t>Intrinsic motivation increases when:</a:t>
            </a:r>
          </a:p>
          <a:p>
            <a:pPr lvl="1" eaLnBrk="1" hangingPunct="1"/>
            <a:r>
              <a:rPr lang="en-GB" altLang="en-US" smtClean="0">
                <a:ea typeface="ＭＳ Ｐゴシック" pitchFamily="34" charset="-128"/>
              </a:rPr>
              <a:t>an individual perceives that the event (i.e., reward, feedback) provides positive information about their competence and self-determination</a:t>
            </a:r>
          </a:p>
          <a:p>
            <a:pPr lvl="1" eaLnBrk="1" hangingPunct="1"/>
            <a:endParaRPr lang="en-GB" altLang="en-US" smtClean="0">
              <a:ea typeface="ＭＳ Ｐゴシック" pitchFamily="34" charset="-128"/>
            </a:endParaRPr>
          </a:p>
          <a:p>
            <a:pPr eaLnBrk="1" hangingPunct="1"/>
            <a:r>
              <a:rPr lang="en-GB" altLang="en-US" b="1" smtClean="0">
                <a:ea typeface="ＭＳ Ｐゴシック" pitchFamily="34" charset="-128"/>
              </a:rPr>
              <a:t>Intrinsic motivation is undermined when:</a:t>
            </a:r>
          </a:p>
          <a:p>
            <a:pPr lvl="1" eaLnBrk="1" hangingPunct="1"/>
            <a:r>
              <a:rPr lang="en-GB" altLang="en-US" smtClean="0">
                <a:ea typeface="ＭＳ Ｐゴシック" pitchFamily="34" charset="-128"/>
              </a:rPr>
              <a:t>an individual perceives that the event is controlling their behaviour and develops feelings of incompetence</a:t>
            </a:r>
          </a:p>
          <a:p>
            <a:pPr lvl="1" eaLnBrk="1" hangingPunct="1"/>
            <a:endParaRPr lang="en-GB" altLang="en-US" smtClean="0">
              <a:ea typeface="ＭＳ Ｐゴシック" pitchFamily="34" charset="-128"/>
            </a:endParaRPr>
          </a:p>
          <a:p>
            <a:pPr eaLnBrk="1" hangingPunct="1"/>
            <a:endParaRPr lang="en-GB" altLang="en-US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025574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571500" y="28575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mtClean="0">
                <a:solidFill>
                  <a:srgbClr val="FF0000"/>
                </a:solidFill>
                <a:ea typeface="ＭＳ Ｐゴシック" pitchFamily="34" charset="-128"/>
              </a:rPr>
              <a:t>CET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820738"/>
          </a:xfrm>
        </p:spPr>
        <p:txBody>
          <a:bodyPr/>
          <a:lstStyle/>
          <a:p>
            <a:pPr eaLnBrk="1" hangingPunct="1"/>
            <a:r>
              <a:rPr lang="en-GB" altLang="en-US" smtClean="0">
                <a:ea typeface="ＭＳ Ｐゴシック" pitchFamily="34" charset="-128"/>
              </a:rPr>
              <a:t>Every event has 2 functional aspects:</a:t>
            </a:r>
          </a:p>
        </p:txBody>
      </p:sp>
      <p:sp>
        <p:nvSpPr>
          <p:cNvPr id="32772" name="Text Box 4"/>
          <p:cNvSpPr txBox="1">
            <a:spLocks noChangeArrowheads="1"/>
          </p:cNvSpPr>
          <p:nvPr/>
        </p:nvSpPr>
        <p:spPr bwMode="auto">
          <a:xfrm>
            <a:off x="250825" y="3141663"/>
            <a:ext cx="31686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6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2pPr>
            <a:lvl3pPr marL="1143000" indent="-228600">
              <a:defRPr sz="21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5pPr>
            <a:lvl6pPr marL="25146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6pPr>
            <a:lvl7pPr marL="29718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7pPr>
            <a:lvl8pPr marL="34290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8pPr>
            <a:lvl9pPr marL="38862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3200"/>
              <a:t>Informational</a:t>
            </a:r>
          </a:p>
        </p:txBody>
      </p:sp>
      <p:sp>
        <p:nvSpPr>
          <p:cNvPr id="32773" name="Text Box 5"/>
          <p:cNvSpPr txBox="1">
            <a:spLocks noChangeArrowheads="1"/>
          </p:cNvSpPr>
          <p:nvPr/>
        </p:nvSpPr>
        <p:spPr bwMode="auto">
          <a:xfrm>
            <a:off x="1116013" y="5084763"/>
            <a:ext cx="1584325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6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2pPr>
            <a:lvl3pPr marL="1143000" indent="-228600">
              <a:defRPr sz="21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5pPr>
            <a:lvl6pPr marL="25146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6pPr>
            <a:lvl7pPr marL="29718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7pPr>
            <a:lvl8pPr marL="34290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8pPr>
            <a:lvl9pPr marL="38862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3200"/>
              <a:t>Control</a:t>
            </a:r>
          </a:p>
        </p:txBody>
      </p:sp>
      <p:sp>
        <p:nvSpPr>
          <p:cNvPr id="32774" name="Text Box 6"/>
          <p:cNvSpPr txBox="1">
            <a:spLocks noChangeArrowheads="1"/>
          </p:cNvSpPr>
          <p:nvPr/>
        </p:nvSpPr>
        <p:spPr bwMode="auto">
          <a:xfrm>
            <a:off x="5076825" y="5084763"/>
            <a:ext cx="36004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6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2pPr>
            <a:lvl3pPr marL="1143000" indent="-228600">
              <a:defRPr sz="21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5pPr>
            <a:lvl6pPr marL="25146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6pPr>
            <a:lvl7pPr marL="29718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7pPr>
            <a:lvl8pPr marL="34290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8pPr>
            <a:lvl9pPr marL="38862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3200"/>
              <a:t>Self-determination</a:t>
            </a:r>
          </a:p>
        </p:txBody>
      </p:sp>
      <p:sp>
        <p:nvSpPr>
          <p:cNvPr id="32775" name="Text Box 7"/>
          <p:cNvSpPr txBox="1">
            <a:spLocks noChangeArrowheads="1"/>
          </p:cNvSpPr>
          <p:nvPr/>
        </p:nvSpPr>
        <p:spPr bwMode="auto">
          <a:xfrm>
            <a:off x="5003800" y="3141663"/>
            <a:ext cx="3744913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6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2pPr>
            <a:lvl3pPr marL="1143000" indent="-228600">
              <a:defRPr sz="21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5pPr>
            <a:lvl6pPr marL="25146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6pPr>
            <a:lvl7pPr marL="29718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7pPr>
            <a:lvl8pPr marL="34290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8pPr>
            <a:lvl9pPr marL="38862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3200"/>
              <a:t>Competence</a:t>
            </a:r>
          </a:p>
        </p:txBody>
      </p:sp>
      <p:sp>
        <p:nvSpPr>
          <p:cNvPr id="32776" name="Line 8"/>
          <p:cNvSpPr>
            <a:spLocks noChangeShapeType="1"/>
          </p:cNvSpPr>
          <p:nvPr/>
        </p:nvSpPr>
        <p:spPr bwMode="auto">
          <a:xfrm>
            <a:off x="3132138" y="3429000"/>
            <a:ext cx="1584325" cy="0"/>
          </a:xfrm>
          <a:prstGeom prst="line">
            <a:avLst/>
          </a:prstGeom>
          <a:noFill/>
          <a:ln w="635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2777" name="Line 9"/>
          <p:cNvSpPr>
            <a:spLocks noChangeShapeType="1"/>
          </p:cNvSpPr>
          <p:nvPr/>
        </p:nvSpPr>
        <p:spPr bwMode="auto">
          <a:xfrm>
            <a:off x="3059113" y="5373688"/>
            <a:ext cx="1728787" cy="0"/>
          </a:xfrm>
          <a:prstGeom prst="line">
            <a:avLst/>
          </a:prstGeom>
          <a:noFill/>
          <a:ln w="635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0818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3600" smtClean="0">
                <a:ea typeface="ＭＳ Ｐゴシック" pitchFamily="34" charset="-128"/>
              </a:rPr>
              <a:t>Tasks on Informational / Controlling Aspects of Rewards….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altLang="en-US" smtClean="0">
                <a:ea typeface="ＭＳ Ｐゴシック" pitchFamily="34" charset="-128"/>
              </a:rPr>
              <a:t>Using examples from sport, </a:t>
            </a:r>
            <a:r>
              <a:rPr lang="en-GB" altLang="en-US" b="1" smtClean="0">
                <a:ea typeface="ＭＳ Ｐゴシック" pitchFamily="34" charset="-128"/>
              </a:rPr>
              <a:t>provide two examples of: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b="1" smtClean="0">
              <a:ea typeface="ＭＳ Ｐゴシック" pitchFamily="34" charset="-128"/>
            </a:endParaRPr>
          </a:p>
          <a:p>
            <a:pPr eaLnBrk="1" hangingPunct="1"/>
            <a:r>
              <a:rPr lang="en-GB" altLang="en-US" smtClean="0">
                <a:ea typeface="ＭＳ Ｐゴシック" pitchFamily="34" charset="-128"/>
              </a:rPr>
              <a:t>How potential rewards could control you -  (Controlling aspects of rewards).</a:t>
            </a:r>
          </a:p>
          <a:p>
            <a:pPr eaLnBrk="1" hangingPunct="1"/>
            <a:endParaRPr lang="en-GB" altLang="en-US" smtClean="0">
              <a:ea typeface="ＭＳ Ｐゴシック" pitchFamily="34" charset="-128"/>
            </a:endParaRPr>
          </a:p>
          <a:p>
            <a:pPr eaLnBrk="1" hangingPunct="1"/>
            <a:r>
              <a:rPr lang="en-GB" altLang="en-US" smtClean="0">
                <a:ea typeface="ＭＳ Ｐゴシック" pitchFamily="34" charset="-128"/>
              </a:rPr>
              <a:t>How rewards can inform you about your competence – (Informational aspects of rewards).</a:t>
            </a:r>
            <a:endParaRPr lang="en-US" altLang="en-US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02816038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>
              <a:ea typeface="+mj-ea"/>
            </a:endParaRP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229600" cy="5272087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GB" altLang="en-US" smtClean="0">
                <a:solidFill>
                  <a:srgbClr val="FF00FF"/>
                </a:solidFill>
                <a:ea typeface="ＭＳ Ｐゴシック" pitchFamily="34" charset="-128"/>
              </a:rPr>
              <a:t>Controlling</a:t>
            </a:r>
          </a:p>
          <a:p>
            <a:pPr lvl="1" eaLnBrk="1" hangingPunct="1"/>
            <a:endParaRPr lang="en-GB" altLang="en-US" smtClean="0">
              <a:ea typeface="ＭＳ Ｐゴシック" pitchFamily="34" charset="-128"/>
            </a:endParaRPr>
          </a:p>
          <a:p>
            <a:pPr lvl="1" eaLnBrk="1" hangingPunct="1"/>
            <a:r>
              <a:rPr lang="en-GB" altLang="en-US" smtClean="0">
                <a:ea typeface="ＭＳ Ｐゴシック" pitchFamily="34" charset="-128"/>
              </a:rPr>
              <a:t>No train, no play rule…</a:t>
            </a:r>
          </a:p>
          <a:p>
            <a:pPr lvl="1" eaLnBrk="1" hangingPunct="1"/>
            <a:r>
              <a:rPr lang="en-GB" altLang="en-US" smtClean="0">
                <a:ea typeface="ＭＳ Ｐゴシック" pitchFamily="34" charset="-128"/>
              </a:rPr>
              <a:t>Attend the gym 6 times to get a t-shirt</a:t>
            </a:r>
          </a:p>
          <a:p>
            <a:pPr eaLnBrk="1" hangingPunct="1"/>
            <a:endParaRPr lang="en-GB" altLang="en-US" smtClean="0">
              <a:ea typeface="ＭＳ Ｐゴシック" pitchFamily="34" charset="-128"/>
            </a:endParaRPr>
          </a:p>
          <a:p>
            <a:pPr eaLnBrk="1" hangingPunct="1"/>
            <a:r>
              <a:rPr lang="en-GB" altLang="en-US" smtClean="0">
                <a:solidFill>
                  <a:srgbClr val="FF00FF"/>
                </a:solidFill>
                <a:ea typeface="ＭＳ Ｐゴシック" pitchFamily="34" charset="-128"/>
              </a:rPr>
              <a:t>Informational</a:t>
            </a:r>
          </a:p>
          <a:p>
            <a:pPr lvl="1" eaLnBrk="1" hangingPunct="1"/>
            <a:r>
              <a:rPr lang="en-GB" altLang="en-US" smtClean="0">
                <a:ea typeface="ＭＳ Ｐゴシック" pitchFamily="34" charset="-128"/>
              </a:rPr>
              <a:t>Win bonuses.</a:t>
            </a:r>
          </a:p>
          <a:p>
            <a:pPr lvl="1" eaLnBrk="1" hangingPunct="1"/>
            <a:r>
              <a:rPr lang="en-GB" altLang="en-US" smtClean="0">
                <a:ea typeface="ＭＳ Ｐゴシック" pitchFamily="34" charset="-128"/>
              </a:rPr>
              <a:t>Children - Gymnastics (8 levels) / Swimming badges (water skills + distance). </a:t>
            </a:r>
          </a:p>
          <a:p>
            <a:pPr lvl="1" eaLnBrk="1" hangingPunct="1"/>
            <a:r>
              <a:rPr lang="en-GB" altLang="en-US" smtClean="0">
                <a:ea typeface="ＭＳ Ｐゴシック" pitchFamily="34" charset="-128"/>
              </a:rPr>
              <a:t>Player of the season</a:t>
            </a:r>
          </a:p>
          <a:p>
            <a:pPr lvl="1" eaLnBrk="1" hangingPunct="1"/>
            <a:r>
              <a:rPr lang="en-GB" altLang="en-US" smtClean="0">
                <a:ea typeface="ＭＳ Ｐゴシック" pitchFamily="34" charset="-128"/>
              </a:rPr>
              <a:t>Most improved</a:t>
            </a:r>
          </a:p>
          <a:p>
            <a:pPr lvl="1" eaLnBrk="1" hangingPunct="1"/>
            <a:endParaRPr lang="en-US" altLang="en-US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42466124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428625" y="500063"/>
            <a:ext cx="82296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 smtClean="0">
                <a:solidFill>
                  <a:srgbClr val="FF0000"/>
                </a:solidFill>
                <a:ea typeface="+mj-ea"/>
                <a:cs typeface="+mj-cs"/>
              </a:rPr>
              <a:t>Attribution Theory</a:t>
            </a:r>
            <a:br>
              <a:rPr lang="en-GB" sz="4000" dirty="0" smtClean="0">
                <a:solidFill>
                  <a:srgbClr val="FF0000"/>
                </a:solidFill>
                <a:ea typeface="+mj-ea"/>
                <a:cs typeface="+mj-cs"/>
              </a:rPr>
            </a:br>
            <a:r>
              <a:rPr lang="en-GB" sz="4000" dirty="0" smtClean="0">
                <a:ea typeface="+mj-ea"/>
                <a:cs typeface="+mj-cs"/>
              </a:rPr>
              <a:t>(Weiner, 1985; 1986)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itchFamily="34" charset="-128"/>
              </a:rPr>
              <a:t>Focuses on how people </a:t>
            </a:r>
            <a:r>
              <a:rPr lang="en-GB" altLang="en-US" i="1" smtClean="0">
                <a:ea typeface="ＭＳ Ｐゴシック" pitchFamily="34" charset="-128"/>
              </a:rPr>
              <a:t>explain</a:t>
            </a:r>
            <a:r>
              <a:rPr lang="en-GB" altLang="en-US" smtClean="0">
                <a:ea typeface="ＭＳ Ｐゴシック" pitchFamily="34" charset="-128"/>
              </a:rPr>
              <a:t> their successes and failures </a:t>
            </a:r>
          </a:p>
          <a:p>
            <a:pPr eaLnBrk="1" hangingPunct="1"/>
            <a:r>
              <a:rPr lang="en-GB" altLang="en-US" smtClean="0">
                <a:ea typeface="ＭＳ Ｐゴシック" pitchFamily="34" charset="-128"/>
              </a:rPr>
              <a:t>Explanations for success and failure can be classified into a few categories:</a:t>
            </a:r>
          </a:p>
          <a:p>
            <a:pPr lvl="1" eaLnBrk="1" hangingPunct="1"/>
            <a:r>
              <a:rPr lang="en-GB" altLang="en-US" smtClean="0">
                <a:ea typeface="ＭＳ Ｐゴシック" pitchFamily="34" charset="-128"/>
              </a:rPr>
              <a:t>Stability</a:t>
            </a:r>
          </a:p>
          <a:p>
            <a:pPr lvl="1" eaLnBrk="1" hangingPunct="1"/>
            <a:r>
              <a:rPr lang="en-GB" altLang="en-US" smtClean="0">
                <a:ea typeface="ＭＳ Ｐゴシック" pitchFamily="34" charset="-128"/>
              </a:rPr>
              <a:t>Locus of causality</a:t>
            </a:r>
          </a:p>
          <a:p>
            <a:pPr lvl="1" eaLnBrk="1" hangingPunct="1"/>
            <a:r>
              <a:rPr lang="en-GB" altLang="en-US" smtClean="0">
                <a:ea typeface="ＭＳ Ｐゴシック" pitchFamily="34" charset="-128"/>
              </a:rPr>
              <a:t>Locus of control</a:t>
            </a:r>
          </a:p>
        </p:txBody>
      </p:sp>
    </p:spTree>
    <p:extLst>
      <p:ext uri="{BB962C8B-B14F-4D97-AF65-F5344CB8AC3E}">
        <p14:creationId xmlns:p14="http://schemas.microsoft.com/office/powerpoint/2010/main" val="243832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4600" smtClean="0">
                <a:solidFill>
                  <a:srgbClr val="FF0000"/>
                </a:solidFill>
                <a:ea typeface="ＭＳ Ｐゴシック" pitchFamily="34" charset="-128"/>
              </a:rPr>
              <a:t>Attribution Theory</a:t>
            </a:r>
            <a:br>
              <a:rPr lang="en-GB" altLang="en-US" sz="4600" smtClean="0">
                <a:solidFill>
                  <a:srgbClr val="FF0000"/>
                </a:solidFill>
                <a:ea typeface="ＭＳ Ｐゴシック" pitchFamily="34" charset="-128"/>
              </a:rPr>
            </a:br>
            <a:r>
              <a:rPr lang="en-GB" altLang="en-US" sz="4600" smtClean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3600" smtClean="0">
                <a:ea typeface="ＭＳ Ｐゴシック" pitchFamily="34" charset="-128"/>
              </a:rPr>
              <a:t>(Weiner, 1985; 1986)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/>
            <a:r>
              <a:rPr lang="en-GB" altLang="en-US" smtClean="0">
                <a:ea typeface="ＭＳ Ｐゴシック" pitchFamily="34" charset="-128"/>
              </a:rPr>
              <a:t>Focuses on how people </a:t>
            </a:r>
            <a:r>
              <a:rPr lang="en-GB" altLang="en-US" i="1" smtClean="0">
                <a:ea typeface="ＭＳ Ｐゴシック" pitchFamily="34" charset="-128"/>
              </a:rPr>
              <a:t>explain</a:t>
            </a:r>
            <a:r>
              <a:rPr lang="en-GB" altLang="en-US" smtClean="0">
                <a:ea typeface="ＭＳ Ｐゴシック" pitchFamily="34" charset="-128"/>
              </a:rPr>
              <a:t> their successes and failures </a:t>
            </a:r>
          </a:p>
          <a:p>
            <a:pPr eaLnBrk="1" hangingPunct="1"/>
            <a:r>
              <a:rPr lang="en-GB" altLang="en-US" smtClean="0">
                <a:ea typeface="ＭＳ Ｐゴシック" pitchFamily="34" charset="-128"/>
              </a:rPr>
              <a:t>Explanations for success and failure can be classified into 3 categories:</a:t>
            </a:r>
          </a:p>
          <a:p>
            <a:pPr eaLnBrk="1" hangingPunct="1"/>
            <a:r>
              <a:rPr lang="en-GB" altLang="en-US" smtClean="0">
                <a:solidFill>
                  <a:schemeClr val="accent2"/>
                </a:solidFill>
                <a:ea typeface="ＭＳ Ｐゴシック" pitchFamily="34" charset="-128"/>
              </a:rPr>
              <a:t>Stability = factor to which one attributes success or failure is fairly permanent or unstable</a:t>
            </a:r>
          </a:p>
          <a:p>
            <a:pPr eaLnBrk="1" hangingPunct="1"/>
            <a:r>
              <a:rPr lang="en-GB" altLang="en-US" smtClean="0">
                <a:solidFill>
                  <a:schemeClr val="accent1"/>
                </a:solidFill>
                <a:ea typeface="ＭＳ Ｐゴシック" pitchFamily="34" charset="-128"/>
              </a:rPr>
              <a:t>Locus of causality = a factor which is either internal or external to the individual</a:t>
            </a:r>
          </a:p>
          <a:p>
            <a:pPr eaLnBrk="1" hangingPunct="1"/>
            <a:r>
              <a:rPr lang="en-GB" altLang="en-US" smtClean="0">
                <a:solidFill>
                  <a:schemeClr val="tx2"/>
                </a:solidFill>
                <a:ea typeface="ＭＳ Ｐゴシック" pitchFamily="34" charset="-128"/>
              </a:rPr>
              <a:t>Locus of control = a factor which is or not under the participants control</a:t>
            </a:r>
          </a:p>
        </p:txBody>
      </p:sp>
    </p:spTree>
    <p:extLst>
      <p:ext uri="{BB962C8B-B14F-4D97-AF65-F5344CB8AC3E}">
        <p14:creationId xmlns:p14="http://schemas.microsoft.com/office/powerpoint/2010/main" val="3275675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ea typeface="ＭＳ Ｐゴシック" pitchFamily="34" charset="-128"/>
              </a:rPr>
              <a:t>Task:</a:t>
            </a:r>
          </a:p>
        </p:txBody>
      </p:sp>
      <p:sp>
        <p:nvSpPr>
          <p:cNvPr id="37891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mtClean="0">
                <a:ea typeface="ＭＳ Ｐゴシック" pitchFamily="34" charset="-128"/>
              </a:rPr>
              <a:t>Think of the last time you were </a:t>
            </a:r>
            <a:r>
              <a:rPr lang="en-GB" altLang="en-US" b="1" smtClean="0">
                <a:ea typeface="ＭＳ Ｐゴシック" pitchFamily="34" charset="-128"/>
              </a:rPr>
              <a:t>successful</a:t>
            </a:r>
            <a:r>
              <a:rPr lang="en-GB" altLang="en-US" smtClean="0">
                <a:ea typeface="ＭＳ Ｐゴシック" pitchFamily="34" charset="-128"/>
              </a:rPr>
              <a:t> in a sporting setting…</a:t>
            </a:r>
          </a:p>
          <a:p>
            <a:r>
              <a:rPr lang="en-GB" altLang="en-US" smtClean="0">
                <a:ea typeface="ＭＳ Ｐゴシック" pitchFamily="34" charset="-128"/>
              </a:rPr>
              <a:t>What did you attribute that success to?</a:t>
            </a:r>
          </a:p>
          <a:p>
            <a:endParaRPr lang="en-GB" altLang="en-US" smtClean="0">
              <a:ea typeface="ＭＳ Ｐゴシック" pitchFamily="34" charset="-128"/>
            </a:endParaRPr>
          </a:p>
          <a:p>
            <a:r>
              <a:rPr lang="en-GB" altLang="en-US" smtClean="0">
                <a:ea typeface="ＭＳ Ｐゴシック" pitchFamily="34" charset="-128"/>
              </a:rPr>
              <a:t>Think of the last time you were </a:t>
            </a:r>
            <a:r>
              <a:rPr lang="en-GB" altLang="en-US" b="1" smtClean="0">
                <a:ea typeface="ＭＳ Ｐゴシック" pitchFamily="34" charset="-128"/>
              </a:rPr>
              <a:t>unsuccessful </a:t>
            </a:r>
            <a:r>
              <a:rPr lang="en-GB" altLang="en-US" smtClean="0">
                <a:ea typeface="ＭＳ Ｐゴシック" pitchFamily="34" charset="-128"/>
              </a:rPr>
              <a:t>in a sporting setting…</a:t>
            </a:r>
          </a:p>
          <a:p>
            <a:r>
              <a:rPr lang="en-GB" altLang="en-US" smtClean="0">
                <a:ea typeface="ＭＳ Ｐゴシック" pitchFamily="34" charset="-128"/>
              </a:rPr>
              <a:t>What did you attribute that success to?</a:t>
            </a:r>
          </a:p>
          <a:p>
            <a:endParaRPr lang="en-GB" altLang="en-US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505077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400" smtClean="0">
                <a:solidFill>
                  <a:srgbClr val="FF0000"/>
                </a:solidFill>
                <a:ea typeface="ＭＳ Ｐゴシック" pitchFamily="34" charset="-128"/>
              </a:rPr>
              <a:t>Attribution Categories - examples</a:t>
            </a:r>
          </a:p>
        </p:txBody>
      </p:sp>
      <p:sp>
        <p:nvSpPr>
          <p:cNvPr id="38915" name="Rectangle 3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smtClean="0">
                <a:ea typeface="ＭＳ Ｐゴシック" pitchFamily="34" charset="-128"/>
              </a:rPr>
              <a:t>Internal / stable:     Ability</a:t>
            </a:r>
          </a:p>
          <a:p>
            <a:pPr>
              <a:buFont typeface="Wingdings 2" pitchFamily="18" charset="2"/>
              <a:buNone/>
            </a:pPr>
            <a:endParaRPr lang="en-GB" altLang="en-US" smtClean="0">
              <a:ea typeface="ＭＳ Ｐゴシック" pitchFamily="34" charset="-128"/>
            </a:endParaRPr>
          </a:p>
          <a:p>
            <a:r>
              <a:rPr lang="en-GB" altLang="en-US" smtClean="0">
                <a:ea typeface="ＭＳ Ｐゴシック" pitchFamily="34" charset="-128"/>
              </a:rPr>
              <a:t>External / stable:      Task or opponent difficulty</a:t>
            </a:r>
          </a:p>
          <a:p>
            <a:pPr>
              <a:buFont typeface="Wingdings 2" pitchFamily="18" charset="2"/>
              <a:buNone/>
            </a:pPr>
            <a:endParaRPr lang="en-GB" altLang="en-US" smtClean="0">
              <a:ea typeface="ＭＳ Ｐゴシック" pitchFamily="34" charset="-128"/>
            </a:endParaRPr>
          </a:p>
          <a:p>
            <a:r>
              <a:rPr lang="en-GB" altLang="en-US" smtClean="0">
                <a:ea typeface="ＭＳ Ｐゴシック" pitchFamily="34" charset="-128"/>
              </a:rPr>
              <a:t>Internal / unstable:     Effort</a:t>
            </a:r>
          </a:p>
          <a:p>
            <a:pPr>
              <a:buFont typeface="Wingdings 2" pitchFamily="18" charset="2"/>
              <a:buNone/>
            </a:pPr>
            <a:endParaRPr lang="en-GB" altLang="en-US" smtClean="0">
              <a:ea typeface="ＭＳ Ｐゴシック" pitchFamily="34" charset="-128"/>
            </a:endParaRPr>
          </a:p>
          <a:p>
            <a:r>
              <a:rPr lang="en-GB" altLang="en-US" smtClean="0">
                <a:ea typeface="ＭＳ Ｐゴシック" pitchFamily="34" charset="-128"/>
              </a:rPr>
              <a:t>External / unstable:     Luck</a:t>
            </a:r>
          </a:p>
        </p:txBody>
      </p:sp>
    </p:spTree>
    <p:extLst>
      <p:ext uri="{BB962C8B-B14F-4D97-AF65-F5344CB8AC3E}">
        <p14:creationId xmlns:p14="http://schemas.microsoft.com/office/powerpoint/2010/main" val="4153830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11255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altLang="en-US" smtClean="0">
                <a:ea typeface="ＭＳ Ｐゴシック" pitchFamily="34" charset="-128"/>
              </a:rPr>
              <a:t>Implications:Developmental Changes in Goal Orientation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2349500"/>
            <a:ext cx="8229600" cy="4389438"/>
          </a:xfrm>
        </p:spPr>
        <p:txBody>
          <a:bodyPr/>
          <a:lstStyle/>
          <a:p>
            <a:r>
              <a:rPr lang="en-US" altLang="en-US" smtClean="0">
                <a:ea typeface="ＭＳ Ｐゴシック" pitchFamily="34" charset="-128"/>
              </a:rPr>
              <a:t>4-6 years</a:t>
            </a:r>
          </a:p>
          <a:p>
            <a:pPr lvl="1"/>
            <a:r>
              <a:rPr lang="en-US" altLang="en-US" smtClean="0">
                <a:ea typeface="ＭＳ Ｐゴシック" pitchFamily="34" charset="-128"/>
              </a:rPr>
              <a:t>Don’t distinguish between effort &amp; ability </a:t>
            </a:r>
          </a:p>
          <a:p>
            <a:r>
              <a:rPr lang="en-US" altLang="en-US" smtClean="0">
                <a:ea typeface="ＭＳ Ｐゴシック" pitchFamily="34" charset="-128"/>
              </a:rPr>
              <a:t>6-7 years</a:t>
            </a:r>
          </a:p>
          <a:p>
            <a:pPr lvl="1"/>
            <a:r>
              <a:rPr lang="en-US" altLang="en-US" smtClean="0">
                <a:ea typeface="ＭＳ Ｐゴシック" pitchFamily="34" charset="-128"/>
              </a:rPr>
              <a:t>Concept of difficulty develops</a:t>
            </a:r>
          </a:p>
          <a:p>
            <a:r>
              <a:rPr lang="en-US" altLang="en-US" smtClean="0">
                <a:ea typeface="ＭＳ Ｐゴシック" pitchFamily="34" charset="-128"/>
              </a:rPr>
              <a:t>7-9 years</a:t>
            </a:r>
          </a:p>
          <a:p>
            <a:pPr lvl="1"/>
            <a:r>
              <a:rPr lang="en-US" altLang="en-US" smtClean="0">
                <a:ea typeface="ＭＳ Ｐゴシック" pitchFamily="34" charset="-128"/>
              </a:rPr>
              <a:t>Effort is cause of outcomes</a:t>
            </a:r>
          </a:p>
        </p:txBody>
      </p:sp>
    </p:spTree>
    <p:extLst>
      <p:ext uri="{BB962C8B-B14F-4D97-AF65-F5344CB8AC3E}">
        <p14:creationId xmlns:p14="http://schemas.microsoft.com/office/powerpoint/2010/main" val="4105311601"/>
      </p:ext>
    </p:ext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 autoUpdateAnimBg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1268413"/>
            <a:ext cx="8229600" cy="1143000"/>
          </a:xfrm>
        </p:spPr>
        <p:txBody>
          <a:bodyPr/>
          <a:lstStyle/>
          <a:p>
            <a:r>
              <a:rPr lang="en-US" altLang="en-US" smtClean="0">
                <a:ea typeface="ＭＳ Ｐゴシック" pitchFamily="34" charset="-128"/>
              </a:rPr>
              <a:t>Developmental Changes in Goal Orientation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2636838"/>
            <a:ext cx="8229600" cy="4389437"/>
          </a:xfrm>
        </p:spPr>
        <p:txBody>
          <a:bodyPr/>
          <a:lstStyle/>
          <a:p>
            <a:r>
              <a:rPr lang="en-US" altLang="en-US" smtClean="0">
                <a:ea typeface="ＭＳ Ｐゴシック" pitchFamily="34" charset="-128"/>
              </a:rPr>
              <a:t>9-10 years</a:t>
            </a:r>
          </a:p>
          <a:p>
            <a:pPr lvl="1"/>
            <a:r>
              <a:rPr lang="en-US" altLang="en-US" smtClean="0">
                <a:ea typeface="ＭＳ Ｐゴシック" pitchFamily="34" charset="-128"/>
              </a:rPr>
              <a:t>Success = ability OR effort</a:t>
            </a:r>
          </a:p>
          <a:p>
            <a:r>
              <a:rPr lang="en-US" altLang="en-US" smtClean="0">
                <a:ea typeface="ＭＳ Ｐゴシック" pitchFamily="34" charset="-128"/>
              </a:rPr>
              <a:t>10-12 years</a:t>
            </a:r>
          </a:p>
          <a:p>
            <a:pPr lvl="1"/>
            <a:r>
              <a:rPr lang="en-US" altLang="en-US" smtClean="0">
                <a:ea typeface="ＭＳ Ｐゴシック" pitchFamily="34" charset="-128"/>
              </a:rPr>
              <a:t>Ability &amp; effort fully differentiated</a:t>
            </a:r>
          </a:p>
          <a:p>
            <a:r>
              <a:rPr lang="en-US" altLang="en-US" smtClean="0">
                <a:ea typeface="ＭＳ Ｐゴシック" pitchFamily="34" charset="-128"/>
              </a:rPr>
              <a:t>Largest decline in youth sport participation - why???</a:t>
            </a:r>
          </a:p>
        </p:txBody>
      </p:sp>
    </p:spTree>
    <p:extLst>
      <p:ext uri="{BB962C8B-B14F-4D97-AF65-F5344CB8AC3E}">
        <p14:creationId xmlns:p14="http://schemas.microsoft.com/office/powerpoint/2010/main" val="767486728"/>
      </p:ext>
    </p:ext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 autoUpdateAnimBg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914400" y="188913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4000" smtClean="0">
                <a:solidFill>
                  <a:srgbClr val="FF0000"/>
                </a:solidFill>
                <a:ea typeface="ＭＳ Ｐゴシック" pitchFamily="34" charset="-128"/>
              </a:rPr>
              <a:t>Weiner’s basic attribution categories</a:t>
            </a:r>
          </a:p>
        </p:txBody>
      </p:sp>
      <p:sp>
        <p:nvSpPr>
          <p:cNvPr id="41987" name="Text Box 4"/>
          <p:cNvSpPr txBox="1">
            <a:spLocks noChangeArrowheads="1"/>
          </p:cNvSpPr>
          <p:nvPr/>
        </p:nvSpPr>
        <p:spPr bwMode="auto">
          <a:xfrm>
            <a:off x="3132138" y="1916113"/>
            <a:ext cx="3311525" cy="1076325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6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2pPr>
            <a:lvl3pPr marL="1143000" indent="-228600">
              <a:defRPr sz="21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5pPr>
            <a:lvl6pPr marL="25146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6pPr>
            <a:lvl7pPr marL="29718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7pPr>
            <a:lvl8pPr marL="34290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8pPr>
            <a:lvl9pPr marL="38862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>
                <a:solidFill>
                  <a:schemeClr val="bg1"/>
                </a:solidFill>
              </a:rPr>
              <a:t>Basic attribution categories</a:t>
            </a:r>
          </a:p>
        </p:txBody>
      </p:sp>
      <p:sp>
        <p:nvSpPr>
          <p:cNvPr id="41988" name="Text Box 5"/>
          <p:cNvSpPr txBox="1">
            <a:spLocks noChangeArrowheads="1"/>
          </p:cNvSpPr>
          <p:nvPr/>
        </p:nvSpPr>
        <p:spPr bwMode="auto">
          <a:xfrm>
            <a:off x="179388" y="3789363"/>
            <a:ext cx="2519362" cy="588962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6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2pPr>
            <a:lvl3pPr marL="1143000" indent="-228600">
              <a:defRPr sz="21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5pPr>
            <a:lvl6pPr marL="25146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6pPr>
            <a:lvl7pPr marL="29718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7pPr>
            <a:lvl8pPr marL="34290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8pPr>
            <a:lvl9pPr marL="38862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>
                <a:solidFill>
                  <a:schemeClr val="bg1"/>
                </a:solidFill>
              </a:rPr>
              <a:t>Stability</a:t>
            </a:r>
          </a:p>
        </p:txBody>
      </p:sp>
      <p:sp>
        <p:nvSpPr>
          <p:cNvPr id="41989" name="Text Box 6"/>
          <p:cNvSpPr txBox="1">
            <a:spLocks noChangeArrowheads="1"/>
          </p:cNvSpPr>
          <p:nvPr/>
        </p:nvSpPr>
        <p:spPr bwMode="auto">
          <a:xfrm>
            <a:off x="3500438" y="3786188"/>
            <a:ext cx="2519362" cy="1076325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6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2pPr>
            <a:lvl3pPr marL="1143000" indent="-228600">
              <a:defRPr sz="21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5pPr>
            <a:lvl6pPr marL="25146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6pPr>
            <a:lvl7pPr marL="29718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7pPr>
            <a:lvl8pPr marL="34290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8pPr>
            <a:lvl9pPr marL="38862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>
                <a:solidFill>
                  <a:schemeClr val="bg1"/>
                </a:solidFill>
              </a:rPr>
              <a:t>Locus of causality</a:t>
            </a:r>
          </a:p>
        </p:txBody>
      </p:sp>
      <p:sp>
        <p:nvSpPr>
          <p:cNvPr id="41990" name="Text Box 7"/>
          <p:cNvSpPr txBox="1">
            <a:spLocks noChangeArrowheads="1"/>
          </p:cNvSpPr>
          <p:nvPr/>
        </p:nvSpPr>
        <p:spPr bwMode="auto">
          <a:xfrm>
            <a:off x="7019925" y="3789363"/>
            <a:ext cx="1944688" cy="1076325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6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2pPr>
            <a:lvl3pPr marL="1143000" indent="-228600">
              <a:defRPr sz="21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5pPr>
            <a:lvl6pPr marL="25146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6pPr>
            <a:lvl7pPr marL="29718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7pPr>
            <a:lvl8pPr marL="34290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8pPr>
            <a:lvl9pPr marL="38862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>
                <a:solidFill>
                  <a:schemeClr val="bg1"/>
                </a:solidFill>
              </a:rPr>
              <a:t>Locus of control</a:t>
            </a:r>
          </a:p>
        </p:txBody>
      </p:sp>
      <p:sp>
        <p:nvSpPr>
          <p:cNvPr id="41991" name="Text Box 8"/>
          <p:cNvSpPr txBox="1">
            <a:spLocks noChangeArrowheads="1"/>
          </p:cNvSpPr>
          <p:nvPr/>
        </p:nvSpPr>
        <p:spPr bwMode="auto">
          <a:xfrm>
            <a:off x="0" y="5805488"/>
            <a:ext cx="31321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6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2pPr>
            <a:lvl3pPr marL="1143000" indent="-228600">
              <a:defRPr sz="21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5pPr>
            <a:lvl6pPr marL="25146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6pPr>
            <a:lvl7pPr marL="29718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7pPr>
            <a:lvl8pPr marL="34290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8pPr>
            <a:lvl9pPr marL="38862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 b="1"/>
              <a:t>Stable             Unstable</a:t>
            </a:r>
          </a:p>
        </p:txBody>
      </p:sp>
      <p:sp>
        <p:nvSpPr>
          <p:cNvPr id="41992" name="Text Box 9"/>
          <p:cNvSpPr txBox="1">
            <a:spLocks noChangeArrowheads="1"/>
          </p:cNvSpPr>
          <p:nvPr/>
        </p:nvSpPr>
        <p:spPr bwMode="auto">
          <a:xfrm>
            <a:off x="3563938" y="5805488"/>
            <a:ext cx="30226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6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2pPr>
            <a:lvl3pPr marL="1143000" indent="-228600">
              <a:defRPr sz="21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5pPr>
            <a:lvl6pPr marL="25146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6pPr>
            <a:lvl7pPr marL="29718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7pPr>
            <a:lvl8pPr marL="34290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8pPr>
            <a:lvl9pPr marL="38862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 b="1"/>
              <a:t>Internal        External</a:t>
            </a:r>
          </a:p>
        </p:txBody>
      </p:sp>
      <p:sp>
        <p:nvSpPr>
          <p:cNvPr id="41993" name="Text Box 11"/>
          <p:cNvSpPr txBox="1">
            <a:spLocks noChangeArrowheads="1"/>
          </p:cNvSpPr>
          <p:nvPr/>
        </p:nvSpPr>
        <p:spPr bwMode="auto">
          <a:xfrm>
            <a:off x="6732588" y="5734050"/>
            <a:ext cx="1223962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6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2pPr>
            <a:lvl3pPr marL="1143000" indent="-228600">
              <a:defRPr sz="21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5pPr>
            <a:lvl6pPr marL="25146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6pPr>
            <a:lvl7pPr marL="29718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7pPr>
            <a:lvl8pPr marL="34290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8pPr>
            <a:lvl9pPr marL="38862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 b="1"/>
              <a:t>In one’s control</a:t>
            </a:r>
          </a:p>
        </p:txBody>
      </p:sp>
      <p:sp>
        <p:nvSpPr>
          <p:cNvPr id="41994" name="Text Box 12"/>
          <p:cNvSpPr txBox="1">
            <a:spLocks noChangeArrowheads="1"/>
          </p:cNvSpPr>
          <p:nvPr/>
        </p:nvSpPr>
        <p:spPr bwMode="auto">
          <a:xfrm>
            <a:off x="8101013" y="5661025"/>
            <a:ext cx="118745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6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2pPr>
            <a:lvl3pPr marL="1143000" indent="-228600">
              <a:defRPr sz="21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5pPr>
            <a:lvl6pPr marL="25146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6pPr>
            <a:lvl7pPr marL="29718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7pPr>
            <a:lvl8pPr marL="34290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8pPr>
            <a:lvl9pPr marL="3886200" indent="-228600" eaLnBrk="0" fontAlgn="base" hangingPunct="0"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defRPr sz="2000">
                <a:solidFill>
                  <a:schemeClr val="tx1"/>
                </a:solidFill>
                <a:latin typeface="Constantia" pitchFamily="18" charset="0"/>
                <a:ea typeface="ＭＳ Ｐゴシック" pitchFamily="34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 b="1"/>
              <a:t>Out of one’s control</a:t>
            </a:r>
          </a:p>
        </p:txBody>
      </p:sp>
      <p:sp>
        <p:nvSpPr>
          <p:cNvPr id="41995" name="Line 13"/>
          <p:cNvSpPr>
            <a:spLocks noChangeShapeType="1"/>
          </p:cNvSpPr>
          <p:nvPr/>
        </p:nvSpPr>
        <p:spPr bwMode="auto">
          <a:xfrm>
            <a:off x="468313" y="4652963"/>
            <a:ext cx="0" cy="100806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996" name="Line 15"/>
          <p:cNvSpPr>
            <a:spLocks noChangeShapeType="1"/>
          </p:cNvSpPr>
          <p:nvPr/>
        </p:nvSpPr>
        <p:spPr bwMode="auto">
          <a:xfrm>
            <a:off x="2195513" y="4652963"/>
            <a:ext cx="0" cy="100806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997" name="Line 16"/>
          <p:cNvSpPr>
            <a:spLocks noChangeShapeType="1"/>
          </p:cNvSpPr>
          <p:nvPr/>
        </p:nvSpPr>
        <p:spPr bwMode="auto">
          <a:xfrm>
            <a:off x="3995738" y="5013325"/>
            <a:ext cx="0" cy="7207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998" name="Line 17"/>
          <p:cNvSpPr>
            <a:spLocks noChangeShapeType="1"/>
          </p:cNvSpPr>
          <p:nvPr/>
        </p:nvSpPr>
        <p:spPr bwMode="auto">
          <a:xfrm>
            <a:off x="5651500" y="5013325"/>
            <a:ext cx="0" cy="7207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999" name="Line 19"/>
          <p:cNvSpPr>
            <a:spLocks noChangeShapeType="1"/>
          </p:cNvSpPr>
          <p:nvPr/>
        </p:nvSpPr>
        <p:spPr bwMode="auto">
          <a:xfrm>
            <a:off x="7235825" y="5013325"/>
            <a:ext cx="0" cy="6477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2000" name="Line 22"/>
          <p:cNvSpPr>
            <a:spLocks noChangeShapeType="1"/>
          </p:cNvSpPr>
          <p:nvPr/>
        </p:nvSpPr>
        <p:spPr bwMode="auto">
          <a:xfrm>
            <a:off x="8675688" y="4941888"/>
            <a:ext cx="0" cy="71913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2001" name="Line 23"/>
          <p:cNvSpPr>
            <a:spLocks noChangeShapeType="1"/>
          </p:cNvSpPr>
          <p:nvPr/>
        </p:nvSpPr>
        <p:spPr bwMode="auto">
          <a:xfrm>
            <a:off x="4787900" y="3141663"/>
            <a:ext cx="0" cy="50323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2002" name="Line 25"/>
          <p:cNvSpPr>
            <a:spLocks noChangeShapeType="1"/>
          </p:cNvSpPr>
          <p:nvPr/>
        </p:nvSpPr>
        <p:spPr bwMode="auto">
          <a:xfrm>
            <a:off x="1403350" y="3357563"/>
            <a:ext cx="65532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2003" name="Line 26"/>
          <p:cNvSpPr>
            <a:spLocks noChangeShapeType="1"/>
          </p:cNvSpPr>
          <p:nvPr/>
        </p:nvSpPr>
        <p:spPr bwMode="auto">
          <a:xfrm>
            <a:off x="1403350" y="3357563"/>
            <a:ext cx="0" cy="28733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2004" name="Line 27"/>
          <p:cNvSpPr>
            <a:spLocks noChangeShapeType="1"/>
          </p:cNvSpPr>
          <p:nvPr/>
        </p:nvSpPr>
        <p:spPr bwMode="auto">
          <a:xfrm>
            <a:off x="7956550" y="3357563"/>
            <a:ext cx="0" cy="28733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1732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3080" name="Group 72"/>
          <p:cNvGraphicFramePr>
            <a:graphicFrameLocks noGrp="1"/>
          </p:cNvGraphicFramePr>
          <p:nvPr>
            <p:ph idx="1"/>
          </p:nvPr>
        </p:nvGraphicFramePr>
        <p:xfrm>
          <a:off x="250825" y="333375"/>
          <a:ext cx="8640763" cy="6151563"/>
        </p:xfrm>
        <a:graphic>
          <a:graphicData uri="http://schemas.openxmlformats.org/drawingml/2006/table">
            <a:tbl>
              <a:tblPr/>
              <a:tblGrid>
                <a:gridCol w="4321175"/>
                <a:gridCol w="4319588"/>
              </a:tblGrid>
              <a:tr h="530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pitchFamily="34" charset="0"/>
                          <a:ea typeface="ＭＳ Ｐゴシック" pitchFamily="34" charset="-128"/>
                        </a:rPr>
                        <a:t>ATTRIBUTIONS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>
                        <a:alpha val="50195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pitchFamily="34" charset="0"/>
                          <a:ea typeface="ＭＳ Ｐゴシック" pitchFamily="34" charset="-128"/>
                        </a:rPr>
                        <a:t>PSYCHOLOGICAL RESULT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>
                        <a:alpha val="50195"/>
                      </a:srgbClr>
                    </a:solidFill>
                  </a:tcPr>
                </a:tc>
              </a:tr>
              <a:tr h="530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pitchFamily="34" charset="0"/>
                          <a:ea typeface="ＭＳ Ｐゴシック" pitchFamily="34" charset="-128"/>
                        </a:rPr>
                        <a:t>Stability Factors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>
                        <a:alpha val="50195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pitchFamily="34" charset="0"/>
                          <a:ea typeface="ＭＳ Ｐゴシック" pitchFamily="34" charset="-128"/>
                        </a:rPr>
                        <a:t>Expectancy of Future Success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>
                        <a:alpha val="50195"/>
                      </a:schemeClr>
                    </a:solidFill>
                  </a:tcPr>
                </a:tc>
              </a:tr>
              <a:tr h="955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Stable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>
                        <a:alpha val="50195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Increased expectation of success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>
                        <a:alpha val="50195"/>
                      </a:srgbClr>
                    </a:solidFill>
                  </a:tcPr>
                </a:tc>
              </a:tr>
              <a:tr h="9540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Unstable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>
                        <a:alpha val="50195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Decreased expectation of success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>
                        <a:alpha val="50195"/>
                      </a:srgbClr>
                    </a:solidFill>
                  </a:tcPr>
                </a:tc>
              </a:tr>
              <a:tr h="530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pitchFamily="34" charset="0"/>
                          <a:ea typeface="ＭＳ Ｐゴシック" pitchFamily="34" charset="-128"/>
                        </a:rPr>
                        <a:t>Causality Factors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>
                        <a:alpha val="50195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pitchFamily="34" charset="0"/>
                          <a:ea typeface="ＭＳ Ｐゴシック" pitchFamily="34" charset="-128"/>
                        </a:rPr>
                        <a:t>Emotional Influences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>
                        <a:alpha val="50195"/>
                      </a:schemeClr>
                    </a:solidFill>
                  </a:tcPr>
                </a:tc>
              </a:tr>
              <a:tr h="530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Internal cause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>
                        <a:alpha val="50195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Increased pride or shame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>
                        <a:alpha val="50195"/>
                      </a:srgbClr>
                    </a:solidFill>
                  </a:tcPr>
                </a:tc>
              </a:tr>
              <a:tr h="530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External cause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>
                        <a:alpha val="50195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Decreased pride or shame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>
                        <a:alpha val="50195"/>
                      </a:srgbClr>
                    </a:solidFill>
                  </a:tcPr>
                </a:tc>
              </a:tr>
              <a:tr h="530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pitchFamily="34" charset="0"/>
                          <a:ea typeface="ＭＳ Ｐゴシック" pitchFamily="34" charset="-128"/>
                        </a:rPr>
                        <a:t>Control Factors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>
                        <a:alpha val="50195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pitchFamily="34" charset="0"/>
                          <a:ea typeface="ＭＳ Ｐゴシック" pitchFamily="34" charset="-128"/>
                        </a:rPr>
                        <a:t>Emotional Influences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>
                        <a:alpha val="50195"/>
                      </a:schemeClr>
                    </a:solidFill>
                  </a:tcPr>
                </a:tc>
              </a:tr>
              <a:tr h="530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In one</a:t>
                      </a:r>
                      <a:r>
                        <a:rPr kumimoji="0" lang="en-GB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’</a:t>
                      </a:r>
                      <a:r>
                        <a:rPr kumimoji="0" lang="en-GB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s control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>
                        <a:alpha val="50195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Increased motivation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>
                        <a:alpha val="50195"/>
                      </a:srgbClr>
                    </a:solidFill>
                  </a:tcPr>
                </a:tc>
              </a:tr>
              <a:tr h="530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Out of one</a:t>
                      </a:r>
                      <a:r>
                        <a:rPr kumimoji="0" lang="en-GB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’</a:t>
                      </a:r>
                      <a:r>
                        <a:rPr kumimoji="0" lang="en-GB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s control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>
                        <a:alpha val="50195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Decreased motivation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>
                        <a:alpha val="50195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18335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428625" y="428625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mtClean="0">
                <a:solidFill>
                  <a:srgbClr val="FF0000"/>
                </a:solidFill>
                <a:ea typeface="ＭＳ Ｐゴシック" pitchFamily="34" charset="-128"/>
              </a:rPr>
              <a:t>Implications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smtClean="0">
                <a:solidFill>
                  <a:srgbClr val="FF0000"/>
                </a:solidFill>
                <a:ea typeface="ＭＳ Ｐゴシック" pitchFamily="34" charset="-128"/>
              </a:rPr>
              <a:t>Achievement Goal Theory:</a:t>
            </a:r>
            <a:endParaRPr lang="en-GB" altLang="en-US" sz="2800" smtClean="0">
              <a:ea typeface="ＭＳ Ｐゴシック" pitchFamily="34" charset="-128"/>
            </a:endParaRPr>
          </a:p>
          <a:p>
            <a:pPr lvl="1" eaLnBrk="1" hangingPunct="1"/>
            <a:r>
              <a:rPr lang="en-GB" altLang="en-US" smtClean="0">
                <a:ea typeface="ＭＳ Ｐゴシック" pitchFamily="34" charset="-128"/>
              </a:rPr>
              <a:t>Interventions should aim to increase task involvement by altering goal orientations and motivational climate</a:t>
            </a:r>
          </a:p>
          <a:p>
            <a:pPr eaLnBrk="1" hangingPunct="1"/>
            <a:r>
              <a:rPr lang="en-GB" altLang="en-US" sz="2800" smtClean="0">
                <a:solidFill>
                  <a:srgbClr val="FF0000"/>
                </a:solidFill>
                <a:ea typeface="ＭＳ Ｐゴシック" pitchFamily="34" charset="-128"/>
              </a:rPr>
              <a:t>Cognitive Evaluation Theory:</a:t>
            </a:r>
            <a:r>
              <a:rPr lang="en-GB" altLang="en-US" sz="2800" smtClean="0">
                <a:ea typeface="ＭＳ Ｐゴシック" pitchFamily="34" charset="-128"/>
              </a:rPr>
              <a:t> </a:t>
            </a:r>
          </a:p>
          <a:p>
            <a:pPr lvl="1" eaLnBrk="1" hangingPunct="1"/>
            <a:r>
              <a:rPr lang="en-GB" altLang="en-US" smtClean="0">
                <a:ea typeface="ＭＳ Ｐゴシック" pitchFamily="34" charset="-128"/>
              </a:rPr>
              <a:t>Interventions should focus on fostering intrinsic motivation by increasing perceptions of competence and self-determination</a:t>
            </a:r>
          </a:p>
          <a:p>
            <a:pPr eaLnBrk="1" hangingPunct="1"/>
            <a:r>
              <a:rPr lang="en-GB" altLang="en-US" sz="2800" smtClean="0">
                <a:solidFill>
                  <a:srgbClr val="FF0000"/>
                </a:solidFill>
                <a:ea typeface="ＭＳ Ｐゴシック" pitchFamily="34" charset="-128"/>
              </a:rPr>
              <a:t>Attribution Theory:</a:t>
            </a:r>
          </a:p>
          <a:p>
            <a:pPr lvl="1" eaLnBrk="1" hangingPunct="1"/>
            <a:r>
              <a:rPr lang="en-GB" altLang="en-US" smtClean="0">
                <a:ea typeface="ＭＳ Ｐゴシック" pitchFamily="34" charset="-128"/>
              </a:rPr>
              <a:t> Athletes should aim to attribute success to internal factors, and to factors within their control</a:t>
            </a:r>
          </a:p>
        </p:txBody>
      </p:sp>
    </p:spTree>
    <p:extLst>
      <p:ext uri="{BB962C8B-B14F-4D97-AF65-F5344CB8AC3E}">
        <p14:creationId xmlns:p14="http://schemas.microsoft.com/office/powerpoint/2010/main" val="1853139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extLst/>
        </p:spPr>
        <p:txBody>
          <a:bodyPr/>
          <a:lstStyle/>
          <a:p>
            <a:pPr>
              <a:defRPr/>
            </a:pPr>
            <a:r>
              <a:rPr lang="en-GB" smtClean="0"/>
              <a:t>End w2</a:t>
            </a:r>
            <a:endParaRPr lang="en-GB"/>
          </a:p>
        </p:txBody>
      </p:sp>
      <p:sp>
        <p:nvSpPr>
          <p:cNvPr id="45059" name="Text Placeholder 2"/>
          <p:cNvSpPr>
            <a:spLocks noGrp="1"/>
          </p:cNvSpPr>
          <p:nvPr>
            <p:ph type="body" idx="1"/>
          </p:nvPr>
        </p:nvSpPr>
        <p:spPr>
          <a:xfrm>
            <a:off x="530225" y="2705100"/>
            <a:ext cx="7772400" cy="1509713"/>
          </a:xfrm>
        </p:spPr>
        <p:txBody>
          <a:bodyPr/>
          <a:lstStyle/>
          <a:p>
            <a:endParaRPr lang="en-GB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96679157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428625" y="357188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mtClean="0">
                <a:solidFill>
                  <a:srgbClr val="FF0000"/>
                </a:solidFill>
                <a:ea typeface="ＭＳ Ｐゴシック" pitchFamily="34" charset="-128"/>
              </a:rPr>
              <a:t>Summary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504348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smtClean="0">
                <a:ea typeface="ＭＳ Ｐゴシック" pitchFamily="34" charset="-128"/>
              </a:rPr>
              <a:t>Theories of motivation parallel with those seen in personality research – </a:t>
            </a:r>
            <a:r>
              <a:rPr lang="en-GB" altLang="en-US" sz="2400" i="1" smtClean="0">
                <a:ea typeface="ＭＳ Ｐゴシック" pitchFamily="34" charset="-128"/>
              </a:rPr>
              <a:t>trait, situational, interactional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smtClean="0">
                <a:ea typeface="ＭＳ Ｐゴシック" pitchFamily="34" charset="-128"/>
              </a:rPr>
              <a:t>Motivation is a function of personality </a:t>
            </a:r>
            <a:r>
              <a:rPr lang="en-GB" altLang="en-US" sz="2400" b="1" smtClean="0">
                <a:ea typeface="ＭＳ Ｐゴシック" pitchFamily="34" charset="-128"/>
              </a:rPr>
              <a:t>AND</a:t>
            </a:r>
            <a:r>
              <a:rPr lang="en-GB" altLang="en-US" sz="2400" smtClean="0">
                <a:ea typeface="ＭＳ Ｐゴシック" pitchFamily="34" charset="-128"/>
              </a:rPr>
              <a:t> situational factors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smtClean="0">
                <a:ea typeface="ＭＳ Ｐゴシック" pitchFamily="34" charset="-128"/>
              </a:rPr>
              <a:t>Different theories focus on different bodies of meaning and constructs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smtClean="0">
                <a:ea typeface="ＭＳ Ｐゴシック" pitchFamily="34" charset="-128"/>
              </a:rPr>
              <a:t>However, CET, AGT and Attribution Theory suggest that an athlete’s interpretations and perceptions are crucial to motivation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smtClean="0">
                <a:ea typeface="ＭＳ Ｐゴシック" pitchFamily="34" charset="-128"/>
              </a:rPr>
              <a:t>Intrinsic – “engagement in an activity for it’s own sake”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smtClean="0">
                <a:ea typeface="ＭＳ Ｐゴシック" pitchFamily="34" charset="-128"/>
              </a:rPr>
              <a:t>Extrinsic – “the ability of external rewards to motivate behaviour”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smtClean="0">
                <a:ea typeface="ＭＳ Ｐゴシック" pitchFamily="34" charset="-128"/>
              </a:rPr>
              <a:t>Increase intrinsic motivation through </a:t>
            </a:r>
            <a:r>
              <a:rPr lang="en-GB" altLang="en-US" sz="2400" i="1" smtClean="0">
                <a:ea typeface="ＭＳ Ｐゴシック" pitchFamily="34" charset="-128"/>
              </a:rPr>
              <a:t>goal-setting, reinforcement, rewards</a:t>
            </a:r>
            <a:endParaRPr lang="en-GB" altLang="en-US" sz="2400" smtClean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240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600283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5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pPr algn="ctr"/>
            <a:r>
              <a:rPr lang="en-GB" altLang="en-US" sz="4600" smtClean="0">
                <a:ea typeface="ＭＳ Ｐゴシック" pitchFamily="34" charset="-128"/>
              </a:rPr>
              <a:t>Measuring Motivation &amp; Strategies for Increasing Motivation</a:t>
            </a:r>
          </a:p>
        </p:txBody>
      </p:sp>
      <p:sp>
        <p:nvSpPr>
          <p:cNvPr id="47107" name="Subtitle 3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/>
          <a:p>
            <a:pPr marR="0" eaLnBrk="1" hangingPunct="1"/>
            <a:r>
              <a:rPr lang="en-GB" altLang="en-US" smtClean="0">
                <a:ea typeface="ＭＳ Ｐゴシック" pitchFamily="34" charset="-128"/>
              </a:rPr>
              <a:t>- Group Work</a:t>
            </a:r>
            <a:endParaRPr lang="en-US" altLang="en-US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563507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 smtClean="0">
                <a:latin typeface="Times New Roman" pitchFamily="18" charset="0"/>
                <a:ea typeface="+mj-ea"/>
                <a:cs typeface="Times New Roman" pitchFamily="18" charset="0"/>
              </a:rPr>
              <a:t>Strategies for Increasing Motivation</a:t>
            </a:r>
            <a:endParaRPr lang="en-US" dirty="0">
              <a:ea typeface="+mj-ea"/>
              <a:cs typeface="+mj-cs"/>
            </a:endParaRPr>
          </a:p>
        </p:txBody>
      </p:sp>
      <p:sp>
        <p:nvSpPr>
          <p:cNvPr id="4813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b="1" smtClean="0">
                <a:ea typeface="ＭＳ Ｐゴシック" pitchFamily="34" charset="-128"/>
              </a:rPr>
              <a:t>In groups, you have 30 minutes to:</a:t>
            </a:r>
          </a:p>
          <a:p>
            <a:pPr eaLnBrk="1" hangingPunct="1"/>
            <a:r>
              <a:rPr lang="en-GB" altLang="en-US" smtClean="0">
                <a:ea typeface="ＭＳ Ｐゴシック" pitchFamily="34" charset="-128"/>
              </a:rPr>
              <a:t>Plan a strategy to work with and increase the  motivation of an athlete (from a sport of your choice) who is lacking motivation.</a:t>
            </a:r>
          </a:p>
          <a:p>
            <a:pPr eaLnBrk="1" hangingPunct="1"/>
            <a:r>
              <a:rPr lang="en-GB" altLang="en-US" smtClean="0">
                <a:ea typeface="ＭＳ Ｐゴシック" pitchFamily="34" charset="-128"/>
              </a:rPr>
              <a:t>Support your ideas with relevant research if possible – there should be some evidence to support what you are proposing. Not purely speculative!</a:t>
            </a:r>
          </a:p>
          <a:p>
            <a:pPr eaLnBrk="1" hangingPunct="1"/>
            <a:r>
              <a:rPr lang="en-GB" altLang="en-US" smtClean="0">
                <a:ea typeface="ＭＳ Ｐゴシック" pitchFamily="34" charset="-128"/>
              </a:rPr>
              <a:t>Be prepared to hand in your strategies for comment and to </a:t>
            </a:r>
            <a:r>
              <a:rPr lang="en-GB" altLang="en-US" b="1" i="1" smtClean="0">
                <a:ea typeface="ＭＳ Ｐゴシック" pitchFamily="34" charset="-128"/>
              </a:rPr>
              <a:t>present these to the rest of the group.</a:t>
            </a:r>
            <a:endParaRPr lang="en-US" altLang="en-US" b="1" i="1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61209441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81000"/>
            <a:ext cx="7772400" cy="762000"/>
          </a:xfrm>
        </p:spPr>
        <p:txBody>
          <a:bodyPr/>
          <a:lstStyle/>
          <a:p>
            <a:pPr eaLnBrk="1" hangingPunct="1"/>
            <a:r>
              <a:rPr lang="en-GB" altLang="en-US" sz="4500" smtClean="0">
                <a:ea typeface="ＭＳ Ｐゴシック" pitchFamily="34" charset="-128"/>
              </a:rPr>
              <a:t>Review Questions…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143000"/>
            <a:ext cx="8610600" cy="5715000"/>
          </a:xfrm>
        </p:spPr>
        <p:txBody>
          <a:bodyPr/>
          <a:lstStyle/>
          <a:p>
            <a:pPr eaLnBrk="1" hangingPunct="1"/>
            <a:r>
              <a:rPr lang="en-GB" altLang="en-US" sz="2800" smtClean="0">
                <a:ea typeface="ＭＳ Ｐゴシック" pitchFamily="34" charset="-128"/>
              </a:rPr>
              <a:t>Define motivation.</a:t>
            </a:r>
          </a:p>
          <a:p>
            <a:pPr eaLnBrk="1" hangingPunct="1"/>
            <a:r>
              <a:rPr lang="en-GB" altLang="en-US" sz="2800" smtClean="0">
                <a:ea typeface="ＭＳ Ｐゴシック" pitchFamily="34" charset="-128"/>
              </a:rPr>
              <a:t>Outline the theories of motivation. What are the strengths and weaknesses associated with each theory?</a:t>
            </a:r>
          </a:p>
          <a:p>
            <a:pPr eaLnBrk="1" hangingPunct="1"/>
            <a:r>
              <a:rPr lang="en-GB" altLang="en-US" sz="2800" smtClean="0">
                <a:ea typeface="ＭＳ Ｐゴシック" pitchFamily="34" charset="-128"/>
              </a:rPr>
              <a:t>Describe the findings of participation motivation research in relation to youth sports. How do the findings differ to research relating to adults?</a:t>
            </a:r>
          </a:p>
          <a:p>
            <a:pPr eaLnBrk="1" hangingPunct="1"/>
            <a:r>
              <a:rPr lang="en-GB" altLang="en-US" sz="2800" smtClean="0">
                <a:ea typeface="ＭＳ Ｐゴシック" pitchFamily="34" charset="-128"/>
              </a:rPr>
              <a:t>What can a sport psychologist / coach do to enhance intrinsic motivation? Provide specific examples for a sport of your choice.</a:t>
            </a:r>
          </a:p>
          <a:p>
            <a:pPr eaLnBrk="1" hangingPunct="1"/>
            <a:endParaRPr lang="en-GB" altLang="en-US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36277558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>
            <a:miter lim="800000"/>
            <a:headEnd/>
            <a:tailEnd/>
          </a:ln>
          <a:extLst>
            <a:ext uri="{FAA26D3D-D897-4be2-8F04-BA451C77F1D7}"/>
          </a:extLst>
        </p:spPr>
        <p:txBody>
          <a:bodyPr/>
          <a:lstStyle/>
          <a:p>
            <a:pPr>
              <a:defRPr/>
            </a:pPr>
            <a:r>
              <a:rPr lang="en-GB" smtClean="0"/>
              <a:t>Motivation Continued:</a:t>
            </a:r>
            <a:endParaRPr lang="en-GB"/>
          </a:p>
        </p:txBody>
      </p:sp>
      <p:sp>
        <p:nvSpPr>
          <p:cNvPr id="50179" name="Text Placeholder 2"/>
          <p:cNvSpPr>
            <a:spLocks noGrp="1"/>
          </p:cNvSpPr>
          <p:nvPr>
            <p:ph type="body" idx="1"/>
          </p:nvPr>
        </p:nvSpPr>
        <p:spPr>
          <a:xfrm>
            <a:off x="530225" y="2705100"/>
            <a:ext cx="7772400" cy="1509713"/>
          </a:xfrm>
        </p:spPr>
        <p:txBody>
          <a:bodyPr/>
          <a:lstStyle/>
          <a:p>
            <a:r>
              <a:rPr lang="en-GB" altLang="en-US" smtClean="0">
                <a:ea typeface="ＭＳ Ｐゴシック" pitchFamily="34" charset="-128"/>
              </a:rPr>
              <a:t>Strategies:</a:t>
            </a:r>
          </a:p>
        </p:txBody>
      </p:sp>
    </p:spTree>
    <p:extLst>
      <p:ext uri="{BB962C8B-B14F-4D97-AF65-F5344CB8AC3E}">
        <p14:creationId xmlns:p14="http://schemas.microsoft.com/office/powerpoint/2010/main" val="91217826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12738"/>
            <a:ext cx="7772400" cy="1736725"/>
          </a:xfrm>
        </p:spPr>
        <p:txBody>
          <a:bodyPr/>
          <a:lstStyle/>
          <a:p>
            <a:pPr eaLnBrk="1" hangingPunct="1"/>
            <a:r>
              <a:rPr lang="en-GB" altLang="en-US" sz="3200" b="1" u="sng" smtClean="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Strategies for Increasing Motivation</a:t>
            </a:r>
            <a:r>
              <a:rPr lang="en-GB" altLang="en-US" b="1" u="sng" smtClean="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/>
            </a:r>
            <a:br>
              <a:rPr lang="en-GB" altLang="en-US" b="1" u="sng" smtClean="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</a:br>
            <a:endParaRPr lang="en-GB" altLang="en-US" b="1" u="sng" smtClean="0">
              <a:latin typeface="Times New Roman" pitchFamily="18" charset="0"/>
              <a:ea typeface="ＭＳ Ｐゴシック" pitchFamily="34" charset="-128"/>
              <a:cs typeface="Times New Roman" pitchFamily="18" charset="0"/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smtClean="0">
                <a:ea typeface="ＭＳ Ｐゴシック" pitchFamily="34" charset="-128"/>
              </a:rPr>
              <a:t>Recognise situational and personal factors in explaining poor motivation</a:t>
            </a:r>
          </a:p>
          <a:p>
            <a:pPr eaLnBrk="1" hangingPunct="1"/>
            <a:r>
              <a:rPr lang="en-GB" altLang="en-US" sz="2800" smtClean="0">
                <a:ea typeface="ＭＳ Ｐゴシック" pitchFamily="34" charset="-128"/>
              </a:rPr>
              <a:t>Identify and understand participant motives (more than one reason, competing motives, unique motives, motives change)</a:t>
            </a:r>
          </a:p>
          <a:p>
            <a:pPr eaLnBrk="1" hangingPunct="1">
              <a:buFontTx/>
              <a:buNone/>
            </a:pPr>
            <a:endParaRPr lang="en-GB" altLang="en-US" sz="2800" smtClean="0">
              <a:ea typeface="ＭＳ Ｐゴシック" pitchFamily="34" charset="-128"/>
              <a:cs typeface="Times New Roman" pitchFamily="18" charset="0"/>
            </a:endParaRPr>
          </a:p>
          <a:p>
            <a:pPr eaLnBrk="1" hangingPunct="1"/>
            <a:r>
              <a:rPr lang="en-GB" altLang="en-US" sz="2800" smtClean="0">
                <a:ea typeface="ＭＳ Ｐゴシック" pitchFamily="34" charset="-128"/>
                <a:cs typeface="Times New Roman" pitchFamily="18" charset="0"/>
              </a:rPr>
              <a:t>Improve awareness:</a:t>
            </a:r>
          </a:p>
          <a:p>
            <a:pPr eaLnBrk="1" hangingPunct="1">
              <a:buFontTx/>
              <a:buNone/>
            </a:pPr>
            <a:r>
              <a:rPr lang="en-GB" altLang="en-US" sz="2800" b="1" i="1" smtClean="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	Observation, informal talks, ask for information</a:t>
            </a:r>
          </a:p>
          <a:p>
            <a:pPr eaLnBrk="1" hangingPunct="1"/>
            <a:endParaRPr lang="en-GB" altLang="en-US" sz="280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94904045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860425"/>
            <a:ext cx="7772400" cy="641350"/>
          </a:xfrm>
        </p:spPr>
        <p:txBody>
          <a:bodyPr/>
          <a:lstStyle/>
          <a:p>
            <a:pPr eaLnBrk="1" hangingPunct="1"/>
            <a:r>
              <a:rPr lang="en-GB" altLang="en-US" sz="3600" smtClean="0">
                <a:ea typeface="ＭＳ Ｐゴシック" pitchFamily="34" charset="-128"/>
              </a:rPr>
              <a:t>Strategies Continued…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1200"/>
            <a:ext cx="6765925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 smtClean="0">
                <a:ea typeface="ＭＳ Ｐゴシック" pitchFamily="34" charset="-128"/>
                <a:cs typeface="Times New Roman" pitchFamily="18" charset="0"/>
              </a:rPr>
              <a:t>Changing situations (competition?, multiple opportunities, recognise individual differences)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smtClean="0">
                <a:ea typeface="ＭＳ Ｐゴシック" pitchFamily="34" charset="-128"/>
                <a:cs typeface="Times New Roman" pitchFamily="18" charset="0"/>
              </a:rPr>
              <a:t>Recognise importance of the coach/teacher role (verbal &amp; non-verbal behaviours)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smtClean="0">
                <a:ea typeface="ＭＳ Ｐゴシック" pitchFamily="34" charset="-128"/>
                <a:cs typeface="Times New Roman" pitchFamily="18" charset="0"/>
              </a:rPr>
              <a:t>Use appropriate reinforcement strategies</a:t>
            </a:r>
            <a:r>
              <a:rPr lang="en-GB" altLang="en-US" sz="2800" smtClean="0">
                <a:ea typeface="ＭＳ Ｐゴシック" pitchFamily="34" charset="-128"/>
              </a:rPr>
              <a:t> </a:t>
            </a:r>
          </a:p>
        </p:txBody>
      </p:sp>
      <p:pic>
        <p:nvPicPr>
          <p:cNvPr id="11268" name="Picture 4" descr="children exercise 1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929438" y="642938"/>
            <a:ext cx="1800225" cy="2376487"/>
          </a:xfrm>
          <a:noFill/>
        </p:spPr>
      </p:pic>
    </p:spTree>
    <p:extLst>
      <p:ext uri="{BB962C8B-B14F-4D97-AF65-F5344CB8AC3E}">
        <p14:creationId xmlns:p14="http://schemas.microsoft.com/office/powerpoint/2010/main" val="330661316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smtClean="0">
                <a:solidFill>
                  <a:srgbClr val="FF0000"/>
                </a:solidFill>
                <a:ea typeface="ＭＳ Ｐゴシック" pitchFamily="34" charset="-128"/>
              </a:rPr>
              <a:t>AGT: How can we improve motivation?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itchFamily="34" charset="-128"/>
              </a:rPr>
              <a:t>Goal setting</a:t>
            </a:r>
          </a:p>
          <a:p>
            <a:pPr eaLnBrk="1" hangingPunct="1"/>
            <a:r>
              <a:rPr lang="en-GB" altLang="en-US" smtClean="0">
                <a:ea typeface="ＭＳ Ｐゴシック" pitchFamily="34" charset="-128"/>
              </a:rPr>
              <a:t>What is a goal?</a:t>
            </a:r>
          </a:p>
          <a:p>
            <a:pPr lvl="1" eaLnBrk="1" hangingPunct="1"/>
            <a:r>
              <a:rPr lang="en-GB" altLang="en-US" smtClean="0">
                <a:ea typeface="ＭＳ Ｐゴシック" pitchFamily="34" charset="-128"/>
              </a:rPr>
              <a:t>It is something you are trying to achieve, it is an intention</a:t>
            </a:r>
          </a:p>
          <a:p>
            <a:pPr lvl="1" eaLnBrk="1" hangingPunct="1"/>
            <a:r>
              <a:rPr lang="en-GB" altLang="en-US" smtClean="0">
                <a:ea typeface="ＭＳ Ｐゴシック" pitchFamily="34" charset="-128"/>
              </a:rPr>
              <a:t>Goals serve as regulators of effort</a:t>
            </a:r>
          </a:p>
          <a:p>
            <a:pPr lvl="1" eaLnBrk="1" hangingPunct="1"/>
            <a:r>
              <a:rPr lang="en-GB" altLang="en-US" smtClean="0">
                <a:ea typeface="ＭＳ Ｐゴシック" pitchFamily="34" charset="-128"/>
              </a:rPr>
              <a:t>Goal achievement is the strongest predictor of self-confidence in sport</a:t>
            </a:r>
          </a:p>
          <a:p>
            <a:pPr eaLnBrk="1" hangingPunct="1"/>
            <a:endParaRPr lang="en-GB" altLang="en-US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42113943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solidFill>
                  <a:srgbClr val="FF0000"/>
                </a:solidFill>
                <a:ea typeface="ＭＳ Ｐゴシック" pitchFamily="34" charset="-128"/>
              </a:rPr>
              <a:t>Types of Goals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smtClean="0">
                <a:ea typeface="ＭＳ Ｐゴシック" pitchFamily="34" charset="-128"/>
              </a:rPr>
              <a:t>Outcome Goals</a:t>
            </a:r>
          </a:p>
          <a:p>
            <a:pPr lvl="1" eaLnBrk="1" hangingPunct="1"/>
            <a:r>
              <a:rPr lang="en-GB" altLang="en-US" smtClean="0">
                <a:ea typeface="ＭＳ Ｐゴシック" pitchFamily="34" charset="-128"/>
              </a:rPr>
              <a:t>Focus on the outcome of an event in terms of social comparison (e.g., “winning a race”)</a:t>
            </a:r>
          </a:p>
          <a:p>
            <a:pPr eaLnBrk="1" hangingPunct="1"/>
            <a:r>
              <a:rPr lang="en-GB" altLang="en-US" sz="2800" smtClean="0">
                <a:ea typeface="ＭＳ Ｐゴシック" pitchFamily="34" charset="-128"/>
              </a:rPr>
              <a:t>Performance Goals</a:t>
            </a:r>
          </a:p>
          <a:p>
            <a:pPr lvl="1" eaLnBrk="1" hangingPunct="1"/>
            <a:r>
              <a:rPr lang="en-GB" altLang="en-US" smtClean="0">
                <a:ea typeface="ＭＳ Ｐゴシック" pitchFamily="34" charset="-128"/>
              </a:rPr>
              <a:t>Self-referenced numeric targets (e.g., “complete the race under 10 secs”)</a:t>
            </a:r>
          </a:p>
          <a:p>
            <a:pPr eaLnBrk="1" hangingPunct="1"/>
            <a:r>
              <a:rPr lang="en-GB" altLang="en-US" sz="2800" smtClean="0">
                <a:ea typeface="ＭＳ Ｐゴシック" pitchFamily="34" charset="-128"/>
              </a:rPr>
              <a:t>Process Goals</a:t>
            </a:r>
          </a:p>
          <a:p>
            <a:pPr lvl="1" eaLnBrk="1" hangingPunct="1"/>
            <a:r>
              <a:rPr lang="en-GB" altLang="en-US" smtClean="0">
                <a:ea typeface="ＭＳ Ｐゴシック" pitchFamily="34" charset="-128"/>
              </a:rPr>
              <a:t>Focus on actions the performer must engage in to execute or perform well (e.g., “high knee lift”)</a:t>
            </a:r>
          </a:p>
          <a:p>
            <a:pPr lvl="1" eaLnBrk="1" hangingPunct="1"/>
            <a:endParaRPr lang="en-GB" altLang="en-US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5340013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solidFill>
                  <a:srgbClr val="FF0000"/>
                </a:solidFill>
                <a:ea typeface="ＭＳ Ｐゴシック" pitchFamily="34" charset="-128"/>
              </a:rPr>
              <a:t>Effects of different goal types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itchFamily="34" charset="-128"/>
              </a:rPr>
              <a:t>All goals can motivate</a:t>
            </a:r>
          </a:p>
          <a:p>
            <a:pPr eaLnBrk="1" hangingPunct="1"/>
            <a:r>
              <a:rPr lang="en-GB" altLang="en-US" smtClean="0">
                <a:ea typeface="ＭＳ Ｐゴシック" pitchFamily="34" charset="-128"/>
              </a:rPr>
              <a:t>Outcome goals lack the control of process and performance goals</a:t>
            </a:r>
          </a:p>
          <a:p>
            <a:pPr eaLnBrk="1" hangingPunct="1"/>
            <a:r>
              <a:rPr lang="en-GB" altLang="en-US" smtClean="0">
                <a:ea typeface="ＭＳ Ｐゴシック" pitchFamily="34" charset="-128"/>
              </a:rPr>
              <a:t>Performance goals can cause stress</a:t>
            </a:r>
          </a:p>
          <a:p>
            <a:pPr eaLnBrk="1" hangingPunct="1"/>
            <a:endParaRPr lang="en-GB" altLang="en-US" smtClean="0">
              <a:ea typeface="ＭＳ Ｐゴシック" pitchFamily="34" charset="-128"/>
            </a:endParaRPr>
          </a:p>
          <a:p>
            <a:pPr eaLnBrk="1" hangingPunct="1"/>
            <a:r>
              <a:rPr lang="en-GB" altLang="en-US" smtClean="0">
                <a:ea typeface="ＭＳ Ｐゴシック" pitchFamily="34" charset="-128"/>
              </a:rPr>
              <a:t>Process goals should be prioritised</a:t>
            </a:r>
          </a:p>
        </p:txBody>
      </p:sp>
    </p:spTree>
    <p:extLst>
      <p:ext uri="{BB962C8B-B14F-4D97-AF65-F5344CB8AC3E}">
        <p14:creationId xmlns:p14="http://schemas.microsoft.com/office/powerpoint/2010/main" val="39897849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404813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b="1" smtClean="0">
                <a:solidFill>
                  <a:srgbClr val="FF0000"/>
                </a:solidFill>
                <a:ea typeface="ＭＳ Ｐゴシック" pitchFamily="34" charset="-128"/>
                <a:cs typeface="Times New Roman" pitchFamily="18" charset="0"/>
              </a:rPr>
              <a:t>Principles of goal setting</a:t>
            </a:r>
            <a:endParaRPr lang="en-GB" altLang="en-US" smtClean="0">
              <a:solidFill>
                <a:srgbClr val="FF0000"/>
              </a:solidFill>
              <a:ea typeface="ＭＳ Ｐゴシック" pitchFamily="34" charset="-128"/>
              <a:cs typeface="Times New Roman" pitchFamily="18" charset="0"/>
            </a:endParaRPr>
          </a:p>
        </p:txBody>
      </p:sp>
      <p:sp>
        <p:nvSpPr>
          <p:cNvPr id="56323" name="Rectangle 3"/>
          <p:cNvSpPr>
            <a:spLocks noGrp="1" noChangeArrowheads="1"/>
          </p:cNvSpPr>
          <p:nvPr>
            <p:ph idx="1"/>
          </p:nvPr>
        </p:nvSpPr>
        <p:spPr>
          <a:xfrm>
            <a:off x="1344613" y="1600200"/>
            <a:ext cx="7342187" cy="4530725"/>
          </a:xfrm>
        </p:spPr>
        <p:txBody>
          <a:bodyPr/>
          <a:lstStyle/>
          <a:p>
            <a:pPr marL="671513" indent="-577850" defTabSz="238125" eaLnBrk="1" hangingPunct="1">
              <a:tabLst>
                <a:tab pos="577850" algn="l"/>
                <a:tab pos="671513" algn="l"/>
              </a:tabLst>
            </a:pPr>
            <a:r>
              <a:rPr lang="en-US" altLang="en-US" b="1" smtClean="0">
                <a:latin typeface="Times" pitchFamily="18" charset="0"/>
                <a:ea typeface="ＭＳ Ｐゴシック" pitchFamily="34" charset="-128"/>
                <a:cs typeface="Times New Roman" pitchFamily="18" charset="0"/>
              </a:rPr>
              <a:t>	</a:t>
            </a:r>
            <a:r>
              <a:rPr lang="en-US" altLang="en-US" b="1" smtClean="0">
                <a:ea typeface="ＭＳ Ｐゴシック" pitchFamily="34" charset="-128"/>
                <a:cs typeface="Times New Roman" pitchFamily="18" charset="0"/>
              </a:rPr>
              <a:t>S</a:t>
            </a:r>
            <a:r>
              <a:rPr lang="en-US" altLang="en-US" smtClean="0">
                <a:ea typeface="ＭＳ Ｐゴシック" pitchFamily="34" charset="-128"/>
                <a:cs typeface="Times New Roman" pitchFamily="18" charset="0"/>
              </a:rPr>
              <a:t>PECIFIC</a:t>
            </a:r>
          </a:p>
          <a:p>
            <a:pPr marL="671513" indent="-577850" defTabSz="238125" eaLnBrk="1" hangingPunct="1">
              <a:tabLst>
                <a:tab pos="577850" algn="l"/>
                <a:tab pos="671513" algn="l"/>
              </a:tabLst>
            </a:pPr>
            <a:r>
              <a:rPr lang="en-US" altLang="en-US" b="1" smtClean="0">
                <a:ea typeface="ＭＳ Ｐゴシック" pitchFamily="34" charset="-128"/>
                <a:cs typeface="Times New Roman" pitchFamily="18" charset="0"/>
              </a:rPr>
              <a:t>	M</a:t>
            </a:r>
            <a:r>
              <a:rPr lang="en-US" altLang="en-US" smtClean="0">
                <a:ea typeface="ＭＳ Ｐゴシック" pitchFamily="34" charset="-128"/>
                <a:cs typeface="Times New Roman" pitchFamily="18" charset="0"/>
              </a:rPr>
              <a:t>EASURABLE</a:t>
            </a:r>
          </a:p>
          <a:p>
            <a:pPr marL="671513" indent="-577850" defTabSz="238125" eaLnBrk="1" hangingPunct="1">
              <a:tabLst>
                <a:tab pos="577850" algn="l"/>
                <a:tab pos="671513" algn="l"/>
              </a:tabLst>
            </a:pPr>
            <a:r>
              <a:rPr lang="en-US" altLang="en-US" b="1" smtClean="0">
                <a:ea typeface="ＭＳ Ｐゴシック" pitchFamily="34" charset="-128"/>
                <a:cs typeface="Times New Roman" pitchFamily="18" charset="0"/>
              </a:rPr>
              <a:t>	A</a:t>
            </a:r>
            <a:r>
              <a:rPr lang="en-US" altLang="en-US" smtClean="0">
                <a:ea typeface="ＭＳ Ｐゴシック" pitchFamily="34" charset="-128"/>
                <a:cs typeface="Times New Roman" pitchFamily="18" charset="0"/>
              </a:rPr>
              <a:t>GREED / ADJUSTABLE</a:t>
            </a:r>
          </a:p>
          <a:p>
            <a:pPr marL="671513" indent="-577850" defTabSz="238125" eaLnBrk="1" hangingPunct="1">
              <a:tabLst>
                <a:tab pos="577850" algn="l"/>
                <a:tab pos="671513" algn="l"/>
              </a:tabLst>
            </a:pPr>
            <a:r>
              <a:rPr lang="en-US" altLang="en-US" b="1" smtClean="0">
                <a:ea typeface="ＭＳ Ｐゴシック" pitchFamily="34" charset="-128"/>
                <a:cs typeface="Times New Roman" pitchFamily="18" charset="0"/>
              </a:rPr>
              <a:t>	R</a:t>
            </a:r>
            <a:r>
              <a:rPr lang="en-US" altLang="en-US" smtClean="0">
                <a:ea typeface="ＭＳ Ｐゴシック" pitchFamily="34" charset="-128"/>
                <a:cs typeface="Times New Roman" pitchFamily="18" charset="0"/>
              </a:rPr>
              <a:t>ELEVANT/REALISTIC</a:t>
            </a:r>
          </a:p>
          <a:p>
            <a:pPr marL="671513" indent="-577850" defTabSz="238125" eaLnBrk="1" hangingPunct="1">
              <a:tabLst>
                <a:tab pos="577850" algn="l"/>
                <a:tab pos="671513" algn="l"/>
              </a:tabLst>
            </a:pPr>
            <a:r>
              <a:rPr lang="en-US" altLang="en-US" b="1" smtClean="0">
                <a:ea typeface="ＭＳ Ｐゴシック" pitchFamily="34" charset="-128"/>
                <a:cs typeface="Times New Roman" pitchFamily="18" charset="0"/>
              </a:rPr>
              <a:t>T</a:t>
            </a:r>
            <a:r>
              <a:rPr lang="en-US" altLang="en-US" smtClean="0">
                <a:ea typeface="ＭＳ Ｐゴシック" pitchFamily="34" charset="-128"/>
                <a:cs typeface="Times New Roman" pitchFamily="18" charset="0"/>
              </a:rPr>
              <a:t>IME PHASED</a:t>
            </a:r>
          </a:p>
          <a:p>
            <a:pPr marL="671513" indent="-577850" defTabSz="238125" eaLnBrk="1" hangingPunct="1">
              <a:tabLst>
                <a:tab pos="577850" algn="l"/>
                <a:tab pos="671513" algn="l"/>
              </a:tabLst>
            </a:pPr>
            <a:r>
              <a:rPr lang="en-US" altLang="en-US" b="1" smtClean="0">
                <a:ea typeface="ＭＳ Ｐゴシック" pitchFamily="34" charset="-128"/>
                <a:cs typeface="Times New Roman" pitchFamily="18" charset="0"/>
              </a:rPr>
              <a:t>E</a:t>
            </a:r>
            <a:r>
              <a:rPr lang="en-US" altLang="en-US" smtClean="0">
                <a:ea typeface="ＭＳ Ｐゴシック" pitchFamily="34" charset="-128"/>
                <a:cs typeface="Times New Roman" pitchFamily="18" charset="0"/>
              </a:rPr>
              <a:t>XCITING</a:t>
            </a:r>
          </a:p>
          <a:p>
            <a:pPr marL="671513" indent="-577850" defTabSz="238125" eaLnBrk="1" hangingPunct="1">
              <a:tabLst>
                <a:tab pos="577850" algn="l"/>
                <a:tab pos="671513" algn="l"/>
              </a:tabLst>
            </a:pPr>
            <a:r>
              <a:rPr lang="en-US" altLang="en-US" b="1" smtClean="0">
                <a:ea typeface="ＭＳ Ｐゴシック" pitchFamily="34" charset="-128"/>
                <a:cs typeface="Times New Roman" pitchFamily="18" charset="0"/>
              </a:rPr>
              <a:t>	R</a:t>
            </a:r>
            <a:r>
              <a:rPr lang="en-US" altLang="en-US" smtClean="0">
                <a:ea typeface="ＭＳ Ｐゴシック" pitchFamily="34" charset="-128"/>
                <a:cs typeface="Times New Roman" pitchFamily="18" charset="0"/>
              </a:rPr>
              <a:t>ECORDED</a:t>
            </a:r>
            <a:r>
              <a:rPr lang="en-GB" altLang="en-US" smtClean="0">
                <a:ea typeface="ＭＳ Ｐゴシック" pitchFamily="34" charset="-128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3080867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smtClean="0">
                <a:solidFill>
                  <a:srgbClr val="FF0000"/>
                </a:solidFill>
                <a:ea typeface="ＭＳ Ｐゴシック" pitchFamily="34" charset="-128"/>
              </a:rPr>
              <a:t>AGT: How can we improve motivation?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smtClean="0">
                <a:ea typeface="ＭＳ Ｐゴシック" pitchFamily="34" charset="-128"/>
              </a:rPr>
              <a:t>Situational factors – </a:t>
            </a:r>
            <a:r>
              <a:rPr lang="en-GB" altLang="en-US" sz="2800" b="1" smtClean="0">
                <a:ea typeface="ＭＳ Ｐゴシック" pitchFamily="34" charset="-128"/>
              </a:rPr>
              <a:t>Motivational Climate</a:t>
            </a:r>
          </a:p>
          <a:p>
            <a:pPr eaLnBrk="1" hangingPunct="1"/>
            <a:r>
              <a:rPr lang="en-GB" altLang="en-US" sz="2800" smtClean="0">
                <a:ea typeface="ＭＳ Ｐゴシック" pitchFamily="34" charset="-128"/>
              </a:rPr>
              <a:t>Situations can be more or less task involving (e.g. competition)</a:t>
            </a:r>
          </a:p>
          <a:p>
            <a:pPr eaLnBrk="1" hangingPunct="1"/>
            <a:r>
              <a:rPr lang="en-GB" altLang="en-US" sz="2800" smtClean="0">
                <a:ea typeface="ＭＳ Ｐゴシック" pitchFamily="34" charset="-128"/>
              </a:rPr>
              <a:t>Motivational climate created by teachers &amp; coaches can predispose individuals to become task or ego involved (Ames, 1992)</a:t>
            </a:r>
          </a:p>
          <a:p>
            <a:pPr eaLnBrk="1" hangingPunct="1"/>
            <a:r>
              <a:rPr lang="en-GB" altLang="en-US" sz="2800" smtClean="0">
                <a:ea typeface="ＭＳ Ｐゴシック" pitchFamily="34" charset="-128"/>
              </a:rPr>
              <a:t>Climate may override goal orientations</a:t>
            </a:r>
          </a:p>
          <a:p>
            <a:pPr eaLnBrk="1" hangingPunct="1"/>
            <a:r>
              <a:rPr lang="en-GB" altLang="en-US" sz="2800" smtClean="0">
                <a:ea typeface="ＭＳ Ｐゴシック" pitchFamily="34" charset="-128"/>
              </a:rPr>
              <a:t>In the long term climate may influence goal orientations</a:t>
            </a:r>
            <a:endParaRPr lang="en-GB" altLang="en-US" sz="2800" b="1" smtClean="0">
              <a:ea typeface="ＭＳ Ｐゴシック" pitchFamily="34" charset="-128"/>
            </a:endParaRPr>
          </a:p>
          <a:p>
            <a:pPr eaLnBrk="1" hangingPunct="1"/>
            <a:endParaRPr lang="en-GB" altLang="en-US" sz="280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8860678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solidFill>
                  <a:srgbClr val="FF0000"/>
                </a:solidFill>
                <a:ea typeface="ＭＳ Ｐゴシック" pitchFamily="34" charset="-128"/>
              </a:rPr>
              <a:t>Motivational Climate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mtClean="0">
                <a:ea typeface="ＭＳ Ｐゴシック" pitchFamily="34" charset="-128"/>
              </a:rPr>
              <a:t>Perceived </a:t>
            </a:r>
            <a:r>
              <a:rPr lang="en-GB" altLang="en-US" u="sng" smtClean="0">
                <a:ea typeface="ＭＳ Ｐゴシック" pitchFamily="34" charset="-128"/>
              </a:rPr>
              <a:t>task orientated climate</a:t>
            </a:r>
            <a:r>
              <a:rPr lang="en-GB" altLang="en-US" smtClean="0">
                <a:ea typeface="ＭＳ Ｐゴシック" pitchFamily="34" charset="-128"/>
              </a:rPr>
              <a:t> is positively related to task orientation and positive outcomes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>
                <a:ea typeface="ＭＳ Ｐゴシック" pitchFamily="34" charset="-128"/>
              </a:rPr>
              <a:t>Perceived </a:t>
            </a:r>
            <a:r>
              <a:rPr lang="en-GB" altLang="en-US" u="sng" smtClean="0">
                <a:ea typeface="ＭＳ Ｐゴシック" pitchFamily="34" charset="-128"/>
              </a:rPr>
              <a:t>ego orientated climate</a:t>
            </a:r>
            <a:r>
              <a:rPr lang="en-GB" altLang="en-US" smtClean="0">
                <a:ea typeface="ＭＳ Ｐゴシック" pitchFamily="34" charset="-128"/>
              </a:rPr>
              <a:t> is positively related to ego orientation and less adaptive motivational responses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>
                <a:ea typeface="ＭＳ Ｐゴシック" pitchFamily="34" charset="-128"/>
              </a:rPr>
              <a:t>Coaches should create a motivational climate that focuses on skills and task mastery</a:t>
            </a:r>
          </a:p>
        </p:txBody>
      </p:sp>
    </p:spTree>
    <p:extLst>
      <p:ext uri="{BB962C8B-B14F-4D97-AF65-F5344CB8AC3E}">
        <p14:creationId xmlns:p14="http://schemas.microsoft.com/office/powerpoint/2010/main" val="164601753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smtClean="0">
                <a:solidFill>
                  <a:srgbClr val="FF0000"/>
                </a:solidFill>
                <a:ea typeface="ＭＳ Ｐゴシック" pitchFamily="34" charset="-128"/>
              </a:rPr>
              <a:t>CET: How can we improve motivation?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smtClean="0">
                <a:ea typeface="ＭＳ Ｐゴシック" pitchFamily="34" charset="-128"/>
              </a:rPr>
              <a:t>Focus on informational aspect – </a:t>
            </a:r>
            <a:r>
              <a:rPr lang="en-GB" altLang="en-US" sz="2400" b="1" smtClean="0">
                <a:ea typeface="ＭＳ Ｐゴシック" pitchFamily="34" charset="-128"/>
              </a:rPr>
              <a:t>Feedback, rewards and motivational climate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smtClean="0">
                <a:ea typeface="ＭＳ Ｐゴシック" pitchFamily="34" charset="-128"/>
              </a:rPr>
              <a:t>Feedback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smtClean="0">
                <a:ea typeface="ＭＳ Ｐゴシック" pitchFamily="34" charset="-128"/>
              </a:rPr>
              <a:t>Positive feedback increases perceptions of competence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smtClean="0">
                <a:ea typeface="ＭＳ Ｐゴシック" pitchFamily="34" charset="-128"/>
              </a:rPr>
              <a:t>Both verbal and non-verbal feedback should be positive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smtClean="0">
                <a:ea typeface="ＭＳ Ｐゴシック" pitchFamily="34" charset="-128"/>
              </a:rPr>
              <a:t>Rewards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smtClean="0">
                <a:ea typeface="ＭＳ Ｐゴシック" pitchFamily="34" charset="-128"/>
              </a:rPr>
              <a:t>Tangible rewards undermine intrinsic motivation (Deci et al., 1999)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smtClean="0">
                <a:ea typeface="ＭＳ Ｐゴシック" pitchFamily="34" charset="-128"/>
              </a:rPr>
              <a:t>Motivational climate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smtClean="0">
                <a:ea typeface="ＭＳ Ｐゴシック" pitchFamily="34" charset="-128"/>
              </a:rPr>
              <a:t>Mastery climate enables participants to make competence judgments on more controllable criteria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 sz="2000" smtClean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1784607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smtClean="0">
                <a:solidFill>
                  <a:srgbClr val="FF0000"/>
                </a:solidFill>
                <a:ea typeface="+mj-ea"/>
                <a:cs typeface="+mj-cs"/>
              </a:rPr>
              <a:t>Attribution Theory: How can we improve motivation?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itchFamily="34" charset="-128"/>
              </a:rPr>
              <a:t>Coaches convey powerful messages through the attributions that accompany their feedback</a:t>
            </a:r>
          </a:p>
          <a:p>
            <a:pPr eaLnBrk="1" hangingPunct="1"/>
            <a:r>
              <a:rPr lang="en-GB" altLang="en-US" smtClean="0">
                <a:ea typeface="ＭＳ Ｐゴシック" pitchFamily="34" charset="-128"/>
              </a:rPr>
              <a:t>Monitor and alter attributional feedback</a:t>
            </a:r>
          </a:p>
          <a:p>
            <a:pPr eaLnBrk="1" hangingPunct="1"/>
            <a:r>
              <a:rPr lang="en-GB" altLang="en-US" smtClean="0">
                <a:ea typeface="ＭＳ Ｐゴシック" pitchFamily="34" charset="-128"/>
              </a:rPr>
              <a:t>Feedback should:</a:t>
            </a:r>
          </a:p>
          <a:p>
            <a:pPr lvl="1" eaLnBrk="1" hangingPunct="1"/>
            <a:r>
              <a:rPr lang="en-GB" altLang="en-US" smtClean="0">
                <a:ea typeface="ＭＳ Ｐゴシック" pitchFamily="34" charset="-128"/>
              </a:rPr>
              <a:t>Be realistic</a:t>
            </a:r>
          </a:p>
          <a:p>
            <a:pPr lvl="1" eaLnBrk="1" hangingPunct="1"/>
            <a:r>
              <a:rPr lang="en-GB" altLang="en-US" smtClean="0">
                <a:ea typeface="ＭＳ Ｐゴシック" pitchFamily="34" charset="-128"/>
              </a:rPr>
              <a:t>Emphasise effort and persistence </a:t>
            </a:r>
          </a:p>
          <a:p>
            <a:pPr lvl="1" eaLnBrk="1" hangingPunct="1"/>
            <a:r>
              <a:rPr lang="en-GB" altLang="en-US" smtClean="0">
                <a:ea typeface="ＭＳ Ｐゴシック" pitchFamily="34" charset="-128"/>
              </a:rPr>
              <a:t>Correct inappropriate attributions</a:t>
            </a:r>
          </a:p>
          <a:p>
            <a:pPr lvl="1" eaLnBrk="1" hangingPunct="1"/>
            <a:endParaRPr lang="en-GB" altLang="en-US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60467743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solidFill>
                  <a:srgbClr val="FF0000"/>
                </a:solidFill>
                <a:ea typeface="ＭＳ Ｐゴシック" pitchFamily="34" charset="-128"/>
              </a:rPr>
              <a:t>Summary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800" smtClean="0">
                <a:ea typeface="+mn-ea"/>
                <a:cs typeface="+mn-cs"/>
              </a:rPr>
              <a:t>According to CET, AGT and attributions theory, participants perceptions and interpretations are crucial to motivation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800" smtClean="0">
                <a:ea typeface="+mn-ea"/>
                <a:cs typeface="+mn-cs"/>
              </a:rPr>
              <a:t>Participants interpretations and perceptions (and therefore motivation) can be improved by appropriate:</a:t>
            </a:r>
          </a:p>
          <a:p>
            <a:pPr marL="640080" lvl="1" indent="-246888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GB" smtClean="0">
                <a:ea typeface="+mn-ea"/>
              </a:rPr>
              <a:t>Goal setting</a:t>
            </a:r>
          </a:p>
          <a:p>
            <a:pPr marL="640080" lvl="1" indent="-246888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GB" smtClean="0">
                <a:ea typeface="+mn-ea"/>
              </a:rPr>
              <a:t>Motivational climate</a:t>
            </a:r>
          </a:p>
          <a:p>
            <a:pPr marL="640080" lvl="1" indent="-246888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GB" smtClean="0">
                <a:ea typeface="+mn-ea"/>
              </a:rPr>
              <a:t>Feedback</a:t>
            </a:r>
          </a:p>
          <a:p>
            <a:pPr marL="640080" lvl="1" indent="-246888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GB" smtClean="0">
                <a:ea typeface="+mn-ea"/>
              </a:rPr>
              <a:t>Coaching style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en-GB" sz="2800" smtClean="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3933876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itchFamily="34" charset="-128"/>
              </a:rPr>
              <a:t>Further Study:</a:t>
            </a:r>
            <a:endParaRPr lang="en-US" altLang="en-US" smtClean="0">
              <a:ea typeface="ＭＳ Ｐゴシック" pitchFamily="34" charset="-128"/>
            </a:endParaRPr>
          </a:p>
        </p:txBody>
      </p:sp>
      <p:sp>
        <p:nvSpPr>
          <p:cNvPr id="624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itchFamily="34" charset="-128"/>
              </a:rPr>
              <a:t>Have a look at a range of research studies to suggest motives for participation in various populations.</a:t>
            </a:r>
            <a:endParaRPr lang="en-US" altLang="en-US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356882624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81000"/>
            <a:ext cx="7772400" cy="641350"/>
          </a:xfrm>
        </p:spPr>
        <p:txBody>
          <a:bodyPr/>
          <a:lstStyle/>
          <a:p>
            <a:pPr eaLnBrk="1" hangingPunct="1"/>
            <a:r>
              <a:rPr lang="en-GB" altLang="en-US" sz="3600" b="1" u="sng" smtClean="0">
                <a:ea typeface="ＭＳ Ｐゴシック" pitchFamily="34" charset="-128"/>
                <a:cs typeface="Times New Roman" pitchFamily="18" charset="0"/>
              </a:rPr>
              <a:t>Research: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143000"/>
            <a:ext cx="7772400" cy="49530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smtClean="0">
                <a:ea typeface="ＭＳ Ｐゴシック" pitchFamily="34" charset="-128"/>
              </a:rPr>
              <a:t>Gill et al. (1983) – 720 boys, 418 girls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smtClean="0">
                <a:ea typeface="ＭＳ Ｐゴシック" pitchFamily="34" charset="-128"/>
              </a:rPr>
              <a:t>    Baseball, golf, basketball, gymnastics, football, wrestling, tennis, track &amp; field, soccer, cheerleading.</a:t>
            </a:r>
          </a:p>
          <a:p>
            <a:pPr algn="ctr" eaLnBrk="1" hangingPunct="1">
              <a:lnSpc>
                <a:spcPct val="90000"/>
              </a:lnSpc>
            </a:pPr>
            <a:r>
              <a:rPr lang="en-GB" altLang="en-US" sz="2400" smtClean="0">
                <a:ea typeface="ＭＳ Ｐゴシック" pitchFamily="34" charset="-128"/>
              </a:rPr>
              <a:t>Success/status</a:t>
            </a:r>
          </a:p>
          <a:p>
            <a:pPr algn="ctr" eaLnBrk="1" hangingPunct="1">
              <a:lnSpc>
                <a:spcPct val="90000"/>
              </a:lnSpc>
            </a:pPr>
            <a:r>
              <a:rPr lang="en-GB" altLang="en-US" sz="2400" smtClean="0">
                <a:ea typeface="ＭＳ Ｐゴシック" pitchFamily="34" charset="-128"/>
              </a:rPr>
              <a:t>Team atmosphere</a:t>
            </a:r>
          </a:p>
          <a:p>
            <a:pPr algn="ctr" eaLnBrk="1" hangingPunct="1">
              <a:lnSpc>
                <a:spcPct val="90000"/>
              </a:lnSpc>
            </a:pPr>
            <a:r>
              <a:rPr lang="en-GB" altLang="en-US" sz="2400" smtClean="0">
                <a:ea typeface="ＭＳ Ｐゴシック" pitchFamily="34" charset="-128"/>
              </a:rPr>
              <a:t>Friendship</a:t>
            </a:r>
          </a:p>
          <a:p>
            <a:pPr algn="ctr" eaLnBrk="1" hangingPunct="1">
              <a:lnSpc>
                <a:spcPct val="90000"/>
              </a:lnSpc>
            </a:pPr>
            <a:r>
              <a:rPr lang="en-GB" altLang="en-US" sz="2400" smtClean="0">
                <a:ea typeface="ＭＳ Ｐゴシック" pitchFamily="34" charset="-128"/>
              </a:rPr>
              <a:t>Fitness</a:t>
            </a:r>
          </a:p>
          <a:p>
            <a:pPr algn="ctr" eaLnBrk="1" hangingPunct="1">
              <a:lnSpc>
                <a:spcPct val="90000"/>
              </a:lnSpc>
            </a:pPr>
            <a:r>
              <a:rPr lang="en-GB" altLang="en-US" sz="2400" smtClean="0">
                <a:ea typeface="ＭＳ Ｐゴシック" pitchFamily="34" charset="-128"/>
              </a:rPr>
              <a:t>Energy release</a:t>
            </a:r>
          </a:p>
          <a:p>
            <a:pPr algn="ctr" eaLnBrk="1" hangingPunct="1">
              <a:lnSpc>
                <a:spcPct val="90000"/>
              </a:lnSpc>
            </a:pPr>
            <a:r>
              <a:rPr lang="en-GB" altLang="en-US" sz="2400" smtClean="0">
                <a:ea typeface="ＭＳ Ｐゴシック" pitchFamily="34" charset="-128"/>
              </a:rPr>
              <a:t>Skill development</a:t>
            </a:r>
          </a:p>
          <a:p>
            <a:pPr algn="ctr" eaLnBrk="1" hangingPunct="1">
              <a:lnSpc>
                <a:spcPct val="90000"/>
              </a:lnSpc>
            </a:pPr>
            <a:r>
              <a:rPr lang="en-GB" altLang="en-US" sz="2400" smtClean="0">
                <a:ea typeface="ＭＳ Ｐゴシック" pitchFamily="34" charset="-128"/>
              </a:rPr>
              <a:t>Fun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smtClean="0">
              <a:ea typeface="ＭＳ Ｐゴシック" pitchFamily="34" charset="-128"/>
            </a:endParaRPr>
          </a:p>
        </p:txBody>
      </p:sp>
      <p:pic>
        <p:nvPicPr>
          <p:cNvPr id="23557" name="Picture 5" descr="1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3644900"/>
            <a:ext cx="2087562" cy="244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2980124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35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build="p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0"/>
            <a:ext cx="7772400" cy="1431925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ea typeface="+mj-ea"/>
                <a:cs typeface="+mj-cs"/>
              </a:rPr>
              <a:t>Participation Motivation in Youth Sports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484313"/>
            <a:ext cx="7702550" cy="5373687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800" b="1" u="sng" smtClean="0">
                <a:ea typeface="ＭＳ Ｐゴシック" pitchFamily="34" charset="-128"/>
              </a:rPr>
              <a:t>Introduction: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>
                <a:ea typeface="ＭＳ Ｐゴシック" pitchFamily="34" charset="-128"/>
              </a:rPr>
              <a:t>70’s and 80’s popular topic (Sapp &amp; Haubenstricker, 1978)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>
                <a:ea typeface="ＭＳ Ｐゴシック" pitchFamily="34" charset="-128"/>
              </a:rPr>
              <a:t>Development of PMQ (Gill, Gross &amp; Huddleston, 1983)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400" b="1" u="sng" smtClean="0">
              <a:ea typeface="ＭＳ Ｐゴシック" pitchFamily="34" charset="-128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b="1" u="sng" smtClean="0">
                <a:ea typeface="ＭＳ Ｐゴシック" pitchFamily="34" charset="-128"/>
                <a:cs typeface="Times New Roman" pitchFamily="18" charset="0"/>
              </a:rPr>
              <a:t>Motives for Participation:</a:t>
            </a:r>
            <a:endParaRPr lang="en-GB" altLang="en-US" sz="2800" b="1" i="1" smtClean="0">
              <a:ea typeface="ＭＳ Ｐゴシック" pitchFamily="34" charset="-128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800" b="1" i="1" smtClean="0">
                <a:ea typeface="ＭＳ Ｐゴシック" pitchFamily="34" charset="-128"/>
                <a:cs typeface="Times New Roman" pitchFamily="18" charset="0"/>
              </a:rPr>
              <a:t>Youth Sports:</a:t>
            </a:r>
            <a:endParaRPr lang="en-GB" altLang="en-US" sz="2800" smtClean="0">
              <a:ea typeface="ＭＳ Ｐゴシック" pitchFamily="34" charset="-128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      </a:t>
            </a:r>
            <a:r>
              <a:rPr lang="en-GB" altLang="en-US" sz="2800" smtClean="0">
                <a:ea typeface="ＭＳ Ｐゴシック" pitchFamily="34" charset="-128"/>
                <a:cs typeface="Times New Roman" pitchFamily="18" charset="0"/>
              </a:rPr>
              <a:t>Improving skills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>
                <a:latin typeface="Symbol" pitchFamily="18" charset="2"/>
                <a:ea typeface="ＭＳ Ｐゴシック" pitchFamily="34" charset="-128"/>
                <a:cs typeface="Times New Roman" pitchFamily="18" charset="0"/>
              </a:rPr>
              <a:t>  </a:t>
            </a:r>
            <a:r>
              <a:rPr lang="en-GB" altLang="en-US" sz="2800" smtClean="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    </a:t>
            </a:r>
            <a:r>
              <a:rPr lang="en-GB" altLang="en-US" sz="2800" smtClean="0">
                <a:ea typeface="ＭＳ Ｐゴシック" pitchFamily="34" charset="-128"/>
                <a:cs typeface="Times New Roman" pitchFamily="18" charset="0"/>
              </a:rPr>
              <a:t>Being with friends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      </a:t>
            </a:r>
            <a:r>
              <a:rPr lang="en-GB" altLang="en-US" sz="2800" smtClean="0">
                <a:ea typeface="ＭＳ Ｐゴシック" pitchFamily="34" charset="-128"/>
                <a:cs typeface="Times New Roman" pitchFamily="18" charset="0"/>
              </a:rPr>
              <a:t>Excitement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      </a:t>
            </a:r>
            <a:r>
              <a:rPr lang="en-GB" altLang="en-US" sz="2800" smtClean="0">
                <a:ea typeface="ＭＳ Ｐゴシック" pitchFamily="34" charset="-128"/>
                <a:cs typeface="Times New Roman" pitchFamily="18" charset="0"/>
              </a:rPr>
              <a:t>Achieving success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      </a:t>
            </a:r>
            <a:r>
              <a:rPr lang="en-GB" altLang="en-US" sz="2800" smtClean="0">
                <a:ea typeface="ＭＳ Ｐゴシック" pitchFamily="34" charset="-128"/>
                <a:cs typeface="Times New Roman" pitchFamily="18" charset="0"/>
              </a:rPr>
              <a:t>Become fitter</a:t>
            </a:r>
          </a:p>
          <a:p>
            <a:pPr eaLnBrk="1" hangingPunct="1">
              <a:lnSpc>
                <a:spcPct val="80000"/>
              </a:lnSpc>
            </a:pPr>
            <a:endParaRPr lang="en-GB" altLang="en-US" sz="2800" smtClean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800" smtClean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80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0489616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7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7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57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73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73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73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73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73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73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73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73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73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573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73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573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73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73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73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573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73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573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573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573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573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6" grpId="0"/>
      <p:bldP spid="57347" grpId="0" build="p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ea typeface="+mj-ea"/>
                <a:cs typeface="+mj-cs"/>
              </a:rPr>
              <a:t>Participation motivation questionnaire (PMQ)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itchFamily="34" charset="-128"/>
              </a:rPr>
              <a:t>Development of PMQ (Gill, Gross &amp; Huddleston, 1983)</a:t>
            </a:r>
          </a:p>
          <a:p>
            <a:pPr eaLnBrk="1" hangingPunct="1"/>
            <a:r>
              <a:rPr lang="en-GB" altLang="en-US" smtClean="0">
                <a:ea typeface="ＭＳ Ｐゴシック" pitchFamily="34" charset="-128"/>
              </a:rPr>
              <a:t>Following factor analysis established that comprised of following dimensions:</a:t>
            </a:r>
          </a:p>
          <a:p>
            <a:pPr eaLnBrk="1" hangingPunct="1"/>
            <a:r>
              <a:rPr lang="en-GB" altLang="en-US" smtClean="0">
                <a:ea typeface="ＭＳ Ｐゴシック" pitchFamily="34" charset="-128"/>
              </a:rPr>
              <a:t>Achievement/status, Team, Fitness, Energy release, situational factors, skill development, friendship, fun</a:t>
            </a:r>
          </a:p>
        </p:txBody>
      </p:sp>
    </p:spTree>
    <p:extLst>
      <p:ext uri="{BB962C8B-B14F-4D97-AF65-F5344CB8AC3E}">
        <p14:creationId xmlns:p14="http://schemas.microsoft.com/office/powerpoint/2010/main" val="169817293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83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83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58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8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8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8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0" grpId="0"/>
      <p:bldP spid="58371" grpId="0" build="p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60338"/>
            <a:ext cx="7772400" cy="2041525"/>
          </a:xfrm>
        </p:spPr>
        <p:txBody>
          <a:bodyPr/>
          <a:lstStyle/>
          <a:p>
            <a:pPr eaLnBrk="1" hangingPunct="1"/>
            <a:r>
              <a:rPr lang="en-GB" altLang="en-US" sz="3200" smtClean="0">
                <a:ea typeface="ＭＳ Ｐゴシック" pitchFamily="34" charset="-128"/>
              </a:rPr>
              <a:t>Results from studies by Gould et al.,1985; Klint &amp; Weiss, 1986; Passer, 1988 - consistent</a:t>
            </a:r>
            <a:br>
              <a:rPr lang="en-GB" altLang="en-US" sz="3200" smtClean="0">
                <a:ea typeface="ＭＳ Ｐゴシック" pitchFamily="34" charset="-128"/>
              </a:rPr>
            </a:br>
            <a:endParaRPr lang="en-GB" altLang="en-US" sz="3200" smtClean="0">
              <a:ea typeface="ＭＳ Ｐゴシック" pitchFamily="34" charset="-128"/>
            </a:endParaRPr>
          </a:p>
        </p:txBody>
      </p:sp>
      <p:sp>
        <p:nvSpPr>
          <p:cNvPr id="593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smtClean="0">
                <a:ea typeface="ＭＳ Ｐゴシック" pitchFamily="34" charset="-128"/>
              </a:rPr>
              <a:t>Weiss &amp; Chaumeton, 1992 cited 3 common threads</a:t>
            </a:r>
          </a:p>
          <a:p>
            <a:pPr lvl="1" eaLnBrk="1" hangingPunct="1"/>
            <a:r>
              <a:rPr lang="en-GB" altLang="en-US" smtClean="0">
                <a:ea typeface="ＭＳ Ｐゴシック" pitchFamily="34" charset="-128"/>
              </a:rPr>
              <a:t>1. Consistent factors: competence, fitness, affiliation, team aspects, competition and fun.</a:t>
            </a:r>
          </a:p>
          <a:p>
            <a:pPr lvl="1" eaLnBrk="1" hangingPunct="1"/>
            <a:r>
              <a:rPr lang="en-GB" altLang="en-US" smtClean="0">
                <a:ea typeface="ＭＳ Ｐゴシック" pitchFamily="34" charset="-128"/>
              </a:rPr>
              <a:t>2. Children and adolescents typically indicated that several motives were important. </a:t>
            </a:r>
          </a:p>
          <a:p>
            <a:pPr lvl="1" eaLnBrk="1" hangingPunct="1"/>
            <a:r>
              <a:rPr lang="en-GB" altLang="en-US" smtClean="0">
                <a:ea typeface="ＭＳ Ｐゴシック" pitchFamily="34" charset="-128"/>
              </a:rPr>
              <a:t>3. Minimal age, gender, experience, sport activity differences </a:t>
            </a:r>
          </a:p>
          <a:p>
            <a:pPr eaLnBrk="1" hangingPunct="1"/>
            <a:endParaRPr lang="en-GB" altLang="en-US" sz="2800" smtClean="0">
              <a:ea typeface="ＭＳ Ｐゴシック" pitchFamily="34" charset="-128"/>
            </a:endParaRPr>
          </a:p>
          <a:p>
            <a:pPr eaLnBrk="1" hangingPunct="1"/>
            <a:endParaRPr lang="en-GB" altLang="en-US" sz="280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558563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81000"/>
            <a:ext cx="7772400" cy="641350"/>
          </a:xfrm>
        </p:spPr>
        <p:txBody>
          <a:bodyPr/>
          <a:lstStyle/>
          <a:p>
            <a:pPr eaLnBrk="1" hangingPunct="1"/>
            <a:r>
              <a:rPr lang="en-GB" altLang="en-US" sz="3600" b="1" u="sng" smtClean="0">
                <a:ea typeface="ＭＳ Ｐゴシック" pitchFamily="34" charset="-128"/>
                <a:cs typeface="Times New Roman" pitchFamily="18" charset="0"/>
              </a:rPr>
              <a:t>Research: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143000"/>
            <a:ext cx="8534400" cy="5715000"/>
          </a:xfrm>
        </p:spPr>
        <p:txBody>
          <a:bodyPr/>
          <a:lstStyle/>
          <a:p>
            <a:pPr marL="609600" indent="-609600" eaLnBrk="1" hangingPunct="1"/>
            <a:r>
              <a:rPr lang="en-GB" altLang="en-US" sz="2800" smtClean="0">
                <a:ea typeface="ＭＳ Ｐゴシック" pitchFamily="34" charset="-128"/>
              </a:rPr>
              <a:t>Ashford et al. (1993) – 14 activities in 6 English public sports centres.</a:t>
            </a:r>
          </a:p>
          <a:p>
            <a:pPr marL="609600" indent="-609600" eaLnBrk="1" hangingPunct="1"/>
            <a:r>
              <a:rPr lang="en-GB" altLang="en-US" sz="2800" smtClean="0">
                <a:ea typeface="ＭＳ Ｐゴシック" pitchFamily="34" charset="-128"/>
              </a:rPr>
              <a:t>5 age-groups from 16 – 19 to 65+</a:t>
            </a:r>
          </a:p>
          <a:p>
            <a:pPr marL="609600" indent="-609600" eaLnBrk="1" hangingPunct="1"/>
            <a:r>
              <a:rPr lang="en-GB" altLang="en-US" sz="2400" smtClean="0">
                <a:ea typeface="ＭＳ Ｐゴシック" pitchFamily="34" charset="-128"/>
              </a:rPr>
              <a:t>Four clear factors – </a:t>
            </a:r>
          </a:p>
          <a:p>
            <a:pPr marL="609600" indent="-609600" algn="ctr" eaLnBrk="1" hangingPunct="1">
              <a:buFontTx/>
              <a:buAutoNum type="arabicPeriod"/>
            </a:pPr>
            <a:r>
              <a:rPr lang="en-GB" altLang="en-US" sz="2400" smtClean="0">
                <a:solidFill>
                  <a:schemeClr val="hlink"/>
                </a:solidFill>
                <a:ea typeface="ＭＳ Ｐゴシック" pitchFamily="34" charset="-128"/>
              </a:rPr>
              <a:t>Assertive achievement</a:t>
            </a:r>
          </a:p>
          <a:p>
            <a:pPr marL="609600" indent="-609600" algn="ctr" eaLnBrk="1" hangingPunct="1">
              <a:buFontTx/>
              <a:buAutoNum type="arabicPeriod"/>
            </a:pPr>
            <a:r>
              <a:rPr lang="en-GB" altLang="en-US" sz="2400" smtClean="0">
                <a:solidFill>
                  <a:schemeClr val="hlink"/>
                </a:solidFill>
                <a:ea typeface="ＭＳ Ｐゴシック" pitchFamily="34" charset="-128"/>
              </a:rPr>
              <a:t>Sports mastery and performance</a:t>
            </a:r>
          </a:p>
          <a:p>
            <a:pPr marL="609600" indent="-609600" algn="ctr" eaLnBrk="1" hangingPunct="1">
              <a:buFontTx/>
              <a:buAutoNum type="arabicPeriod"/>
            </a:pPr>
            <a:r>
              <a:rPr lang="en-GB" altLang="en-US" sz="2400" smtClean="0">
                <a:solidFill>
                  <a:schemeClr val="hlink"/>
                </a:solidFill>
                <a:ea typeface="ＭＳ Ｐゴシック" pitchFamily="34" charset="-128"/>
              </a:rPr>
              <a:t>Physical well-being</a:t>
            </a:r>
          </a:p>
          <a:p>
            <a:pPr marL="609600" indent="-609600" algn="ctr" eaLnBrk="1" hangingPunct="1">
              <a:buFontTx/>
              <a:buAutoNum type="arabicPeriod"/>
            </a:pPr>
            <a:r>
              <a:rPr lang="en-GB" altLang="en-US" sz="2400" smtClean="0">
                <a:solidFill>
                  <a:schemeClr val="hlink"/>
                </a:solidFill>
                <a:ea typeface="ＭＳ Ｐゴシック" pitchFamily="34" charset="-128"/>
              </a:rPr>
              <a:t>Socio-psychological well-being</a:t>
            </a:r>
          </a:p>
          <a:p>
            <a:pPr marL="609600" indent="-609600" algn="ctr" eaLnBrk="1" hangingPunct="1">
              <a:buFontTx/>
              <a:buNone/>
            </a:pPr>
            <a:endParaRPr lang="en-GB" altLang="en-US" sz="2400" smtClean="0">
              <a:solidFill>
                <a:schemeClr val="hlink"/>
              </a:solidFill>
              <a:ea typeface="ＭＳ Ｐゴシック" pitchFamily="34" charset="-128"/>
            </a:endParaRPr>
          </a:p>
          <a:p>
            <a:pPr marL="609600" indent="-609600" eaLnBrk="1" hangingPunct="1"/>
            <a:r>
              <a:rPr lang="en-GB" altLang="en-US" sz="2400" b="1" smtClean="0">
                <a:ea typeface="ＭＳ Ｐゴシック" pitchFamily="34" charset="-128"/>
              </a:rPr>
              <a:t>Males higher on 1 &amp; 2</a:t>
            </a:r>
          </a:p>
          <a:p>
            <a:pPr marL="609600" indent="-609600" eaLnBrk="1" hangingPunct="1"/>
            <a:r>
              <a:rPr lang="en-GB" altLang="en-US" sz="2400" b="1" smtClean="0">
                <a:ea typeface="ＭＳ Ｐゴシック" pitchFamily="34" charset="-128"/>
              </a:rPr>
              <a:t>Younger subjects less interested in 4</a:t>
            </a:r>
          </a:p>
          <a:p>
            <a:pPr marL="609600" indent="-609600" eaLnBrk="1" hangingPunct="1"/>
            <a:r>
              <a:rPr lang="en-GB" altLang="en-US" sz="2400" b="1" smtClean="0">
                <a:ea typeface="ＭＳ Ｐゴシック" pitchFamily="34" charset="-128"/>
              </a:rPr>
              <a:t>Exercise &amp; mental health benefits</a:t>
            </a:r>
          </a:p>
        </p:txBody>
      </p:sp>
    </p:spTree>
    <p:extLst>
      <p:ext uri="{BB962C8B-B14F-4D97-AF65-F5344CB8AC3E}">
        <p14:creationId xmlns:p14="http://schemas.microsoft.com/office/powerpoint/2010/main" val="19267576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45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457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457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2530</Words>
  <Application>Microsoft Office PowerPoint</Application>
  <PresentationFormat>On-screen Show (4:3)</PresentationFormat>
  <Paragraphs>513</Paragraphs>
  <Slides>60</Slides>
  <Notes>56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60</vt:i4>
      </vt:variant>
    </vt:vector>
  </HeadingPairs>
  <TitlesOfParts>
    <vt:vector size="61" baseType="lpstr">
      <vt:lpstr>Office Theme</vt:lpstr>
      <vt:lpstr>Motivation  </vt:lpstr>
      <vt:lpstr>What is Motivation?</vt:lpstr>
      <vt:lpstr>Motivation Defined</vt:lpstr>
      <vt:lpstr>Later definitions of motivation</vt:lpstr>
      <vt:lpstr>Research:</vt:lpstr>
      <vt:lpstr>Motives for Participation:</vt:lpstr>
      <vt:lpstr>Participation Motivation in Youth Sports</vt:lpstr>
      <vt:lpstr>Approaches to Motivation</vt:lpstr>
      <vt:lpstr>Interactional model</vt:lpstr>
      <vt:lpstr>What motivates you to take part in sport? Briefly introduced last week.</vt:lpstr>
      <vt:lpstr>Guidelines for Building Motivation</vt:lpstr>
      <vt:lpstr>Complete the PMQ…</vt:lpstr>
      <vt:lpstr>Theories of Motivation</vt:lpstr>
      <vt:lpstr>Achievement Goal Theory (AGT; Nicholls, 1989)</vt:lpstr>
      <vt:lpstr>Achievement Goal Theory</vt:lpstr>
      <vt:lpstr>Achievement Goal Theory Outcome/Ego and Task Orientations:</vt:lpstr>
      <vt:lpstr>AGT: Interactionist Approach</vt:lpstr>
      <vt:lpstr>Complete the T.E.O.S.Q.</vt:lpstr>
      <vt:lpstr>Assumed that: </vt:lpstr>
      <vt:lpstr>PowerPoint Presentation</vt:lpstr>
      <vt:lpstr>Cognitive Evaluation Theory (CET; Deci &amp; Ryan, 1985)</vt:lpstr>
      <vt:lpstr>Intrinsic / Extrinsic Motives</vt:lpstr>
      <vt:lpstr>The motivation dichotomy</vt:lpstr>
      <vt:lpstr>Cognitive Evaluation Theory (CET)</vt:lpstr>
      <vt:lpstr>CET</vt:lpstr>
      <vt:lpstr>CET</vt:lpstr>
      <vt:lpstr>Tasks on Informational / Controlling Aspects of Rewards….</vt:lpstr>
      <vt:lpstr>PowerPoint Presentation</vt:lpstr>
      <vt:lpstr>Attribution Theory (Weiner, 1985; 1986)</vt:lpstr>
      <vt:lpstr>Attribution Theory  (Weiner, 1985; 1986)</vt:lpstr>
      <vt:lpstr>Task:</vt:lpstr>
      <vt:lpstr>Attribution Categories - examples</vt:lpstr>
      <vt:lpstr>Implications:Developmental Changes in Goal Orientation</vt:lpstr>
      <vt:lpstr>Developmental Changes in Goal Orientation</vt:lpstr>
      <vt:lpstr>Weiner’s basic attribution categories</vt:lpstr>
      <vt:lpstr>PowerPoint Presentation</vt:lpstr>
      <vt:lpstr>Implications</vt:lpstr>
      <vt:lpstr>End w2</vt:lpstr>
      <vt:lpstr>Summary</vt:lpstr>
      <vt:lpstr>Measuring Motivation &amp; Strategies for Increasing Motivation</vt:lpstr>
      <vt:lpstr>Strategies for Increasing Motivation</vt:lpstr>
      <vt:lpstr>Review Questions…</vt:lpstr>
      <vt:lpstr>Motivation Continued:</vt:lpstr>
      <vt:lpstr>Strategies for Increasing Motivation </vt:lpstr>
      <vt:lpstr>Strategies Continued…</vt:lpstr>
      <vt:lpstr>AGT: How can we improve motivation?</vt:lpstr>
      <vt:lpstr>Types of Goals</vt:lpstr>
      <vt:lpstr>Effects of different goal types</vt:lpstr>
      <vt:lpstr>Principles of goal setting</vt:lpstr>
      <vt:lpstr>AGT: How can we improve motivation?</vt:lpstr>
      <vt:lpstr>Motivational Climate</vt:lpstr>
      <vt:lpstr>CET: How can we improve motivation?</vt:lpstr>
      <vt:lpstr>Attribution Theory: How can we improve motivation?</vt:lpstr>
      <vt:lpstr>Summary</vt:lpstr>
      <vt:lpstr>Further Study:</vt:lpstr>
      <vt:lpstr>Research:</vt:lpstr>
      <vt:lpstr>Participation Motivation in Youth Sports</vt:lpstr>
      <vt:lpstr>Participation motivation questionnaire (PMQ)</vt:lpstr>
      <vt:lpstr>Results from studies by Gould et al.,1985; Klint &amp; Weiss, 1986; Passer, 1988 - consistent </vt:lpstr>
      <vt:lpstr>Research: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Motivation  </dc:title>
  <dc:creator>Administrator</dc:creator>
  <cp:lastModifiedBy>Administrator</cp:lastModifiedBy>
  <cp:revision>1</cp:revision>
  <dcterms:created xsi:type="dcterms:W3CDTF">2015-11-03T15:15:25Z</dcterms:created>
  <dcterms:modified xsi:type="dcterms:W3CDTF">2015-11-03T15:16:17Z</dcterms:modified>
</cp:coreProperties>
</file>