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8" r:id="rId2"/>
    <p:sldId id="259" r:id="rId3"/>
    <p:sldId id="268" r:id="rId4"/>
    <p:sldId id="291" r:id="rId5"/>
    <p:sldId id="269" r:id="rId6"/>
    <p:sldId id="270" r:id="rId7"/>
    <p:sldId id="271" r:id="rId8"/>
    <p:sldId id="272" r:id="rId9"/>
    <p:sldId id="273" r:id="rId10"/>
    <p:sldId id="275" r:id="rId11"/>
    <p:sldId id="276" r:id="rId12"/>
    <p:sldId id="287" r:id="rId13"/>
    <p:sldId id="277" r:id="rId14"/>
    <p:sldId id="278" r:id="rId15"/>
    <p:sldId id="279" r:id="rId16"/>
    <p:sldId id="289" r:id="rId17"/>
    <p:sldId id="280" r:id="rId18"/>
    <p:sldId id="281" r:id="rId19"/>
    <p:sldId id="282" r:id="rId20"/>
    <p:sldId id="274" r:id="rId21"/>
    <p:sldId id="284" r:id="rId22"/>
    <p:sldId id="288" r:id="rId23"/>
    <p:sldId id="285" r:id="rId24"/>
    <p:sldId id="286" r:id="rId25"/>
    <p:sldId id="290" r:id="rId26"/>
    <p:sldId id="283" r:id="rId27"/>
    <p:sldId id="26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E548A1-1394-B926-5DB4-E49514E23B83}" v="112" dt="2025-02-11T10:54:17.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7328" autoAdjust="0"/>
  </p:normalViewPr>
  <p:slideViewPr>
    <p:cSldViewPr snapToGrid="0">
      <p:cViewPr varScale="1">
        <p:scale>
          <a:sx n="41" d="100"/>
          <a:sy n="41" d="100"/>
        </p:scale>
        <p:origin x="18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BE548A1-1394-B926-5DB4-E49514E23B83}"/>
    <pc:docChg chg="addSld modSld">
      <pc:chgData name="Alison Cooke" userId="S::a.cooke@uwtsd.ac.uk::46c329c9-26b7-4eba-b77b-7474421bfd31" providerId="AD" clId="Web-{6BE548A1-1394-B926-5DB4-E49514E23B83}" dt="2025-02-11T10:54:14.629" v="107" actId="20577"/>
      <pc:docMkLst>
        <pc:docMk/>
      </pc:docMkLst>
      <pc:sldChg chg="modSp">
        <pc:chgData name="Alison Cooke" userId="S::a.cooke@uwtsd.ac.uk::46c329c9-26b7-4eba-b77b-7474421bfd31" providerId="AD" clId="Web-{6BE548A1-1394-B926-5DB4-E49514E23B83}" dt="2025-02-11T10:41:13.431" v="22" actId="20577"/>
        <pc:sldMkLst>
          <pc:docMk/>
          <pc:sldMk cId="2511280831" sldId="259"/>
        </pc:sldMkLst>
        <pc:spChg chg="mod">
          <ac:chgData name="Alison Cooke" userId="S::a.cooke@uwtsd.ac.uk::46c329c9-26b7-4eba-b77b-7474421bfd31" providerId="AD" clId="Web-{6BE548A1-1394-B926-5DB4-E49514E23B83}" dt="2025-02-11T10:41:13.431" v="22" actId="20577"/>
          <ac:spMkLst>
            <pc:docMk/>
            <pc:sldMk cId="2511280831" sldId="259"/>
            <ac:spMk id="2" creationId="{C257EF50-E6BB-4153-B801-E0884BE85B05}"/>
          </ac:spMkLst>
        </pc:spChg>
        <pc:spChg chg="mod">
          <ac:chgData name="Alison Cooke" userId="S::a.cooke@uwtsd.ac.uk::46c329c9-26b7-4eba-b77b-7474421bfd31" providerId="AD" clId="Web-{6BE548A1-1394-B926-5DB4-E49514E23B83}" dt="2025-02-11T10:41:07.055" v="21" actId="20577"/>
          <ac:spMkLst>
            <pc:docMk/>
            <pc:sldMk cId="2511280831" sldId="259"/>
            <ac:spMk id="3" creationId="{658C690E-5CBE-4BDA-BD72-E432396BE4C6}"/>
          </ac:spMkLst>
        </pc:spChg>
      </pc:sldChg>
      <pc:sldChg chg="modSp">
        <pc:chgData name="Alison Cooke" userId="S::a.cooke@uwtsd.ac.uk::46c329c9-26b7-4eba-b77b-7474421bfd31" providerId="AD" clId="Web-{6BE548A1-1394-B926-5DB4-E49514E23B83}" dt="2025-02-11T10:42:52.871" v="27" actId="20577"/>
        <pc:sldMkLst>
          <pc:docMk/>
          <pc:sldMk cId="2612822078" sldId="268"/>
        </pc:sldMkLst>
        <pc:spChg chg="mod">
          <ac:chgData name="Alison Cooke" userId="S::a.cooke@uwtsd.ac.uk::46c329c9-26b7-4eba-b77b-7474421bfd31" providerId="AD" clId="Web-{6BE548A1-1394-B926-5DB4-E49514E23B83}" dt="2025-02-11T10:42:35.105" v="23" actId="20577"/>
          <ac:spMkLst>
            <pc:docMk/>
            <pc:sldMk cId="2612822078" sldId="268"/>
            <ac:spMk id="2" creationId="{96AF535A-2C2D-4604-B5FC-82983DB8EB53}"/>
          </ac:spMkLst>
        </pc:spChg>
        <pc:spChg chg="mod">
          <ac:chgData name="Alison Cooke" userId="S::a.cooke@uwtsd.ac.uk::46c329c9-26b7-4eba-b77b-7474421bfd31" providerId="AD" clId="Web-{6BE548A1-1394-B926-5DB4-E49514E23B83}" dt="2025-02-11T10:42:52.871" v="27" actId="20577"/>
          <ac:spMkLst>
            <pc:docMk/>
            <pc:sldMk cId="2612822078" sldId="268"/>
            <ac:spMk id="5" creationId="{E98195FD-5CBB-8F14-E7E0-8C1E98E2228B}"/>
          </ac:spMkLst>
        </pc:spChg>
      </pc:sldChg>
      <pc:sldChg chg="modSp">
        <pc:chgData name="Alison Cooke" userId="S::a.cooke@uwtsd.ac.uk::46c329c9-26b7-4eba-b77b-7474421bfd31" providerId="AD" clId="Web-{6BE548A1-1394-B926-5DB4-E49514E23B83}" dt="2025-02-11T10:43:19.154" v="31" actId="20577"/>
        <pc:sldMkLst>
          <pc:docMk/>
          <pc:sldMk cId="389731060" sldId="269"/>
        </pc:sldMkLst>
        <pc:spChg chg="mod">
          <ac:chgData name="Alison Cooke" userId="S::a.cooke@uwtsd.ac.uk::46c329c9-26b7-4eba-b77b-7474421bfd31" providerId="AD" clId="Web-{6BE548A1-1394-B926-5DB4-E49514E23B83}" dt="2025-02-11T10:43:19.154" v="31" actId="20577"/>
          <ac:spMkLst>
            <pc:docMk/>
            <pc:sldMk cId="389731060" sldId="269"/>
            <ac:spMk id="2" creationId="{B6E06EA5-7861-E8EF-AD35-B8AFB72EE46C}"/>
          </ac:spMkLst>
        </pc:spChg>
      </pc:sldChg>
      <pc:sldChg chg="modSp">
        <pc:chgData name="Alison Cooke" userId="S::a.cooke@uwtsd.ac.uk::46c329c9-26b7-4eba-b77b-7474421bfd31" providerId="AD" clId="Web-{6BE548A1-1394-B926-5DB4-E49514E23B83}" dt="2025-02-11T10:43:49.826" v="35" actId="20577"/>
        <pc:sldMkLst>
          <pc:docMk/>
          <pc:sldMk cId="40090245" sldId="270"/>
        </pc:sldMkLst>
        <pc:spChg chg="mod">
          <ac:chgData name="Alison Cooke" userId="S::a.cooke@uwtsd.ac.uk::46c329c9-26b7-4eba-b77b-7474421bfd31" providerId="AD" clId="Web-{6BE548A1-1394-B926-5DB4-E49514E23B83}" dt="2025-02-11T10:43:49.826" v="35" actId="20577"/>
          <ac:spMkLst>
            <pc:docMk/>
            <pc:sldMk cId="40090245" sldId="270"/>
            <ac:spMk id="2" creationId="{7659AD80-08FE-E880-324C-7CD0FE10968C}"/>
          </ac:spMkLst>
        </pc:spChg>
        <pc:spChg chg="mod">
          <ac:chgData name="Alison Cooke" userId="S::a.cooke@uwtsd.ac.uk::46c329c9-26b7-4eba-b77b-7474421bfd31" providerId="AD" clId="Web-{6BE548A1-1394-B926-5DB4-E49514E23B83}" dt="2025-02-11T10:43:37.717" v="33" actId="20577"/>
          <ac:spMkLst>
            <pc:docMk/>
            <pc:sldMk cId="40090245" sldId="270"/>
            <ac:spMk id="3" creationId="{7C60AED1-AC53-2D9B-F313-2A15115EE2E4}"/>
          </ac:spMkLst>
        </pc:spChg>
        <pc:spChg chg="mod">
          <ac:chgData name="Alison Cooke" userId="S::a.cooke@uwtsd.ac.uk::46c329c9-26b7-4eba-b77b-7474421bfd31" providerId="AD" clId="Web-{6BE548A1-1394-B926-5DB4-E49514E23B83}" dt="2025-02-11T10:43:43.451" v="34" actId="20577"/>
          <ac:spMkLst>
            <pc:docMk/>
            <pc:sldMk cId="40090245" sldId="270"/>
            <ac:spMk id="4" creationId="{2E3F2718-F89F-F18F-C27F-2F900818A649}"/>
          </ac:spMkLst>
        </pc:spChg>
      </pc:sldChg>
      <pc:sldChg chg="modSp">
        <pc:chgData name="Alison Cooke" userId="S::a.cooke@uwtsd.ac.uk::46c329c9-26b7-4eba-b77b-7474421bfd31" providerId="AD" clId="Web-{6BE548A1-1394-B926-5DB4-E49514E23B83}" dt="2025-02-11T10:44:05.843" v="37" actId="20577"/>
        <pc:sldMkLst>
          <pc:docMk/>
          <pc:sldMk cId="2062008448" sldId="271"/>
        </pc:sldMkLst>
        <pc:spChg chg="mod">
          <ac:chgData name="Alison Cooke" userId="S::a.cooke@uwtsd.ac.uk::46c329c9-26b7-4eba-b77b-7474421bfd31" providerId="AD" clId="Web-{6BE548A1-1394-B926-5DB4-E49514E23B83}" dt="2025-02-11T10:43:59.108" v="36" actId="20577"/>
          <ac:spMkLst>
            <pc:docMk/>
            <pc:sldMk cId="2062008448" sldId="271"/>
            <ac:spMk id="2" creationId="{EDADBDFA-A61C-2118-A5A8-E9B5D4D76750}"/>
          </ac:spMkLst>
        </pc:spChg>
        <pc:spChg chg="mod">
          <ac:chgData name="Alison Cooke" userId="S::a.cooke@uwtsd.ac.uk::46c329c9-26b7-4eba-b77b-7474421bfd31" providerId="AD" clId="Web-{6BE548A1-1394-B926-5DB4-E49514E23B83}" dt="2025-02-11T10:44:05.843" v="37" actId="20577"/>
          <ac:spMkLst>
            <pc:docMk/>
            <pc:sldMk cId="2062008448" sldId="271"/>
            <ac:spMk id="5" creationId="{147CD45E-9EEA-B770-AD6C-3AE6C6ADC68B}"/>
          </ac:spMkLst>
        </pc:spChg>
      </pc:sldChg>
      <pc:sldChg chg="modSp">
        <pc:chgData name="Alison Cooke" userId="S::a.cooke@uwtsd.ac.uk::46c329c9-26b7-4eba-b77b-7474421bfd31" providerId="AD" clId="Web-{6BE548A1-1394-B926-5DB4-E49514E23B83}" dt="2025-02-11T10:44:23.984" v="39" actId="20577"/>
        <pc:sldMkLst>
          <pc:docMk/>
          <pc:sldMk cId="4283200581" sldId="272"/>
        </pc:sldMkLst>
        <pc:spChg chg="mod">
          <ac:chgData name="Alison Cooke" userId="S::a.cooke@uwtsd.ac.uk::46c329c9-26b7-4eba-b77b-7474421bfd31" providerId="AD" clId="Web-{6BE548A1-1394-B926-5DB4-E49514E23B83}" dt="2025-02-11T10:44:23.984" v="39" actId="20577"/>
          <ac:spMkLst>
            <pc:docMk/>
            <pc:sldMk cId="4283200581" sldId="272"/>
            <ac:spMk id="2" creationId="{CC3F20EE-9D60-A1D2-1F15-5034BF3D6734}"/>
          </ac:spMkLst>
        </pc:spChg>
        <pc:spChg chg="mod">
          <ac:chgData name="Alison Cooke" userId="S::a.cooke@uwtsd.ac.uk::46c329c9-26b7-4eba-b77b-7474421bfd31" providerId="AD" clId="Web-{6BE548A1-1394-B926-5DB4-E49514E23B83}" dt="2025-02-11T10:44:16.718" v="38" actId="20577"/>
          <ac:spMkLst>
            <pc:docMk/>
            <pc:sldMk cId="4283200581" sldId="272"/>
            <ac:spMk id="4" creationId="{0DBF6835-2986-36BF-0D12-D85F8A1107A0}"/>
          </ac:spMkLst>
        </pc:spChg>
      </pc:sldChg>
      <pc:sldChg chg="modSp">
        <pc:chgData name="Alison Cooke" userId="S::a.cooke@uwtsd.ac.uk::46c329c9-26b7-4eba-b77b-7474421bfd31" providerId="AD" clId="Web-{6BE548A1-1394-B926-5DB4-E49514E23B83}" dt="2025-02-11T10:45:17.486" v="44" actId="20577"/>
        <pc:sldMkLst>
          <pc:docMk/>
          <pc:sldMk cId="1628470503" sldId="273"/>
        </pc:sldMkLst>
        <pc:spChg chg="mod">
          <ac:chgData name="Alison Cooke" userId="S::a.cooke@uwtsd.ac.uk::46c329c9-26b7-4eba-b77b-7474421bfd31" providerId="AD" clId="Web-{6BE548A1-1394-B926-5DB4-E49514E23B83}" dt="2025-02-11T10:44:40.422" v="40" actId="20577"/>
          <ac:spMkLst>
            <pc:docMk/>
            <pc:sldMk cId="1628470503" sldId="273"/>
            <ac:spMk id="2" creationId="{E6FF4FD7-F181-C4C0-0B19-D0869B9E858D}"/>
          </ac:spMkLst>
        </pc:spChg>
        <pc:spChg chg="mod">
          <ac:chgData name="Alison Cooke" userId="S::a.cooke@uwtsd.ac.uk::46c329c9-26b7-4eba-b77b-7474421bfd31" providerId="AD" clId="Web-{6BE548A1-1394-B926-5DB4-E49514E23B83}" dt="2025-02-11T10:44:49.125" v="41" actId="20577"/>
          <ac:spMkLst>
            <pc:docMk/>
            <pc:sldMk cId="1628470503" sldId="273"/>
            <ac:spMk id="4" creationId="{EB746014-E469-4A0D-BCA4-1D531E14B440}"/>
          </ac:spMkLst>
        </pc:spChg>
        <pc:spChg chg="mod">
          <ac:chgData name="Alison Cooke" userId="S::a.cooke@uwtsd.ac.uk::46c329c9-26b7-4eba-b77b-7474421bfd31" providerId="AD" clId="Web-{6BE548A1-1394-B926-5DB4-E49514E23B83}" dt="2025-02-11T10:45:17.486" v="44" actId="20577"/>
          <ac:spMkLst>
            <pc:docMk/>
            <pc:sldMk cId="1628470503" sldId="273"/>
            <ac:spMk id="6" creationId="{81E323B6-7039-6718-0918-6EB23252F15B}"/>
          </ac:spMkLst>
        </pc:spChg>
        <pc:spChg chg="mod">
          <ac:chgData name="Alison Cooke" userId="S::a.cooke@uwtsd.ac.uk::46c329c9-26b7-4eba-b77b-7474421bfd31" providerId="AD" clId="Web-{6BE548A1-1394-B926-5DB4-E49514E23B83}" dt="2025-02-11T10:45:08.860" v="43" actId="20577"/>
          <ac:spMkLst>
            <pc:docMk/>
            <pc:sldMk cId="1628470503" sldId="273"/>
            <ac:spMk id="7" creationId="{3975BC74-977D-A8E2-D868-3B716D9C2C8C}"/>
          </ac:spMkLst>
        </pc:spChg>
      </pc:sldChg>
      <pc:sldChg chg="modSp">
        <pc:chgData name="Alison Cooke" userId="S::a.cooke@uwtsd.ac.uk::46c329c9-26b7-4eba-b77b-7474421bfd31" providerId="AD" clId="Web-{6BE548A1-1394-B926-5DB4-E49514E23B83}" dt="2025-02-11T10:49:06.040" v="77" actId="20577"/>
        <pc:sldMkLst>
          <pc:docMk/>
          <pc:sldMk cId="1850895613" sldId="274"/>
        </pc:sldMkLst>
        <pc:spChg chg="mod">
          <ac:chgData name="Alison Cooke" userId="S::a.cooke@uwtsd.ac.uk::46c329c9-26b7-4eba-b77b-7474421bfd31" providerId="AD" clId="Web-{6BE548A1-1394-B926-5DB4-E49514E23B83}" dt="2025-02-11T10:49:00.102" v="75" actId="20577"/>
          <ac:spMkLst>
            <pc:docMk/>
            <pc:sldMk cId="1850895613" sldId="274"/>
            <ac:spMk id="2" creationId="{3906E14F-CE7D-281C-4DDF-20693DCD669A}"/>
          </ac:spMkLst>
        </pc:spChg>
        <pc:spChg chg="mod">
          <ac:chgData name="Alison Cooke" userId="S::a.cooke@uwtsd.ac.uk::46c329c9-26b7-4eba-b77b-7474421bfd31" providerId="AD" clId="Web-{6BE548A1-1394-B926-5DB4-E49514E23B83}" dt="2025-02-11T10:49:06.040" v="77" actId="20577"/>
          <ac:spMkLst>
            <pc:docMk/>
            <pc:sldMk cId="1850895613" sldId="274"/>
            <ac:spMk id="3" creationId="{E454D742-8188-6F14-658C-527B4A0ED18E}"/>
          </ac:spMkLst>
        </pc:spChg>
      </pc:sldChg>
      <pc:sldChg chg="modSp">
        <pc:chgData name="Alison Cooke" userId="S::a.cooke@uwtsd.ac.uk::46c329c9-26b7-4eba-b77b-7474421bfd31" providerId="AD" clId="Web-{6BE548A1-1394-B926-5DB4-E49514E23B83}" dt="2025-02-11T10:45:32.392" v="46" actId="20577"/>
        <pc:sldMkLst>
          <pc:docMk/>
          <pc:sldMk cId="834569783" sldId="275"/>
        </pc:sldMkLst>
        <pc:spChg chg="mod">
          <ac:chgData name="Alison Cooke" userId="S::a.cooke@uwtsd.ac.uk::46c329c9-26b7-4eba-b77b-7474421bfd31" providerId="AD" clId="Web-{6BE548A1-1394-B926-5DB4-E49514E23B83}" dt="2025-02-11T10:45:32.392" v="46" actId="20577"/>
          <ac:spMkLst>
            <pc:docMk/>
            <pc:sldMk cId="834569783" sldId="275"/>
            <ac:spMk id="2" creationId="{53AB5C10-8EAD-6308-71E1-AD1BFAB17A74}"/>
          </ac:spMkLst>
        </pc:spChg>
        <pc:spChg chg="mod">
          <ac:chgData name="Alison Cooke" userId="S::a.cooke@uwtsd.ac.uk::46c329c9-26b7-4eba-b77b-7474421bfd31" providerId="AD" clId="Web-{6BE548A1-1394-B926-5DB4-E49514E23B83}" dt="2025-02-11T10:45:26.783" v="45" actId="20577"/>
          <ac:spMkLst>
            <pc:docMk/>
            <pc:sldMk cId="834569783" sldId="275"/>
            <ac:spMk id="3" creationId="{AE5FD982-1511-D55E-0481-E64D73CCC8E2}"/>
          </ac:spMkLst>
        </pc:spChg>
      </pc:sldChg>
      <pc:sldChg chg="modSp">
        <pc:chgData name="Alison Cooke" userId="S::a.cooke@uwtsd.ac.uk::46c329c9-26b7-4eba-b77b-7474421bfd31" providerId="AD" clId="Web-{6BE548A1-1394-B926-5DB4-E49514E23B83}" dt="2025-02-11T10:45:40.064" v="47" actId="20577"/>
        <pc:sldMkLst>
          <pc:docMk/>
          <pc:sldMk cId="3223820677" sldId="276"/>
        </pc:sldMkLst>
        <pc:spChg chg="mod">
          <ac:chgData name="Alison Cooke" userId="S::a.cooke@uwtsd.ac.uk::46c329c9-26b7-4eba-b77b-7474421bfd31" providerId="AD" clId="Web-{6BE548A1-1394-B926-5DB4-E49514E23B83}" dt="2025-02-11T10:45:40.064" v="47" actId="20577"/>
          <ac:spMkLst>
            <pc:docMk/>
            <pc:sldMk cId="3223820677" sldId="276"/>
            <ac:spMk id="2" creationId="{EF8D4BC0-AC82-D1D9-F80D-3049953D20B1}"/>
          </ac:spMkLst>
        </pc:spChg>
        <pc:spChg chg="mod">
          <ac:chgData name="Alison Cooke" userId="S::a.cooke@uwtsd.ac.uk::46c329c9-26b7-4eba-b77b-7474421bfd31" providerId="AD" clId="Web-{6BE548A1-1394-B926-5DB4-E49514E23B83}" dt="2025-02-11T10:40:59.539" v="20" actId="20577"/>
          <ac:spMkLst>
            <pc:docMk/>
            <pc:sldMk cId="3223820677" sldId="276"/>
            <ac:spMk id="3" creationId="{CCED5570-CBDB-426E-47B3-FC27AD589615}"/>
          </ac:spMkLst>
        </pc:spChg>
      </pc:sldChg>
      <pc:sldChg chg="modSp">
        <pc:chgData name="Alison Cooke" userId="S::a.cooke@uwtsd.ac.uk::46c329c9-26b7-4eba-b77b-7474421bfd31" providerId="AD" clId="Web-{6BE548A1-1394-B926-5DB4-E49514E23B83}" dt="2025-02-11T10:54:14.629" v="107" actId="20577"/>
        <pc:sldMkLst>
          <pc:docMk/>
          <pc:sldMk cId="3450015712" sldId="277"/>
        </pc:sldMkLst>
        <pc:spChg chg="mod">
          <ac:chgData name="Alison Cooke" userId="S::a.cooke@uwtsd.ac.uk::46c329c9-26b7-4eba-b77b-7474421bfd31" providerId="AD" clId="Web-{6BE548A1-1394-B926-5DB4-E49514E23B83}" dt="2025-02-11T10:46:10.753" v="50" actId="20577"/>
          <ac:spMkLst>
            <pc:docMk/>
            <pc:sldMk cId="3450015712" sldId="277"/>
            <ac:spMk id="2" creationId="{827B0B2F-BCE9-920B-BFC0-C2D3B712E5E1}"/>
          </ac:spMkLst>
        </pc:spChg>
        <pc:spChg chg="mod">
          <ac:chgData name="Alison Cooke" userId="S::a.cooke@uwtsd.ac.uk::46c329c9-26b7-4eba-b77b-7474421bfd31" providerId="AD" clId="Web-{6BE548A1-1394-B926-5DB4-E49514E23B83}" dt="2025-02-11T10:54:14.629" v="107" actId="20577"/>
          <ac:spMkLst>
            <pc:docMk/>
            <pc:sldMk cId="3450015712" sldId="277"/>
            <ac:spMk id="3" creationId="{9C052987-01E8-26F1-ED71-BC5B273CF742}"/>
          </ac:spMkLst>
        </pc:spChg>
      </pc:sldChg>
      <pc:sldChg chg="modSp">
        <pc:chgData name="Alison Cooke" userId="S::a.cooke@uwtsd.ac.uk::46c329c9-26b7-4eba-b77b-7474421bfd31" providerId="AD" clId="Web-{6BE548A1-1394-B926-5DB4-E49514E23B83}" dt="2025-02-11T10:46:46.020" v="56" actId="20577"/>
        <pc:sldMkLst>
          <pc:docMk/>
          <pc:sldMk cId="1617068758" sldId="279"/>
        </pc:sldMkLst>
        <pc:spChg chg="mod">
          <ac:chgData name="Alison Cooke" userId="S::a.cooke@uwtsd.ac.uk::46c329c9-26b7-4eba-b77b-7474421bfd31" providerId="AD" clId="Web-{6BE548A1-1394-B926-5DB4-E49514E23B83}" dt="2025-02-11T10:46:46.020" v="56" actId="20577"/>
          <ac:spMkLst>
            <pc:docMk/>
            <pc:sldMk cId="1617068758" sldId="279"/>
            <ac:spMk id="2" creationId="{337FE3B6-0492-F6DD-BFD4-34BF6C83ACDE}"/>
          </ac:spMkLst>
        </pc:spChg>
        <pc:spChg chg="mod">
          <ac:chgData name="Alison Cooke" userId="S::a.cooke@uwtsd.ac.uk::46c329c9-26b7-4eba-b77b-7474421bfd31" providerId="AD" clId="Web-{6BE548A1-1394-B926-5DB4-E49514E23B83}" dt="2025-02-11T10:46:32.426" v="53" actId="20577"/>
          <ac:spMkLst>
            <pc:docMk/>
            <pc:sldMk cId="1617068758" sldId="279"/>
            <ac:spMk id="3" creationId="{F9382794-8191-6071-51E5-026D33066B78}"/>
          </ac:spMkLst>
        </pc:spChg>
        <pc:spChg chg="mod">
          <ac:chgData name="Alison Cooke" userId="S::a.cooke@uwtsd.ac.uk::46c329c9-26b7-4eba-b77b-7474421bfd31" providerId="AD" clId="Web-{6BE548A1-1394-B926-5DB4-E49514E23B83}" dt="2025-02-11T10:46:39.270" v="54" actId="20577"/>
          <ac:spMkLst>
            <pc:docMk/>
            <pc:sldMk cId="1617068758" sldId="279"/>
            <ac:spMk id="4" creationId="{7282F57B-499B-D009-31AB-5398B1BEB803}"/>
          </ac:spMkLst>
        </pc:spChg>
      </pc:sldChg>
      <pc:sldChg chg="modSp">
        <pc:chgData name="Alison Cooke" userId="S::a.cooke@uwtsd.ac.uk::46c329c9-26b7-4eba-b77b-7474421bfd31" providerId="AD" clId="Web-{6BE548A1-1394-B926-5DB4-E49514E23B83}" dt="2025-02-11T10:47:47.600" v="69"/>
        <pc:sldMkLst>
          <pc:docMk/>
          <pc:sldMk cId="2053776922" sldId="280"/>
        </pc:sldMkLst>
        <pc:spChg chg="mod">
          <ac:chgData name="Alison Cooke" userId="S::a.cooke@uwtsd.ac.uk::46c329c9-26b7-4eba-b77b-7474421bfd31" providerId="AD" clId="Web-{6BE548A1-1394-B926-5DB4-E49514E23B83}" dt="2025-02-11T10:47:30.099" v="67" actId="20577"/>
          <ac:spMkLst>
            <pc:docMk/>
            <pc:sldMk cId="2053776922" sldId="280"/>
            <ac:spMk id="2" creationId="{1BD95132-4353-E3C1-D952-B722A420D09E}"/>
          </ac:spMkLst>
        </pc:spChg>
        <pc:spChg chg="mod">
          <ac:chgData name="Alison Cooke" userId="S::a.cooke@uwtsd.ac.uk::46c329c9-26b7-4eba-b77b-7474421bfd31" providerId="AD" clId="Web-{6BE548A1-1394-B926-5DB4-E49514E23B83}" dt="2025-02-11T10:47:47.600" v="69"/>
          <ac:spMkLst>
            <pc:docMk/>
            <pc:sldMk cId="2053776922" sldId="280"/>
            <ac:spMk id="4" creationId="{F3F20FD6-2C9F-5D94-5C8E-31033139F7C4}"/>
          </ac:spMkLst>
        </pc:spChg>
      </pc:sldChg>
      <pc:sldChg chg="modSp">
        <pc:chgData name="Alison Cooke" userId="S::a.cooke@uwtsd.ac.uk::46c329c9-26b7-4eba-b77b-7474421bfd31" providerId="AD" clId="Web-{6BE548A1-1394-B926-5DB4-E49514E23B83}" dt="2025-02-11T10:48:50.008" v="74"/>
        <pc:sldMkLst>
          <pc:docMk/>
          <pc:sldMk cId="1310413317" sldId="282"/>
        </pc:sldMkLst>
        <pc:spChg chg="mod">
          <ac:chgData name="Alison Cooke" userId="S::a.cooke@uwtsd.ac.uk::46c329c9-26b7-4eba-b77b-7474421bfd31" providerId="AD" clId="Web-{6BE548A1-1394-B926-5DB4-E49514E23B83}" dt="2025-02-11T10:48:13.929" v="70" actId="20577"/>
          <ac:spMkLst>
            <pc:docMk/>
            <pc:sldMk cId="1310413317" sldId="282"/>
            <ac:spMk id="2" creationId="{0EB2B899-8EBE-D192-94AC-AE3272E45775}"/>
          </ac:spMkLst>
        </pc:spChg>
        <pc:spChg chg="mod">
          <ac:chgData name="Alison Cooke" userId="S::a.cooke@uwtsd.ac.uk::46c329c9-26b7-4eba-b77b-7474421bfd31" providerId="AD" clId="Web-{6BE548A1-1394-B926-5DB4-E49514E23B83}" dt="2025-02-11T10:48:33.023" v="72"/>
          <ac:spMkLst>
            <pc:docMk/>
            <pc:sldMk cId="1310413317" sldId="282"/>
            <ac:spMk id="11" creationId="{B29A1E24-C6FA-E849-8D82-58488A3E8986}"/>
          </ac:spMkLst>
        </pc:spChg>
        <pc:spChg chg="mod">
          <ac:chgData name="Alison Cooke" userId="S::a.cooke@uwtsd.ac.uk::46c329c9-26b7-4eba-b77b-7474421bfd31" providerId="AD" clId="Web-{6BE548A1-1394-B926-5DB4-E49514E23B83}" dt="2025-02-11T10:48:50.008" v="74"/>
          <ac:spMkLst>
            <pc:docMk/>
            <pc:sldMk cId="1310413317" sldId="282"/>
            <ac:spMk id="12" creationId="{88994006-A79C-4FA0-FF8A-DE774E064DC7}"/>
          </ac:spMkLst>
        </pc:spChg>
      </pc:sldChg>
      <pc:sldChg chg="modSp">
        <pc:chgData name="Alison Cooke" userId="S::a.cooke@uwtsd.ac.uk::46c329c9-26b7-4eba-b77b-7474421bfd31" providerId="AD" clId="Web-{6BE548A1-1394-B926-5DB4-E49514E23B83}" dt="2025-02-11T10:53:33.627" v="105" actId="20577"/>
        <pc:sldMkLst>
          <pc:docMk/>
          <pc:sldMk cId="2663081806" sldId="284"/>
        </pc:sldMkLst>
        <pc:spChg chg="mod">
          <ac:chgData name="Alison Cooke" userId="S::a.cooke@uwtsd.ac.uk::46c329c9-26b7-4eba-b77b-7474421bfd31" providerId="AD" clId="Web-{6BE548A1-1394-B926-5DB4-E49514E23B83}" dt="2025-02-11T10:49:29.697" v="79" actId="20577"/>
          <ac:spMkLst>
            <pc:docMk/>
            <pc:sldMk cId="2663081806" sldId="284"/>
            <ac:spMk id="2" creationId="{542FD361-9EEB-C5C2-9D53-3F23FCE18D55}"/>
          </ac:spMkLst>
        </pc:spChg>
        <pc:spChg chg="mod">
          <ac:chgData name="Alison Cooke" userId="S::a.cooke@uwtsd.ac.uk::46c329c9-26b7-4eba-b77b-7474421bfd31" providerId="AD" clId="Web-{6BE548A1-1394-B926-5DB4-E49514E23B83}" dt="2025-02-11T10:53:33.627" v="105" actId="20577"/>
          <ac:spMkLst>
            <pc:docMk/>
            <pc:sldMk cId="2663081806" sldId="284"/>
            <ac:spMk id="3" creationId="{B69289F1-CF8F-21C9-0F41-AE4B6F086F62}"/>
          </ac:spMkLst>
        </pc:spChg>
      </pc:sldChg>
      <pc:sldChg chg="modSp">
        <pc:chgData name="Alison Cooke" userId="S::a.cooke@uwtsd.ac.uk::46c329c9-26b7-4eba-b77b-7474421bfd31" providerId="AD" clId="Web-{6BE548A1-1394-B926-5DB4-E49514E23B83}" dt="2025-02-11T10:50:28.105" v="89" actId="20577"/>
        <pc:sldMkLst>
          <pc:docMk/>
          <pc:sldMk cId="3831917570" sldId="285"/>
        </pc:sldMkLst>
        <pc:spChg chg="mod">
          <ac:chgData name="Alison Cooke" userId="S::a.cooke@uwtsd.ac.uk::46c329c9-26b7-4eba-b77b-7474421bfd31" providerId="AD" clId="Web-{6BE548A1-1394-B926-5DB4-E49514E23B83}" dt="2025-02-11T10:50:05.886" v="84" actId="20577"/>
          <ac:spMkLst>
            <pc:docMk/>
            <pc:sldMk cId="3831917570" sldId="285"/>
            <ac:spMk id="2" creationId="{0FDBBB0C-1FB1-4EA0-0BAA-36C425261692}"/>
          </ac:spMkLst>
        </pc:spChg>
        <pc:spChg chg="mod">
          <ac:chgData name="Alison Cooke" userId="S::a.cooke@uwtsd.ac.uk::46c329c9-26b7-4eba-b77b-7474421bfd31" providerId="AD" clId="Web-{6BE548A1-1394-B926-5DB4-E49514E23B83}" dt="2025-02-11T10:50:28.105" v="89" actId="20577"/>
          <ac:spMkLst>
            <pc:docMk/>
            <pc:sldMk cId="3831917570" sldId="285"/>
            <ac:spMk id="5" creationId="{1C9073B4-9B7B-DFD8-6243-00A5E86F77F7}"/>
          </ac:spMkLst>
        </pc:spChg>
      </pc:sldChg>
      <pc:sldChg chg="modSp">
        <pc:chgData name="Alison Cooke" userId="S::a.cooke@uwtsd.ac.uk::46c329c9-26b7-4eba-b77b-7474421bfd31" providerId="AD" clId="Web-{6BE548A1-1394-B926-5DB4-E49514E23B83}" dt="2025-02-11T10:52:55.423" v="103" actId="20577"/>
        <pc:sldMkLst>
          <pc:docMk/>
          <pc:sldMk cId="3780668959" sldId="286"/>
        </pc:sldMkLst>
        <pc:spChg chg="mod">
          <ac:chgData name="Alison Cooke" userId="S::a.cooke@uwtsd.ac.uk::46c329c9-26b7-4eba-b77b-7474421bfd31" providerId="AD" clId="Web-{6BE548A1-1394-B926-5DB4-E49514E23B83}" dt="2025-02-11T10:51:05.794" v="96" actId="20577"/>
          <ac:spMkLst>
            <pc:docMk/>
            <pc:sldMk cId="3780668959" sldId="286"/>
            <ac:spMk id="2" creationId="{B6DEECF5-BEE7-FD99-C832-7FD9F6B5C993}"/>
          </ac:spMkLst>
        </pc:spChg>
        <pc:spChg chg="mod">
          <ac:chgData name="Alison Cooke" userId="S::a.cooke@uwtsd.ac.uk::46c329c9-26b7-4eba-b77b-7474421bfd31" providerId="AD" clId="Web-{6BE548A1-1394-B926-5DB4-E49514E23B83}" dt="2025-02-11T10:52:55.423" v="103" actId="20577"/>
          <ac:spMkLst>
            <pc:docMk/>
            <pc:sldMk cId="3780668959" sldId="286"/>
            <ac:spMk id="3" creationId="{23ED55C5-822A-A736-279F-A3FB75D59421}"/>
          </ac:spMkLst>
        </pc:spChg>
      </pc:sldChg>
      <pc:sldChg chg="modSp">
        <pc:chgData name="Alison Cooke" userId="S::a.cooke@uwtsd.ac.uk::46c329c9-26b7-4eba-b77b-7474421bfd31" providerId="AD" clId="Web-{6BE548A1-1394-B926-5DB4-E49514E23B83}" dt="2025-02-11T10:46:00.690" v="49" actId="20577"/>
        <pc:sldMkLst>
          <pc:docMk/>
          <pc:sldMk cId="1964438064" sldId="287"/>
        </pc:sldMkLst>
        <pc:spChg chg="mod">
          <ac:chgData name="Alison Cooke" userId="S::a.cooke@uwtsd.ac.uk::46c329c9-26b7-4eba-b77b-7474421bfd31" providerId="AD" clId="Web-{6BE548A1-1394-B926-5DB4-E49514E23B83}" dt="2025-02-11T10:45:54.596" v="48" actId="20577"/>
          <ac:spMkLst>
            <pc:docMk/>
            <pc:sldMk cId="1964438064" sldId="287"/>
            <ac:spMk id="2" creationId="{70B01446-054E-9A17-A95E-E40C1DEA611E}"/>
          </ac:spMkLst>
        </pc:spChg>
        <pc:spChg chg="mod">
          <ac:chgData name="Alison Cooke" userId="S::a.cooke@uwtsd.ac.uk::46c329c9-26b7-4eba-b77b-7474421bfd31" providerId="AD" clId="Web-{6BE548A1-1394-B926-5DB4-E49514E23B83}" dt="2025-02-11T10:46:00.690" v="49" actId="20577"/>
          <ac:spMkLst>
            <pc:docMk/>
            <pc:sldMk cId="1964438064" sldId="287"/>
            <ac:spMk id="4" creationId="{2AF8C44F-766D-5A79-80F7-BED4016BF00F}"/>
          </ac:spMkLst>
        </pc:spChg>
      </pc:sldChg>
      <pc:sldChg chg="modSp">
        <pc:chgData name="Alison Cooke" userId="S::a.cooke@uwtsd.ac.uk::46c329c9-26b7-4eba-b77b-7474421bfd31" providerId="AD" clId="Web-{6BE548A1-1394-B926-5DB4-E49514E23B83}" dt="2025-02-11T10:49:55.526" v="83" actId="20577"/>
        <pc:sldMkLst>
          <pc:docMk/>
          <pc:sldMk cId="2986090264" sldId="288"/>
        </pc:sldMkLst>
        <pc:spChg chg="mod">
          <ac:chgData name="Alison Cooke" userId="S::a.cooke@uwtsd.ac.uk::46c329c9-26b7-4eba-b77b-7474421bfd31" providerId="AD" clId="Web-{6BE548A1-1394-B926-5DB4-E49514E23B83}" dt="2025-02-11T10:49:42.151" v="80" actId="20577"/>
          <ac:spMkLst>
            <pc:docMk/>
            <pc:sldMk cId="2986090264" sldId="288"/>
            <ac:spMk id="2" creationId="{102A7FF3-8FA5-75D4-3D0A-BCB76D2F1437}"/>
          </ac:spMkLst>
        </pc:spChg>
        <pc:spChg chg="mod">
          <ac:chgData name="Alison Cooke" userId="S::a.cooke@uwtsd.ac.uk::46c329c9-26b7-4eba-b77b-7474421bfd31" providerId="AD" clId="Web-{6BE548A1-1394-B926-5DB4-E49514E23B83}" dt="2025-02-11T10:49:49.229" v="82" actId="20577"/>
          <ac:spMkLst>
            <pc:docMk/>
            <pc:sldMk cId="2986090264" sldId="288"/>
            <ac:spMk id="3" creationId="{EA41C227-1996-FAD1-011E-D46963C9DF29}"/>
          </ac:spMkLst>
        </pc:spChg>
        <pc:spChg chg="mod">
          <ac:chgData name="Alison Cooke" userId="S::a.cooke@uwtsd.ac.uk::46c329c9-26b7-4eba-b77b-7474421bfd31" providerId="AD" clId="Web-{6BE548A1-1394-B926-5DB4-E49514E23B83}" dt="2025-02-11T10:49:55.526" v="83" actId="20577"/>
          <ac:spMkLst>
            <pc:docMk/>
            <pc:sldMk cId="2986090264" sldId="288"/>
            <ac:spMk id="4" creationId="{C2626676-E268-2878-1EF9-4852643F7492}"/>
          </ac:spMkLst>
        </pc:spChg>
      </pc:sldChg>
      <pc:sldChg chg="modSp">
        <pc:chgData name="Alison Cooke" userId="S::a.cooke@uwtsd.ac.uk::46c329c9-26b7-4eba-b77b-7474421bfd31" providerId="AD" clId="Web-{6BE548A1-1394-B926-5DB4-E49514E23B83}" dt="2025-02-11T10:47:21.162" v="66" actId="20577"/>
        <pc:sldMkLst>
          <pc:docMk/>
          <pc:sldMk cId="935639156" sldId="289"/>
        </pc:sldMkLst>
        <pc:spChg chg="mod">
          <ac:chgData name="Alison Cooke" userId="S::a.cooke@uwtsd.ac.uk::46c329c9-26b7-4eba-b77b-7474421bfd31" providerId="AD" clId="Web-{6BE548A1-1394-B926-5DB4-E49514E23B83}" dt="2025-02-11T10:47:13.865" v="65" actId="20577"/>
          <ac:spMkLst>
            <pc:docMk/>
            <pc:sldMk cId="935639156" sldId="289"/>
            <ac:spMk id="2" creationId="{0876283E-B16F-0B06-4487-72B6C157F1C6}"/>
          </ac:spMkLst>
        </pc:spChg>
        <pc:spChg chg="mod">
          <ac:chgData name="Alison Cooke" userId="S::a.cooke@uwtsd.ac.uk::46c329c9-26b7-4eba-b77b-7474421bfd31" providerId="AD" clId="Web-{6BE548A1-1394-B926-5DB4-E49514E23B83}" dt="2025-02-11T10:47:21.162" v="66" actId="20577"/>
          <ac:spMkLst>
            <pc:docMk/>
            <pc:sldMk cId="935639156" sldId="289"/>
            <ac:spMk id="3" creationId="{D63F9F55-5E07-9954-C562-DE44E56C3CCB}"/>
          </ac:spMkLst>
        </pc:spChg>
      </pc:sldChg>
      <pc:sldChg chg="modSp">
        <pc:chgData name="Alison Cooke" userId="S::a.cooke@uwtsd.ac.uk::46c329c9-26b7-4eba-b77b-7474421bfd31" providerId="AD" clId="Web-{6BE548A1-1394-B926-5DB4-E49514E23B83}" dt="2025-02-11T10:50:52.153" v="91" actId="20577"/>
        <pc:sldMkLst>
          <pc:docMk/>
          <pc:sldMk cId="2636931788" sldId="290"/>
        </pc:sldMkLst>
        <pc:spChg chg="mod">
          <ac:chgData name="Alison Cooke" userId="S::a.cooke@uwtsd.ac.uk::46c329c9-26b7-4eba-b77b-7474421bfd31" providerId="AD" clId="Web-{6BE548A1-1394-B926-5DB4-E49514E23B83}" dt="2025-02-11T10:50:47.012" v="90" actId="20577"/>
          <ac:spMkLst>
            <pc:docMk/>
            <pc:sldMk cId="2636931788" sldId="290"/>
            <ac:spMk id="2" creationId="{83268C4B-5AF7-8E40-954C-5F24CA0E7AAF}"/>
          </ac:spMkLst>
        </pc:spChg>
        <pc:spChg chg="mod">
          <ac:chgData name="Alison Cooke" userId="S::a.cooke@uwtsd.ac.uk::46c329c9-26b7-4eba-b77b-7474421bfd31" providerId="AD" clId="Web-{6BE548A1-1394-B926-5DB4-E49514E23B83}" dt="2025-02-11T10:50:52.153" v="91" actId="20577"/>
          <ac:spMkLst>
            <pc:docMk/>
            <pc:sldMk cId="2636931788" sldId="290"/>
            <ac:spMk id="3" creationId="{BA44C42F-E101-D26A-2CDA-2BF9C34A58E1}"/>
          </ac:spMkLst>
        </pc:spChg>
      </pc:sldChg>
      <pc:sldChg chg="modSp add replId">
        <pc:chgData name="Alison Cooke" userId="S::a.cooke@uwtsd.ac.uk::46c329c9-26b7-4eba-b77b-7474421bfd31" providerId="AD" clId="Web-{6BE548A1-1394-B926-5DB4-E49514E23B83}" dt="2025-02-11T10:43:08.778" v="30" actId="20577"/>
        <pc:sldMkLst>
          <pc:docMk/>
          <pc:sldMk cId="1398385032" sldId="291"/>
        </pc:sldMkLst>
        <pc:spChg chg="mod">
          <ac:chgData name="Alison Cooke" userId="S::a.cooke@uwtsd.ac.uk::46c329c9-26b7-4eba-b77b-7474421bfd31" providerId="AD" clId="Web-{6BE548A1-1394-B926-5DB4-E49514E23B83}" dt="2025-02-11T10:43:08.778" v="30" actId="20577"/>
          <ac:spMkLst>
            <pc:docMk/>
            <pc:sldMk cId="1398385032" sldId="291"/>
            <ac:spMk id="2" creationId="{00EEC223-FEEB-146B-4ACF-8A7E3994EDED}"/>
          </ac:spMkLst>
        </pc:spChg>
        <pc:spChg chg="mod">
          <ac:chgData name="Alison Cooke" userId="S::a.cooke@uwtsd.ac.uk::46c329c9-26b7-4eba-b77b-7474421bfd31" providerId="AD" clId="Web-{6BE548A1-1394-B926-5DB4-E49514E23B83}" dt="2025-02-11T10:43:03.403" v="29" actId="20577"/>
          <ac:spMkLst>
            <pc:docMk/>
            <pc:sldMk cId="1398385032" sldId="291"/>
            <ac:spMk id="3" creationId="{10D7B197-E258-6F67-705E-F9DFCD28340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CC54DD-717C-4591-935E-98F1D82CE22B}" type="doc">
      <dgm:prSet loTypeId="urn:microsoft.com/office/officeart/2005/8/layout/arrow3" loCatId="relationship" qsTypeId="urn:microsoft.com/office/officeart/2005/8/quickstyle/simple1" qsCatId="simple" csTypeId="urn:microsoft.com/office/officeart/2005/8/colors/colorful3" csCatId="colorful" phldr="1"/>
      <dgm:spPr/>
      <dgm:t>
        <a:bodyPr/>
        <a:lstStyle/>
        <a:p>
          <a:endParaRPr lang="en-GB"/>
        </a:p>
      </dgm:t>
    </dgm:pt>
    <dgm:pt modelId="{8149D8A2-AA84-4AC0-BD3F-FD68645F2653}">
      <dgm:prSet phldrT="[Text]"/>
      <dgm:spPr/>
      <dgm:t>
        <a:bodyPr/>
        <a:lstStyle/>
        <a:p>
          <a:r>
            <a:rPr lang="en-GB" dirty="0"/>
            <a:t>material</a:t>
          </a:r>
        </a:p>
      </dgm:t>
    </dgm:pt>
    <dgm:pt modelId="{E1C147AE-AAB5-4217-9841-08C64F7F39B6}" type="parTrans" cxnId="{00E5BE34-5F3B-4249-9CFB-86E2EC94482D}">
      <dgm:prSet/>
      <dgm:spPr/>
      <dgm:t>
        <a:bodyPr/>
        <a:lstStyle/>
        <a:p>
          <a:endParaRPr lang="en-GB"/>
        </a:p>
      </dgm:t>
    </dgm:pt>
    <dgm:pt modelId="{23CD1DA0-6F4F-4A2A-9AA5-0857F6508D86}" type="sibTrans" cxnId="{00E5BE34-5F3B-4249-9CFB-86E2EC94482D}">
      <dgm:prSet/>
      <dgm:spPr/>
      <dgm:t>
        <a:bodyPr/>
        <a:lstStyle/>
        <a:p>
          <a:endParaRPr lang="en-GB"/>
        </a:p>
      </dgm:t>
    </dgm:pt>
    <dgm:pt modelId="{5AB38AE3-1E5E-4377-A3A1-0F8B19B1E936}">
      <dgm:prSet phldrT="[Text]"/>
      <dgm:spPr/>
      <dgm:t>
        <a:bodyPr/>
        <a:lstStyle/>
        <a:p>
          <a:r>
            <a:rPr lang="en-GB" dirty="0"/>
            <a:t>Non-material</a:t>
          </a:r>
        </a:p>
      </dgm:t>
    </dgm:pt>
    <dgm:pt modelId="{F5281961-6C89-45F1-93D4-AEE22BE6D4CD}" type="parTrans" cxnId="{764639DB-6C21-406D-8E34-8EAF83381DAD}">
      <dgm:prSet/>
      <dgm:spPr/>
      <dgm:t>
        <a:bodyPr/>
        <a:lstStyle/>
        <a:p>
          <a:endParaRPr lang="en-GB"/>
        </a:p>
      </dgm:t>
    </dgm:pt>
    <dgm:pt modelId="{B6CCFE20-3EBF-41CB-9DF4-8EAE9CFA400C}" type="sibTrans" cxnId="{764639DB-6C21-406D-8E34-8EAF83381DAD}">
      <dgm:prSet/>
      <dgm:spPr/>
      <dgm:t>
        <a:bodyPr/>
        <a:lstStyle/>
        <a:p>
          <a:endParaRPr lang="en-GB"/>
        </a:p>
      </dgm:t>
    </dgm:pt>
    <dgm:pt modelId="{DD38851D-2CB6-4D1A-87E6-28506EFFC748}" type="pres">
      <dgm:prSet presAssocID="{14CC54DD-717C-4591-935E-98F1D82CE22B}" presName="compositeShape" presStyleCnt="0">
        <dgm:presLayoutVars>
          <dgm:chMax val="2"/>
          <dgm:dir/>
          <dgm:resizeHandles val="exact"/>
        </dgm:presLayoutVars>
      </dgm:prSet>
      <dgm:spPr/>
    </dgm:pt>
    <dgm:pt modelId="{54411791-6D46-490F-A4CA-B73B9A8B5439}" type="pres">
      <dgm:prSet presAssocID="{14CC54DD-717C-4591-935E-98F1D82CE22B}" presName="divider" presStyleLbl="fgShp" presStyleIdx="0" presStyleCnt="1"/>
      <dgm:spPr/>
    </dgm:pt>
    <dgm:pt modelId="{62ECBD60-59E1-4492-90CC-33542EEDC441}" type="pres">
      <dgm:prSet presAssocID="{8149D8A2-AA84-4AC0-BD3F-FD68645F2653}" presName="downArrow" presStyleLbl="node1" presStyleIdx="0" presStyleCnt="2"/>
      <dgm:spPr/>
    </dgm:pt>
    <dgm:pt modelId="{325A7569-73DF-44C4-8B50-D0E1FEC71366}" type="pres">
      <dgm:prSet presAssocID="{8149D8A2-AA84-4AC0-BD3F-FD68645F2653}" presName="downArrowText" presStyleLbl="revTx" presStyleIdx="0" presStyleCnt="2">
        <dgm:presLayoutVars>
          <dgm:bulletEnabled val="1"/>
        </dgm:presLayoutVars>
      </dgm:prSet>
      <dgm:spPr/>
    </dgm:pt>
    <dgm:pt modelId="{253F3B4D-8231-43EB-8E19-F24930061FDC}" type="pres">
      <dgm:prSet presAssocID="{5AB38AE3-1E5E-4377-A3A1-0F8B19B1E936}" presName="upArrow" presStyleLbl="node1" presStyleIdx="1" presStyleCnt="2"/>
      <dgm:spPr/>
    </dgm:pt>
    <dgm:pt modelId="{31F851E9-8973-4F49-8091-44FDC89240DF}" type="pres">
      <dgm:prSet presAssocID="{5AB38AE3-1E5E-4377-A3A1-0F8B19B1E936}" presName="upArrowText" presStyleLbl="revTx" presStyleIdx="1" presStyleCnt="2">
        <dgm:presLayoutVars>
          <dgm:bulletEnabled val="1"/>
        </dgm:presLayoutVars>
      </dgm:prSet>
      <dgm:spPr/>
    </dgm:pt>
  </dgm:ptLst>
  <dgm:cxnLst>
    <dgm:cxn modelId="{00E5BE34-5F3B-4249-9CFB-86E2EC94482D}" srcId="{14CC54DD-717C-4591-935E-98F1D82CE22B}" destId="{8149D8A2-AA84-4AC0-BD3F-FD68645F2653}" srcOrd="0" destOrd="0" parTransId="{E1C147AE-AAB5-4217-9841-08C64F7F39B6}" sibTransId="{23CD1DA0-6F4F-4A2A-9AA5-0857F6508D86}"/>
    <dgm:cxn modelId="{54D5B844-B87B-491A-A079-E36CF5EAF50E}" type="presOf" srcId="{14CC54DD-717C-4591-935E-98F1D82CE22B}" destId="{DD38851D-2CB6-4D1A-87E6-28506EFFC748}" srcOrd="0" destOrd="0" presId="urn:microsoft.com/office/officeart/2005/8/layout/arrow3"/>
    <dgm:cxn modelId="{B236F4AA-BA3E-4CAF-91FB-D641AA82D47A}" type="presOf" srcId="{5AB38AE3-1E5E-4377-A3A1-0F8B19B1E936}" destId="{31F851E9-8973-4F49-8091-44FDC89240DF}" srcOrd="0" destOrd="0" presId="urn:microsoft.com/office/officeart/2005/8/layout/arrow3"/>
    <dgm:cxn modelId="{764639DB-6C21-406D-8E34-8EAF83381DAD}" srcId="{14CC54DD-717C-4591-935E-98F1D82CE22B}" destId="{5AB38AE3-1E5E-4377-A3A1-0F8B19B1E936}" srcOrd="1" destOrd="0" parTransId="{F5281961-6C89-45F1-93D4-AEE22BE6D4CD}" sibTransId="{B6CCFE20-3EBF-41CB-9DF4-8EAE9CFA400C}"/>
    <dgm:cxn modelId="{9DD68DEA-9D84-40D0-B9AA-468A7CA804EE}" type="presOf" srcId="{8149D8A2-AA84-4AC0-BD3F-FD68645F2653}" destId="{325A7569-73DF-44C4-8B50-D0E1FEC71366}" srcOrd="0" destOrd="0" presId="urn:microsoft.com/office/officeart/2005/8/layout/arrow3"/>
    <dgm:cxn modelId="{D3BD8645-3EDA-43EC-A651-4AA487764173}" type="presParOf" srcId="{DD38851D-2CB6-4D1A-87E6-28506EFFC748}" destId="{54411791-6D46-490F-A4CA-B73B9A8B5439}" srcOrd="0" destOrd="0" presId="urn:microsoft.com/office/officeart/2005/8/layout/arrow3"/>
    <dgm:cxn modelId="{C2BDB041-826C-4A50-8AB7-BB2EFB55B235}" type="presParOf" srcId="{DD38851D-2CB6-4D1A-87E6-28506EFFC748}" destId="{62ECBD60-59E1-4492-90CC-33542EEDC441}" srcOrd="1" destOrd="0" presId="urn:microsoft.com/office/officeart/2005/8/layout/arrow3"/>
    <dgm:cxn modelId="{09BD8AC7-B2F6-406C-BCEA-448E07E76453}" type="presParOf" srcId="{DD38851D-2CB6-4D1A-87E6-28506EFFC748}" destId="{325A7569-73DF-44C4-8B50-D0E1FEC71366}" srcOrd="2" destOrd="0" presId="urn:microsoft.com/office/officeart/2005/8/layout/arrow3"/>
    <dgm:cxn modelId="{974E1CF3-D596-405E-9023-3AAF6E1DF9C0}" type="presParOf" srcId="{DD38851D-2CB6-4D1A-87E6-28506EFFC748}" destId="{253F3B4D-8231-43EB-8E19-F24930061FDC}" srcOrd="3" destOrd="0" presId="urn:microsoft.com/office/officeart/2005/8/layout/arrow3"/>
    <dgm:cxn modelId="{343F9ABC-A7EA-4B7D-B928-4E340865B834}" type="presParOf" srcId="{DD38851D-2CB6-4D1A-87E6-28506EFFC748}" destId="{31F851E9-8973-4F49-8091-44FDC89240D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316C7A-A5F3-40C2-B740-595266584CEA}"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1CC37341-7F26-4490-A6F8-731E739FA18E}">
      <dgm:prSet phldrT="[Text]"/>
      <dgm:spPr/>
      <dgm:t>
        <a:bodyPr/>
        <a:lstStyle/>
        <a:p>
          <a:r>
            <a:rPr lang="en-GB" dirty="0"/>
            <a:t>Basic assumptions</a:t>
          </a:r>
        </a:p>
      </dgm:t>
    </dgm:pt>
    <dgm:pt modelId="{6CA44001-C3CD-49AF-8B0A-B288C59B5778}" type="parTrans" cxnId="{B85C6065-D499-48B3-B1B9-5E72919B6C37}">
      <dgm:prSet/>
      <dgm:spPr/>
      <dgm:t>
        <a:bodyPr/>
        <a:lstStyle/>
        <a:p>
          <a:endParaRPr lang="en-GB"/>
        </a:p>
      </dgm:t>
    </dgm:pt>
    <dgm:pt modelId="{DAE4F2F3-27AD-47F9-BFAA-36109F3B68EB}" type="sibTrans" cxnId="{B85C6065-D499-48B3-B1B9-5E72919B6C37}">
      <dgm:prSet/>
      <dgm:spPr/>
      <dgm:t>
        <a:bodyPr/>
        <a:lstStyle/>
        <a:p>
          <a:endParaRPr lang="en-GB"/>
        </a:p>
      </dgm:t>
    </dgm:pt>
    <dgm:pt modelId="{DD91E7E3-1E42-4A7F-A433-54C568C0598A}">
      <dgm:prSet phldrT="[Text]"/>
      <dgm:spPr/>
      <dgm:t>
        <a:bodyPr/>
        <a:lstStyle/>
        <a:p>
          <a:r>
            <a:rPr lang="en-GB" dirty="0"/>
            <a:t>expectations</a:t>
          </a:r>
        </a:p>
      </dgm:t>
    </dgm:pt>
    <dgm:pt modelId="{7D35D271-D937-427B-A6A5-3FAA111C0862}" type="parTrans" cxnId="{F2878A52-EF68-4383-97AA-76464EF83D09}">
      <dgm:prSet/>
      <dgm:spPr/>
      <dgm:t>
        <a:bodyPr/>
        <a:lstStyle/>
        <a:p>
          <a:endParaRPr lang="en-GB"/>
        </a:p>
      </dgm:t>
    </dgm:pt>
    <dgm:pt modelId="{02ED5648-8EC8-4B65-B1C3-EE440B4E5BCB}" type="sibTrans" cxnId="{F2878A52-EF68-4383-97AA-76464EF83D09}">
      <dgm:prSet/>
      <dgm:spPr/>
      <dgm:t>
        <a:bodyPr/>
        <a:lstStyle/>
        <a:p>
          <a:endParaRPr lang="en-GB"/>
        </a:p>
      </dgm:t>
    </dgm:pt>
    <dgm:pt modelId="{14980474-6B4D-4512-895C-88845A4FCB6C}">
      <dgm:prSet phldrT="[Text]"/>
      <dgm:spPr/>
      <dgm:t>
        <a:bodyPr/>
        <a:lstStyle/>
        <a:p>
          <a:r>
            <a:rPr lang="en-GB" dirty="0"/>
            <a:t>traditions</a:t>
          </a:r>
        </a:p>
      </dgm:t>
    </dgm:pt>
    <dgm:pt modelId="{B6247372-5F3D-46DC-BC86-C3714E186163}" type="parTrans" cxnId="{993E0C64-E7EF-421D-818F-6203183DD62D}">
      <dgm:prSet/>
      <dgm:spPr/>
      <dgm:t>
        <a:bodyPr/>
        <a:lstStyle/>
        <a:p>
          <a:endParaRPr lang="en-GB"/>
        </a:p>
      </dgm:t>
    </dgm:pt>
    <dgm:pt modelId="{55FB9B9F-962D-4557-B6F8-26756E1108FB}" type="sibTrans" cxnId="{993E0C64-E7EF-421D-818F-6203183DD62D}">
      <dgm:prSet/>
      <dgm:spPr/>
      <dgm:t>
        <a:bodyPr/>
        <a:lstStyle/>
        <a:p>
          <a:endParaRPr lang="en-GB"/>
        </a:p>
      </dgm:t>
    </dgm:pt>
    <dgm:pt modelId="{73E5E1CB-A959-40CE-87EF-B6B726784004}">
      <dgm:prSet phldrT="[Text]"/>
      <dgm:spPr/>
      <dgm:t>
        <a:bodyPr/>
        <a:lstStyle/>
        <a:p>
          <a:r>
            <a:rPr lang="en-GB" dirty="0"/>
            <a:t>Relevant to the group</a:t>
          </a:r>
        </a:p>
      </dgm:t>
    </dgm:pt>
    <dgm:pt modelId="{A4F5245B-22A5-4C6A-9409-3597DAA03179}" type="parTrans" cxnId="{A9135C8D-2A45-4F8A-BBE1-9D445A4B4753}">
      <dgm:prSet/>
      <dgm:spPr/>
      <dgm:t>
        <a:bodyPr/>
        <a:lstStyle/>
        <a:p>
          <a:endParaRPr lang="en-GB"/>
        </a:p>
      </dgm:t>
    </dgm:pt>
    <dgm:pt modelId="{5C32A8E9-5E0C-4B77-9558-0E4EABFF774A}" type="sibTrans" cxnId="{A9135C8D-2A45-4F8A-BBE1-9D445A4B4753}">
      <dgm:prSet/>
      <dgm:spPr/>
      <dgm:t>
        <a:bodyPr/>
        <a:lstStyle/>
        <a:p>
          <a:endParaRPr lang="en-GB"/>
        </a:p>
      </dgm:t>
    </dgm:pt>
    <dgm:pt modelId="{36A1BD5B-F6A1-43CD-814D-A08AB399E2A7}">
      <dgm:prSet phldrT="[Text]"/>
      <dgm:spPr/>
      <dgm:t>
        <a:bodyPr/>
        <a:lstStyle/>
        <a:p>
          <a:r>
            <a:rPr lang="en-GB" dirty="0"/>
            <a:t>The way things are done here</a:t>
          </a:r>
        </a:p>
      </dgm:t>
    </dgm:pt>
    <dgm:pt modelId="{28933326-9F36-4AE2-9A0D-61040108167F}" type="parTrans" cxnId="{49BEE34C-7B2A-42E5-936C-FE18322DE21F}">
      <dgm:prSet/>
      <dgm:spPr/>
      <dgm:t>
        <a:bodyPr/>
        <a:lstStyle/>
        <a:p>
          <a:endParaRPr lang="en-GB"/>
        </a:p>
      </dgm:t>
    </dgm:pt>
    <dgm:pt modelId="{40279529-6015-42C2-A89C-69CCF55B1AB3}" type="sibTrans" cxnId="{49BEE34C-7B2A-42E5-936C-FE18322DE21F}">
      <dgm:prSet/>
      <dgm:spPr/>
      <dgm:t>
        <a:bodyPr/>
        <a:lstStyle/>
        <a:p>
          <a:endParaRPr lang="en-GB"/>
        </a:p>
      </dgm:t>
    </dgm:pt>
    <dgm:pt modelId="{475AB3E1-E44A-40F1-9DC1-E85228977FA0}">
      <dgm:prSet/>
      <dgm:spPr/>
      <dgm:t>
        <a:bodyPr/>
        <a:lstStyle/>
        <a:p>
          <a:r>
            <a:rPr lang="en-GB" dirty="0"/>
            <a:t>The consciousness of the organisation</a:t>
          </a:r>
        </a:p>
      </dgm:t>
    </dgm:pt>
    <dgm:pt modelId="{668B6A0C-F794-4C3E-AA10-636E022CC9F2}" type="parTrans" cxnId="{09621525-43F6-4E0F-9C57-43522CF88EB1}">
      <dgm:prSet/>
      <dgm:spPr/>
      <dgm:t>
        <a:bodyPr/>
        <a:lstStyle/>
        <a:p>
          <a:endParaRPr lang="en-GB"/>
        </a:p>
      </dgm:t>
    </dgm:pt>
    <dgm:pt modelId="{CABFF8A6-A15C-4CB5-BCA4-1697F87F0F1F}" type="sibTrans" cxnId="{09621525-43F6-4E0F-9C57-43522CF88EB1}">
      <dgm:prSet/>
      <dgm:spPr/>
      <dgm:t>
        <a:bodyPr/>
        <a:lstStyle/>
        <a:p>
          <a:endParaRPr lang="en-GB"/>
        </a:p>
      </dgm:t>
    </dgm:pt>
    <dgm:pt modelId="{43D39B76-9CC5-439F-B09D-036D8591C5D4}">
      <dgm:prSet/>
      <dgm:spPr/>
      <dgm:t>
        <a:bodyPr/>
        <a:lstStyle/>
        <a:p>
          <a:r>
            <a:rPr lang="en-GB" dirty="0"/>
            <a:t>Something an organisation is</a:t>
          </a:r>
        </a:p>
      </dgm:t>
    </dgm:pt>
    <dgm:pt modelId="{69D1CA49-9B15-46D9-B4B5-26A32E506C89}" type="parTrans" cxnId="{0008884C-1448-468D-A755-473A5BB0DD36}">
      <dgm:prSet/>
      <dgm:spPr/>
      <dgm:t>
        <a:bodyPr/>
        <a:lstStyle/>
        <a:p>
          <a:endParaRPr lang="en-GB"/>
        </a:p>
      </dgm:t>
    </dgm:pt>
    <dgm:pt modelId="{017E62BD-76EB-4A3D-AF13-10B3D17B2559}" type="sibTrans" cxnId="{0008884C-1448-468D-A755-473A5BB0DD36}">
      <dgm:prSet/>
      <dgm:spPr/>
      <dgm:t>
        <a:bodyPr/>
        <a:lstStyle/>
        <a:p>
          <a:endParaRPr lang="en-GB"/>
        </a:p>
      </dgm:t>
    </dgm:pt>
    <dgm:pt modelId="{4A7F41ED-EB21-45ED-961D-8B2C5895B95D}">
      <dgm:prSet/>
      <dgm:spPr/>
      <dgm:t>
        <a:bodyPr/>
        <a:lstStyle/>
        <a:p>
          <a:r>
            <a:rPr lang="en-GB" dirty="0"/>
            <a:t>Collective programming</a:t>
          </a:r>
        </a:p>
      </dgm:t>
    </dgm:pt>
    <dgm:pt modelId="{626C066F-834D-4E87-B849-CB0E083F5E6A}" type="parTrans" cxnId="{E87C3E49-D159-41DA-8902-E6430CCD03B3}">
      <dgm:prSet/>
      <dgm:spPr/>
      <dgm:t>
        <a:bodyPr/>
        <a:lstStyle/>
        <a:p>
          <a:endParaRPr lang="en-GB"/>
        </a:p>
      </dgm:t>
    </dgm:pt>
    <dgm:pt modelId="{0E1CC421-8EF7-4F1A-B6E2-EA7EFA517085}" type="sibTrans" cxnId="{E87C3E49-D159-41DA-8902-E6430CCD03B3}">
      <dgm:prSet/>
      <dgm:spPr/>
      <dgm:t>
        <a:bodyPr/>
        <a:lstStyle/>
        <a:p>
          <a:endParaRPr lang="en-GB"/>
        </a:p>
      </dgm:t>
    </dgm:pt>
    <dgm:pt modelId="{1473C8C1-F82A-4074-B788-6186C58A25FF}">
      <dgm:prSet/>
      <dgm:spPr/>
      <dgm:t>
        <a:bodyPr/>
        <a:lstStyle/>
        <a:p>
          <a:r>
            <a:rPr lang="en-GB" dirty="0"/>
            <a:t>norms</a:t>
          </a:r>
        </a:p>
      </dgm:t>
    </dgm:pt>
    <dgm:pt modelId="{1C02B858-91C1-4472-B355-A01E0A3322F9}" type="parTrans" cxnId="{0B660D44-8BF0-4D99-BDCB-256A2CBB92C9}">
      <dgm:prSet/>
      <dgm:spPr/>
      <dgm:t>
        <a:bodyPr/>
        <a:lstStyle/>
        <a:p>
          <a:endParaRPr lang="en-GB"/>
        </a:p>
      </dgm:t>
    </dgm:pt>
    <dgm:pt modelId="{C56DABD4-0529-4188-9813-1FFD1730E0FA}" type="sibTrans" cxnId="{0B660D44-8BF0-4D99-BDCB-256A2CBB92C9}">
      <dgm:prSet/>
      <dgm:spPr/>
      <dgm:t>
        <a:bodyPr/>
        <a:lstStyle/>
        <a:p>
          <a:endParaRPr lang="en-GB"/>
        </a:p>
      </dgm:t>
    </dgm:pt>
    <dgm:pt modelId="{7E87A217-D61C-4C81-A0E4-5B0409F6463A}">
      <dgm:prSet/>
      <dgm:spPr/>
      <dgm:t>
        <a:bodyPr/>
        <a:lstStyle/>
        <a:p>
          <a:r>
            <a:rPr lang="en-GB" dirty="0"/>
            <a:t>Bound in the past</a:t>
          </a:r>
        </a:p>
      </dgm:t>
    </dgm:pt>
    <dgm:pt modelId="{B8AAA705-5B94-43C3-9E54-9DA2A984EF3B}" type="parTrans" cxnId="{F54DA47D-2EBB-4E14-85EE-7BAB93C328CF}">
      <dgm:prSet/>
      <dgm:spPr/>
      <dgm:t>
        <a:bodyPr/>
        <a:lstStyle/>
        <a:p>
          <a:endParaRPr lang="en-GB"/>
        </a:p>
      </dgm:t>
    </dgm:pt>
    <dgm:pt modelId="{C373F1B7-1433-4025-A226-5BD3A55CFCB8}" type="sibTrans" cxnId="{F54DA47D-2EBB-4E14-85EE-7BAB93C328CF}">
      <dgm:prSet/>
      <dgm:spPr/>
      <dgm:t>
        <a:bodyPr/>
        <a:lstStyle/>
        <a:p>
          <a:endParaRPr lang="en-GB"/>
        </a:p>
      </dgm:t>
    </dgm:pt>
    <dgm:pt modelId="{F6BE3343-419D-4DE4-94CE-708F7992B2AC}">
      <dgm:prSet/>
      <dgm:spPr/>
      <dgm:t>
        <a:bodyPr/>
        <a:lstStyle/>
        <a:p>
          <a:r>
            <a:rPr lang="en-GB" dirty="0"/>
            <a:t>Shared meaning</a:t>
          </a:r>
        </a:p>
      </dgm:t>
    </dgm:pt>
    <dgm:pt modelId="{AC6B6A39-73B9-4530-9014-CBB9D59373DB}" type="parTrans" cxnId="{0B1176DE-0B01-4B7F-A2C1-D5FD5FA15713}">
      <dgm:prSet/>
      <dgm:spPr/>
      <dgm:t>
        <a:bodyPr/>
        <a:lstStyle/>
        <a:p>
          <a:endParaRPr lang="en-GB"/>
        </a:p>
      </dgm:t>
    </dgm:pt>
    <dgm:pt modelId="{84018B4D-BC32-4E7A-9469-04C99DF5027C}" type="sibTrans" cxnId="{0B1176DE-0B01-4B7F-A2C1-D5FD5FA15713}">
      <dgm:prSet/>
      <dgm:spPr/>
      <dgm:t>
        <a:bodyPr/>
        <a:lstStyle/>
        <a:p>
          <a:endParaRPr lang="en-GB"/>
        </a:p>
      </dgm:t>
    </dgm:pt>
    <dgm:pt modelId="{24740DB8-85E6-4B4E-A6C4-1A448BADA5E4}">
      <dgm:prSet/>
      <dgm:spPr/>
      <dgm:t>
        <a:bodyPr/>
        <a:lstStyle/>
        <a:p>
          <a:r>
            <a:rPr lang="en-GB" dirty="0"/>
            <a:t>beliefs</a:t>
          </a:r>
        </a:p>
      </dgm:t>
    </dgm:pt>
    <dgm:pt modelId="{0A63F30D-93CF-4538-A919-4E7194A549ED}" type="parTrans" cxnId="{E2BD27F9-B3D3-48D4-BDA6-40FA0FFC3F4B}">
      <dgm:prSet/>
      <dgm:spPr/>
      <dgm:t>
        <a:bodyPr/>
        <a:lstStyle/>
        <a:p>
          <a:endParaRPr lang="en-GB"/>
        </a:p>
      </dgm:t>
    </dgm:pt>
    <dgm:pt modelId="{69748D10-E624-4A7B-8284-A7478EF61376}" type="sibTrans" cxnId="{E2BD27F9-B3D3-48D4-BDA6-40FA0FFC3F4B}">
      <dgm:prSet/>
      <dgm:spPr/>
      <dgm:t>
        <a:bodyPr/>
        <a:lstStyle/>
        <a:p>
          <a:endParaRPr lang="en-GB"/>
        </a:p>
      </dgm:t>
    </dgm:pt>
    <dgm:pt modelId="{43EA0E8D-A34F-4EE3-868D-B7245B68BBFC}">
      <dgm:prSet/>
      <dgm:spPr/>
      <dgm:t>
        <a:bodyPr/>
        <a:lstStyle/>
        <a:p>
          <a:r>
            <a:rPr lang="en-GB" dirty="0"/>
            <a:t>Accepted and expected behaviour</a:t>
          </a:r>
        </a:p>
      </dgm:t>
    </dgm:pt>
    <dgm:pt modelId="{A10976D8-C4AF-4C83-A504-6D3FCB5FE2E9}" type="parTrans" cxnId="{81C1E0D9-BCF3-446B-B9D1-9493FA1B2211}">
      <dgm:prSet/>
      <dgm:spPr/>
      <dgm:t>
        <a:bodyPr/>
        <a:lstStyle/>
        <a:p>
          <a:endParaRPr lang="en-GB"/>
        </a:p>
      </dgm:t>
    </dgm:pt>
    <dgm:pt modelId="{012E10FF-5763-44D4-BF3C-3DA30380EDFF}" type="sibTrans" cxnId="{81C1E0D9-BCF3-446B-B9D1-9493FA1B2211}">
      <dgm:prSet/>
      <dgm:spPr/>
      <dgm:t>
        <a:bodyPr/>
        <a:lstStyle/>
        <a:p>
          <a:endParaRPr lang="en-GB"/>
        </a:p>
      </dgm:t>
    </dgm:pt>
    <dgm:pt modelId="{441224B5-2704-4948-98BF-51932D50270E}">
      <dgm:prSet/>
      <dgm:spPr/>
      <dgm:t>
        <a:bodyPr/>
        <a:lstStyle/>
        <a:p>
          <a:r>
            <a:rPr lang="en-GB" dirty="0"/>
            <a:t>Set of activities and actions</a:t>
          </a:r>
        </a:p>
      </dgm:t>
    </dgm:pt>
    <dgm:pt modelId="{9FDAA6B2-E884-4930-A574-5C289AE9649E}" type="parTrans" cxnId="{D988D67E-D285-4514-A4AF-B719A2BD84B0}">
      <dgm:prSet/>
      <dgm:spPr/>
      <dgm:t>
        <a:bodyPr/>
        <a:lstStyle/>
        <a:p>
          <a:endParaRPr lang="en-GB"/>
        </a:p>
      </dgm:t>
    </dgm:pt>
    <dgm:pt modelId="{9B3DA51A-891B-4FFB-B440-07CAA261EB12}" type="sibTrans" cxnId="{D988D67E-D285-4514-A4AF-B719A2BD84B0}">
      <dgm:prSet/>
      <dgm:spPr/>
      <dgm:t>
        <a:bodyPr/>
        <a:lstStyle/>
        <a:p>
          <a:endParaRPr lang="en-GB"/>
        </a:p>
      </dgm:t>
    </dgm:pt>
    <dgm:pt modelId="{3C56D778-A5CA-43EE-9323-5D120E363A7F}">
      <dgm:prSet/>
      <dgm:spPr/>
      <dgm:t>
        <a:bodyPr/>
        <a:lstStyle/>
        <a:p>
          <a:r>
            <a:rPr lang="en-GB" dirty="0"/>
            <a:t>Perceived organisational specialness</a:t>
          </a:r>
        </a:p>
      </dgm:t>
    </dgm:pt>
    <dgm:pt modelId="{ED436480-F146-4A35-8C87-CDAC7BD1E2ED}" type="parTrans" cxnId="{735346B2-0D2E-42E1-A390-4F1E7F3882B7}">
      <dgm:prSet/>
      <dgm:spPr/>
      <dgm:t>
        <a:bodyPr/>
        <a:lstStyle/>
        <a:p>
          <a:endParaRPr lang="en-GB"/>
        </a:p>
      </dgm:t>
    </dgm:pt>
    <dgm:pt modelId="{D74EE012-6045-4B72-844C-53DE50526BC4}" type="sibTrans" cxnId="{735346B2-0D2E-42E1-A390-4F1E7F3882B7}">
      <dgm:prSet/>
      <dgm:spPr/>
      <dgm:t>
        <a:bodyPr/>
        <a:lstStyle/>
        <a:p>
          <a:endParaRPr lang="en-GB"/>
        </a:p>
      </dgm:t>
    </dgm:pt>
    <dgm:pt modelId="{309609FD-2BB7-4B4A-BC29-C451CD619D92}">
      <dgm:prSet/>
      <dgm:spPr/>
      <dgm:t>
        <a:bodyPr/>
        <a:lstStyle/>
        <a:p>
          <a:r>
            <a:rPr lang="en-GB" dirty="0"/>
            <a:t>Distinctive to the organisation</a:t>
          </a:r>
        </a:p>
      </dgm:t>
    </dgm:pt>
    <dgm:pt modelId="{28EA77F4-D2E0-486A-BB88-DB2ED7EEB331}" type="parTrans" cxnId="{35DD883C-9A9B-46E1-9D9C-5BF2E39C7E08}">
      <dgm:prSet/>
      <dgm:spPr/>
      <dgm:t>
        <a:bodyPr/>
        <a:lstStyle/>
        <a:p>
          <a:endParaRPr lang="en-GB"/>
        </a:p>
      </dgm:t>
    </dgm:pt>
    <dgm:pt modelId="{93326ECD-32C6-4074-819E-5B33A81E4983}" type="sibTrans" cxnId="{35DD883C-9A9B-46E1-9D9C-5BF2E39C7E08}">
      <dgm:prSet/>
      <dgm:spPr/>
      <dgm:t>
        <a:bodyPr/>
        <a:lstStyle/>
        <a:p>
          <a:endParaRPr lang="en-GB"/>
        </a:p>
      </dgm:t>
    </dgm:pt>
    <dgm:pt modelId="{5374FECE-FAC1-4F4B-B0BC-78193F2CB328}" type="pres">
      <dgm:prSet presAssocID="{7D316C7A-A5F3-40C2-B740-595266584CEA}" presName="diagram" presStyleCnt="0">
        <dgm:presLayoutVars>
          <dgm:dir/>
          <dgm:resizeHandles val="exact"/>
        </dgm:presLayoutVars>
      </dgm:prSet>
      <dgm:spPr/>
    </dgm:pt>
    <dgm:pt modelId="{4807AA3C-79A2-48B1-A364-A727BEDAF7C7}" type="pres">
      <dgm:prSet presAssocID="{1CC37341-7F26-4490-A6F8-731E739FA18E}" presName="node" presStyleLbl="node1" presStyleIdx="0" presStyleCnt="16">
        <dgm:presLayoutVars>
          <dgm:bulletEnabled val="1"/>
        </dgm:presLayoutVars>
      </dgm:prSet>
      <dgm:spPr/>
    </dgm:pt>
    <dgm:pt modelId="{B1DDC49A-6B3A-44DD-A302-5AACC1E3CB69}" type="pres">
      <dgm:prSet presAssocID="{DAE4F2F3-27AD-47F9-BFAA-36109F3B68EB}" presName="sibTrans" presStyleCnt="0"/>
      <dgm:spPr/>
    </dgm:pt>
    <dgm:pt modelId="{4970F6A3-3096-4700-9D2E-2C8E99DAE61C}" type="pres">
      <dgm:prSet presAssocID="{DD91E7E3-1E42-4A7F-A433-54C568C0598A}" presName="node" presStyleLbl="node1" presStyleIdx="1" presStyleCnt="16">
        <dgm:presLayoutVars>
          <dgm:bulletEnabled val="1"/>
        </dgm:presLayoutVars>
      </dgm:prSet>
      <dgm:spPr/>
    </dgm:pt>
    <dgm:pt modelId="{65140C04-1EC4-4325-9BCB-16D259DE4BB7}" type="pres">
      <dgm:prSet presAssocID="{02ED5648-8EC8-4B65-B1C3-EE440B4E5BCB}" presName="sibTrans" presStyleCnt="0"/>
      <dgm:spPr/>
    </dgm:pt>
    <dgm:pt modelId="{F0EBEE2F-0AC3-45EA-A769-0B2F05DB498E}" type="pres">
      <dgm:prSet presAssocID="{14980474-6B4D-4512-895C-88845A4FCB6C}" presName="node" presStyleLbl="node1" presStyleIdx="2" presStyleCnt="16">
        <dgm:presLayoutVars>
          <dgm:bulletEnabled val="1"/>
        </dgm:presLayoutVars>
      </dgm:prSet>
      <dgm:spPr/>
    </dgm:pt>
    <dgm:pt modelId="{D57B5A3D-F2A8-402A-8873-E8331A9DB70C}" type="pres">
      <dgm:prSet presAssocID="{55FB9B9F-962D-4557-B6F8-26756E1108FB}" presName="sibTrans" presStyleCnt="0"/>
      <dgm:spPr/>
    </dgm:pt>
    <dgm:pt modelId="{E3AF6694-24B6-41EF-8075-1576F7D623F4}" type="pres">
      <dgm:prSet presAssocID="{73E5E1CB-A959-40CE-87EF-B6B726784004}" presName="node" presStyleLbl="node1" presStyleIdx="3" presStyleCnt="16">
        <dgm:presLayoutVars>
          <dgm:bulletEnabled val="1"/>
        </dgm:presLayoutVars>
      </dgm:prSet>
      <dgm:spPr/>
    </dgm:pt>
    <dgm:pt modelId="{3AFB89F1-7AB0-46BC-8F44-98324763508B}" type="pres">
      <dgm:prSet presAssocID="{5C32A8E9-5E0C-4B77-9558-0E4EABFF774A}" presName="sibTrans" presStyleCnt="0"/>
      <dgm:spPr/>
    </dgm:pt>
    <dgm:pt modelId="{FAE4DD1E-11EB-417C-88B1-FA1F830EC836}" type="pres">
      <dgm:prSet presAssocID="{36A1BD5B-F6A1-43CD-814D-A08AB399E2A7}" presName="node" presStyleLbl="node1" presStyleIdx="4" presStyleCnt="16">
        <dgm:presLayoutVars>
          <dgm:bulletEnabled val="1"/>
        </dgm:presLayoutVars>
      </dgm:prSet>
      <dgm:spPr/>
    </dgm:pt>
    <dgm:pt modelId="{DE47147F-BD7A-415D-A94A-D7C2786F0E31}" type="pres">
      <dgm:prSet presAssocID="{40279529-6015-42C2-A89C-69CCF55B1AB3}" presName="sibTrans" presStyleCnt="0"/>
      <dgm:spPr/>
    </dgm:pt>
    <dgm:pt modelId="{81F0CFDD-A939-468E-A416-EF4524C294D0}" type="pres">
      <dgm:prSet presAssocID="{475AB3E1-E44A-40F1-9DC1-E85228977FA0}" presName="node" presStyleLbl="node1" presStyleIdx="5" presStyleCnt="16">
        <dgm:presLayoutVars>
          <dgm:bulletEnabled val="1"/>
        </dgm:presLayoutVars>
      </dgm:prSet>
      <dgm:spPr/>
    </dgm:pt>
    <dgm:pt modelId="{4411972E-A6AA-4B32-AEAD-4189C9810D27}" type="pres">
      <dgm:prSet presAssocID="{CABFF8A6-A15C-4CB5-BCA4-1697F87F0F1F}" presName="sibTrans" presStyleCnt="0"/>
      <dgm:spPr/>
    </dgm:pt>
    <dgm:pt modelId="{F0DB9A69-A0A5-44E2-8B40-33FE1FDE487F}" type="pres">
      <dgm:prSet presAssocID="{43D39B76-9CC5-439F-B09D-036D8591C5D4}" presName="node" presStyleLbl="node1" presStyleIdx="6" presStyleCnt="16">
        <dgm:presLayoutVars>
          <dgm:bulletEnabled val="1"/>
        </dgm:presLayoutVars>
      </dgm:prSet>
      <dgm:spPr/>
    </dgm:pt>
    <dgm:pt modelId="{57DA3C4E-0E3D-4EBE-99DE-7BA4D654095B}" type="pres">
      <dgm:prSet presAssocID="{017E62BD-76EB-4A3D-AF13-10B3D17B2559}" presName="sibTrans" presStyleCnt="0"/>
      <dgm:spPr/>
    </dgm:pt>
    <dgm:pt modelId="{30A9E0EB-B84C-4264-9231-F47459A23AE2}" type="pres">
      <dgm:prSet presAssocID="{4A7F41ED-EB21-45ED-961D-8B2C5895B95D}" presName="node" presStyleLbl="node1" presStyleIdx="7" presStyleCnt="16">
        <dgm:presLayoutVars>
          <dgm:bulletEnabled val="1"/>
        </dgm:presLayoutVars>
      </dgm:prSet>
      <dgm:spPr/>
    </dgm:pt>
    <dgm:pt modelId="{1BD5EA6F-5DF7-4438-8602-1CD08D30D521}" type="pres">
      <dgm:prSet presAssocID="{0E1CC421-8EF7-4F1A-B6E2-EA7EFA517085}" presName="sibTrans" presStyleCnt="0"/>
      <dgm:spPr/>
    </dgm:pt>
    <dgm:pt modelId="{DDEF230E-F738-4E62-BBAE-3A301F7AD281}" type="pres">
      <dgm:prSet presAssocID="{1473C8C1-F82A-4074-B788-6186C58A25FF}" presName="node" presStyleLbl="node1" presStyleIdx="8" presStyleCnt="16">
        <dgm:presLayoutVars>
          <dgm:bulletEnabled val="1"/>
        </dgm:presLayoutVars>
      </dgm:prSet>
      <dgm:spPr/>
    </dgm:pt>
    <dgm:pt modelId="{2AEB5218-8EDC-4893-B4C8-08A4A638FB62}" type="pres">
      <dgm:prSet presAssocID="{C56DABD4-0529-4188-9813-1FFD1730E0FA}" presName="sibTrans" presStyleCnt="0"/>
      <dgm:spPr/>
    </dgm:pt>
    <dgm:pt modelId="{04B23318-E662-4F55-A7CF-319DAD6072C5}" type="pres">
      <dgm:prSet presAssocID="{7E87A217-D61C-4C81-A0E4-5B0409F6463A}" presName="node" presStyleLbl="node1" presStyleIdx="9" presStyleCnt="16">
        <dgm:presLayoutVars>
          <dgm:bulletEnabled val="1"/>
        </dgm:presLayoutVars>
      </dgm:prSet>
      <dgm:spPr/>
    </dgm:pt>
    <dgm:pt modelId="{EE1AA158-DA45-471A-A8AA-BB77C301CAE0}" type="pres">
      <dgm:prSet presAssocID="{C373F1B7-1433-4025-A226-5BD3A55CFCB8}" presName="sibTrans" presStyleCnt="0"/>
      <dgm:spPr/>
    </dgm:pt>
    <dgm:pt modelId="{92AB5C6B-318A-4658-BE5A-AE531581B150}" type="pres">
      <dgm:prSet presAssocID="{F6BE3343-419D-4DE4-94CE-708F7992B2AC}" presName="node" presStyleLbl="node1" presStyleIdx="10" presStyleCnt="16">
        <dgm:presLayoutVars>
          <dgm:bulletEnabled val="1"/>
        </dgm:presLayoutVars>
      </dgm:prSet>
      <dgm:spPr/>
    </dgm:pt>
    <dgm:pt modelId="{923AC0BA-B673-486A-A418-14C8D2A8CDCB}" type="pres">
      <dgm:prSet presAssocID="{84018B4D-BC32-4E7A-9469-04C99DF5027C}" presName="sibTrans" presStyleCnt="0"/>
      <dgm:spPr/>
    </dgm:pt>
    <dgm:pt modelId="{61F8544F-A576-4B78-A581-D604B573F73B}" type="pres">
      <dgm:prSet presAssocID="{24740DB8-85E6-4B4E-A6C4-1A448BADA5E4}" presName="node" presStyleLbl="node1" presStyleIdx="11" presStyleCnt="16">
        <dgm:presLayoutVars>
          <dgm:bulletEnabled val="1"/>
        </dgm:presLayoutVars>
      </dgm:prSet>
      <dgm:spPr/>
    </dgm:pt>
    <dgm:pt modelId="{44F50C09-06C5-4C8C-A18F-2BC727923B64}" type="pres">
      <dgm:prSet presAssocID="{69748D10-E624-4A7B-8284-A7478EF61376}" presName="sibTrans" presStyleCnt="0"/>
      <dgm:spPr/>
    </dgm:pt>
    <dgm:pt modelId="{BFD8D1ED-882F-498D-B90E-356A0CBB9192}" type="pres">
      <dgm:prSet presAssocID="{43EA0E8D-A34F-4EE3-868D-B7245B68BBFC}" presName="node" presStyleLbl="node1" presStyleIdx="12" presStyleCnt="16">
        <dgm:presLayoutVars>
          <dgm:bulletEnabled val="1"/>
        </dgm:presLayoutVars>
      </dgm:prSet>
      <dgm:spPr/>
    </dgm:pt>
    <dgm:pt modelId="{D07377B2-8832-4849-8CDD-2D55C9F146DC}" type="pres">
      <dgm:prSet presAssocID="{012E10FF-5763-44D4-BF3C-3DA30380EDFF}" presName="sibTrans" presStyleCnt="0"/>
      <dgm:spPr/>
    </dgm:pt>
    <dgm:pt modelId="{277D5036-D67E-42F6-AD67-D62D8A1D2F74}" type="pres">
      <dgm:prSet presAssocID="{441224B5-2704-4948-98BF-51932D50270E}" presName="node" presStyleLbl="node1" presStyleIdx="13" presStyleCnt="16">
        <dgm:presLayoutVars>
          <dgm:bulletEnabled val="1"/>
        </dgm:presLayoutVars>
      </dgm:prSet>
      <dgm:spPr/>
    </dgm:pt>
    <dgm:pt modelId="{B9016FB0-D3A1-4583-876E-BC26386534CA}" type="pres">
      <dgm:prSet presAssocID="{9B3DA51A-891B-4FFB-B440-07CAA261EB12}" presName="sibTrans" presStyleCnt="0"/>
      <dgm:spPr/>
    </dgm:pt>
    <dgm:pt modelId="{F55FA352-0FF7-47C6-B35A-2D91B57512A8}" type="pres">
      <dgm:prSet presAssocID="{3C56D778-A5CA-43EE-9323-5D120E363A7F}" presName="node" presStyleLbl="node1" presStyleIdx="14" presStyleCnt="16">
        <dgm:presLayoutVars>
          <dgm:bulletEnabled val="1"/>
        </dgm:presLayoutVars>
      </dgm:prSet>
      <dgm:spPr/>
    </dgm:pt>
    <dgm:pt modelId="{8E923BFB-91A4-4402-9EE9-7EB6F2D5B39A}" type="pres">
      <dgm:prSet presAssocID="{D74EE012-6045-4B72-844C-53DE50526BC4}" presName="sibTrans" presStyleCnt="0"/>
      <dgm:spPr/>
    </dgm:pt>
    <dgm:pt modelId="{25BB1292-3DF5-4AC6-BEFC-FB87767800BD}" type="pres">
      <dgm:prSet presAssocID="{309609FD-2BB7-4B4A-BC29-C451CD619D92}" presName="node" presStyleLbl="node1" presStyleIdx="15" presStyleCnt="16">
        <dgm:presLayoutVars>
          <dgm:bulletEnabled val="1"/>
        </dgm:presLayoutVars>
      </dgm:prSet>
      <dgm:spPr/>
    </dgm:pt>
  </dgm:ptLst>
  <dgm:cxnLst>
    <dgm:cxn modelId="{09621525-43F6-4E0F-9C57-43522CF88EB1}" srcId="{7D316C7A-A5F3-40C2-B740-595266584CEA}" destId="{475AB3E1-E44A-40F1-9DC1-E85228977FA0}" srcOrd="5" destOrd="0" parTransId="{668B6A0C-F794-4C3E-AA10-636E022CC9F2}" sibTransId="{CABFF8A6-A15C-4CB5-BCA4-1697F87F0F1F}"/>
    <dgm:cxn modelId="{35DD883C-9A9B-46E1-9D9C-5BF2E39C7E08}" srcId="{7D316C7A-A5F3-40C2-B740-595266584CEA}" destId="{309609FD-2BB7-4B4A-BC29-C451CD619D92}" srcOrd="15" destOrd="0" parTransId="{28EA77F4-D2E0-486A-BB88-DB2ED7EEB331}" sibTransId="{93326ECD-32C6-4074-819E-5B33A81E4983}"/>
    <dgm:cxn modelId="{F5F50941-9774-4081-AA6A-9D6E3EEA0542}" type="presOf" srcId="{14980474-6B4D-4512-895C-88845A4FCB6C}" destId="{F0EBEE2F-0AC3-45EA-A769-0B2F05DB498E}" srcOrd="0" destOrd="0" presId="urn:microsoft.com/office/officeart/2005/8/layout/default"/>
    <dgm:cxn modelId="{993E0C64-E7EF-421D-818F-6203183DD62D}" srcId="{7D316C7A-A5F3-40C2-B740-595266584CEA}" destId="{14980474-6B4D-4512-895C-88845A4FCB6C}" srcOrd="2" destOrd="0" parTransId="{B6247372-5F3D-46DC-BC86-C3714E186163}" sibTransId="{55FB9B9F-962D-4557-B6F8-26756E1108FB}"/>
    <dgm:cxn modelId="{0B660D44-8BF0-4D99-BDCB-256A2CBB92C9}" srcId="{7D316C7A-A5F3-40C2-B740-595266584CEA}" destId="{1473C8C1-F82A-4074-B788-6186C58A25FF}" srcOrd="8" destOrd="0" parTransId="{1C02B858-91C1-4472-B355-A01E0A3322F9}" sibTransId="{C56DABD4-0529-4188-9813-1FFD1730E0FA}"/>
    <dgm:cxn modelId="{B85C6065-D499-48B3-B1B9-5E72919B6C37}" srcId="{7D316C7A-A5F3-40C2-B740-595266584CEA}" destId="{1CC37341-7F26-4490-A6F8-731E739FA18E}" srcOrd="0" destOrd="0" parTransId="{6CA44001-C3CD-49AF-8B0A-B288C59B5778}" sibTransId="{DAE4F2F3-27AD-47F9-BFAA-36109F3B68EB}"/>
    <dgm:cxn modelId="{9E66B766-A240-4F6E-8AE6-FB69A5794D84}" type="presOf" srcId="{DD91E7E3-1E42-4A7F-A433-54C568C0598A}" destId="{4970F6A3-3096-4700-9D2E-2C8E99DAE61C}" srcOrd="0" destOrd="0" presId="urn:microsoft.com/office/officeart/2005/8/layout/default"/>
    <dgm:cxn modelId="{E87C3E49-D159-41DA-8902-E6430CCD03B3}" srcId="{7D316C7A-A5F3-40C2-B740-595266584CEA}" destId="{4A7F41ED-EB21-45ED-961D-8B2C5895B95D}" srcOrd="7" destOrd="0" parTransId="{626C066F-834D-4E87-B849-CB0E083F5E6A}" sibTransId="{0E1CC421-8EF7-4F1A-B6E2-EA7EFA517085}"/>
    <dgm:cxn modelId="{99F74E49-8DF8-4248-9C10-B60871AC9D5F}" type="presOf" srcId="{475AB3E1-E44A-40F1-9DC1-E85228977FA0}" destId="{81F0CFDD-A939-468E-A416-EF4524C294D0}" srcOrd="0" destOrd="0" presId="urn:microsoft.com/office/officeart/2005/8/layout/default"/>
    <dgm:cxn modelId="{0008884C-1448-468D-A755-473A5BB0DD36}" srcId="{7D316C7A-A5F3-40C2-B740-595266584CEA}" destId="{43D39B76-9CC5-439F-B09D-036D8591C5D4}" srcOrd="6" destOrd="0" parTransId="{69D1CA49-9B15-46D9-B4B5-26A32E506C89}" sibTransId="{017E62BD-76EB-4A3D-AF13-10B3D17B2559}"/>
    <dgm:cxn modelId="{49BEE34C-7B2A-42E5-936C-FE18322DE21F}" srcId="{7D316C7A-A5F3-40C2-B740-595266584CEA}" destId="{36A1BD5B-F6A1-43CD-814D-A08AB399E2A7}" srcOrd="4" destOrd="0" parTransId="{28933326-9F36-4AE2-9A0D-61040108167F}" sibTransId="{40279529-6015-42C2-A89C-69CCF55B1AB3}"/>
    <dgm:cxn modelId="{A1210850-B1E7-4D6D-8CD4-7F8E202964CB}" type="presOf" srcId="{4A7F41ED-EB21-45ED-961D-8B2C5895B95D}" destId="{30A9E0EB-B84C-4264-9231-F47459A23AE2}" srcOrd="0" destOrd="0" presId="urn:microsoft.com/office/officeart/2005/8/layout/default"/>
    <dgm:cxn modelId="{F2878A52-EF68-4383-97AA-76464EF83D09}" srcId="{7D316C7A-A5F3-40C2-B740-595266584CEA}" destId="{DD91E7E3-1E42-4A7F-A433-54C568C0598A}" srcOrd="1" destOrd="0" parTransId="{7D35D271-D937-427B-A6A5-3FAA111C0862}" sibTransId="{02ED5648-8EC8-4B65-B1C3-EE440B4E5BCB}"/>
    <dgm:cxn modelId="{0D306773-DE6E-4D99-9027-348E8ADB8B7D}" type="presOf" srcId="{1473C8C1-F82A-4074-B788-6186C58A25FF}" destId="{DDEF230E-F738-4E62-BBAE-3A301F7AD281}" srcOrd="0" destOrd="0" presId="urn:microsoft.com/office/officeart/2005/8/layout/default"/>
    <dgm:cxn modelId="{E8166E56-0E04-49FD-8EF7-E24A39F0930C}" type="presOf" srcId="{73E5E1CB-A959-40CE-87EF-B6B726784004}" destId="{E3AF6694-24B6-41EF-8075-1576F7D623F4}" srcOrd="0" destOrd="0" presId="urn:microsoft.com/office/officeart/2005/8/layout/default"/>
    <dgm:cxn modelId="{F54DA47D-2EBB-4E14-85EE-7BAB93C328CF}" srcId="{7D316C7A-A5F3-40C2-B740-595266584CEA}" destId="{7E87A217-D61C-4C81-A0E4-5B0409F6463A}" srcOrd="9" destOrd="0" parTransId="{B8AAA705-5B94-43C3-9E54-9DA2A984EF3B}" sibTransId="{C373F1B7-1433-4025-A226-5BD3A55CFCB8}"/>
    <dgm:cxn modelId="{D988D67E-D285-4514-A4AF-B719A2BD84B0}" srcId="{7D316C7A-A5F3-40C2-B740-595266584CEA}" destId="{441224B5-2704-4948-98BF-51932D50270E}" srcOrd="13" destOrd="0" parTransId="{9FDAA6B2-E884-4930-A574-5C289AE9649E}" sibTransId="{9B3DA51A-891B-4FFB-B440-07CAA261EB12}"/>
    <dgm:cxn modelId="{AA92E57F-04E3-452D-ACA9-02DF11502867}" type="presOf" srcId="{309609FD-2BB7-4B4A-BC29-C451CD619D92}" destId="{25BB1292-3DF5-4AC6-BEFC-FB87767800BD}" srcOrd="0" destOrd="0" presId="urn:microsoft.com/office/officeart/2005/8/layout/default"/>
    <dgm:cxn modelId="{A9135C8D-2A45-4F8A-BBE1-9D445A4B4753}" srcId="{7D316C7A-A5F3-40C2-B740-595266584CEA}" destId="{73E5E1CB-A959-40CE-87EF-B6B726784004}" srcOrd="3" destOrd="0" parTransId="{A4F5245B-22A5-4C6A-9409-3597DAA03179}" sibTransId="{5C32A8E9-5E0C-4B77-9558-0E4EABFF774A}"/>
    <dgm:cxn modelId="{244958A0-6956-4E38-A915-E63ABFBF1BCB}" type="presOf" srcId="{43EA0E8D-A34F-4EE3-868D-B7245B68BBFC}" destId="{BFD8D1ED-882F-498D-B90E-356A0CBB9192}" srcOrd="0" destOrd="0" presId="urn:microsoft.com/office/officeart/2005/8/layout/default"/>
    <dgm:cxn modelId="{CF6366A7-3B11-483C-B787-1D712B90834D}" type="presOf" srcId="{3C56D778-A5CA-43EE-9323-5D120E363A7F}" destId="{F55FA352-0FF7-47C6-B35A-2D91B57512A8}" srcOrd="0" destOrd="0" presId="urn:microsoft.com/office/officeart/2005/8/layout/default"/>
    <dgm:cxn modelId="{735346B2-0D2E-42E1-A390-4F1E7F3882B7}" srcId="{7D316C7A-A5F3-40C2-B740-595266584CEA}" destId="{3C56D778-A5CA-43EE-9323-5D120E363A7F}" srcOrd="14" destOrd="0" parTransId="{ED436480-F146-4A35-8C87-CDAC7BD1E2ED}" sibTransId="{D74EE012-6045-4B72-844C-53DE50526BC4}"/>
    <dgm:cxn modelId="{B610A2BD-B7D2-42ED-8CAC-68DB9EDA83A8}" type="presOf" srcId="{1CC37341-7F26-4490-A6F8-731E739FA18E}" destId="{4807AA3C-79A2-48B1-A364-A727BEDAF7C7}" srcOrd="0" destOrd="0" presId="urn:microsoft.com/office/officeart/2005/8/layout/default"/>
    <dgm:cxn modelId="{D048E0C4-B748-487B-B61C-F0F6A9CCCC40}" type="presOf" srcId="{7D316C7A-A5F3-40C2-B740-595266584CEA}" destId="{5374FECE-FAC1-4F4B-B0BC-78193F2CB328}" srcOrd="0" destOrd="0" presId="urn:microsoft.com/office/officeart/2005/8/layout/default"/>
    <dgm:cxn modelId="{F897B9D1-3E69-40F5-A9F0-0FF075AC1345}" type="presOf" srcId="{441224B5-2704-4948-98BF-51932D50270E}" destId="{277D5036-D67E-42F6-AD67-D62D8A1D2F74}" srcOrd="0" destOrd="0" presId="urn:microsoft.com/office/officeart/2005/8/layout/default"/>
    <dgm:cxn modelId="{290FF0D7-1DF6-4ADA-B03C-1B9E8D3940A4}" type="presOf" srcId="{7E87A217-D61C-4C81-A0E4-5B0409F6463A}" destId="{04B23318-E662-4F55-A7CF-319DAD6072C5}" srcOrd="0" destOrd="0" presId="urn:microsoft.com/office/officeart/2005/8/layout/default"/>
    <dgm:cxn modelId="{81C1E0D9-BCF3-446B-B9D1-9493FA1B2211}" srcId="{7D316C7A-A5F3-40C2-B740-595266584CEA}" destId="{43EA0E8D-A34F-4EE3-868D-B7245B68BBFC}" srcOrd="12" destOrd="0" parTransId="{A10976D8-C4AF-4C83-A504-6D3FCB5FE2E9}" sibTransId="{012E10FF-5763-44D4-BF3C-3DA30380EDFF}"/>
    <dgm:cxn modelId="{0B1176DE-0B01-4B7F-A2C1-D5FD5FA15713}" srcId="{7D316C7A-A5F3-40C2-B740-595266584CEA}" destId="{F6BE3343-419D-4DE4-94CE-708F7992B2AC}" srcOrd="10" destOrd="0" parTransId="{AC6B6A39-73B9-4530-9014-CBB9D59373DB}" sibTransId="{84018B4D-BC32-4E7A-9469-04C99DF5027C}"/>
    <dgm:cxn modelId="{BA9D74E5-D437-4DE1-ADC6-BED17006A6C7}" type="presOf" srcId="{36A1BD5B-F6A1-43CD-814D-A08AB399E2A7}" destId="{FAE4DD1E-11EB-417C-88B1-FA1F830EC836}" srcOrd="0" destOrd="0" presId="urn:microsoft.com/office/officeart/2005/8/layout/default"/>
    <dgm:cxn modelId="{9E05E0ED-3B58-4222-BFCC-DB3499C0E0BB}" type="presOf" srcId="{24740DB8-85E6-4B4E-A6C4-1A448BADA5E4}" destId="{61F8544F-A576-4B78-A581-D604B573F73B}" srcOrd="0" destOrd="0" presId="urn:microsoft.com/office/officeart/2005/8/layout/default"/>
    <dgm:cxn modelId="{740D78F8-4481-429A-8BCC-F9E678ED1941}" type="presOf" srcId="{F6BE3343-419D-4DE4-94CE-708F7992B2AC}" destId="{92AB5C6B-318A-4658-BE5A-AE531581B150}" srcOrd="0" destOrd="0" presId="urn:microsoft.com/office/officeart/2005/8/layout/default"/>
    <dgm:cxn modelId="{E2BD27F9-B3D3-48D4-BDA6-40FA0FFC3F4B}" srcId="{7D316C7A-A5F3-40C2-B740-595266584CEA}" destId="{24740DB8-85E6-4B4E-A6C4-1A448BADA5E4}" srcOrd="11" destOrd="0" parTransId="{0A63F30D-93CF-4538-A919-4E7194A549ED}" sibTransId="{69748D10-E624-4A7B-8284-A7478EF61376}"/>
    <dgm:cxn modelId="{3979F0FA-2932-46F6-AC99-9005FFCF835E}" type="presOf" srcId="{43D39B76-9CC5-439F-B09D-036D8591C5D4}" destId="{F0DB9A69-A0A5-44E2-8B40-33FE1FDE487F}" srcOrd="0" destOrd="0" presId="urn:microsoft.com/office/officeart/2005/8/layout/default"/>
    <dgm:cxn modelId="{D44D6A1A-1AED-48FF-8D02-9EE6CCD3D210}" type="presParOf" srcId="{5374FECE-FAC1-4F4B-B0BC-78193F2CB328}" destId="{4807AA3C-79A2-48B1-A364-A727BEDAF7C7}" srcOrd="0" destOrd="0" presId="urn:microsoft.com/office/officeart/2005/8/layout/default"/>
    <dgm:cxn modelId="{932C62EC-77B8-4A01-9DC2-123F8D23779A}" type="presParOf" srcId="{5374FECE-FAC1-4F4B-B0BC-78193F2CB328}" destId="{B1DDC49A-6B3A-44DD-A302-5AACC1E3CB69}" srcOrd="1" destOrd="0" presId="urn:microsoft.com/office/officeart/2005/8/layout/default"/>
    <dgm:cxn modelId="{C090E242-E423-4EB1-91EE-CD23D46868AB}" type="presParOf" srcId="{5374FECE-FAC1-4F4B-B0BC-78193F2CB328}" destId="{4970F6A3-3096-4700-9D2E-2C8E99DAE61C}" srcOrd="2" destOrd="0" presId="urn:microsoft.com/office/officeart/2005/8/layout/default"/>
    <dgm:cxn modelId="{6AE9D20C-18DF-4A23-94C0-598A5D6C66BE}" type="presParOf" srcId="{5374FECE-FAC1-4F4B-B0BC-78193F2CB328}" destId="{65140C04-1EC4-4325-9BCB-16D259DE4BB7}" srcOrd="3" destOrd="0" presId="urn:microsoft.com/office/officeart/2005/8/layout/default"/>
    <dgm:cxn modelId="{348CB2EE-8237-4269-BF56-EBE72B9C2D9E}" type="presParOf" srcId="{5374FECE-FAC1-4F4B-B0BC-78193F2CB328}" destId="{F0EBEE2F-0AC3-45EA-A769-0B2F05DB498E}" srcOrd="4" destOrd="0" presId="urn:microsoft.com/office/officeart/2005/8/layout/default"/>
    <dgm:cxn modelId="{FE02CD1F-A995-437B-A7C7-7BD4BB090C82}" type="presParOf" srcId="{5374FECE-FAC1-4F4B-B0BC-78193F2CB328}" destId="{D57B5A3D-F2A8-402A-8873-E8331A9DB70C}" srcOrd="5" destOrd="0" presId="urn:microsoft.com/office/officeart/2005/8/layout/default"/>
    <dgm:cxn modelId="{7E5F4C4D-75BA-4E23-A121-FF7EB16A1F87}" type="presParOf" srcId="{5374FECE-FAC1-4F4B-B0BC-78193F2CB328}" destId="{E3AF6694-24B6-41EF-8075-1576F7D623F4}" srcOrd="6" destOrd="0" presId="urn:microsoft.com/office/officeart/2005/8/layout/default"/>
    <dgm:cxn modelId="{5D72E8E8-9365-400A-9FE3-B39CEF3303FA}" type="presParOf" srcId="{5374FECE-FAC1-4F4B-B0BC-78193F2CB328}" destId="{3AFB89F1-7AB0-46BC-8F44-98324763508B}" srcOrd="7" destOrd="0" presId="urn:microsoft.com/office/officeart/2005/8/layout/default"/>
    <dgm:cxn modelId="{06D90A18-63C0-46A4-9B0A-29F2819DE6D2}" type="presParOf" srcId="{5374FECE-FAC1-4F4B-B0BC-78193F2CB328}" destId="{FAE4DD1E-11EB-417C-88B1-FA1F830EC836}" srcOrd="8" destOrd="0" presId="urn:microsoft.com/office/officeart/2005/8/layout/default"/>
    <dgm:cxn modelId="{C38691C7-CCEE-4AD8-8E16-95016220162E}" type="presParOf" srcId="{5374FECE-FAC1-4F4B-B0BC-78193F2CB328}" destId="{DE47147F-BD7A-415D-A94A-D7C2786F0E31}" srcOrd="9" destOrd="0" presId="urn:microsoft.com/office/officeart/2005/8/layout/default"/>
    <dgm:cxn modelId="{CC55D567-BB71-4E5A-9F3F-5207D99282AA}" type="presParOf" srcId="{5374FECE-FAC1-4F4B-B0BC-78193F2CB328}" destId="{81F0CFDD-A939-468E-A416-EF4524C294D0}" srcOrd="10" destOrd="0" presId="urn:microsoft.com/office/officeart/2005/8/layout/default"/>
    <dgm:cxn modelId="{3950B0BE-2A94-4811-9CE2-7B49D023C911}" type="presParOf" srcId="{5374FECE-FAC1-4F4B-B0BC-78193F2CB328}" destId="{4411972E-A6AA-4B32-AEAD-4189C9810D27}" srcOrd="11" destOrd="0" presId="urn:microsoft.com/office/officeart/2005/8/layout/default"/>
    <dgm:cxn modelId="{75BA97C4-1126-45C8-901C-A47C066B90E6}" type="presParOf" srcId="{5374FECE-FAC1-4F4B-B0BC-78193F2CB328}" destId="{F0DB9A69-A0A5-44E2-8B40-33FE1FDE487F}" srcOrd="12" destOrd="0" presId="urn:microsoft.com/office/officeart/2005/8/layout/default"/>
    <dgm:cxn modelId="{D891A658-23D3-4C8C-A5E5-878B23354526}" type="presParOf" srcId="{5374FECE-FAC1-4F4B-B0BC-78193F2CB328}" destId="{57DA3C4E-0E3D-4EBE-99DE-7BA4D654095B}" srcOrd="13" destOrd="0" presId="urn:microsoft.com/office/officeart/2005/8/layout/default"/>
    <dgm:cxn modelId="{CFE2A63B-B5D3-4901-8902-00064C4F73F1}" type="presParOf" srcId="{5374FECE-FAC1-4F4B-B0BC-78193F2CB328}" destId="{30A9E0EB-B84C-4264-9231-F47459A23AE2}" srcOrd="14" destOrd="0" presId="urn:microsoft.com/office/officeart/2005/8/layout/default"/>
    <dgm:cxn modelId="{B3AF4491-A631-4FDA-AD4F-CEBAE09E06D7}" type="presParOf" srcId="{5374FECE-FAC1-4F4B-B0BC-78193F2CB328}" destId="{1BD5EA6F-5DF7-4438-8602-1CD08D30D521}" srcOrd="15" destOrd="0" presId="urn:microsoft.com/office/officeart/2005/8/layout/default"/>
    <dgm:cxn modelId="{E0EA2023-A289-4CD8-B627-F3864644363E}" type="presParOf" srcId="{5374FECE-FAC1-4F4B-B0BC-78193F2CB328}" destId="{DDEF230E-F738-4E62-BBAE-3A301F7AD281}" srcOrd="16" destOrd="0" presId="urn:microsoft.com/office/officeart/2005/8/layout/default"/>
    <dgm:cxn modelId="{4D490D66-0CFD-42EF-A16F-B4FB57737F87}" type="presParOf" srcId="{5374FECE-FAC1-4F4B-B0BC-78193F2CB328}" destId="{2AEB5218-8EDC-4893-B4C8-08A4A638FB62}" srcOrd="17" destOrd="0" presId="urn:microsoft.com/office/officeart/2005/8/layout/default"/>
    <dgm:cxn modelId="{D0ED8D6B-CACC-4E53-A2C6-9916E7B45151}" type="presParOf" srcId="{5374FECE-FAC1-4F4B-B0BC-78193F2CB328}" destId="{04B23318-E662-4F55-A7CF-319DAD6072C5}" srcOrd="18" destOrd="0" presId="urn:microsoft.com/office/officeart/2005/8/layout/default"/>
    <dgm:cxn modelId="{1219A961-30F9-4C9F-A63A-3D4860A3588A}" type="presParOf" srcId="{5374FECE-FAC1-4F4B-B0BC-78193F2CB328}" destId="{EE1AA158-DA45-471A-A8AA-BB77C301CAE0}" srcOrd="19" destOrd="0" presId="urn:microsoft.com/office/officeart/2005/8/layout/default"/>
    <dgm:cxn modelId="{140A635D-03E7-4CD8-AF01-94219F98DA3F}" type="presParOf" srcId="{5374FECE-FAC1-4F4B-B0BC-78193F2CB328}" destId="{92AB5C6B-318A-4658-BE5A-AE531581B150}" srcOrd="20" destOrd="0" presId="urn:microsoft.com/office/officeart/2005/8/layout/default"/>
    <dgm:cxn modelId="{1356808D-31F3-4A45-95B5-A6B1E09D9045}" type="presParOf" srcId="{5374FECE-FAC1-4F4B-B0BC-78193F2CB328}" destId="{923AC0BA-B673-486A-A418-14C8D2A8CDCB}" srcOrd="21" destOrd="0" presId="urn:microsoft.com/office/officeart/2005/8/layout/default"/>
    <dgm:cxn modelId="{28DFD60C-170A-4958-A5E7-FA4305149D8A}" type="presParOf" srcId="{5374FECE-FAC1-4F4B-B0BC-78193F2CB328}" destId="{61F8544F-A576-4B78-A581-D604B573F73B}" srcOrd="22" destOrd="0" presId="urn:microsoft.com/office/officeart/2005/8/layout/default"/>
    <dgm:cxn modelId="{2253ACE8-00F9-4833-821A-8C60A6D1EA2C}" type="presParOf" srcId="{5374FECE-FAC1-4F4B-B0BC-78193F2CB328}" destId="{44F50C09-06C5-4C8C-A18F-2BC727923B64}" srcOrd="23" destOrd="0" presId="urn:microsoft.com/office/officeart/2005/8/layout/default"/>
    <dgm:cxn modelId="{22104F43-46F3-40BF-8926-A2112BACC416}" type="presParOf" srcId="{5374FECE-FAC1-4F4B-B0BC-78193F2CB328}" destId="{BFD8D1ED-882F-498D-B90E-356A0CBB9192}" srcOrd="24" destOrd="0" presId="urn:microsoft.com/office/officeart/2005/8/layout/default"/>
    <dgm:cxn modelId="{31F65D9D-47A3-4C3D-AF70-07240768034C}" type="presParOf" srcId="{5374FECE-FAC1-4F4B-B0BC-78193F2CB328}" destId="{D07377B2-8832-4849-8CDD-2D55C9F146DC}" srcOrd="25" destOrd="0" presId="urn:microsoft.com/office/officeart/2005/8/layout/default"/>
    <dgm:cxn modelId="{4F45E803-FADD-444B-BD75-5C726CCA10C1}" type="presParOf" srcId="{5374FECE-FAC1-4F4B-B0BC-78193F2CB328}" destId="{277D5036-D67E-42F6-AD67-D62D8A1D2F74}" srcOrd="26" destOrd="0" presId="urn:microsoft.com/office/officeart/2005/8/layout/default"/>
    <dgm:cxn modelId="{3C1E2F26-B606-4023-83ED-C5BDC191C156}" type="presParOf" srcId="{5374FECE-FAC1-4F4B-B0BC-78193F2CB328}" destId="{B9016FB0-D3A1-4583-876E-BC26386534CA}" srcOrd="27" destOrd="0" presId="urn:microsoft.com/office/officeart/2005/8/layout/default"/>
    <dgm:cxn modelId="{3EAF2042-F52C-4622-9D87-4FDB178E9F6E}" type="presParOf" srcId="{5374FECE-FAC1-4F4B-B0BC-78193F2CB328}" destId="{F55FA352-0FF7-47C6-B35A-2D91B57512A8}" srcOrd="28" destOrd="0" presId="urn:microsoft.com/office/officeart/2005/8/layout/default"/>
    <dgm:cxn modelId="{E0CC8AB8-2C59-42F8-B6ED-31A7591A62A1}" type="presParOf" srcId="{5374FECE-FAC1-4F4B-B0BC-78193F2CB328}" destId="{8E923BFB-91A4-4402-9EE9-7EB6F2D5B39A}" srcOrd="29" destOrd="0" presId="urn:microsoft.com/office/officeart/2005/8/layout/default"/>
    <dgm:cxn modelId="{ED1EF0EB-1674-45FB-9273-5A8B81561FB1}" type="presParOf" srcId="{5374FECE-FAC1-4F4B-B0BC-78193F2CB328}" destId="{25BB1292-3DF5-4AC6-BEFC-FB87767800BD}" srcOrd="3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11791-6D46-490F-A4CA-B73B9A8B5439}">
      <dsp:nvSpPr>
        <dsp:cNvPr id="0" name=""/>
        <dsp:cNvSpPr/>
      </dsp:nvSpPr>
      <dsp:spPr>
        <a:xfrm rot="21300000">
          <a:off x="16524" y="1688265"/>
          <a:ext cx="5351751" cy="612856"/>
        </a:xfrm>
        <a:prstGeom prst="mathMinus">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ECBD60-59E1-4492-90CC-33542EEDC441}">
      <dsp:nvSpPr>
        <dsp:cNvPr id="0" name=""/>
        <dsp:cNvSpPr/>
      </dsp:nvSpPr>
      <dsp:spPr>
        <a:xfrm>
          <a:off x="646176" y="199469"/>
          <a:ext cx="1615440" cy="1595755"/>
        </a:xfrm>
        <a:prstGeom prst="downArrow">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5A7569-73DF-44C4-8B50-D0E1FEC71366}">
      <dsp:nvSpPr>
        <dsp:cNvPr id="0" name=""/>
        <dsp:cNvSpPr/>
      </dsp:nvSpPr>
      <dsp:spPr>
        <a:xfrm>
          <a:off x="2853944" y="0"/>
          <a:ext cx="1723136"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material</a:t>
          </a:r>
        </a:p>
      </dsp:txBody>
      <dsp:txXfrm>
        <a:off x="2853944" y="0"/>
        <a:ext cx="1723136" cy="1675542"/>
      </dsp:txXfrm>
    </dsp:sp>
    <dsp:sp modelId="{253F3B4D-8231-43EB-8E19-F24930061FDC}">
      <dsp:nvSpPr>
        <dsp:cNvPr id="0" name=""/>
        <dsp:cNvSpPr/>
      </dsp:nvSpPr>
      <dsp:spPr>
        <a:xfrm>
          <a:off x="3123184" y="2194163"/>
          <a:ext cx="1615440" cy="1595755"/>
        </a:xfrm>
        <a:prstGeom prst="upArrow">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851E9-8973-4F49-8091-44FDC89240DF}">
      <dsp:nvSpPr>
        <dsp:cNvPr id="0" name=""/>
        <dsp:cNvSpPr/>
      </dsp:nvSpPr>
      <dsp:spPr>
        <a:xfrm>
          <a:off x="807720" y="2313845"/>
          <a:ext cx="1723136"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Non-material</a:t>
          </a:r>
        </a:p>
      </dsp:txBody>
      <dsp:txXfrm>
        <a:off x="807720" y="2313845"/>
        <a:ext cx="1723136" cy="1675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7AA3C-79A2-48B1-A364-A727BEDAF7C7}">
      <dsp:nvSpPr>
        <dsp:cNvPr id="0" name=""/>
        <dsp:cNvSpPr/>
      </dsp:nvSpPr>
      <dsp:spPr>
        <a:xfrm>
          <a:off x="1339" y="270470"/>
          <a:ext cx="1687710" cy="10126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Basic assumptions</a:t>
          </a:r>
        </a:p>
      </dsp:txBody>
      <dsp:txXfrm>
        <a:off x="1339" y="270470"/>
        <a:ext cx="1687710" cy="1012626"/>
      </dsp:txXfrm>
    </dsp:sp>
    <dsp:sp modelId="{4970F6A3-3096-4700-9D2E-2C8E99DAE61C}">
      <dsp:nvSpPr>
        <dsp:cNvPr id="0" name=""/>
        <dsp:cNvSpPr/>
      </dsp:nvSpPr>
      <dsp:spPr>
        <a:xfrm>
          <a:off x="1857821" y="270470"/>
          <a:ext cx="1687710" cy="1012626"/>
        </a:xfrm>
        <a:prstGeom prst="rect">
          <a:avLst/>
        </a:prstGeom>
        <a:solidFill>
          <a:schemeClr val="accent3">
            <a:hueOff val="750018"/>
            <a:satOff val="-1125"/>
            <a:lumOff val="-1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expectations</a:t>
          </a:r>
        </a:p>
      </dsp:txBody>
      <dsp:txXfrm>
        <a:off x="1857821" y="270470"/>
        <a:ext cx="1687710" cy="1012626"/>
      </dsp:txXfrm>
    </dsp:sp>
    <dsp:sp modelId="{F0EBEE2F-0AC3-45EA-A769-0B2F05DB498E}">
      <dsp:nvSpPr>
        <dsp:cNvPr id="0" name=""/>
        <dsp:cNvSpPr/>
      </dsp:nvSpPr>
      <dsp:spPr>
        <a:xfrm>
          <a:off x="3714303" y="270470"/>
          <a:ext cx="1687710" cy="1012626"/>
        </a:xfrm>
        <a:prstGeom prst="rect">
          <a:avLst/>
        </a:prstGeom>
        <a:solidFill>
          <a:schemeClr val="accent3">
            <a:hueOff val="1500035"/>
            <a:satOff val="-2251"/>
            <a:lumOff val="-36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traditions</a:t>
          </a:r>
        </a:p>
      </dsp:txBody>
      <dsp:txXfrm>
        <a:off x="3714303" y="270470"/>
        <a:ext cx="1687710" cy="1012626"/>
      </dsp:txXfrm>
    </dsp:sp>
    <dsp:sp modelId="{E3AF6694-24B6-41EF-8075-1576F7D623F4}">
      <dsp:nvSpPr>
        <dsp:cNvPr id="0" name=""/>
        <dsp:cNvSpPr/>
      </dsp:nvSpPr>
      <dsp:spPr>
        <a:xfrm>
          <a:off x="5570785" y="270470"/>
          <a:ext cx="1687710" cy="1012626"/>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Relevant to the group</a:t>
          </a:r>
        </a:p>
      </dsp:txBody>
      <dsp:txXfrm>
        <a:off x="5570785" y="270470"/>
        <a:ext cx="1687710" cy="1012626"/>
      </dsp:txXfrm>
    </dsp:sp>
    <dsp:sp modelId="{FAE4DD1E-11EB-417C-88B1-FA1F830EC836}">
      <dsp:nvSpPr>
        <dsp:cNvPr id="0" name=""/>
        <dsp:cNvSpPr/>
      </dsp:nvSpPr>
      <dsp:spPr>
        <a:xfrm>
          <a:off x="7427267" y="270470"/>
          <a:ext cx="1687710" cy="1012626"/>
        </a:xfrm>
        <a:prstGeom prst="rect">
          <a:avLst/>
        </a:prstGeom>
        <a:solidFill>
          <a:schemeClr val="accent3">
            <a:hueOff val="3000070"/>
            <a:satOff val="-4501"/>
            <a:lumOff val="-7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way things are done here</a:t>
          </a:r>
        </a:p>
      </dsp:txBody>
      <dsp:txXfrm>
        <a:off x="7427267" y="270470"/>
        <a:ext cx="1687710" cy="1012626"/>
      </dsp:txXfrm>
    </dsp:sp>
    <dsp:sp modelId="{81F0CFDD-A939-468E-A416-EF4524C294D0}">
      <dsp:nvSpPr>
        <dsp:cNvPr id="0" name=""/>
        <dsp:cNvSpPr/>
      </dsp:nvSpPr>
      <dsp:spPr>
        <a:xfrm>
          <a:off x="9283749" y="270470"/>
          <a:ext cx="1687710" cy="1012626"/>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consciousness of the organisation</a:t>
          </a:r>
        </a:p>
      </dsp:txBody>
      <dsp:txXfrm>
        <a:off x="9283749" y="270470"/>
        <a:ext cx="1687710" cy="1012626"/>
      </dsp:txXfrm>
    </dsp:sp>
    <dsp:sp modelId="{F0DB9A69-A0A5-44E2-8B40-33FE1FDE487F}">
      <dsp:nvSpPr>
        <dsp:cNvPr id="0" name=""/>
        <dsp:cNvSpPr/>
      </dsp:nvSpPr>
      <dsp:spPr>
        <a:xfrm>
          <a:off x="1339" y="1451868"/>
          <a:ext cx="1687710" cy="1012626"/>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Something an organisation is</a:t>
          </a:r>
        </a:p>
      </dsp:txBody>
      <dsp:txXfrm>
        <a:off x="1339" y="1451868"/>
        <a:ext cx="1687710" cy="1012626"/>
      </dsp:txXfrm>
    </dsp:sp>
    <dsp:sp modelId="{30A9E0EB-B84C-4264-9231-F47459A23AE2}">
      <dsp:nvSpPr>
        <dsp:cNvPr id="0" name=""/>
        <dsp:cNvSpPr/>
      </dsp:nvSpPr>
      <dsp:spPr>
        <a:xfrm>
          <a:off x="1857821" y="1451868"/>
          <a:ext cx="1687710" cy="1012626"/>
        </a:xfrm>
        <a:prstGeom prst="rect">
          <a:avLst/>
        </a:prstGeom>
        <a:solidFill>
          <a:schemeClr val="accent3">
            <a:hueOff val="5250123"/>
            <a:satOff val="-7877"/>
            <a:lumOff val="-12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Collective programming</a:t>
          </a:r>
        </a:p>
      </dsp:txBody>
      <dsp:txXfrm>
        <a:off x="1857821" y="1451868"/>
        <a:ext cx="1687710" cy="1012626"/>
      </dsp:txXfrm>
    </dsp:sp>
    <dsp:sp modelId="{DDEF230E-F738-4E62-BBAE-3A301F7AD281}">
      <dsp:nvSpPr>
        <dsp:cNvPr id="0" name=""/>
        <dsp:cNvSpPr/>
      </dsp:nvSpPr>
      <dsp:spPr>
        <a:xfrm>
          <a:off x="3714303" y="1451868"/>
          <a:ext cx="1687710" cy="1012626"/>
        </a:xfrm>
        <a:prstGeom prst="rect">
          <a:avLst/>
        </a:prstGeom>
        <a:solidFill>
          <a:schemeClr val="accent3">
            <a:hueOff val="6000141"/>
            <a:satOff val="-9003"/>
            <a:lumOff val="-14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norms</a:t>
          </a:r>
        </a:p>
      </dsp:txBody>
      <dsp:txXfrm>
        <a:off x="3714303" y="1451868"/>
        <a:ext cx="1687710" cy="1012626"/>
      </dsp:txXfrm>
    </dsp:sp>
    <dsp:sp modelId="{04B23318-E662-4F55-A7CF-319DAD6072C5}">
      <dsp:nvSpPr>
        <dsp:cNvPr id="0" name=""/>
        <dsp:cNvSpPr/>
      </dsp:nvSpPr>
      <dsp:spPr>
        <a:xfrm>
          <a:off x="5570785" y="1451868"/>
          <a:ext cx="1687710" cy="1012626"/>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Bound in the past</a:t>
          </a:r>
        </a:p>
      </dsp:txBody>
      <dsp:txXfrm>
        <a:off x="5570785" y="1451868"/>
        <a:ext cx="1687710" cy="1012626"/>
      </dsp:txXfrm>
    </dsp:sp>
    <dsp:sp modelId="{92AB5C6B-318A-4658-BE5A-AE531581B150}">
      <dsp:nvSpPr>
        <dsp:cNvPr id="0" name=""/>
        <dsp:cNvSpPr/>
      </dsp:nvSpPr>
      <dsp:spPr>
        <a:xfrm>
          <a:off x="7427267" y="1451868"/>
          <a:ext cx="1687710" cy="1012626"/>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Shared meaning</a:t>
          </a:r>
        </a:p>
      </dsp:txBody>
      <dsp:txXfrm>
        <a:off x="7427267" y="1451868"/>
        <a:ext cx="1687710" cy="1012626"/>
      </dsp:txXfrm>
    </dsp:sp>
    <dsp:sp modelId="{61F8544F-A576-4B78-A581-D604B573F73B}">
      <dsp:nvSpPr>
        <dsp:cNvPr id="0" name=""/>
        <dsp:cNvSpPr/>
      </dsp:nvSpPr>
      <dsp:spPr>
        <a:xfrm>
          <a:off x="9283749" y="1451868"/>
          <a:ext cx="1687710" cy="1012626"/>
        </a:xfrm>
        <a:prstGeom prst="rect">
          <a:avLst/>
        </a:prstGeom>
        <a:solidFill>
          <a:schemeClr val="accent3">
            <a:hueOff val="8250193"/>
            <a:satOff val="-12379"/>
            <a:lumOff val="-201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beliefs</a:t>
          </a:r>
        </a:p>
      </dsp:txBody>
      <dsp:txXfrm>
        <a:off x="9283749" y="1451868"/>
        <a:ext cx="1687710" cy="1012626"/>
      </dsp:txXfrm>
    </dsp:sp>
    <dsp:sp modelId="{BFD8D1ED-882F-498D-B90E-356A0CBB9192}">
      <dsp:nvSpPr>
        <dsp:cNvPr id="0" name=""/>
        <dsp:cNvSpPr/>
      </dsp:nvSpPr>
      <dsp:spPr>
        <a:xfrm>
          <a:off x="1857821" y="2633265"/>
          <a:ext cx="1687710" cy="1012626"/>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Accepted and expected behaviour</a:t>
          </a:r>
        </a:p>
      </dsp:txBody>
      <dsp:txXfrm>
        <a:off x="1857821" y="2633265"/>
        <a:ext cx="1687710" cy="1012626"/>
      </dsp:txXfrm>
    </dsp:sp>
    <dsp:sp modelId="{277D5036-D67E-42F6-AD67-D62D8A1D2F74}">
      <dsp:nvSpPr>
        <dsp:cNvPr id="0" name=""/>
        <dsp:cNvSpPr/>
      </dsp:nvSpPr>
      <dsp:spPr>
        <a:xfrm>
          <a:off x="3714303" y="2633265"/>
          <a:ext cx="1687710" cy="1012626"/>
        </a:xfrm>
        <a:prstGeom prst="rect">
          <a:avLst/>
        </a:prstGeom>
        <a:solidFill>
          <a:schemeClr val="accent3">
            <a:hueOff val="9750229"/>
            <a:satOff val="-14629"/>
            <a:lumOff val="-23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Set of activities and actions</a:t>
          </a:r>
        </a:p>
      </dsp:txBody>
      <dsp:txXfrm>
        <a:off x="3714303" y="2633265"/>
        <a:ext cx="1687710" cy="1012626"/>
      </dsp:txXfrm>
    </dsp:sp>
    <dsp:sp modelId="{F55FA352-0FF7-47C6-B35A-2D91B57512A8}">
      <dsp:nvSpPr>
        <dsp:cNvPr id="0" name=""/>
        <dsp:cNvSpPr/>
      </dsp:nvSpPr>
      <dsp:spPr>
        <a:xfrm>
          <a:off x="5570785" y="2633265"/>
          <a:ext cx="1687710" cy="1012626"/>
        </a:xfrm>
        <a:prstGeom prst="rect">
          <a:avLst/>
        </a:prstGeom>
        <a:solidFill>
          <a:schemeClr val="accent3">
            <a:hueOff val="10500246"/>
            <a:satOff val="-15755"/>
            <a:lumOff val="-25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Perceived organisational specialness</a:t>
          </a:r>
        </a:p>
      </dsp:txBody>
      <dsp:txXfrm>
        <a:off x="5570785" y="2633265"/>
        <a:ext cx="1687710" cy="1012626"/>
      </dsp:txXfrm>
    </dsp:sp>
    <dsp:sp modelId="{25BB1292-3DF5-4AC6-BEFC-FB87767800BD}">
      <dsp:nvSpPr>
        <dsp:cNvPr id="0" name=""/>
        <dsp:cNvSpPr/>
      </dsp:nvSpPr>
      <dsp:spPr>
        <a:xfrm>
          <a:off x="7427267" y="2633265"/>
          <a:ext cx="1687710" cy="1012626"/>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Distinctive to the organisation</a:t>
          </a:r>
        </a:p>
      </dsp:txBody>
      <dsp:txXfrm>
        <a:off x="7427267" y="2633265"/>
        <a:ext cx="1687710" cy="1012626"/>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 we will be looking at ‘Organisational culture’ and the challenges that it poses for leaders</a:t>
            </a:r>
          </a:p>
          <a:p>
            <a:endParaRPr lang="en-GB" dirty="0"/>
          </a:p>
          <a:p>
            <a:r>
              <a:rPr lang="en-GB" dirty="0"/>
              <a:t>The media has in recent months been awash with references to deep rooted ‘cultures’ within policing following high profile incidents involving police officers all of which suggest a negative aspect within the policing organisation.</a:t>
            </a:r>
          </a:p>
          <a:p>
            <a:r>
              <a:rPr lang="en-GB" dirty="0"/>
              <a:t>But what is meant by ‘culture’, policing cultures or organisational culture? Are they seen as negative aspects of organisations or can an organisation have a positive culture?</a:t>
            </a:r>
          </a:p>
          <a:p>
            <a:endParaRPr lang="en-GB" dirty="0"/>
          </a:p>
          <a:p>
            <a:r>
              <a:rPr lang="en-GB" dirty="0"/>
              <a:t>We will look at how culture is defined together with  ‘organisational culture’. </a:t>
            </a:r>
          </a:p>
          <a:p>
            <a:r>
              <a:rPr lang="en-GB" dirty="0"/>
              <a:t>We will explore what you see as your organisations culture – positive/negative and what challenges ‘organisational culture’ poses to you as leaders.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1024708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begin by looking at a few definitions</a:t>
            </a:r>
          </a:p>
          <a:p>
            <a:endParaRPr lang="en-GB" dirty="0"/>
          </a:p>
          <a:p>
            <a:r>
              <a:rPr lang="en-GB" dirty="0"/>
              <a:t>Let’s start with your definitions - How do you define ‘culture’ in general terms – not specific to policing or organisations</a:t>
            </a:r>
          </a:p>
          <a:p>
            <a:endParaRPr lang="en-GB" dirty="0"/>
          </a:p>
          <a:p>
            <a:r>
              <a:rPr lang="en-GB" dirty="0"/>
              <a:t>Use the chat to write your responses</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search on the internet will produce a number of definitions of ‘culture’ </a:t>
            </a:r>
          </a:p>
          <a:p>
            <a:r>
              <a:rPr lang="en-GB" dirty="0"/>
              <a:t>For example</a:t>
            </a:r>
          </a:p>
          <a:p>
            <a:r>
              <a:rPr lang="en-GB" dirty="0"/>
              <a:t>Cambridge dictionary defines it as - ’</a:t>
            </a:r>
            <a:r>
              <a:rPr lang="en-GB" dirty="0">
                <a:solidFill>
                  <a:schemeClr val="tx1"/>
                </a:solidFill>
              </a:rPr>
              <a:t>the attitudes, behaviour, opinions etc. of a group of people within society’ </a:t>
            </a:r>
          </a:p>
          <a:p>
            <a:endParaRPr lang="en-GB" dirty="0">
              <a:solidFill>
                <a:schemeClr val="tx1"/>
              </a:solidFill>
            </a:endParaRPr>
          </a:p>
          <a:p>
            <a:r>
              <a:rPr lang="en-GB" dirty="0">
                <a:solidFill>
                  <a:schemeClr val="tx1"/>
                </a:solidFill>
              </a:rPr>
              <a:t>Another definition is – ‘the customary beliefs, social norms and material traits of a group</a:t>
            </a:r>
          </a:p>
          <a:p>
            <a:r>
              <a:rPr lang="en-GB" dirty="0">
                <a:solidFill>
                  <a:schemeClr val="tx1"/>
                </a:solidFill>
              </a:rPr>
              <a:t>OR</a:t>
            </a:r>
          </a:p>
          <a:p>
            <a:r>
              <a:rPr lang="en-GB" dirty="0">
                <a:solidFill>
                  <a:schemeClr val="tx1"/>
                </a:solidFill>
              </a:rPr>
              <a:t>A term that</a:t>
            </a:r>
            <a:r>
              <a:rPr lang="en-GB" dirty="0">
                <a:solidFill>
                  <a:sysClr val="windowText" lastClr="000000"/>
                </a:solidFill>
              </a:rPr>
              <a:t> refers to a large and diverse set of mostly intangible aspects of social life – values, beliefs, language, communication etc that people share and defines them collectively’ ( Cole, N.L 2019  www.thoughtco.com)</a:t>
            </a:r>
          </a:p>
          <a:p>
            <a:endParaRPr lang="en-GB" dirty="0">
              <a:solidFill>
                <a:sysClr val="windowText" lastClr="000000"/>
              </a:solidFill>
            </a:endParaRPr>
          </a:p>
          <a:p>
            <a:r>
              <a:rPr lang="en-GB" dirty="0">
                <a:solidFill>
                  <a:sysClr val="windowText" lastClr="000000"/>
                </a:solidFill>
              </a:rPr>
              <a:t>And there are a host of others.</a:t>
            </a:r>
          </a:p>
          <a:p>
            <a:endParaRPr lang="en-GB" dirty="0">
              <a:solidFill>
                <a:sysClr val="windowText" lastClr="000000"/>
              </a:solidFill>
            </a:endParaRPr>
          </a:p>
          <a:p>
            <a:r>
              <a:rPr lang="en-GB" dirty="0">
                <a:solidFill>
                  <a:sysClr val="windowText" lastClr="000000"/>
                </a:solidFill>
              </a:rPr>
              <a:t>Culture is one of the most important concepts within sociology because it plays a significant role in our social lives and as will be seen later, within our professional lives too.</a:t>
            </a:r>
          </a:p>
          <a:p>
            <a:r>
              <a:rPr lang="en-GB" dirty="0">
                <a:solidFill>
                  <a:sysClr val="windowText" lastClr="000000"/>
                </a:solidFill>
              </a:rPr>
              <a:t>It is a term that we generally use to group together or sum up a set of social factors we can’t quite put our finger on, such as traditions, behaviour patterns, attitudes, </a:t>
            </a:r>
            <a:r>
              <a:rPr lang="en-GB" dirty="0" err="1">
                <a:solidFill>
                  <a:sysClr val="windowText" lastClr="000000"/>
                </a:solidFill>
              </a:rPr>
              <a:t>beifes</a:t>
            </a:r>
            <a:r>
              <a:rPr lang="en-GB" dirty="0">
                <a:solidFill>
                  <a:sysClr val="windowText" lastClr="000000"/>
                </a:solidFill>
              </a:rPr>
              <a:t> and commonalities. We more often than not think of culture in terms of nations or communities</a:t>
            </a:r>
          </a:p>
          <a:p>
            <a:endParaRPr lang="en-GB" dirty="0">
              <a:solidFill>
                <a:sysClr val="windowText" lastClr="000000"/>
              </a:solidFill>
            </a:endParaRPr>
          </a:p>
          <a:p>
            <a:r>
              <a:rPr lang="en-GB" dirty="0">
                <a:solidFill>
                  <a:sysClr val="windowText" lastClr="000000"/>
                </a:solidFill>
              </a:rPr>
              <a:t>Culture is seen as an important part of shaping social relationships, maintaining and challenging social order, determining how we see the world and our place in it. It also extends to shaping our everyday actions and experiences. </a:t>
            </a:r>
          </a:p>
          <a:p>
            <a:r>
              <a:rPr lang="en-GB" dirty="0">
                <a:solidFill>
                  <a:sysClr val="windowText" lastClr="000000"/>
                </a:solidFill>
              </a:rPr>
              <a:t>Culture  is composed of both material and non material things.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333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do you think ‘non-material’ aspects of culture could be?</a:t>
            </a:r>
          </a:p>
          <a:p>
            <a:r>
              <a:rPr lang="en-GB" dirty="0"/>
              <a:t> </a:t>
            </a:r>
          </a:p>
          <a:p>
            <a:r>
              <a:rPr lang="en-GB" dirty="0"/>
              <a:t>(According to Cole (2019)) sociologists define </a:t>
            </a:r>
            <a:r>
              <a:rPr lang="en-GB" b="1" dirty="0"/>
              <a:t>non-material aspects of culture </a:t>
            </a:r>
            <a:r>
              <a:rPr lang="en-GB" dirty="0"/>
              <a:t>as the values, beliefs, language and communication and practices shared in common by a group of people.</a:t>
            </a:r>
          </a:p>
          <a:p>
            <a:r>
              <a:rPr lang="en-GB" dirty="0"/>
              <a:t>If you expand on these categories , culture is made up of our knowledge, common sense, assumptions and expectations.</a:t>
            </a:r>
          </a:p>
          <a:p>
            <a:r>
              <a:rPr lang="en-GB" dirty="0"/>
              <a:t>It encompasses the rules, norms, laws and morals that govern society</a:t>
            </a:r>
          </a:p>
          <a:p>
            <a:r>
              <a:rPr lang="en-GB" dirty="0"/>
              <a:t>It can be found in the words that we use as well as how we speak and write and the symbols that we use to express meaning ideas and concepts – think of how emojis are now accepted as part of our communication culture.</a:t>
            </a:r>
          </a:p>
          <a:p>
            <a:endParaRPr lang="en-GB" dirty="0"/>
          </a:p>
          <a:p>
            <a:r>
              <a:rPr lang="en-GB" dirty="0"/>
              <a:t>But culture goes beyond that to what we do, how we interact with others,  how we behave depending on the place/time and audience we have and perform. </a:t>
            </a:r>
          </a:p>
          <a:p>
            <a:r>
              <a:rPr lang="en-GB" dirty="0"/>
              <a:t>And finally it includes the collective practices that we participate in such as religious ceremonies, celebration of holidays and even attending sporting events.</a:t>
            </a:r>
          </a:p>
          <a:p>
            <a:endParaRPr lang="en-GB" dirty="0"/>
          </a:p>
          <a:p>
            <a:r>
              <a:rPr lang="en-GB" dirty="0"/>
              <a:t>What about the material aspects of culture – what do you think they may be?</a:t>
            </a:r>
          </a:p>
          <a:p>
            <a:endParaRPr lang="en-GB" dirty="0"/>
          </a:p>
          <a:p>
            <a:r>
              <a:rPr lang="en-GB" dirty="0"/>
              <a:t>(open to class)</a:t>
            </a:r>
          </a:p>
          <a:p>
            <a:endParaRPr lang="en-GB" dirty="0"/>
          </a:p>
          <a:p>
            <a:r>
              <a:rPr lang="en-GB" dirty="0"/>
              <a:t>Material culture is about the things that individuals make and use</a:t>
            </a:r>
          </a:p>
          <a:p>
            <a:r>
              <a:rPr lang="en-GB" dirty="0"/>
              <a:t>This aspect of culture includes things ranging from buildings, technological gadgets, clothing, films, music , art , literature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47123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sides of material and non-material culture are intimately connected according to sociologists.</a:t>
            </a:r>
          </a:p>
          <a:p>
            <a:endParaRPr lang="en-GB" dirty="0"/>
          </a:p>
          <a:p>
            <a:r>
              <a:rPr lang="en-GB" dirty="0"/>
              <a:t>Material culture emerges from and is shaped by the non-material aspects of culture.</a:t>
            </a:r>
          </a:p>
          <a:p>
            <a:r>
              <a:rPr lang="en-GB" dirty="0"/>
              <a:t>For example a powerful documentary film (aspect of material culture) might change people’s attitudes and beliefs ( i.e. non-material culture).</a:t>
            </a:r>
          </a:p>
          <a:p>
            <a:r>
              <a:rPr lang="en-GB" dirty="0"/>
              <a:t>Think about how documentaries around police activity will some times see an increase in recruitment, or if a documentary is run in relation to a particular crime – that increases the number of reported incidents for that crime.</a:t>
            </a:r>
          </a:p>
          <a:p>
            <a:r>
              <a:rPr lang="en-GB" dirty="0"/>
              <a:t>Therefore, what has come before for example a film, tv programme, news report influences the values, beliefs and expectations of those who interact with them and can then </a:t>
            </a:r>
            <a:r>
              <a:rPr lang="en-GB" dirty="0" err="1"/>
              <a:t>inturn</a:t>
            </a:r>
            <a:r>
              <a:rPr lang="en-GB" dirty="0"/>
              <a:t> influence the creation of additional cultural products</a:t>
            </a:r>
          </a:p>
          <a:p>
            <a:endParaRPr lang="en-GB" dirty="0"/>
          </a:p>
          <a:p>
            <a:r>
              <a:rPr lang="en-GB" dirty="0"/>
              <a:t>(Source Cope, 2019)</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694696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move on to ‘Organisational culture’</a:t>
            </a:r>
          </a:p>
          <a:p>
            <a:r>
              <a:rPr lang="en-GB" dirty="0"/>
              <a:t>How would you define this building upon your definition of ‘culture’?</a:t>
            </a:r>
          </a:p>
          <a:p>
            <a:endParaRPr lang="en-GB" dirty="0"/>
          </a:p>
          <a:p>
            <a:r>
              <a:rPr lang="en-GB" dirty="0"/>
              <a:t>Use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957994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if you search organisational culture you will come up with a host of different definitions and some of the words used do become familiar within them</a:t>
            </a:r>
          </a:p>
          <a:p>
            <a:endParaRPr lang="en-GB" dirty="0"/>
          </a:p>
          <a:p>
            <a:r>
              <a:rPr lang="en-GB" dirty="0"/>
              <a:t>Here are a couple of definitions:</a:t>
            </a:r>
          </a:p>
          <a:p>
            <a:r>
              <a:rPr lang="en-GB" dirty="0"/>
              <a:t>First one is  - </a:t>
            </a:r>
            <a:r>
              <a:rPr lang="en-GB" dirty="0">
                <a:solidFill>
                  <a:sysClr val="windowText" lastClr="000000"/>
                </a:solidFill>
              </a:rPr>
              <a:t>the values, objectives, mission &amp; expectations of the organisation. How it is structured and how engaged and productive people are’  </a:t>
            </a:r>
            <a:r>
              <a:rPr lang="en-GB" sz="1000" dirty="0">
                <a:solidFill>
                  <a:sysClr val="windowText" lastClr="000000"/>
                </a:solidFill>
              </a:rPr>
              <a:t>(Virtual College.co.uk, 2023) </a:t>
            </a:r>
          </a:p>
          <a:p>
            <a:r>
              <a:rPr lang="en-GB" sz="1000" dirty="0">
                <a:solidFill>
                  <a:sysClr val="windowText" lastClr="000000"/>
                </a:solidFill>
              </a:rPr>
              <a:t>OR</a:t>
            </a:r>
          </a:p>
          <a:p>
            <a:r>
              <a:rPr lang="en-GB" sz="1200" dirty="0">
                <a:solidFill>
                  <a:sysClr val="windowText" lastClr="000000"/>
                </a:solidFill>
              </a:rPr>
              <a:t>..made up of shared values, beliefs and assumptions about how people should behave and interact, how decisions should be made and how work activities should be carried out’ (Chartered Institute of Management, 2015 available at  www.mamangers,org.uk)</a:t>
            </a:r>
            <a:endParaRPr lang="en-GB" sz="1000" dirty="0">
              <a:solidFill>
                <a:sysClr val="windowText" lastClr="000000"/>
              </a:solidFill>
            </a:endParaRPr>
          </a:p>
          <a:p>
            <a:endParaRPr lang="en-GB" dirty="0"/>
          </a:p>
          <a:p>
            <a:r>
              <a:rPr lang="en-GB" dirty="0"/>
              <a:t>The concept of culture has more recently been applied to organisations as a way of understanding how the social processes we referred to earlier impact upon performance.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19925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a:t>
            </a:r>
          </a:p>
          <a:p>
            <a:endParaRPr lang="en-GB" dirty="0"/>
          </a:p>
          <a:p>
            <a:r>
              <a:rPr lang="en-GB" dirty="0"/>
              <a:t>Take a few minutes to think about your organisations culture</a:t>
            </a:r>
          </a:p>
          <a:p>
            <a:endParaRPr lang="en-GB" dirty="0"/>
          </a:p>
          <a:p>
            <a:r>
              <a:rPr lang="en-GB" dirty="0"/>
              <a:t>Using 3 words ONLY – how would you describe it</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026138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has influenced the choice of your words?</a:t>
            </a:r>
          </a:p>
          <a:p>
            <a:endParaRPr lang="en-GB" dirty="0"/>
          </a:p>
          <a:p>
            <a:r>
              <a:rPr lang="en-GB" dirty="0"/>
              <a:t>Positive words – such as</a:t>
            </a:r>
          </a:p>
          <a:p>
            <a:endParaRPr lang="en-GB" dirty="0"/>
          </a:p>
          <a:p>
            <a:r>
              <a:rPr lang="en-GB" dirty="0"/>
              <a:t>Negative words – such as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934661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of organisational culture , pioneered by such thinkers as Tom Peters and Geert Hofstede in the 1980’s, offered an alternative understanding of how organisations operated.</a:t>
            </a:r>
          </a:p>
          <a:p>
            <a:endParaRPr lang="en-GB" dirty="0"/>
          </a:p>
          <a:p>
            <a:r>
              <a:rPr lang="en-GB" dirty="0"/>
              <a:t>Such theorists turned their attention away from such rational factors as how the organisation functions and/or processes  to look at the patterns of behaviour, how these are formed and how they impact or influence the organisation.</a:t>
            </a:r>
          </a:p>
          <a:p>
            <a:endParaRPr lang="en-GB" dirty="0"/>
          </a:p>
          <a:p>
            <a:r>
              <a:rPr lang="en-GB" dirty="0"/>
              <a:t>Organisational culture remains a popular perspective – although it does lack a standard definition as can be seen from the earlier examples.</a:t>
            </a:r>
          </a:p>
          <a:p>
            <a:endParaRPr lang="en-GB" dirty="0"/>
          </a:p>
          <a:p>
            <a:r>
              <a:rPr lang="en-GB" dirty="0"/>
              <a:t>Common terms however seem to emerge, as I alluded to earlier, from the vast array of descriptions and definitions as can be seen in the next slide</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238106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more common words are ‘traditions’</a:t>
            </a:r>
          </a:p>
          <a:p>
            <a:r>
              <a:rPr lang="en-GB" dirty="0"/>
              <a:t> values, beliefs and norms</a:t>
            </a:r>
          </a:p>
          <a:p>
            <a:endParaRPr lang="en-GB" dirty="0"/>
          </a:p>
          <a:p>
            <a:r>
              <a:rPr lang="en-GB" dirty="0"/>
              <a:t>Although there remains no common definition, but many wors used to describe it, theorists agree that organisational culture is influenced by a multitude of factors.</a:t>
            </a:r>
          </a:p>
          <a:p>
            <a:endParaRPr lang="en-GB" dirty="0"/>
          </a:p>
          <a:p>
            <a:r>
              <a:rPr lang="en-GB" dirty="0"/>
              <a:t>So lets look at them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568896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What factors do you think influence organisational culture ( generally)?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Two major influences that are highlighted by academics and theorists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history of the organisation &amp;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social culture in which the organisation is situated.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Other important factors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structure of power and control within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vision and mission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the type of business conducted.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788501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we see organisational culture do you think?</a:t>
            </a:r>
          </a:p>
          <a:p>
            <a:endParaRPr lang="en-GB" dirty="0"/>
          </a:p>
          <a:p>
            <a:r>
              <a:rPr lang="en-GB" dirty="0"/>
              <a:t>(open to class) – yes/no – enlarge</a:t>
            </a:r>
          </a:p>
          <a:p>
            <a:endParaRPr lang="en-GB" dirty="0"/>
          </a:p>
          <a:p>
            <a:r>
              <a:rPr lang="en-GB" dirty="0"/>
              <a:t>If so what does it look like – where can you see 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16686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Although organisational culture can seem to be an intangible concept one that doesn’t have a physical form, it can still manifest or exhibit itself through a number of different ways.</a:t>
            </a:r>
          </a:p>
          <a:p>
            <a:endParaRPr lang="en-GB" dirty="0"/>
          </a:p>
          <a:p>
            <a:r>
              <a:rPr lang="en-GB" dirty="0"/>
              <a:t>These are  </a:t>
            </a:r>
            <a:r>
              <a:rPr lang="en-GB" b="1" u="sng" dirty="0"/>
              <a:t>symbols, heroes, rituals, practices and values </a:t>
            </a:r>
            <a:r>
              <a:rPr lang="en-GB" dirty="0"/>
              <a:t>– which can be visible to those within and outside of the organisation</a:t>
            </a:r>
          </a:p>
          <a:p>
            <a:endParaRPr lang="en-GB" dirty="0"/>
          </a:p>
          <a:p>
            <a:r>
              <a:rPr lang="en-GB" dirty="0"/>
              <a:t>Geert Hofstede who I referred to earlier highlights these in his model of organisational culture  known as the onion – due to different depths of where culture can be found - as shown.</a:t>
            </a:r>
          </a:p>
          <a:p>
            <a:endParaRPr lang="en-GB" dirty="0"/>
          </a:p>
          <a:p>
            <a:endParaRPr lang="en-GB" dirty="0"/>
          </a:p>
          <a:p>
            <a:r>
              <a:rPr lang="en-GB" b="1" dirty="0"/>
              <a:t>Ref : Hofstede, G &amp; Hofstede G.J (2005)  ‘The Onion’: manifestations of culture at different levels of depth’ </a:t>
            </a:r>
            <a:r>
              <a:rPr lang="en-GB" b="1" i="1" dirty="0"/>
              <a:t>Cultures and Organizations</a:t>
            </a:r>
            <a:r>
              <a:rPr lang="en-GB" b="1" dirty="0"/>
              <a:t>: </a:t>
            </a:r>
            <a:r>
              <a:rPr lang="en-GB" b="1" i="1" dirty="0"/>
              <a:t>Software of the Mind </a:t>
            </a:r>
            <a:r>
              <a:rPr lang="en-GB" b="1" dirty="0"/>
              <a:t>(New York, </a:t>
            </a:r>
            <a:r>
              <a:rPr lang="en-GB" b="1" dirty="0" err="1"/>
              <a:t>MsGraw</a:t>
            </a:r>
            <a:r>
              <a:rPr lang="en-GB" b="1" dirty="0"/>
              <a:t>-Hill, 2005 Fig 1.2</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5245007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each layer</a:t>
            </a:r>
          </a:p>
          <a:p>
            <a:endParaRPr lang="en-GB" dirty="0"/>
          </a:p>
          <a:p>
            <a:r>
              <a:rPr lang="en-GB" b="1" dirty="0"/>
              <a:t>SYMBOLS</a:t>
            </a:r>
            <a:r>
              <a:rPr lang="en-GB" dirty="0"/>
              <a:t> – what do you think these may refer to?</a:t>
            </a:r>
          </a:p>
          <a:p>
            <a:r>
              <a:rPr lang="en-GB" dirty="0"/>
              <a:t>Words, gestures, pictures and objects such as logos, speeches, cars and titles that carry complex meanings for the people within the organisation.</a:t>
            </a:r>
          </a:p>
          <a:p>
            <a:r>
              <a:rPr lang="en-GB" dirty="0"/>
              <a:t>Symbols appear on the outer layer as Hofstede believes that these are the most easily eroded or replaced</a:t>
            </a:r>
          </a:p>
          <a:p>
            <a:endParaRPr lang="en-GB" dirty="0"/>
          </a:p>
          <a:p>
            <a:r>
              <a:rPr lang="en-GB" b="1" dirty="0"/>
              <a:t>HEROES</a:t>
            </a:r>
            <a:r>
              <a:rPr lang="en-GB" dirty="0"/>
              <a:t> – this refer to those who are associated with the organisation, either at the present time or in the past, who act as role models for current employees.</a:t>
            </a:r>
          </a:p>
          <a:p>
            <a:r>
              <a:rPr lang="en-GB" dirty="0"/>
              <a:t>They may be leaders, strong personalities or respected individuals who portray admired values and behaviours.</a:t>
            </a:r>
          </a:p>
          <a:p>
            <a:endParaRPr lang="en-GB" dirty="0"/>
          </a:p>
          <a:p>
            <a:r>
              <a:rPr lang="en-GB" b="1" dirty="0"/>
              <a:t>RITUALS</a:t>
            </a:r>
            <a:r>
              <a:rPr lang="en-GB" dirty="0"/>
              <a:t> – refers to activities undertaken within the organisation which may not be essential for achieving organisational objectives, but act to consolidate cultural values and social acceptance within teams/groups/departments.</a:t>
            </a:r>
          </a:p>
          <a:p>
            <a:r>
              <a:rPr lang="en-GB" dirty="0"/>
              <a:t>They are often celebrations such as reward ceremonies and special events or rites such as training programmes or office parties ( although not many of them take place now!)</a:t>
            </a:r>
          </a:p>
          <a:p>
            <a:endParaRPr lang="en-GB" dirty="0"/>
          </a:p>
          <a:p>
            <a:r>
              <a:rPr lang="en-GB" b="1" dirty="0"/>
              <a:t>PRACTICES</a:t>
            </a:r>
            <a:r>
              <a:rPr lang="en-GB" dirty="0"/>
              <a:t> – are how symbols, heroes and rituals are made visible to outsiders. Although visible to anyone, they only hold meaning and </a:t>
            </a:r>
            <a:r>
              <a:rPr lang="en-GB" dirty="0" err="1"/>
              <a:t>significace</a:t>
            </a:r>
            <a:r>
              <a:rPr lang="en-GB" dirty="0"/>
              <a:t> to those within the organisation. For example, stories of key events or people</a:t>
            </a:r>
          </a:p>
          <a:p>
            <a:endParaRPr lang="en-GB" dirty="0"/>
          </a:p>
          <a:p>
            <a:r>
              <a:rPr lang="en-GB" dirty="0"/>
              <a:t>At the heart is </a:t>
            </a:r>
            <a:r>
              <a:rPr lang="en-GB" b="1" dirty="0"/>
              <a:t>VALUES</a:t>
            </a:r>
          </a:p>
          <a:p>
            <a:r>
              <a:rPr lang="en-GB" dirty="0"/>
              <a:t>These refer to the innate beliefs held by individuals and groups that influence how they behave and act.</a:t>
            </a:r>
          </a:p>
          <a:p>
            <a:r>
              <a:rPr lang="en-GB" dirty="0"/>
              <a:t>Values deal with such things as what is deemed good or bad by the individual what is acceptable or not acceptable , moral immoral , etc</a:t>
            </a:r>
          </a:p>
          <a:p>
            <a:r>
              <a:rPr lang="en-GB" dirty="0"/>
              <a:t>We are all programmed early on in life with regards to our values and are very much influenced by society – which is why changing them can be quite difficult and challenging.</a:t>
            </a:r>
          </a:p>
          <a:p>
            <a:r>
              <a:rPr lang="en-GB" dirty="0"/>
              <a:t>Individuals will generally only behave in a way that is in accordance with their values – therefore organisations and especially change programmes, can fiercely face opposition or feel the impact of any strategy that contradicts those values.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853256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Johnson &amp; Scholes expand on Hofstede’s model in their ‘cultural web’.</a:t>
            </a:r>
          </a:p>
          <a:p>
            <a:r>
              <a:rPr lang="en-GB" dirty="0"/>
              <a:t>( you will find this illustrates in many different ways on the internet)</a:t>
            </a:r>
          </a:p>
          <a:p>
            <a:endParaRPr lang="en-GB" dirty="0"/>
          </a:p>
          <a:p>
            <a:r>
              <a:rPr lang="en-GB" dirty="0"/>
              <a:t>They attempt to represent behaviour manifestations ( appearances/expressions) of culture and offer a way of understanding how culture is generated and reinforced,</a:t>
            </a:r>
          </a:p>
          <a:p>
            <a:r>
              <a:rPr lang="en-GB" dirty="0"/>
              <a:t>So, As well as the symbols and rituals described by Hofstede , Johnson &amp; Scholes add in further elements to their model of culture</a:t>
            </a:r>
          </a:p>
          <a:p>
            <a:endParaRPr lang="en-GB" dirty="0"/>
          </a:p>
          <a:p>
            <a:pPr marL="228600" indent="-228600">
              <a:buAutoNum type="arabicPeriod"/>
            </a:pPr>
            <a:r>
              <a:rPr lang="en-GB" b="1" dirty="0"/>
              <a:t>Routines</a:t>
            </a:r>
            <a:r>
              <a:rPr lang="en-GB" dirty="0"/>
              <a:t> – these are coupled with rituals – emphasising that not only is culture influenced by significant events within organisations but also by the day to date tasks and practices</a:t>
            </a:r>
          </a:p>
          <a:p>
            <a:pPr marL="228600" indent="-228600">
              <a:buAutoNum type="arabicPeriod"/>
            </a:pPr>
            <a:endParaRPr lang="en-GB" dirty="0"/>
          </a:p>
          <a:p>
            <a:pPr marL="228600" indent="-228600">
              <a:buAutoNum type="arabicPeriod"/>
            </a:pPr>
            <a:r>
              <a:rPr lang="en-GB" b="1" dirty="0"/>
              <a:t>Stories</a:t>
            </a:r>
            <a:r>
              <a:rPr lang="en-GB" dirty="0"/>
              <a:t> – are the tales told by members of the organisation to one another, to outsiders and new recruits. They portray important events, successes and disasters from the organisations history and so they reinforce what is important to the organisation.</a:t>
            </a:r>
          </a:p>
          <a:p>
            <a:pPr marL="228600" indent="-228600">
              <a:buAutoNum type="arabicPeriod"/>
            </a:pPr>
            <a:endParaRPr lang="en-GB" dirty="0"/>
          </a:p>
          <a:p>
            <a:pPr marL="228600" indent="-228600">
              <a:buAutoNum type="arabicPeriod"/>
            </a:pPr>
            <a:r>
              <a:rPr lang="en-GB" b="1" dirty="0"/>
              <a:t>Power structures </a:t>
            </a:r>
            <a:r>
              <a:rPr lang="en-GB" dirty="0"/>
              <a:t>– these determine where sources of power lie. Johnson &amp; Scholes argue that the people or groups that hold the power establish the core values and beliefs that influence culture. They can reinforce the culture by putting in place systems to encourage the desired behaviour. (e.g. performance management)</a:t>
            </a:r>
          </a:p>
          <a:p>
            <a:pPr marL="228600" indent="-228600">
              <a:buAutoNum type="arabicPeriod"/>
            </a:pPr>
            <a:r>
              <a:rPr lang="en-GB" b="1" dirty="0"/>
              <a:t>Control systems </a:t>
            </a:r>
            <a:r>
              <a:rPr lang="en-GB" dirty="0"/>
              <a:t>– these demonstrate what is important to the organisation. And can be used to encourage certain culture and influence behaviour – for example a measurement and reward system – rewards for productivity could reinforce a competitive culture</a:t>
            </a:r>
          </a:p>
          <a:p>
            <a:pPr marL="0" indent="0">
              <a:buNone/>
            </a:pPr>
            <a:r>
              <a:rPr lang="en-GB" dirty="0"/>
              <a:t>And finally</a:t>
            </a:r>
          </a:p>
          <a:p>
            <a:pPr marL="228600" indent="-228600">
              <a:buAutoNum type="arabicPeriod"/>
            </a:pPr>
            <a:r>
              <a:rPr lang="en-GB" b="1" dirty="0"/>
              <a:t>Organisational structures </a:t>
            </a:r>
            <a:r>
              <a:rPr lang="en-GB" dirty="0"/>
              <a:t>– the structure of an organisation reflects the power systems and important roles and relationships that may introduce particular cultures. For example a flat structure is more likely to promote a culture of collaboration and team </a:t>
            </a:r>
            <a:r>
              <a:rPr lang="en-GB" dirty="0" err="1"/>
              <a:t>workingas</a:t>
            </a:r>
            <a:r>
              <a:rPr lang="en-GB" dirty="0"/>
              <a:t> everyone is at the same level as opposed to a </a:t>
            </a:r>
            <a:r>
              <a:rPr lang="en-GB" dirty="0" err="1"/>
              <a:t>hierachial</a:t>
            </a:r>
            <a:r>
              <a:rPr lang="en-GB" dirty="0"/>
              <a:t> structure where there are numerous levels of management/leadership</a:t>
            </a:r>
          </a:p>
          <a:p>
            <a:pPr marL="228600" indent="-228600">
              <a:buAutoNum type="arabicPeriod"/>
            </a:pPr>
            <a:endParaRPr lang="en-GB" dirty="0"/>
          </a:p>
          <a:p>
            <a:pPr marL="228600" indent="-228600">
              <a:buAutoNum type="arabicPeriod"/>
            </a:pPr>
            <a:r>
              <a:rPr lang="en-GB" dirty="0"/>
              <a:t>The</a:t>
            </a:r>
            <a:r>
              <a:rPr lang="en-GB" b="1" dirty="0"/>
              <a:t> PARADIGM </a:t>
            </a:r>
            <a:r>
              <a:rPr lang="en-GB" dirty="0"/>
              <a:t>at the </a:t>
            </a:r>
            <a:r>
              <a:rPr lang="en-GB" dirty="0" err="1"/>
              <a:t>center</a:t>
            </a:r>
            <a:r>
              <a:rPr lang="en-GB" dirty="0"/>
              <a:t> of the ‘cultural web’ are the assumptions that  exists within an organisation – that is ‘the way things are done around here’</a:t>
            </a:r>
          </a:p>
          <a:p>
            <a:pPr marL="228600" indent="-228600">
              <a:buAutoNum type="arabicPeriod"/>
            </a:pPr>
            <a:endParaRPr lang="en-GB" dirty="0"/>
          </a:p>
          <a:p>
            <a:endParaRPr lang="en-GB" dirty="0"/>
          </a:p>
          <a:p>
            <a:endParaRPr lang="en-GB" dirty="0"/>
          </a:p>
          <a:p>
            <a:r>
              <a:rPr lang="en-GB" dirty="0"/>
              <a:t>(Ref: Johnson, G; Scholes, K &amp; </a:t>
            </a:r>
            <a:r>
              <a:rPr lang="en-GB" dirty="0" err="1"/>
              <a:t>Whittington,R</a:t>
            </a:r>
            <a:r>
              <a:rPr lang="en-GB" dirty="0"/>
              <a:t> (2005) Exploring corporate strategy, 7</a:t>
            </a:r>
            <a:r>
              <a:rPr lang="en-GB" baseline="30000" dirty="0"/>
              <a:t>th</a:t>
            </a:r>
            <a:r>
              <a:rPr lang="en-GB" dirty="0"/>
              <a:t> Ed. Pearson education Ltd. P202.)</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7254887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often argued that what the organisation writes down inn terms of its mission, values and objectives that these influence the culture of the organisation. </a:t>
            </a:r>
            <a:r>
              <a:rPr lang="en-GB" dirty="0" err="1"/>
              <a:t>Acdemics</a:t>
            </a:r>
            <a:r>
              <a:rPr lang="en-GB" dirty="0"/>
              <a:t> will however argue that these more often than  not represent the aspirations of senior management rather than what actually takes place, and that ultimately it is the behaviour of people on a day to day basis that really defines its culture. What do you think?</a:t>
            </a:r>
          </a:p>
          <a:p>
            <a:endParaRPr lang="en-GB" dirty="0"/>
          </a:p>
          <a:p>
            <a:r>
              <a:rPr lang="en-GB" dirty="0"/>
              <a:t>Organisational culture can however:</a:t>
            </a:r>
          </a:p>
          <a:p>
            <a:pPr marL="171450" indent="-171450">
              <a:buFont typeface="Arial" panose="020B0604020202020204" pitchFamily="34" charset="0"/>
              <a:buChar char="•"/>
            </a:pPr>
            <a:r>
              <a:rPr lang="en-GB" dirty="0"/>
              <a:t>Facilitate the achievement of an organisation’s strategic objectives (or on the flip side may prevent them from achieving)</a:t>
            </a:r>
          </a:p>
          <a:p>
            <a:pPr marL="0" indent="0">
              <a:buFont typeface="Arial" panose="020B0604020202020204" pitchFamily="34" charset="0"/>
              <a:buNone/>
            </a:pPr>
            <a:r>
              <a:rPr lang="en-GB" dirty="0"/>
              <a:t>Lets not forget that </a:t>
            </a:r>
          </a:p>
          <a:p>
            <a:pPr marL="171450" indent="-171450">
              <a:buFont typeface="Arial" panose="020B0604020202020204" pitchFamily="34" charset="0"/>
              <a:buChar char="•"/>
            </a:pPr>
            <a:r>
              <a:rPr lang="en-GB" dirty="0"/>
              <a:t>A positive organisational culture will attract the right employees</a:t>
            </a:r>
          </a:p>
          <a:p>
            <a:pPr marL="171450" indent="-171450">
              <a:buFont typeface="Arial" panose="020B0604020202020204" pitchFamily="34" charset="0"/>
              <a:buChar char="•"/>
            </a:pPr>
            <a:r>
              <a:rPr lang="en-GB" dirty="0"/>
              <a:t>Allows the organisation to market itself to key stake  holders and its customers</a:t>
            </a:r>
          </a:p>
          <a:p>
            <a:pPr marL="171450" indent="-171450">
              <a:buFont typeface="Arial" panose="020B0604020202020204" pitchFamily="34" charset="0"/>
              <a:buChar char="•"/>
            </a:pPr>
            <a:r>
              <a:rPr lang="en-GB" dirty="0"/>
              <a:t>Will mirror its core values and </a:t>
            </a:r>
          </a:p>
          <a:p>
            <a:pPr marL="171450" indent="-171450">
              <a:buFont typeface="Arial" panose="020B0604020202020204" pitchFamily="34" charset="0"/>
              <a:buChar char="•"/>
            </a:pPr>
            <a:r>
              <a:rPr lang="en-GB" dirty="0"/>
              <a:t>Will reflect upon the organisational leadership</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An organisations culture can also be observed in how decisions are made from top down or vice-versa and whether or not employees are confident to express their thoughts, feelings and ideas without fear of being shot down, ignored or repudiated. It can further more be influenced by how employees are recognised and rewarded for their work.</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9737523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We’ve explored ‘culture’ and ‘organisational culture’ </a:t>
            </a:r>
          </a:p>
          <a:p>
            <a:r>
              <a:rPr lang="en-GB" dirty="0"/>
              <a:t>Now let’s turn to ‘policing culture’ - Does such a culture exist?</a:t>
            </a:r>
          </a:p>
          <a:p>
            <a:endParaRPr lang="en-GB" dirty="0"/>
          </a:p>
          <a:p>
            <a:r>
              <a:rPr lang="en-GB" dirty="0"/>
              <a:t>Open to responses</a:t>
            </a:r>
          </a:p>
          <a:p>
            <a:endParaRPr lang="en-GB" dirty="0"/>
          </a:p>
          <a:p>
            <a:r>
              <a:rPr lang="en-GB" dirty="0"/>
              <a:t>If it exists - How is it described/defined?</a:t>
            </a:r>
          </a:p>
          <a:p>
            <a:r>
              <a:rPr lang="en-GB" dirty="0"/>
              <a:t>Is it as difficult as ‘organisational culture to define?</a:t>
            </a:r>
          </a:p>
          <a:p>
            <a:endParaRPr lang="en-GB" dirty="0"/>
          </a:p>
          <a:p>
            <a:r>
              <a:rPr lang="en-GB" dirty="0"/>
              <a:t>If it doesn’t exist – why is it referred to so often in the press/media.</a:t>
            </a:r>
          </a:p>
          <a:p>
            <a:endParaRPr lang="en-GB" dirty="0"/>
          </a:p>
          <a:p>
            <a:r>
              <a:rPr lang="en-GB" dirty="0"/>
              <a:t>Do you associate with a ‘policing culture’?</a:t>
            </a:r>
          </a:p>
          <a:p>
            <a:r>
              <a:rPr lang="en-GB" dirty="0"/>
              <a:t>If so in what respect and on what level – team, management, leadership, organisational etc</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1156264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Police culture and its various aspects has been a recurring theme in academia, where researchers would undertake research in the field amongst police officers resulting in findings around police behaviour being put into the context of existing literature on culture, it didn’t always define culture independently of behaviour or organisation. What this historical research did was to provide an insight into the police including negative traits of  being resistant to change ,of being isolated and highlighting traits of solidarity amongst ranks and linking police malpractice to their culture.</a:t>
            </a:r>
          </a:p>
          <a:p>
            <a:endParaRPr lang="en-GB" dirty="0"/>
          </a:p>
          <a:p>
            <a:r>
              <a:rPr lang="en-GB" dirty="0"/>
              <a:t>Eventually ‘police culture’ became synonymous with negative attitudes and non-standard behaviour within the organisation. Even difficulties around organisational change and failure of police reform were put down to police culture ( Chan, 1996. pp109-110)</a:t>
            </a:r>
          </a:p>
          <a:p>
            <a:endParaRPr lang="en-GB" dirty="0"/>
          </a:p>
          <a:p>
            <a:r>
              <a:rPr lang="en-GB" dirty="0"/>
              <a:t>The organisational culture of the police consists of multiple layer. Academics will argue that understanding these layers is of key importance as they affect the lives of police employees ( their personal and professional lives) which is then demonstrated in their behaviour.</a:t>
            </a:r>
          </a:p>
          <a:p>
            <a:r>
              <a:rPr lang="en-GB" dirty="0"/>
              <a:t>One study undertaken by Loftus 1999 asserted that police culture is an occupational culture linked to the police role. (2009) – </a:t>
            </a:r>
            <a:r>
              <a:rPr lang="en-GB" b="1" dirty="0"/>
              <a:t>what do you think?</a:t>
            </a:r>
          </a:p>
          <a:p>
            <a:endParaRPr lang="en-GB" dirty="0"/>
          </a:p>
          <a:p>
            <a:r>
              <a:rPr lang="en-GB" dirty="0"/>
              <a:t>There is no  consensus among researchers and academics around ‘a police culture’  - some say it </a:t>
            </a:r>
            <a:r>
              <a:rPr lang="en-GB" dirty="0" err="1"/>
              <a:t>exist,s</a:t>
            </a:r>
            <a:r>
              <a:rPr lang="en-GB" dirty="0"/>
              <a:t> other’s challenge this concept – what it does do, however,  is make interesting reading.</a:t>
            </a:r>
          </a:p>
          <a:p>
            <a:r>
              <a:rPr lang="en-GB" dirty="0"/>
              <a:t>One interesting theory is that police canteen talk creates police culture ( Waddington, 1999 p.288)</a:t>
            </a:r>
          </a:p>
          <a:p>
            <a:endParaRPr lang="en-GB" dirty="0"/>
          </a:p>
          <a:p>
            <a:r>
              <a:rPr lang="en-GB" dirty="0"/>
              <a:t>A misconception amongst others is that police culture is simply another way of referring to police attitudes. It is however more complicated than that , as it is also about views and behaviour expressed in work.</a:t>
            </a:r>
          </a:p>
          <a:p>
            <a:endParaRPr lang="en-GB" dirty="0"/>
          </a:p>
          <a:p>
            <a:r>
              <a:rPr lang="en-GB" dirty="0"/>
              <a:t>How </a:t>
            </a:r>
            <a:r>
              <a:rPr lang="en-GB" b="1" dirty="0"/>
              <a:t>do you think police culture has been depicted in recent months?</a:t>
            </a:r>
          </a:p>
          <a:p>
            <a:r>
              <a:rPr lang="en-GB" dirty="0"/>
              <a:t>In recent months it has been perceived as corrupt, aggressive , racist and above the law that empowers them – just think back to what has been in the press within the last week or so.</a:t>
            </a:r>
          </a:p>
          <a:p>
            <a:endParaRPr lang="en-GB" dirty="0"/>
          </a:p>
          <a:p>
            <a:r>
              <a:rPr lang="en-GB" dirty="0"/>
              <a:t>Some such as Loftus ( Bangor University) will assert that ‘police culture is an occupational culture that is linked to the police role’</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265281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the cultural challenges for police leadership are??</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1886271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responses.</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5071009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is difficult to change because of people’s reluctance to let it go – it is familiar and safe and allows for social acceptance within a group, and it provides direction</a:t>
            </a:r>
          </a:p>
          <a:p>
            <a:endParaRPr lang="en-GB" dirty="0"/>
          </a:p>
          <a:p>
            <a:r>
              <a:rPr lang="en-GB" dirty="0"/>
              <a:t>Sub-cultures can make organisational cultural change difficult.</a:t>
            </a:r>
          </a:p>
          <a:p>
            <a:r>
              <a:rPr lang="en-GB" dirty="0"/>
              <a:t>Subcultures can </a:t>
            </a:r>
            <a:r>
              <a:rPr lang="en-GB" dirty="0" err="1"/>
              <a:t>exisit</a:t>
            </a:r>
            <a:r>
              <a:rPr lang="en-GB" dirty="0"/>
              <a:t> within departments and teams and may have their own set of shared values and </a:t>
            </a:r>
            <a:r>
              <a:rPr lang="en-GB" dirty="0" err="1"/>
              <a:t>beleifs</a:t>
            </a:r>
            <a:endParaRPr lang="en-GB" dirty="0"/>
          </a:p>
          <a:p>
            <a:r>
              <a:rPr lang="en-GB" dirty="0"/>
              <a:t>These are also difficult to identify and understand and resist change</a:t>
            </a:r>
          </a:p>
          <a:p>
            <a:endParaRPr lang="en-GB" dirty="0"/>
          </a:p>
          <a:p>
            <a:r>
              <a:rPr lang="en-GB" dirty="0"/>
              <a:t>Before making any cultural changes what do you think leaders should do:</a:t>
            </a:r>
          </a:p>
          <a:p>
            <a:endParaRPr lang="en-GB" dirty="0"/>
          </a:p>
          <a:p>
            <a:r>
              <a:rPr lang="en-GB" dirty="0"/>
              <a:t>1. Establish existence</a:t>
            </a:r>
          </a:p>
          <a:p>
            <a:r>
              <a:rPr lang="en-GB" dirty="0"/>
              <a:t>2. Analyse the culture – how?</a:t>
            </a:r>
          </a:p>
          <a:p>
            <a:r>
              <a:rPr lang="en-GB" dirty="0"/>
              <a:t>    assess the gap between the existing and desired culture</a:t>
            </a:r>
          </a:p>
          <a:p>
            <a:r>
              <a:rPr lang="en-GB" dirty="0"/>
              <a:t>    Identify the strengths and weakness of the culture in relation to strategy/objectives</a:t>
            </a:r>
          </a:p>
          <a:p>
            <a:r>
              <a:rPr lang="en-GB" dirty="0"/>
              <a:t>   Asses whether there is a need to change the culture or continue with it as it is</a:t>
            </a:r>
          </a:p>
          <a:p>
            <a:r>
              <a:rPr lang="en-GB" dirty="0"/>
              <a:t>3. LEADERSHIP – </a:t>
            </a:r>
            <a:r>
              <a:rPr lang="en-GB" dirty="0" err="1"/>
              <a:t>majr</a:t>
            </a:r>
            <a:r>
              <a:rPr lang="en-GB" dirty="0"/>
              <a:t> role if change is to be a success.</a:t>
            </a:r>
          </a:p>
          <a:p>
            <a:r>
              <a:rPr lang="en-GB" dirty="0"/>
              <a:t>Leaders responsibility to aid communication – the vision, and to support new culture in everything they do</a:t>
            </a:r>
          </a:p>
          <a:p>
            <a:r>
              <a:rPr lang="en-GB" dirty="0"/>
              <a:t>Exhibit positive change in behaviours and values, provide information and shape understanding</a:t>
            </a:r>
          </a:p>
          <a:p>
            <a:r>
              <a:rPr lang="en-GB" dirty="0"/>
              <a:t>Influence change through their actions = small </a:t>
            </a:r>
            <a:r>
              <a:rPr lang="en-GB" dirty="0" err="1"/>
              <a:t>actiosn</a:t>
            </a:r>
            <a:r>
              <a:rPr lang="en-GB" dirty="0"/>
              <a:t> can demonstrate powerful cultural messages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430466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endParaRPr lang="en-GB" dirty="0"/>
          </a:p>
          <a:p>
            <a:pPr marL="228600" indent="-228600">
              <a:buAutoNum type="arabicPeriod"/>
            </a:pPr>
            <a:r>
              <a:rPr lang="en-GB" dirty="0"/>
              <a:t>Tom Peters and Robert Waterman 1988. In search of Excellence. Warner Books</a:t>
            </a:r>
          </a:p>
          <a:p>
            <a:pPr marL="228600" indent="-228600">
              <a:buAutoNum type="arabicPeriod"/>
            </a:pPr>
            <a:r>
              <a:rPr lang="en-GB" dirty="0"/>
              <a:t>Geert Hofstede, 1980 Culture’s consequences International Differences in Work-related Values. Beverly Hills, London SAGE.</a:t>
            </a:r>
          </a:p>
          <a:p>
            <a:pPr marL="228600" indent="-228600">
              <a:buAutoNum type="arabicPeriod"/>
            </a:pPr>
            <a:r>
              <a:rPr lang="en-GB" dirty="0"/>
              <a:t>Eldridge and Crombie 1974 cited in Andrew Brown ‘Organisational Culture’ . 2</a:t>
            </a:r>
            <a:r>
              <a:rPr lang="en-GB" baseline="30000" dirty="0"/>
              <a:t>nd</a:t>
            </a:r>
            <a:r>
              <a:rPr lang="en-GB" dirty="0"/>
              <a:t> Ed p.7  Prentice Hall</a:t>
            </a:r>
          </a:p>
          <a:p>
            <a:pPr marL="228600" indent="-228600">
              <a:buAutoNum type="arabicPeriod"/>
            </a:pPr>
            <a:r>
              <a:rPr lang="en-GB" dirty="0"/>
              <a:t>Geert Hofstede 2001, Culture’s consequences: comparing values, behaviour, institutions and </a:t>
            </a:r>
            <a:r>
              <a:rPr lang="en-GB" dirty="0" err="1"/>
              <a:t>Organsiations</a:t>
            </a:r>
            <a:r>
              <a:rPr lang="en-GB" dirty="0"/>
              <a:t> across nations. SAGE Publications</a:t>
            </a:r>
          </a:p>
          <a:p>
            <a:pPr marL="228600" indent="-228600">
              <a:buAutoNum type="arabicPeriod"/>
            </a:pPr>
            <a:r>
              <a:rPr lang="en-GB" dirty="0"/>
              <a:t>Gerry Johnson, Kevan Scholes &amp; Richard Whittington 2005. Exploring Corporate strategy, 7thh Ed. Pearson Education Ltd.</a:t>
            </a:r>
          </a:p>
          <a:p>
            <a:pPr marL="228600" indent="-228600">
              <a:buAutoNum type="arabicPeriod"/>
            </a:pPr>
            <a:r>
              <a:rPr lang="en-GB" dirty="0"/>
              <a:t>Andrew Brown 1998. Organisational Culture 2</a:t>
            </a:r>
            <a:r>
              <a:rPr lang="en-GB" baseline="30000" dirty="0"/>
              <a:t>nd</a:t>
            </a:r>
            <a:r>
              <a:rPr lang="en-GB" dirty="0"/>
              <a:t> Ed, Prentice Hall</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1277601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mentimeter.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mentimeter.com/"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4" y="2028598"/>
            <a:ext cx="5078559"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dirty="0">
                <a:solidFill>
                  <a:srgbClr val="002060"/>
                </a:solidFill>
              </a:rPr>
              <a:t>Policing (Operational &amp; Strategic Leadership)</a:t>
            </a:r>
            <a:br>
              <a:rPr lang="en-GB" sz="4000" b="1" dirty="0">
                <a:solidFill>
                  <a:srgbClr val="002060"/>
                </a:solidFill>
              </a:rPr>
            </a:br>
            <a:r>
              <a:rPr lang="en-GB" sz="4000" b="1" dirty="0">
                <a:solidFill>
                  <a:srgbClr val="002060"/>
                </a:solidFill>
              </a:rPr>
              <a:t>Lesson: </a:t>
            </a:r>
            <a:br>
              <a:rPr lang="en-GB" sz="4000" b="1" dirty="0">
                <a:solidFill>
                  <a:srgbClr val="002060"/>
                </a:solidFill>
              </a:rPr>
            </a:br>
            <a:r>
              <a:rPr lang="en-GB" sz="4000" b="1" i="1" dirty="0">
                <a:solidFill>
                  <a:srgbClr val="002060"/>
                </a:solidFill>
              </a:rPr>
              <a:t>Organisational Culture </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265043" y="2164438"/>
            <a:ext cx="6059557" cy="3447098"/>
          </a:xfrm>
          <a:prstGeom prst="rect">
            <a:avLst/>
          </a:prstGeom>
          <a:noFill/>
        </p:spPr>
        <p:txBody>
          <a:bodyPr wrap="square" rtlCol="0">
            <a:spAutoFit/>
          </a:bodyPr>
          <a:lstStyle/>
          <a:p>
            <a:pPr algn="ctr"/>
            <a:r>
              <a:rPr lang="en-GB" sz="4000" b="1" dirty="0">
                <a:solidFill>
                  <a:schemeClr val="bg1"/>
                </a:solidFill>
              </a:rPr>
              <a:t>MSc </a:t>
            </a:r>
            <a:r>
              <a:rPr lang="en-GB" sz="4000" b="1" dirty="0" err="1">
                <a:solidFill>
                  <a:schemeClr val="bg1"/>
                </a:solidFill>
              </a:rPr>
              <a:t>Plismona</a:t>
            </a:r>
            <a:r>
              <a:rPr lang="en-GB" sz="4000" b="1" dirty="0">
                <a:solidFill>
                  <a:schemeClr val="bg1"/>
                </a:solidFill>
              </a:rPr>
              <a:t> (</a:t>
            </a:r>
            <a:r>
              <a:rPr lang="en-GB" sz="4000" b="1" dirty="0" err="1">
                <a:solidFill>
                  <a:schemeClr val="bg1"/>
                </a:solidFill>
              </a:rPr>
              <a:t>Arweinydd</a:t>
            </a:r>
            <a:r>
              <a:rPr lang="en-GB" sz="4000" b="1" dirty="0">
                <a:solidFill>
                  <a:schemeClr val="bg1"/>
                </a:solidFill>
              </a:rPr>
              <a:t> </a:t>
            </a:r>
            <a:r>
              <a:rPr lang="en-GB" sz="4000" b="1" dirty="0" err="1">
                <a:solidFill>
                  <a:schemeClr val="bg1"/>
                </a:solidFill>
              </a:rPr>
              <a:t>Weithredol</a:t>
            </a:r>
            <a:r>
              <a:rPr lang="en-GB" sz="4000" b="1" dirty="0">
                <a:solidFill>
                  <a:schemeClr val="bg1"/>
                </a:solidFill>
              </a:rPr>
              <a:t> a </a:t>
            </a:r>
            <a:r>
              <a:rPr lang="en-GB" sz="4000" b="1" dirty="0" err="1">
                <a:solidFill>
                  <a:schemeClr val="bg1"/>
                </a:solidFill>
              </a:rPr>
              <a:t>Strategol</a:t>
            </a:r>
            <a:r>
              <a:rPr lang="en-GB" sz="4000" b="1" dirty="0">
                <a:solidFill>
                  <a:schemeClr val="bg1"/>
                </a:solidFill>
              </a:rPr>
              <a:t>)</a:t>
            </a:r>
          </a:p>
          <a:p>
            <a:pPr algn="ctr"/>
            <a:r>
              <a:rPr lang="en-GB" sz="4000" b="1" dirty="0" err="1">
                <a:solidFill>
                  <a:schemeClr val="bg1"/>
                </a:solidFill>
              </a:rPr>
              <a:t>Gwers</a:t>
            </a:r>
            <a:r>
              <a:rPr lang="en-GB" sz="4000" b="1" dirty="0">
                <a:solidFill>
                  <a:schemeClr val="bg1"/>
                </a:solidFill>
              </a:rPr>
              <a:t>: </a:t>
            </a:r>
          </a:p>
          <a:p>
            <a:pPr algn="ctr"/>
            <a:r>
              <a:rPr lang="en-GB" sz="4000" b="1" i="1" dirty="0" err="1">
                <a:solidFill>
                  <a:schemeClr val="bg1"/>
                </a:solidFill>
              </a:rPr>
              <a:t>Diwylliant</a:t>
            </a:r>
            <a:r>
              <a:rPr lang="en-GB" sz="4000" b="1" i="1" dirty="0">
                <a:solidFill>
                  <a:schemeClr val="bg1"/>
                </a:solidFill>
              </a:rPr>
              <a:t> </a:t>
            </a:r>
            <a:r>
              <a:rPr lang="en-GB" sz="4000" b="1" i="1" dirty="0" err="1">
                <a:solidFill>
                  <a:schemeClr val="bg1"/>
                </a:solidFill>
              </a:rPr>
              <a:t>Sefydliadol</a:t>
            </a:r>
            <a:endParaRPr lang="en-GB" sz="4000" b="1" i="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514350" indent="-514350">
              <a:buAutoNum type="arabicPeriod"/>
            </a:pPr>
            <a:r>
              <a:rPr lang="en-GB" dirty="0">
                <a:latin typeface="Arial"/>
                <a:cs typeface="Arial"/>
              </a:rPr>
              <a:t>Explore the definition of ‘culture’ and ‘organisational culture’</a:t>
            </a:r>
          </a:p>
          <a:p>
            <a:pPr marL="514350" indent="-514350">
              <a:buAutoNum type="arabicPeriod"/>
            </a:pPr>
            <a:r>
              <a:rPr lang="en-GB" dirty="0">
                <a:latin typeface="Arial"/>
                <a:cs typeface="Arial"/>
              </a:rPr>
              <a:t>Have an awareness of some of the theories of ‘organisational culture’</a:t>
            </a:r>
          </a:p>
          <a:p>
            <a:pPr marL="514350" indent="-514350">
              <a:buAutoNum type="arabicPeriod"/>
            </a:pPr>
            <a:r>
              <a:rPr lang="en-GB" dirty="0">
                <a:latin typeface="Arial"/>
                <a:cs typeface="Arial"/>
              </a:rPr>
              <a:t>Identify the challenges posed by ‘organisational culture’</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Defining ‘Culture’</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lgn="ctr">
              <a:buNone/>
            </a:pPr>
            <a:r>
              <a:rPr lang="en-GB" b="1" i="1" dirty="0">
                <a:latin typeface="Arial"/>
                <a:cs typeface="Arial"/>
              </a:rPr>
              <a:t>How do you define </a:t>
            </a:r>
          </a:p>
          <a:p>
            <a:pPr marL="0" indent="0" algn="ctr">
              <a:buNone/>
            </a:pPr>
            <a:r>
              <a:rPr lang="en-GB" b="1" i="1" dirty="0">
                <a:latin typeface="Arial"/>
                <a:cs typeface="Arial"/>
              </a:rPr>
              <a:t>‘Culture’ ?</a:t>
            </a:r>
            <a:endParaRPr lang="en-GB" dirty="0"/>
          </a:p>
        </p:txBody>
      </p:sp>
      <p:pic>
        <p:nvPicPr>
          <p:cNvPr id="4" name="Content Placeholder 3">
            <a:extLst>
              <a:ext uri="{FF2B5EF4-FFF2-40B4-BE49-F238E27FC236}">
                <a16:creationId xmlns:a16="http://schemas.microsoft.com/office/drawing/2014/main" id="{47798BE2-D01C-2E5E-5134-5FC41D207228}"/>
              </a:ext>
            </a:extLst>
          </p:cNvPr>
          <p:cNvPicPr>
            <a:picLocks noGrp="1" noChangeAspect="1"/>
          </p:cNvPicPr>
          <p:nvPr>
            <p:ph sz="half" idx="2"/>
          </p:nvPr>
        </p:nvPicPr>
        <p:blipFill>
          <a:blip r:embed="rId3"/>
          <a:stretch>
            <a:fillRect/>
          </a:stretch>
        </p:blipFill>
        <p:spPr>
          <a:xfrm>
            <a:off x="6459093" y="2278424"/>
            <a:ext cx="4687285" cy="2624880"/>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D9243-0E83-236E-88C4-6F52248BD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EEC223-FEEB-146B-4ACF-8A7E3994EDED}"/>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Task - answers</a:t>
            </a:r>
          </a:p>
        </p:txBody>
      </p:sp>
      <p:sp>
        <p:nvSpPr>
          <p:cNvPr id="3" name="Content Placeholder 2">
            <a:extLst>
              <a:ext uri="{FF2B5EF4-FFF2-40B4-BE49-F238E27FC236}">
                <a16:creationId xmlns:a16="http://schemas.microsoft.com/office/drawing/2014/main" id="{10D7B197-E258-6F67-705E-F9DFCD28340B}"/>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r>
              <a:rPr lang="en-GB" dirty="0">
                <a:latin typeface="Arial"/>
                <a:cs typeface="Arial"/>
              </a:rPr>
              <a:t>Use </a:t>
            </a:r>
            <a:r>
              <a:rPr lang="en-GB" err="1">
                <a:latin typeface="Arial"/>
                <a:cs typeface="Arial"/>
              </a:rPr>
              <a:t>mentimeter</a:t>
            </a:r>
            <a:r>
              <a:rPr lang="en-GB" dirty="0">
                <a:latin typeface="Arial"/>
                <a:cs typeface="Arial"/>
              </a:rPr>
              <a:t> to submit your answers</a:t>
            </a:r>
          </a:p>
          <a:p>
            <a:pPr marL="0" indent="0">
              <a:buNone/>
            </a:pPr>
            <a:endParaRPr lang="en-GB" dirty="0">
              <a:latin typeface="Arial"/>
              <a:cs typeface="Arial"/>
            </a:endParaRPr>
          </a:p>
          <a:p>
            <a:pPr marL="0" indent="0">
              <a:buNone/>
            </a:pPr>
            <a:r>
              <a:rPr lang="en-GB" dirty="0">
                <a:latin typeface="Arial"/>
                <a:cs typeface="Arial"/>
                <a:hlinkClick r:id="rId2"/>
              </a:rPr>
              <a:t>www.mentimeter.com</a:t>
            </a:r>
            <a:endParaRPr lang="en-GB" dirty="0">
              <a:latin typeface="Arial"/>
              <a:cs typeface="Arial"/>
            </a:endParaRPr>
          </a:p>
          <a:p>
            <a:pPr marL="0" indent="0">
              <a:buNone/>
            </a:pPr>
            <a:r>
              <a:rPr lang="en-GB" dirty="0">
                <a:latin typeface="Arial"/>
                <a:cs typeface="Arial"/>
              </a:rPr>
              <a:t>Code number: 3613 4849</a:t>
            </a:r>
          </a:p>
        </p:txBody>
      </p:sp>
      <p:pic>
        <p:nvPicPr>
          <p:cNvPr id="4" name="Picture 3">
            <a:extLst>
              <a:ext uri="{FF2B5EF4-FFF2-40B4-BE49-F238E27FC236}">
                <a16:creationId xmlns:a16="http://schemas.microsoft.com/office/drawing/2014/main" id="{256014BD-F63D-4B87-7336-E75822CE26C9}"/>
              </a:ext>
            </a:extLst>
          </p:cNvPr>
          <p:cNvPicPr>
            <a:picLocks noChangeAspect="1"/>
          </p:cNvPicPr>
          <p:nvPr/>
        </p:nvPicPr>
        <p:blipFill>
          <a:blip r:embed="rId3"/>
          <a:stretch>
            <a:fillRect/>
          </a:stretch>
        </p:blipFill>
        <p:spPr>
          <a:xfrm>
            <a:off x="7061197" y="2912532"/>
            <a:ext cx="4334935" cy="2167468"/>
          </a:xfrm>
          <a:prstGeom prst="rect">
            <a:avLst/>
          </a:prstGeom>
        </p:spPr>
      </p:pic>
    </p:spTree>
    <p:extLst>
      <p:ext uri="{BB962C8B-B14F-4D97-AF65-F5344CB8AC3E}">
        <p14:creationId xmlns:p14="http://schemas.microsoft.com/office/powerpoint/2010/main" val="1398385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6EA5-7861-E8EF-AD35-B8AFB72EE46C}"/>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Culture is…..</a:t>
            </a:r>
          </a:p>
        </p:txBody>
      </p:sp>
      <p:pic>
        <p:nvPicPr>
          <p:cNvPr id="9" name="Content Placeholder 8">
            <a:extLst>
              <a:ext uri="{FF2B5EF4-FFF2-40B4-BE49-F238E27FC236}">
                <a16:creationId xmlns:a16="http://schemas.microsoft.com/office/drawing/2014/main" id="{44EF424A-8E3D-818C-88DE-C3FF862D4824}"/>
              </a:ext>
            </a:extLst>
          </p:cNvPr>
          <p:cNvPicPr>
            <a:picLocks noGrp="1" noChangeAspect="1"/>
          </p:cNvPicPr>
          <p:nvPr>
            <p:ph idx="1"/>
          </p:nvPr>
        </p:nvPicPr>
        <p:blipFill>
          <a:blip r:embed="rId3"/>
          <a:stretch>
            <a:fillRect/>
          </a:stretch>
        </p:blipFill>
        <p:spPr>
          <a:xfrm>
            <a:off x="8963025" y="3740827"/>
            <a:ext cx="2619375" cy="1743075"/>
          </a:xfrm>
          <a:prstGeom prst="rect">
            <a:avLst/>
          </a:prstGeom>
        </p:spPr>
      </p:pic>
      <p:sp>
        <p:nvSpPr>
          <p:cNvPr id="6" name="Rectangle 5">
            <a:extLst>
              <a:ext uri="{FF2B5EF4-FFF2-40B4-BE49-F238E27FC236}">
                <a16:creationId xmlns:a16="http://schemas.microsoft.com/office/drawing/2014/main" id="{8844CB40-2495-A9BE-DD36-59F91F152F05}"/>
              </a:ext>
            </a:extLst>
          </p:cNvPr>
          <p:cNvSpPr/>
          <p:nvPr/>
        </p:nvSpPr>
        <p:spPr>
          <a:xfrm>
            <a:off x="609600" y="1720305"/>
            <a:ext cx="4006517" cy="1535745"/>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dirty="0">
                <a:solidFill>
                  <a:schemeClr val="tx1"/>
                </a:solidFill>
              </a:rPr>
              <a:t>’the attitudes, behaviour, opinions etc. of a group of people within society’ </a:t>
            </a:r>
            <a:r>
              <a:rPr lang="en-GB" sz="1400" dirty="0">
                <a:solidFill>
                  <a:schemeClr val="tx1"/>
                </a:solidFill>
              </a:rPr>
              <a:t>(Cambridge Dictionary, 2023)</a:t>
            </a:r>
          </a:p>
        </p:txBody>
      </p:sp>
      <p:sp>
        <p:nvSpPr>
          <p:cNvPr id="7" name="Rectangle 6">
            <a:extLst>
              <a:ext uri="{FF2B5EF4-FFF2-40B4-BE49-F238E27FC236}">
                <a16:creationId xmlns:a16="http://schemas.microsoft.com/office/drawing/2014/main" id="{0CD30AB3-9E55-2388-D973-091ACFA7CB80}"/>
              </a:ext>
            </a:extLst>
          </p:cNvPr>
          <p:cNvSpPr/>
          <p:nvPr/>
        </p:nvSpPr>
        <p:spPr>
          <a:xfrm>
            <a:off x="4984297" y="2002267"/>
            <a:ext cx="3864428" cy="1535745"/>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dirty="0">
                <a:solidFill>
                  <a:sysClr val="windowText" lastClr="000000"/>
                </a:solidFill>
              </a:rPr>
              <a:t>the customary beliefs, social forms and material traits of a group’ </a:t>
            </a:r>
            <a:r>
              <a:rPr lang="en-GB" sz="1400" dirty="0">
                <a:solidFill>
                  <a:sysClr val="windowText" lastClr="000000"/>
                </a:solidFill>
              </a:rPr>
              <a:t>(Merriam-Webster, 2023)</a:t>
            </a:r>
          </a:p>
        </p:txBody>
      </p:sp>
      <p:sp>
        <p:nvSpPr>
          <p:cNvPr id="8" name="Rectangle 7">
            <a:extLst>
              <a:ext uri="{FF2B5EF4-FFF2-40B4-BE49-F238E27FC236}">
                <a16:creationId xmlns:a16="http://schemas.microsoft.com/office/drawing/2014/main" id="{D25D988C-EE30-6EAF-B62B-9C236BD76B0A}"/>
              </a:ext>
            </a:extLst>
          </p:cNvPr>
          <p:cNvSpPr/>
          <p:nvPr/>
        </p:nvSpPr>
        <p:spPr>
          <a:xfrm>
            <a:off x="1061358" y="3819974"/>
            <a:ext cx="4833257" cy="158478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 </a:t>
            </a:r>
            <a:r>
              <a:rPr lang="en-GB" dirty="0">
                <a:solidFill>
                  <a:sysClr val="windowText" lastClr="000000"/>
                </a:solidFill>
              </a:rPr>
              <a:t>term that refers to a large and diverse set of mostly intangible aspects of social life – values, beliefs, language, communication etc that people share and defines them collectively’ </a:t>
            </a:r>
            <a:r>
              <a:rPr lang="en-GB" sz="1400" dirty="0">
                <a:solidFill>
                  <a:sysClr val="windowText" lastClr="000000"/>
                </a:solidFill>
              </a:rPr>
              <a:t>(Cole, 2019)</a:t>
            </a:r>
          </a:p>
        </p:txBody>
      </p:sp>
    </p:spTree>
    <p:extLst>
      <p:ext uri="{BB962C8B-B14F-4D97-AF65-F5344CB8AC3E}">
        <p14:creationId xmlns:p14="http://schemas.microsoft.com/office/powerpoint/2010/main" val="389731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9AD80-08FE-E880-324C-7CD0FE10968C}"/>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Culture</a:t>
            </a:r>
          </a:p>
        </p:txBody>
      </p:sp>
      <p:sp>
        <p:nvSpPr>
          <p:cNvPr id="3" name="Content Placeholder 2">
            <a:extLst>
              <a:ext uri="{FF2B5EF4-FFF2-40B4-BE49-F238E27FC236}">
                <a16:creationId xmlns:a16="http://schemas.microsoft.com/office/drawing/2014/main" id="{7C60AED1-AC53-2D9B-F313-2A15115EE2E4}"/>
              </a:ext>
            </a:extLst>
          </p:cNvPr>
          <p:cNvSpPr>
            <a:spLocks noGrp="1"/>
          </p:cNvSpPr>
          <p:nvPr>
            <p:ph sz="half" idx="1"/>
          </p:nvPr>
        </p:nvSpPr>
        <p:spPr>
          <a:solidFill>
            <a:schemeClr val="accent4">
              <a:lumMod val="40000"/>
              <a:lumOff val="60000"/>
            </a:schemeClr>
          </a:solidFill>
        </p:spPr>
        <p:txBody>
          <a:bodyPr vert="horz" lIns="91440" tIns="45720" rIns="91440" bIns="45720" rtlCol="0" anchor="t">
            <a:normAutofit lnSpcReduction="10000"/>
          </a:bodyPr>
          <a:lstStyle/>
          <a:p>
            <a:pPr marL="0" indent="0">
              <a:buNone/>
            </a:pPr>
            <a:r>
              <a:rPr lang="en-GB" b="1" dirty="0">
                <a:latin typeface="Arial"/>
                <a:cs typeface="Arial"/>
              </a:rPr>
              <a:t>Non-material aspects of culture</a:t>
            </a:r>
          </a:p>
          <a:p>
            <a:r>
              <a:rPr lang="en-GB" dirty="0">
                <a:latin typeface="Arial"/>
                <a:cs typeface="Arial"/>
              </a:rPr>
              <a:t>Values</a:t>
            </a:r>
            <a:endParaRPr lang="en-GB">
              <a:latin typeface="Arial"/>
              <a:cs typeface="Arial"/>
            </a:endParaRPr>
          </a:p>
          <a:p>
            <a:r>
              <a:rPr lang="en-GB" dirty="0">
                <a:latin typeface="Arial"/>
                <a:cs typeface="Arial"/>
              </a:rPr>
              <a:t>Beliefs</a:t>
            </a:r>
            <a:endParaRPr lang="en-GB">
              <a:latin typeface="Arial"/>
              <a:cs typeface="Arial"/>
            </a:endParaRPr>
          </a:p>
          <a:p>
            <a:r>
              <a:rPr lang="en-GB" dirty="0">
                <a:latin typeface="Arial"/>
                <a:cs typeface="Arial"/>
              </a:rPr>
              <a:t>Practices</a:t>
            </a:r>
            <a:endParaRPr lang="en-GB">
              <a:latin typeface="Arial"/>
              <a:cs typeface="Arial"/>
            </a:endParaRPr>
          </a:p>
          <a:p>
            <a:r>
              <a:rPr lang="en-GB" dirty="0">
                <a:latin typeface="Arial"/>
                <a:cs typeface="Arial"/>
              </a:rPr>
              <a:t>Communication</a:t>
            </a:r>
            <a:endParaRPr lang="en-GB">
              <a:latin typeface="Arial"/>
              <a:cs typeface="Arial"/>
            </a:endParaRPr>
          </a:p>
          <a:p>
            <a:r>
              <a:rPr lang="en-GB" dirty="0">
                <a:latin typeface="Arial"/>
                <a:cs typeface="Arial"/>
              </a:rPr>
              <a:t>Symbols</a:t>
            </a:r>
            <a:endParaRPr lang="en-GB">
              <a:latin typeface="Arial"/>
              <a:cs typeface="Arial"/>
            </a:endParaRPr>
          </a:p>
          <a:p>
            <a:r>
              <a:rPr lang="en-GB" dirty="0">
                <a:latin typeface="Arial"/>
                <a:cs typeface="Arial"/>
              </a:rPr>
              <a:t>participation</a:t>
            </a:r>
            <a:endParaRPr lang="en-GB">
              <a:latin typeface="Arial"/>
              <a:cs typeface="Arial"/>
            </a:endParaRPr>
          </a:p>
        </p:txBody>
      </p:sp>
      <p:sp>
        <p:nvSpPr>
          <p:cNvPr id="4" name="Content Placeholder 3">
            <a:extLst>
              <a:ext uri="{FF2B5EF4-FFF2-40B4-BE49-F238E27FC236}">
                <a16:creationId xmlns:a16="http://schemas.microsoft.com/office/drawing/2014/main" id="{2E3F2718-F89F-F18F-C27F-2F900818A649}"/>
              </a:ext>
            </a:extLst>
          </p:cNvPr>
          <p:cNvSpPr>
            <a:spLocks noGrp="1"/>
          </p:cNvSpPr>
          <p:nvPr>
            <p:ph sz="half" idx="2"/>
          </p:nvPr>
        </p:nvSpPr>
        <p:spPr>
          <a:xfrm>
            <a:off x="6197600" y="3841636"/>
            <a:ext cx="5384800" cy="1584433"/>
          </a:xfrm>
          <a:solidFill>
            <a:schemeClr val="accent3">
              <a:lumMod val="60000"/>
              <a:lumOff val="40000"/>
            </a:schemeClr>
          </a:solidFill>
        </p:spPr>
        <p:txBody>
          <a:bodyPr vert="horz" lIns="91440" tIns="45720" rIns="91440" bIns="45720" rtlCol="0" anchor="t">
            <a:normAutofit lnSpcReduction="10000"/>
          </a:bodyPr>
          <a:lstStyle/>
          <a:p>
            <a:pPr marL="0" indent="0">
              <a:buNone/>
            </a:pPr>
            <a:r>
              <a:rPr lang="en-GB" b="1" dirty="0">
                <a:latin typeface="Arial"/>
                <a:cs typeface="Arial"/>
              </a:rPr>
              <a:t>Material aspects of culture</a:t>
            </a:r>
          </a:p>
          <a:p>
            <a:r>
              <a:rPr lang="en-GB" dirty="0">
                <a:latin typeface="Arial"/>
                <a:cs typeface="Arial"/>
              </a:rPr>
              <a:t>Things made &amp; used</a:t>
            </a:r>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B91C1094-315F-9E37-03E2-B40E1C167616}"/>
              </a:ext>
            </a:extLst>
          </p:cNvPr>
          <p:cNvPicPr>
            <a:picLocks noChangeAspect="1"/>
          </p:cNvPicPr>
          <p:nvPr/>
        </p:nvPicPr>
        <p:blipFill>
          <a:blip r:embed="rId3"/>
          <a:stretch>
            <a:fillRect/>
          </a:stretch>
        </p:blipFill>
        <p:spPr>
          <a:xfrm>
            <a:off x="6570133" y="1536417"/>
            <a:ext cx="4639733" cy="2186439"/>
          </a:xfrm>
          <a:prstGeom prst="rect">
            <a:avLst/>
          </a:prstGeom>
        </p:spPr>
      </p:pic>
    </p:spTree>
    <p:extLst>
      <p:ext uri="{BB962C8B-B14F-4D97-AF65-F5344CB8AC3E}">
        <p14:creationId xmlns:p14="http://schemas.microsoft.com/office/powerpoint/2010/main" val="4009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bg/>
                                          </p:spTgt>
                                        </p:tgtEl>
                                        <p:attrNameLst>
                                          <p:attrName>style.visibility</p:attrName>
                                        </p:attrNameLst>
                                      </p:cBhvr>
                                      <p:to>
                                        <p:strVal val="visible"/>
                                      </p:to>
                                    </p:set>
                                    <p:animEffect transition="in" filter="fade">
                                      <p:cBhvr>
                                        <p:cTn id="63" dur="1000"/>
                                        <p:tgtEl>
                                          <p:spTgt spid="4">
                                            <p:bg/>
                                          </p:spTgt>
                                        </p:tgtEl>
                                      </p:cBhvr>
                                    </p:animEffect>
                                    <p:anim calcmode="lin" valueType="num">
                                      <p:cBhvr>
                                        <p:cTn id="64" dur="1000" fill="hold"/>
                                        <p:tgtEl>
                                          <p:spTgt spid="4">
                                            <p:bg/>
                                          </p:spTgt>
                                        </p:tgtEl>
                                        <p:attrNameLst>
                                          <p:attrName>ppt_x</p:attrName>
                                        </p:attrNameLst>
                                      </p:cBhvr>
                                      <p:tavLst>
                                        <p:tav tm="0">
                                          <p:val>
                                            <p:strVal val="#ppt_x"/>
                                          </p:val>
                                        </p:tav>
                                        <p:tav tm="100000">
                                          <p:val>
                                            <p:strVal val="#ppt_x"/>
                                          </p:val>
                                        </p:tav>
                                      </p:tavLst>
                                    </p:anim>
                                    <p:anim calcmode="lin" valueType="num">
                                      <p:cBhvr>
                                        <p:cTn id="65"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0" end="0"/>
                                            </p:txEl>
                                          </p:spTgt>
                                        </p:tgtEl>
                                        <p:attrNameLst>
                                          <p:attrName>style.visibility</p:attrName>
                                        </p:attrNameLst>
                                      </p:cBhvr>
                                      <p:to>
                                        <p:strVal val="visible"/>
                                      </p:to>
                                    </p:set>
                                    <p:animEffect transition="in" filter="fade">
                                      <p:cBhvr>
                                        <p:cTn id="70" dur="1000"/>
                                        <p:tgtEl>
                                          <p:spTgt spid="4">
                                            <p:txEl>
                                              <p:pRg st="0" end="0"/>
                                            </p:txEl>
                                          </p:spTgt>
                                        </p:tgtEl>
                                      </p:cBhvr>
                                    </p:animEffect>
                                    <p:anim calcmode="lin" valueType="num">
                                      <p:cBhvr>
                                        <p:cTn id="7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1" end="1"/>
                                            </p:txEl>
                                          </p:spTgt>
                                        </p:tgtEl>
                                        <p:attrNameLst>
                                          <p:attrName>style.visibility</p:attrName>
                                        </p:attrNameLst>
                                      </p:cBhvr>
                                      <p:to>
                                        <p:strVal val="visible"/>
                                      </p:to>
                                    </p:set>
                                    <p:animEffect transition="in" filter="fade">
                                      <p:cBhvr>
                                        <p:cTn id="77" dur="1000"/>
                                        <p:tgtEl>
                                          <p:spTgt spid="4">
                                            <p:txEl>
                                              <p:pRg st="1" end="1"/>
                                            </p:txEl>
                                          </p:spTgt>
                                        </p:tgtEl>
                                      </p:cBhvr>
                                    </p:animEffect>
                                    <p:anim calcmode="lin" valueType="num">
                                      <p:cBhvr>
                                        <p:cTn id="7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BDFA-A61C-2118-A5A8-E9B5D4D76750}"/>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Culture</a:t>
            </a:r>
          </a:p>
        </p:txBody>
      </p:sp>
      <p:graphicFrame>
        <p:nvGraphicFramePr>
          <p:cNvPr id="4" name="Content Placeholder 3">
            <a:extLst>
              <a:ext uri="{FF2B5EF4-FFF2-40B4-BE49-F238E27FC236}">
                <a16:creationId xmlns:a16="http://schemas.microsoft.com/office/drawing/2014/main" id="{A2F842AC-ECCB-560E-E5CE-25854AF97C33}"/>
              </a:ext>
            </a:extLst>
          </p:cNvPr>
          <p:cNvGraphicFramePr>
            <a:graphicFrameLocks noGrp="1"/>
          </p:cNvGraphicFramePr>
          <p:nvPr>
            <p:ph sz="half" idx="1"/>
            <p:extLst>
              <p:ext uri="{D42A27DB-BD31-4B8C-83A1-F6EECF244321}">
                <p14:modId xmlns:p14="http://schemas.microsoft.com/office/powerpoint/2010/main" val="2136693220"/>
              </p:ext>
            </p:extLst>
          </p:nvPr>
        </p:nvGraphicFramePr>
        <p:xfrm>
          <a:off x="609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147CD45E-9EEA-B770-AD6C-3AE6C6ADC68B}"/>
              </a:ext>
            </a:extLst>
          </p:cNvPr>
          <p:cNvSpPr>
            <a:spLocks noGrp="1"/>
          </p:cNvSpPr>
          <p:nvPr>
            <p:ph sz="half" idx="2"/>
          </p:nvPr>
        </p:nvSpPr>
        <p:spPr/>
        <p:txBody>
          <a:bodyPr vert="horz" lIns="91440" tIns="45720" rIns="91440" bIns="45720" rtlCol="0" anchor="t">
            <a:normAutofit/>
          </a:bodyPr>
          <a:lstStyle/>
          <a:p>
            <a:endParaRPr lang="en-GB" dirty="0"/>
          </a:p>
          <a:p>
            <a:r>
              <a:rPr lang="en-GB" dirty="0">
                <a:latin typeface="Arial"/>
                <a:cs typeface="Arial"/>
              </a:rPr>
              <a:t>Material and non-material culture is linked</a:t>
            </a:r>
          </a:p>
          <a:p>
            <a:pPr marL="0" indent="0">
              <a:buNone/>
            </a:pPr>
            <a:endParaRPr lang="en-GB" dirty="0">
              <a:latin typeface="Arial"/>
              <a:cs typeface="Arial"/>
            </a:endParaRPr>
          </a:p>
          <a:p>
            <a:r>
              <a:rPr lang="en-GB" dirty="0">
                <a:latin typeface="Arial"/>
                <a:cs typeface="Arial"/>
              </a:rPr>
              <a:t>Material culture is shaped by non-material culture</a:t>
            </a:r>
          </a:p>
          <a:p>
            <a:pPr marL="0" indent="0">
              <a:buNone/>
            </a:pPr>
            <a:endParaRPr lang="en-GB" dirty="0"/>
          </a:p>
          <a:p>
            <a:endParaRPr lang="en-GB" dirty="0"/>
          </a:p>
        </p:txBody>
      </p:sp>
    </p:spTree>
    <p:extLst>
      <p:ext uri="{BB962C8B-B14F-4D97-AF65-F5344CB8AC3E}">
        <p14:creationId xmlns:p14="http://schemas.microsoft.com/office/powerpoint/2010/main" val="2062008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F20EE-9D60-A1D2-1F15-5034BF3D6734}"/>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Defining Organisational Culture</a:t>
            </a:r>
          </a:p>
        </p:txBody>
      </p:sp>
      <p:sp>
        <p:nvSpPr>
          <p:cNvPr id="3" name="Content Placeholder 2">
            <a:extLst>
              <a:ext uri="{FF2B5EF4-FFF2-40B4-BE49-F238E27FC236}">
                <a16:creationId xmlns:a16="http://schemas.microsoft.com/office/drawing/2014/main" id="{88501225-23F8-C420-E751-85D681F38174}"/>
              </a:ext>
            </a:extLst>
          </p:cNvPr>
          <p:cNvSpPr>
            <a:spLocks noGrp="1"/>
          </p:cNvSpPr>
          <p:nvPr>
            <p:ph sz="half" idx="1"/>
          </p:nvPr>
        </p:nvSpPr>
        <p:spPr/>
        <p:txBody>
          <a:bodyPr/>
          <a:lstStyle/>
          <a:p>
            <a:endParaRPr lang="en-GB" dirty="0"/>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0DBF6835-2986-36BF-0D12-D85F8A1107A0}"/>
              </a:ext>
            </a:extLst>
          </p:cNvPr>
          <p:cNvSpPr>
            <a:spLocks noGrp="1"/>
          </p:cNvSpPr>
          <p:nvPr>
            <p:ph sz="half" idx="2"/>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lgn="ctr">
              <a:buNone/>
            </a:pPr>
            <a:r>
              <a:rPr lang="en-GB" b="1" dirty="0">
                <a:latin typeface="Arial"/>
                <a:cs typeface="Arial"/>
              </a:rPr>
              <a:t>How do you define ‘Organisational culture’?</a:t>
            </a:r>
          </a:p>
          <a:p>
            <a:endParaRPr lang="en-GB" dirty="0"/>
          </a:p>
        </p:txBody>
      </p:sp>
      <p:pic>
        <p:nvPicPr>
          <p:cNvPr id="5" name="Picture 4">
            <a:extLst>
              <a:ext uri="{FF2B5EF4-FFF2-40B4-BE49-F238E27FC236}">
                <a16:creationId xmlns:a16="http://schemas.microsoft.com/office/drawing/2014/main" id="{1AFC798A-78A8-8B9C-20E0-58B783B94ADA}"/>
              </a:ext>
            </a:extLst>
          </p:cNvPr>
          <p:cNvPicPr>
            <a:picLocks noChangeAspect="1"/>
          </p:cNvPicPr>
          <p:nvPr/>
        </p:nvPicPr>
        <p:blipFill>
          <a:blip r:embed="rId3"/>
          <a:stretch>
            <a:fillRect/>
          </a:stretch>
        </p:blipFill>
        <p:spPr>
          <a:xfrm>
            <a:off x="1330854" y="2245251"/>
            <a:ext cx="4545012" cy="2367498"/>
          </a:xfrm>
          <a:prstGeom prst="rect">
            <a:avLst/>
          </a:prstGeom>
        </p:spPr>
      </p:pic>
    </p:spTree>
    <p:extLst>
      <p:ext uri="{BB962C8B-B14F-4D97-AF65-F5344CB8AC3E}">
        <p14:creationId xmlns:p14="http://schemas.microsoft.com/office/powerpoint/2010/main" val="4283200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4FD7-F181-C4C0-0B19-D0869B9E858D}"/>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Organisational culture is…</a:t>
            </a:r>
          </a:p>
        </p:txBody>
      </p:sp>
      <p:pic>
        <p:nvPicPr>
          <p:cNvPr id="5" name="Content Placeholder 4">
            <a:extLst>
              <a:ext uri="{FF2B5EF4-FFF2-40B4-BE49-F238E27FC236}">
                <a16:creationId xmlns:a16="http://schemas.microsoft.com/office/drawing/2014/main" id="{2A9DDE15-6DB6-B4F3-6B68-0A7DB68A7333}"/>
              </a:ext>
            </a:extLst>
          </p:cNvPr>
          <p:cNvPicPr>
            <a:picLocks noGrp="1" noChangeAspect="1"/>
          </p:cNvPicPr>
          <p:nvPr>
            <p:ph idx="1"/>
          </p:nvPr>
        </p:nvPicPr>
        <p:blipFill>
          <a:blip r:embed="rId3"/>
          <a:stretch>
            <a:fillRect/>
          </a:stretch>
        </p:blipFill>
        <p:spPr>
          <a:xfrm>
            <a:off x="660401" y="1940189"/>
            <a:ext cx="4180506" cy="3131344"/>
          </a:xfrm>
          <a:prstGeom prst="rect">
            <a:avLst/>
          </a:prstGeom>
        </p:spPr>
      </p:pic>
      <p:sp>
        <p:nvSpPr>
          <p:cNvPr id="4" name="Oval 3">
            <a:extLst>
              <a:ext uri="{FF2B5EF4-FFF2-40B4-BE49-F238E27FC236}">
                <a16:creationId xmlns:a16="http://schemas.microsoft.com/office/drawing/2014/main" id="{EB746014-E469-4A0D-BCA4-1D531E14B440}"/>
              </a:ext>
            </a:extLst>
          </p:cNvPr>
          <p:cNvSpPr/>
          <p:nvPr/>
        </p:nvSpPr>
        <p:spPr>
          <a:xfrm>
            <a:off x="5031229" y="1417638"/>
            <a:ext cx="3928532" cy="3285066"/>
          </a:xfrm>
          <a:prstGeom prst="ellips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ysClr val="windowText" lastClr="000000"/>
                </a:solidFill>
                <a:latin typeface="Arial"/>
                <a:cs typeface="Arial"/>
              </a:rPr>
              <a:t>..the values, objectives, mission &amp; expectations of the organisation. How it is structured and how engaged and productive people are’  </a:t>
            </a:r>
            <a:r>
              <a:rPr lang="en-GB" sz="1200" dirty="0">
                <a:solidFill>
                  <a:sysClr val="windowText" lastClr="000000"/>
                </a:solidFill>
                <a:latin typeface="Arial"/>
                <a:cs typeface="Arial"/>
              </a:rPr>
              <a:t>(Virtual College.co.uk, 2023) </a:t>
            </a:r>
          </a:p>
        </p:txBody>
      </p:sp>
      <p:sp>
        <p:nvSpPr>
          <p:cNvPr id="6" name="Oval 5">
            <a:extLst>
              <a:ext uri="{FF2B5EF4-FFF2-40B4-BE49-F238E27FC236}">
                <a16:creationId xmlns:a16="http://schemas.microsoft.com/office/drawing/2014/main" id="{81E323B6-7039-6718-0918-6EB23252F15B}"/>
              </a:ext>
            </a:extLst>
          </p:cNvPr>
          <p:cNvSpPr/>
          <p:nvPr/>
        </p:nvSpPr>
        <p:spPr>
          <a:xfrm>
            <a:off x="8433599" y="1822980"/>
            <a:ext cx="3759200" cy="2879724"/>
          </a:xfrm>
          <a:prstGeom prst="ellipse">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ysClr val="windowText" lastClr="000000"/>
                </a:solidFill>
                <a:latin typeface="Arial"/>
                <a:cs typeface="Arial"/>
              </a:rPr>
              <a:t>.</a:t>
            </a:r>
            <a:r>
              <a:rPr lang="en-GB" dirty="0">
                <a:solidFill>
                  <a:sysClr val="windowText" lastClr="000000"/>
                </a:solidFill>
                <a:latin typeface="Calibri"/>
                <a:ea typeface="Calibri"/>
                <a:cs typeface="Arial"/>
              </a:rPr>
              <a:t>.made up of shared values, beliefs and assumptions about how people should behave and interact, how decisions should be made and how work activities should be carried out’ </a:t>
            </a:r>
            <a:r>
              <a:rPr lang="en-GB" sz="1400" dirty="0">
                <a:solidFill>
                  <a:sysClr val="windowText" lastClr="000000"/>
                </a:solidFill>
                <a:latin typeface="Calibri"/>
                <a:ea typeface="Calibri"/>
                <a:cs typeface="Arial"/>
              </a:rPr>
              <a:t>(CIM, 2015)</a:t>
            </a:r>
          </a:p>
        </p:txBody>
      </p:sp>
      <p:sp>
        <p:nvSpPr>
          <p:cNvPr id="7" name="Oval 6">
            <a:extLst>
              <a:ext uri="{FF2B5EF4-FFF2-40B4-BE49-F238E27FC236}">
                <a16:creationId xmlns:a16="http://schemas.microsoft.com/office/drawing/2014/main" id="{3975BC74-977D-A8E2-D868-3B716D9C2C8C}"/>
              </a:ext>
            </a:extLst>
          </p:cNvPr>
          <p:cNvSpPr/>
          <p:nvPr/>
        </p:nvSpPr>
        <p:spPr>
          <a:xfrm>
            <a:off x="6462894" y="4214873"/>
            <a:ext cx="3759200" cy="2450977"/>
          </a:xfrm>
          <a:prstGeom prst="ellipse">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ysClr val="windowText" lastClr="000000"/>
                </a:solidFill>
                <a:latin typeface="Calibri"/>
                <a:ea typeface="Calibri"/>
                <a:cs typeface="Calibri"/>
              </a:rPr>
              <a:t>..the collective programming of the mind that distinguishes the members of one organisation from another’</a:t>
            </a:r>
          </a:p>
        </p:txBody>
      </p:sp>
    </p:spTree>
    <p:extLst>
      <p:ext uri="{BB962C8B-B14F-4D97-AF65-F5344CB8AC3E}">
        <p14:creationId xmlns:p14="http://schemas.microsoft.com/office/powerpoint/2010/main" val="162847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5C10-8EAD-6308-71E1-AD1BFAB17A74}"/>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Task</a:t>
            </a:r>
          </a:p>
        </p:txBody>
      </p:sp>
      <p:sp>
        <p:nvSpPr>
          <p:cNvPr id="3" name="Content Placeholder 2">
            <a:extLst>
              <a:ext uri="{FF2B5EF4-FFF2-40B4-BE49-F238E27FC236}">
                <a16:creationId xmlns:a16="http://schemas.microsoft.com/office/drawing/2014/main" id="{AE5FD982-1511-D55E-0481-E64D73CCC8E2}"/>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b="1" dirty="0">
                <a:latin typeface="Arial"/>
                <a:cs typeface="Arial"/>
              </a:rPr>
              <a:t>Using 3 words – how would you describe your Organisations Culture?</a:t>
            </a:r>
          </a:p>
          <a:p>
            <a:pPr marL="0" indent="0">
              <a:buNone/>
            </a:pPr>
            <a:endParaRPr lang="en-GB" b="1" dirty="0"/>
          </a:p>
          <a:p>
            <a:pPr marL="0" indent="0">
              <a:buNone/>
            </a:pPr>
            <a:endParaRPr lang="en-GB" b="1" dirty="0"/>
          </a:p>
        </p:txBody>
      </p:sp>
      <p:pic>
        <p:nvPicPr>
          <p:cNvPr id="5" name="Content Placeholder 4">
            <a:extLst>
              <a:ext uri="{FF2B5EF4-FFF2-40B4-BE49-F238E27FC236}">
                <a16:creationId xmlns:a16="http://schemas.microsoft.com/office/drawing/2014/main" id="{5A7B346A-1B42-7EF4-5D02-5C0D54212052}"/>
              </a:ext>
            </a:extLst>
          </p:cNvPr>
          <p:cNvPicPr>
            <a:picLocks noGrp="1" noChangeAspect="1"/>
          </p:cNvPicPr>
          <p:nvPr>
            <p:ph sz="half" idx="2"/>
          </p:nvPr>
        </p:nvPicPr>
        <p:blipFill>
          <a:blip r:embed="rId3"/>
          <a:stretch>
            <a:fillRect/>
          </a:stretch>
        </p:blipFill>
        <p:spPr>
          <a:xfrm>
            <a:off x="6570645" y="2172493"/>
            <a:ext cx="4859355" cy="2721239"/>
          </a:xfrm>
          <a:prstGeom prst="rect">
            <a:avLst/>
          </a:prstGeom>
        </p:spPr>
      </p:pic>
    </p:spTree>
    <p:extLst>
      <p:ext uri="{BB962C8B-B14F-4D97-AF65-F5344CB8AC3E}">
        <p14:creationId xmlns:p14="http://schemas.microsoft.com/office/powerpoint/2010/main" val="834569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4BC0-AC82-D1D9-F80D-3049953D20B1}"/>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Task - answers</a:t>
            </a:r>
          </a:p>
        </p:txBody>
      </p:sp>
      <p:sp>
        <p:nvSpPr>
          <p:cNvPr id="3" name="Content Placeholder 2">
            <a:extLst>
              <a:ext uri="{FF2B5EF4-FFF2-40B4-BE49-F238E27FC236}">
                <a16:creationId xmlns:a16="http://schemas.microsoft.com/office/drawing/2014/main" id="{CCED5570-CBDB-426E-47B3-FC27AD589615}"/>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r>
              <a:rPr lang="en-GB" dirty="0">
                <a:latin typeface="Arial"/>
                <a:cs typeface="Arial"/>
              </a:rPr>
              <a:t>Use </a:t>
            </a:r>
            <a:r>
              <a:rPr lang="en-GB" err="1">
                <a:latin typeface="Arial"/>
                <a:cs typeface="Arial"/>
              </a:rPr>
              <a:t>mentimeter</a:t>
            </a:r>
            <a:r>
              <a:rPr lang="en-GB" dirty="0">
                <a:latin typeface="Arial"/>
                <a:cs typeface="Arial"/>
              </a:rPr>
              <a:t> to submit your answers</a:t>
            </a:r>
          </a:p>
          <a:p>
            <a:pPr marL="0" indent="0">
              <a:buNone/>
            </a:pPr>
            <a:endParaRPr lang="en-GB" dirty="0">
              <a:latin typeface="Arial"/>
              <a:cs typeface="Arial"/>
            </a:endParaRPr>
          </a:p>
          <a:p>
            <a:pPr marL="0" indent="0">
              <a:buNone/>
            </a:pPr>
            <a:r>
              <a:rPr lang="en-GB" dirty="0">
                <a:latin typeface="Arial"/>
                <a:cs typeface="Arial"/>
                <a:hlinkClick r:id="rId2"/>
              </a:rPr>
              <a:t>www.mentimeter.com</a:t>
            </a:r>
            <a:endParaRPr lang="en-GB" dirty="0">
              <a:latin typeface="Arial"/>
              <a:cs typeface="Arial"/>
            </a:endParaRPr>
          </a:p>
          <a:p>
            <a:pPr marL="0" indent="0">
              <a:buNone/>
            </a:pPr>
            <a:r>
              <a:rPr lang="en-GB" dirty="0">
                <a:latin typeface="Arial"/>
                <a:cs typeface="Arial"/>
              </a:rPr>
              <a:t>Code number: 4203 5389</a:t>
            </a:r>
          </a:p>
        </p:txBody>
      </p:sp>
      <p:pic>
        <p:nvPicPr>
          <p:cNvPr id="4" name="Picture 3">
            <a:extLst>
              <a:ext uri="{FF2B5EF4-FFF2-40B4-BE49-F238E27FC236}">
                <a16:creationId xmlns:a16="http://schemas.microsoft.com/office/drawing/2014/main" id="{193D6591-494F-2637-985B-279E24017696}"/>
              </a:ext>
            </a:extLst>
          </p:cNvPr>
          <p:cNvPicPr>
            <a:picLocks noChangeAspect="1"/>
          </p:cNvPicPr>
          <p:nvPr/>
        </p:nvPicPr>
        <p:blipFill>
          <a:blip r:embed="rId3"/>
          <a:stretch>
            <a:fillRect/>
          </a:stretch>
        </p:blipFill>
        <p:spPr>
          <a:xfrm>
            <a:off x="7061197" y="2912532"/>
            <a:ext cx="4334935" cy="2167468"/>
          </a:xfrm>
          <a:prstGeom prst="rect">
            <a:avLst/>
          </a:prstGeom>
        </p:spPr>
      </p:pic>
    </p:spTree>
    <p:extLst>
      <p:ext uri="{BB962C8B-B14F-4D97-AF65-F5344CB8AC3E}">
        <p14:creationId xmlns:p14="http://schemas.microsoft.com/office/powerpoint/2010/main" val="3223820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446-054E-9A17-A95E-E40C1DEA611E}"/>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What has influenced your choice of words? </a:t>
            </a:r>
          </a:p>
        </p:txBody>
      </p:sp>
      <p:sp>
        <p:nvSpPr>
          <p:cNvPr id="4" name="Content Placeholder 3">
            <a:extLst>
              <a:ext uri="{FF2B5EF4-FFF2-40B4-BE49-F238E27FC236}">
                <a16:creationId xmlns:a16="http://schemas.microsoft.com/office/drawing/2014/main" id="{2AF8C44F-766D-5A79-80F7-BED4016BF00F}"/>
              </a:ext>
            </a:extLst>
          </p:cNvPr>
          <p:cNvSpPr>
            <a:spLocks noGrp="1"/>
          </p:cNvSpPr>
          <p:nvPr>
            <p:ph sz="half" idx="1"/>
          </p:nvPr>
        </p:nvSpPr>
        <p:spPr/>
        <p:txBody>
          <a:bodyPr vert="horz" lIns="91440" tIns="45720" rIns="91440" bIns="45720" rtlCol="0" anchor="t">
            <a:normAutofit/>
          </a:bodyPr>
          <a:lstStyle/>
          <a:p>
            <a:pPr marL="0" indent="0">
              <a:buNone/>
            </a:pPr>
            <a:r>
              <a:rPr lang="en-GB" dirty="0"/>
              <a:t>  </a:t>
            </a:r>
          </a:p>
          <a:p>
            <a:pPr marL="0" indent="0">
              <a:buNone/>
            </a:pPr>
            <a:endParaRPr lang="en-GB" dirty="0"/>
          </a:p>
          <a:p>
            <a:pPr marL="0" indent="0">
              <a:buNone/>
            </a:pPr>
            <a:r>
              <a:rPr lang="en-GB" dirty="0"/>
              <a:t> </a:t>
            </a:r>
            <a:r>
              <a:rPr lang="en-GB" b="1" dirty="0">
                <a:latin typeface="Arial"/>
                <a:cs typeface="Arial"/>
              </a:rPr>
              <a:t>Positive descriptors</a:t>
            </a:r>
          </a:p>
          <a:p>
            <a:pPr marL="0" indent="0">
              <a:buNone/>
            </a:pPr>
            <a:r>
              <a:rPr lang="en-GB" b="1" dirty="0">
                <a:latin typeface="Arial"/>
                <a:cs typeface="Arial"/>
              </a:rPr>
              <a:t> &amp;</a:t>
            </a:r>
          </a:p>
          <a:p>
            <a:pPr marL="0" indent="0">
              <a:buNone/>
            </a:pPr>
            <a:r>
              <a:rPr lang="en-GB" b="1" dirty="0">
                <a:latin typeface="Arial"/>
                <a:cs typeface="Arial"/>
              </a:rPr>
              <a:t> Negative descriptors</a:t>
            </a:r>
          </a:p>
          <a:p>
            <a:pPr marL="0" indent="0">
              <a:buNone/>
            </a:pPr>
            <a:endParaRPr lang="en-GB" dirty="0"/>
          </a:p>
          <a:p>
            <a:pPr marL="0" indent="0">
              <a:buNone/>
            </a:pPr>
            <a:endParaRPr lang="en-GB" dirty="0"/>
          </a:p>
        </p:txBody>
      </p:sp>
      <p:pic>
        <p:nvPicPr>
          <p:cNvPr id="7" name="Picture 6">
            <a:extLst>
              <a:ext uri="{FF2B5EF4-FFF2-40B4-BE49-F238E27FC236}">
                <a16:creationId xmlns:a16="http://schemas.microsoft.com/office/drawing/2014/main" id="{6C5AB39F-C209-8F73-9A51-F97049612927}"/>
              </a:ext>
            </a:extLst>
          </p:cNvPr>
          <p:cNvPicPr>
            <a:picLocks noChangeAspect="1"/>
          </p:cNvPicPr>
          <p:nvPr/>
        </p:nvPicPr>
        <p:blipFill>
          <a:blip r:embed="rId3"/>
          <a:stretch>
            <a:fillRect/>
          </a:stretch>
        </p:blipFill>
        <p:spPr>
          <a:xfrm>
            <a:off x="6197602" y="2242757"/>
            <a:ext cx="4828442" cy="2703928"/>
          </a:xfrm>
          <a:prstGeom prst="rect">
            <a:avLst/>
          </a:prstGeom>
        </p:spPr>
      </p:pic>
    </p:spTree>
    <p:extLst>
      <p:ext uri="{BB962C8B-B14F-4D97-AF65-F5344CB8AC3E}">
        <p14:creationId xmlns:p14="http://schemas.microsoft.com/office/powerpoint/2010/main" val="1964438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0B2F-BCE9-920B-BFC0-C2D3B712E5E1}"/>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Theory of Organisational Culture</a:t>
            </a:r>
          </a:p>
        </p:txBody>
      </p:sp>
      <p:sp>
        <p:nvSpPr>
          <p:cNvPr id="3" name="Content Placeholder 2">
            <a:extLst>
              <a:ext uri="{FF2B5EF4-FFF2-40B4-BE49-F238E27FC236}">
                <a16:creationId xmlns:a16="http://schemas.microsoft.com/office/drawing/2014/main" id="{9C052987-01E8-26F1-ED71-BC5B273CF742}"/>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Theorists – </a:t>
            </a:r>
            <a:r>
              <a:rPr lang="en-GB" i="1" dirty="0">
                <a:latin typeface="Arial"/>
                <a:cs typeface="Arial"/>
              </a:rPr>
              <a:t>Tom Peters &amp; Geert Hofstede </a:t>
            </a:r>
            <a:r>
              <a:rPr lang="en-GB" dirty="0">
                <a:latin typeface="Arial"/>
                <a:cs typeface="Arial"/>
              </a:rPr>
              <a:t>(1980’s)</a:t>
            </a:r>
          </a:p>
          <a:p>
            <a:r>
              <a:rPr lang="en-GB" dirty="0">
                <a:latin typeface="Arial"/>
                <a:cs typeface="Arial"/>
              </a:rPr>
              <a:t>Popular perspective</a:t>
            </a:r>
          </a:p>
          <a:p>
            <a:pPr marL="0" indent="0">
              <a:buNone/>
            </a:pPr>
            <a:endParaRPr lang="en-GB" dirty="0">
              <a:latin typeface="Arial"/>
              <a:cs typeface="Arial"/>
            </a:endParaRPr>
          </a:p>
          <a:p>
            <a:pPr marL="0" indent="0" algn="ctr">
              <a:buNone/>
            </a:pPr>
            <a:r>
              <a:rPr lang="en-GB" b="1" dirty="0">
                <a:latin typeface="Arial"/>
                <a:cs typeface="Arial"/>
              </a:rPr>
              <a:t>However – it lacks a standard definition.</a:t>
            </a:r>
          </a:p>
          <a:p>
            <a:endParaRPr lang="en-GB" dirty="0"/>
          </a:p>
        </p:txBody>
      </p:sp>
      <p:pic>
        <p:nvPicPr>
          <p:cNvPr id="5" name="Content Placeholder 4">
            <a:extLst>
              <a:ext uri="{FF2B5EF4-FFF2-40B4-BE49-F238E27FC236}">
                <a16:creationId xmlns:a16="http://schemas.microsoft.com/office/drawing/2014/main" id="{012FCA62-8D90-F6AB-2B68-5F347E92C0F3}"/>
              </a:ext>
            </a:extLst>
          </p:cNvPr>
          <p:cNvPicPr>
            <a:picLocks noGrp="1" noChangeAspect="1"/>
          </p:cNvPicPr>
          <p:nvPr>
            <p:ph sz="half" idx="2"/>
          </p:nvPr>
        </p:nvPicPr>
        <p:blipFill>
          <a:blip r:embed="rId3"/>
          <a:stretch>
            <a:fillRect/>
          </a:stretch>
        </p:blipFill>
        <p:spPr>
          <a:xfrm>
            <a:off x="6197602" y="2308948"/>
            <a:ext cx="4652522" cy="2240103"/>
          </a:xfrm>
          <a:prstGeom prst="rect">
            <a:avLst/>
          </a:prstGeom>
        </p:spPr>
      </p:pic>
    </p:spTree>
    <p:extLst>
      <p:ext uri="{BB962C8B-B14F-4D97-AF65-F5344CB8AC3E}">
        <p14:creationId xmlns:p14="http://schemas.microsoft.com/office/powerpoint/2010/main" val="3450015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A9B3-C396-49B2-F2A6-6CEB9EA522AC}"/>
              </a:ext>
            </a:extLst>
          </p:cNvPr>
          <p:cNvSpPr>
            <a:spLocks noGrp="1"/>
          </p:cNvSpPr>
          <p:nvPr>
            <p:ph type="title"/>
          </p:nvPr>
        </p:nvSpPr>
        <p:spPr>
          <a:solidFill>
            <a:srgbClr val="002060"/>
          </a:solidFill>
        </p:spPr>
        <p:txBody>
          <a:bodyPr/>
          <a:lstStyle/>
          <a:p>
            <a:r>
              <a:rPr lang="en-GB" dirty="0">
                <a:solidFill>
                  <a:schemeClr val="bg1"/>
                </a:solidFill>
              </a:rPr>
              <a:t>Organisational culture – common terms</a:t>
            </a:r>
          </a:p>
        </p:txBody>
      </p:sp>
      <p:graphicFrame>
        <p:nvGraphicFramePr>
          <p:cNvPr id="4" name="Content Placeholder 3">
            <a:extLst>
              <a:ext uri="{FF2B5EF4-FFF2-40B4-BE49-F238E27FC236}">
                <a16:creationId xmlns:a16="http://schemas.microsoft.com/office/drawing/2014/main" id="{BA8E8BD8-2E45-33A5-7C51-65E4026FA23C}"/>
              </a:ext>
            </a:extLst>
          </p:cNvPr>
          <p:cNvGraphicFramePr>
            <a:graphicFrameLocks noGrp="1"/>
          </p:cNvGraphicFramePr>
          <p:nvPr>
            <p:ph idx="1"/>
            <p:extLst>
              <p:ext uri="{D42A27DB-BD31-4B8C-83A1-F6EECF244321}">
                <p14:modId xmlns:p14="http://schemas.microsoft.com/office/powerpoint/2010/main" val="108756280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9426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FE3B6-0492-F6DD-BFD4-34BF6C83ACDE}"/>
              </a:ext>
            </a:extLst>
          </p:cNvPr>
          <p:cNvSpPr>
            <a:spLocks noGrp="1"/>
          </p:cNvSpPr>
          <p:nvPr>
            <p:ph type="title"/>
          </p:nvPr>
        </p:nvSpPr>
        <p:spPr>
          <a:solidFill>
            <a:srgbClr val="002060"/>
          </a:solidFill>
        </p:spPr>
        <p:txBody>
          <a:bodyPr>
            <a:normAutofit fontScale="90000"/>
          </a:bodyPr>
          <a:lstStyle/>
          <a:p>
            <a:r>
              <a:rPr lang="en-GB" dirty="0">
                <a:solidFill>
                  <a:schemeClr val="bg1"/>
                </a:solidFill>
                <a:latin typeface="Arial"/>
                <a:cs typeface="Arial"/>
              </a:rPr>
              <a:t>Factors that influence organisational culture</a:t>
            </a:r>
          </a:p>
        </p:txBody>
      </p:sp>
      <p:sp>
        <p:nvSpPr>
          <p:cNvPr id="3" name="Content Placeholder 2">
            <a:extLst>
              <a:ext uri="{FF2B5EF4-FFF2-40B4-BE49-F238E27FC236}">
                <a16:creationId xmlns:a16="http://schemas.microsoft.com/office/drawing/2014/main" id="{F9382794-8191-6071-51E5-026D33066B78}"/>
              </a:ext>
            </a:extLst>
          </p:cNvPr>
          <p:cNvSpPr>
            <a:spLocks noGrp="1"/>
          </p:cNvSpPr>
          <p:nvPr>
            <p:ph sz="half" idx="1"/>
          </p:nvPr>
        </p:nvSpPr>
        <p:spPr/>
        <p:txBody>
          <a:bodyPr vert="horz" lIns="91440" tIns="45720" rIns="91440" bIns="45720" rtlCol="0" anchor="t">
            <a:normAutofit fontScale="92500"/>
          </a:bodyPr>
          <a:lstStyle/>
          <a:p>
            <a:pPr marL="0" indent="0" algn="ctr">
              <a:buNone/>
            </a:pPr>
            <a:endParaRPr lang="en-GB" dirty="0"/>
          </a:p>
          <a:p>
            <a:pPr marL="0" indent="0" algn="ctr">
              <a:buNone/>
            </a:pPr>
            <a:r>
              <a:rPr lang="en-GB" dirty="0">
                <a:latin typeface="Arial"/>
                <a:cs typeface="Arial"/>
              </a:rPr>
              <a:t>What factors do you think influence organisational culture?</a:t>
            </a:r>
          </a:p>
        </p:txBody>
      </p:sp>
      <p:sp>
        <p:nvSpPr>
          <p:cNvPr id="4" name="Content Placeholder 3">
            <a:extLst>
              <a:ext uri="{FF2B5EF4-FFF2-40B4-BE49-F238E27FC236}">
                <a16:creationId xmlns:a16="http://schemas.microsoft.com/office/drawing/2014/main" id="{7282F57B-499B-D009-31AB-5398B1BEB803}"/>
              </a:ext>
            </a:extLst>
          </p:cNvPr>
          <p:cNvSpPr>
            <a:spLocks noGrp="1"/>
          </p:cNvSpPr>
          <p:nvPr>
            <p:ph sz="half" idx="2"/>
          </p:nvPr>
        </p:nvSpPr>
        <p:spPr/>
        <p:txBody>
          <a:bodyPr vert="horz" lIns="91440" tIns="45720" rIns="91440" bIns="45720" rtlCol="0" anchor="t">
            <a:normAutofit fontScale="92500"/>
          </a:bodyPr>
          <a:lstStyle/>
          <a:p>
            <a:r>
              <a:rPr lang="en-GB" dirty="0">
                <a:latin typeface="Arial"/>
                <a:cs typeface="Arial"/>
              </a:rPr>
              <a:t>Two major influences (theorists)</a:t>
            </a:r>
          </a:p>
          <a:p>
            <a:pPr lvl="1"/>
            <a:r>
              <a:rPr lang="en-GB" dirty="0">
                <a:latin typeface="Arial"/>
                <a:cs typeface="Arial"/>
              </a:rPr>
              <a:t>History of the organisation &amp;</a:t>
            </a:r>
          </a:p>
          <a:p>
            <a:pPr lvl="1"/>
            <a:r>
              <a:rPr lang="en-GB" dirty="0">
                <a:latin typeface="Arial"/>
                <a:cs typeface="Arial"/>
              </a:rPr>
              <a:t>Social culture in which situated</a:t>
            </a:r>
          </a:p>
          <a:p>
            <a:pPr lvl="1"/>
            <a:endParaRPr lang="en-GB" dirty="0">
              <a:latin typeface="Arial"/>
              <a:cs typeface="Arial"/>
            </a:endParaRPr>
          </a:p>
          <a:p>
            <a:r>
              <a:rPr lang="en-GB" dirty="0">
                <a:latin typeface="Arial"/>
                <a:cs typeface="Arial"/>
              </a:rPr>
              <a:t>Others include:</a:t>
            </a:r>
          </a:p>
          <a:p>
            <a:pPr lvl="1"/>
            <a:r>
              <a:rPr lang="en-GB" dirty="0">
                <a:latin typeface="Arial"/>
                <a:cs typeface="Arial"/>
              </a:rPr>
              <a:t>Power &amp; control</a:t>
            </a:r>
          </a:p>
          <a:p>
            <a:pPr lvl="1"/>
            <a:r>
              <a:rPr lang="en-GB" dirty="0">
                <a:latin typeface="Arial"/>
                <a:cs typeface="Arial"/>
              </a:rPr>
              <a:t>Vision</a:t>
            </a:r>
          </a:p>
          <a:p>
            <a:pPr lvl="1"/>
            <a:r>
              <a:rPr lang="en-GB" dirty="0">
                <a:latin typeface="Arial"/>
                <a:cs typeface="Arial"/>
              </a:rPr>
              <a:t>Mission</a:t>
            </a:r>
          </a:p>
          <a:p>
            <a:pPr lvl="1"/>
            <a:r>
              <a:rPr lang="en-GB" dirty="0">
                <a:latin typeface="Arial"/>
                <a:cs typeface="Arial"/>
              </a:rPr>
              <a:t>Type of business</a:t>
            </a:r>
          </a:p>
          <a:p>
            <a:pPr lvl="1"/>
            <a:endParaRPr lang="en-GB" dirty="0"/>
          </a:p>
        </p:txBody>
      </p:sp>
      <p:pic>
        <p:nvPicPr>
          <p:cNvPr id="5" name="Picture 4">
            <a:extLst>
              <a:ext uri="{FF2B5EF4-FFF2-40B4-BE49-F238E27FC236}">
                <a16:creationId xmlns:a16="http://schemas.microsoft.com/office/drawing/2014/main" id="{95FDE8B0-A86F-7407-C4A9-4A4B2952F66C}"/>
              </a:ext>
            </a:extLst>
          </p:cNvPr>
          <p:cNvPicPr>
            <a:picLocks noChangeAspect="1"/>
          </p:cNvPicPr>
          <p:nvPr/>
        </p:nvPicPr>
        <p:blipFill>
          <a:blip r:embed="rId3"/>
          <a:stretch>
            <a:fillRect/>
          </a:stretch>
        </p:blipFill>
        <p:spPr>
          <a:xfrm>
            <a:off x="1873250" y="3657599"/>
            <a:ext cx="2857500" cy="1600200"/>
          </a:xfrm>
          <a:prstGeom prst="rect">
            <a:avLst/>
          </a:prstGeom>
        </p:spPr>
      </p:pic>
    </p:spTree>
    <p:extLst>
      <p:ext uri="{BB962C8B-B14F-4D97-AF65-F5344CB8AC3E}">
        <p14:creationId xmlns:p14="http://schemas.microsoft.com/office/powerpoint/2010/main" val="1617068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fade">
                                      <p:cBhvr>
                                        <p:cTn id="24" dur="1000"/>
                                        <p:tgtEl>
                                          <p:spTgt spid="4">
                                            <p:txEl>
                                              <p:pRg st="4" end="4"/>
                                            </p:txEl>
                                          </p:spTgt>
                                        </p:tgtEl>
                                      </p:cBhvr>
                                    </p:animEffect>
                                    <p:anim calcmode="lin" valueType="num">
                                      <p:cBhvr>
                                        <p:cTn id="2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Effect transition="in" filter="fade">
                                      <p:cBhvr>
                                        <p:cTn id="29" dur="1000"/>
                                        <p:tgtEl>
                                          <p:spTgt spid="4">
                                            <p:txEl>
                                              <p:pRg st="5" end="5"/>
                                            </p:txEl>
                                          </p:spTgt>
                                        </p:tgtEl>
                                      </p:cBhvr>
                                    </p:animEffect>
                                    <p:anim calcmode="lin" valueType="num">
                                      <p:cBhvr>
                                        <p:cTn id="3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6" end="6"/>
                                            </p:txEl>
                                          </p:spTgt>
                                        </p:tgtEl>
                                        <p:attrNameLst>
                                          <p:attrName>style.visibility</p:attrName>
                                        </p:attrNameLst>
                                      </p:cBhvr>
                                      <p:to>
                                        <p:strVal val="visible"/>
                                      </p:to>
                                    </p:set>
                                    <p:animEffect transition="in" filter="fade">
                                      <p:cBhvr>
                                        <p:cTn id="34" dur="1000"/>
                                        <p:tgtEl>
                                          <p:spTgt spid="4">
                                            <p:txEl>
                                              <p:pRg st="6" end="6"/>
                                            </p:txEl>
                                          </p:spTgt>
                                        </p:tgtEl>
                                      </p:cBhvr>
                                    </p:animEffect>
                                    <p:anim calcmode="lin" valueType="num">
                                      <p:cBhvr>
                                        <p:cTn id="3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animEffect transition="in" filter="fade">
                                      <p:cBhvr>
                                        <p:cTn id="39" dur="1000"/>
                                        <p:tgtEl>
                                          <p:spTgt spid="4">
                                            <p:txEl>
                                              <p:pRg st="7" end="7"/>
                                            </p:txEl>
                                          </p:spTgt>
                                        </p:tgtEl>
                                      </p:cBhvr>
                                    </p:animEffect>
                                    <p:anim calcmode="lin" valueType="num">
                                      <p:cBhvr>
                                        <p:cTn id="4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4">
                                            <p:txEl>
                                              <p:pRg st="8" end="8"/>
                                            </p:txEl>
                                          </p:spTgt>
                                        </p:tgtEl>
                                        <p:attrNameLst>
                                          <p:attrName>style.visibility</p:attrName>
                                        </p:attrNameLst>
                                      </p:cBhvr>
                                      <p:to>
                                        <p:strVal val="visible"/>
                                      </p:to>
                                    </p:set>
                                    <p:animEffect transition="in" filter="fade">
                                      <p:cBhvr>
                                        <p:cTn id="44" dur="1000"/>
                                        <p:tgtEl>
                                          <p:spTgt spid="4">
                                            <p:txEl>
                                              <p:pRg st="8" end="8"/>
                                            </p:txEl>
                                          </p:spTgt>
                                        </p:tgtEl>
                                      </p:cBhvr>
                                    </p:animEffect>
                                    <p:anim calcmode="lin" valueType="num">
                                      <p:cBhvr>
                                        <p:cTn id="45"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6283E-B16F-0B06-4487-72B6C157F1C6}"/>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Organisational culture – visible or invisible?</a:t>
            </a:r>
          </a:p>
        </p:txBody>
      </p:sp>
      <p:sp>
        <p:nvSpPr>
          <p:cNvPr id="3" name="Content Placeholder 2">
            <a:extLst>
              <a:ext uri="{FF2B5EF4-FFF2-40B4-BE49-F238E27FC236}">
                <a16:creationId xmlns:a16="http://schemas.microsoft.com/office/drawing/2014/main" id="{D63F9F55-5E07-9954-C562-DE44E56C3CC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lgn="ctr">
              <a:buNone/>
            </a:pPr>
            <a:endParaRPr lang="en-GB" dirty="0"/>
          </a:p>
          <a:p>
            <a:pPr marL="0" indent="0" algn="ctr">
              <a:buNone/>
            </a:pPr>
            <a:r>
              <a:rPr lang="en-GB" b="1" dirty="0">
                <a:latin typeface="Arial"/>
                <a:cs typeface="Arial"/>
              </a:rPr>
              <a:t>Can we see organisational culture?</a:t>
            </a:r>
          </a:p>
        </p:txBody>
      </p:sp>
      <p:pic>
        <p:nvPicPr>
          <p:cNvPr id="5" name="Content Placeholder 4">
            <a:extLst>
              <a:ext uri="{FF2B5EF4-FFF2-40B4-BE49-F238E27FC236}">
                <a16:creationId xmlns:a16="http://schemas.microsoft.com/office/drawing/2014/main" id="{0D578030-BB39-4773-2714-AB002E579676}"/>
              </a:ext>
            </a:extLst>
          </p:cNvPr>
          <p:cNvPicPr>
            <a:picLocks noGrp="1" noChangeAspect="1"/>
          </p:cNvPicPr>
          <p:nvPr>
            <p:ph sz="half" idx="2"/>
          </p:nvPr>
        </p:nvPicPr>
        <p:blipFill>
          <a:blip r:embed="rId3"/>
          <a:stretch>
            <a:fillRect/>
          </a:stretch>
        </p:blipFill>
        <p:spPr>
          <a:xfrm>
            <a:off x="6654912" y="2097395"/>
            <a:ext cx="4458565" cy="2966973"/>
          </a:xfrm>
          <a:prstGeom prst="rect">
            <a:avLst/>
          </a:prstGeom>
        </p:spPr>
      </p:pic>
    </p:spTree>
    <p:extLst>
      <p:ext uri="{BB962C8B-B14F-4D97-AF65-F5344CB8AC3E}">
        <p14:creationId xmlns:p14="http://schemas.microsoft.com/office/powerpoint/2010/main" val="935639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5132-4353-E3C1-D952-B722A420D09E}"/>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Can we see ‘organisational culture’?</a:t>
            </a:r>
          </a:p>
        </p:txBody>
      </p:sp>
      <p:pic>
        <p:nvPicPr>
          <p:cNvPr id="5" name="Content Placeholder 4">
            <a:extLst>
              <a:ext uri="{FF2B5EF4-FFF2-40B4-BE49-F238E27FC236}">
                <a16:creationId xmlns:a16="http://schemas.microsoft.com/office/drawing/2014/main" id="{EE57A7DF-47AF-369F-41F2-561ACDD2B302}"/>
              </a:ext>
            </a:extLst>
          </p:cNvPr>
          <p:cNvPicPr>
            <a:picLocks noGrp="1" noChangeAspect="1"/>
          </p:cNvPicPr>
          <p:nvPr>
            <p:ph sz="half" idx="1"/>
          </p:nvPr>
        </p:nvPicPr>
        <p:blipFill>
          <a:blip r:embed="rId3"/>
          <a:stretch>
            <a:fillRect/>
          </a:stretch>
        </p:blipFill>
        <p:spPr>
          <a:xfrm>
            <a:off x="806824" y="1879806"/>
            <a:ext cx="5187577" cy="3304542"/>
          </a:xfrm>
          <a:prstGeom prst="rect">
            <a:avLst/>
          </a:prstGeom>
        </p:spPr>
      </p:pic>
      <p:sp>
        <p:nvSpPr>
          <p:cNvPr id="4" name="Content Placeholder 3">
            <a:extLst>
              <a:ext uri="{FF2B5EF4-FFF2-40B4-BE49-F238E27FC236}">
                <a16:creationId xmlns:a16="http://schemas.microsoft.com/office/drawing/2014/main" id="{F3F20FD6-2C9F-5D94-5C8E-31033139F7C4}"/>
              </a:ext>
            </a:extLst>
          </p:cNvPr>
          <p:cNvSpPr>
            <a:spLocks noGrp="1"/>
          </p:cNvSpPr>
          <p:nvPr>
            <p:ph sz="half" idx="2"/>
          </p:nvPr>
        </p:nvSpPr>
        <p:spPr>
          <a:xfrm>
            <a:off x="7144870" y="1537557"/>
            <a:ext cx="4240306" cy="3989040"/>
          </a:xfrm>
          <a:solidFill>
            <a:schemeClr val="accent2">
              <a:lumMod val="20000"/>
              <a:lumOff val="80000"/>
            </a:schemeClr>
          </a:solidFill>
        </p:spPr>
        <p:txBody>
          <a:bodyPr vert="horz" lIns="91440" tIns="45720" rIns="91440" bIns="45720" rtlCol="0" anchor="t">
            <a:normAutofit/>
          </a:bodyPr>
          <a:lstStyle/>
          <a:p>
            <a:endParaRPr lang="en-GB" dirty="0"/>
          </a:p>
          <a:p>
            <a:pPr algn="ctr"/>
            <a:r>
              <a:rPr lang="en-GB" b="1" dirty="0">
                <a:latin typeface="Arial"/>
                <a:cs typeface="Arial"/>
              </a:rPr>
              <a:t>Symbols</a:t>
            </a:r>
          </a:p>
          <a:p>
            <a:pPr algn="ctr"/>
            <a:r>
              <a:rPr lang="en-GB" b="1" dirty="0">
                <a:latin typeface="Arial"/>
                <a:cs typeface="Arial"/>
              </a:rPr>
              <a:t>Heroes</a:t>
            </a:r>
          </a:p>
          <a:p>
            <a:pPr algn="ctr"/>
            <a:r>
              <a:rPr lang="en-GB" b="1" dirty="0">
                <a:latin typeface="Arial"/>
                <a:cs typeface="Arial"/>
              </a:rPr>
              <a:t>Rituals</a:t>
            </a:r>
          </a:p>
          <a:p>
            <a:pPr algn="ctr"/>
            <a:r>
              <a:rPr lang="en-GB" b="1" dirty="0">
                <a:latin typeface="Arial"/>
                <a:cs typeface="Arial"/>
              </a:rPr>
              <a:t>Practices</a:t>
            </a:r>
          </a:p>
          <a:p>
            <a:pPr algn="ctr"/>
            <a:r>
              <a:rPr lang="en-GB" b="1" dirty="0">
                <a:latin typeface="Arial"/>
                <a:cs typeface="Arial"/>
              </a:rPr>
              <a:t>Values</a:t>
            </a:r>
          </a:p>
        </p:txBody>
      </p:sp>
    </p:spTree>
    <p:extLst>
      <p:ext uri="{BB962C8B-B14F-4D97-AF65-F5344CB8AC3E}">
        <p14:creationId xmlns:p14="http://schemas.microsoft.com/office/powerpoint/2010/main" val="2053776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1000"/>
                                        <p:tgtEl>
                                          <p:spTgt spid="4">
                                            <p:txEl>
                                              <p:pRg st="5" end="5"/>
                                            </p:txEl>
                                          </p:spTgt>
                                        </p:tgtEl>
                                      </p:cBhvr>
                                    </p:animEffect>
                                    <p:anim calcmode="lin" valueType="num">
                                      <p:cBhvr>
                                        <p:cTn id="36"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D409-9C0F-0345-2D80-7AA85B3AB0DD}"/>
              </a:ext>
            </a:extLst>
          </p:cNvPr>
          <p:cNvSpPr>
            <a:spLocks noGrp="1"/>
          </p:cNvSpPr>
          <p:nvPr>
            <p:ph type="title"/>
          </p:nvPr>
        </p:nvSpPr>
        <p:spPr>
          <a:solidFill>
            <a:srgbClr val="002060"/>
          </a:solidFill>
        </p:spPr>
        <p:txBody>
          <a:bodyPr/>
          <a:lstStyle/>
          <a:p>
            <a:r>
              <a:rPr lang="en-GB" dirty="0">
                <a:solidFill>
                  <a:schemeClr val="bg1"/>
                </a:solidFill>
              </a:rPr>
              <a:t>Hofstede’s ‘Onion’</a:t>
            </a:r>
          </a:p>
        </p:txBody>
      </p:sp>
      <p:pic>
        <p:nvPicPr>
          <p:cNvPr id="4" name="Picture 3">
            <a:extLst>
              <a:ext uri="{FF2B5EF4-FFF2-40B4-BE49-F238E27FC236}">
                <a16:creationId xmlns:a16="http://schemas.microsoft.com/office/drawing/2014/main" id="{5F769459-5937-3A92-8CFA-20BC2E1F7ADD}"/>
              </a:ext>
            </a:extLst>
          </p:cNvPr>
          <p:cNvPicPr>
            <a:picLocks noChangeAspect="1"/>
          </p:cNvPicPr>
          <p:nvPr/>
        </p:nvPicPr>
        <p:blipFill>
          <a:blip r:embed="rId3"/>
          <a:stretch>
            <a:fillRect/>
          </a:stretch>
        </p:blipFill>
        <p:spPr>
          <a:xfrm>
            <a:off x="3729317" y="1417638"/>
            <a:ext cx="4733365" cy="4216274"/>
          </a:xfrm>
          <a:prstGeom prst="rect">
            <a:avLst/>
          </a:prstGeom>
        </p:spPr>
      </p:pic>
    </p:spTree>
    <p:extLst>
      <p:ext uri="{BB962C8B-B14F-4D97-AF65-F5344CB8AC3E}">
        <p14:creationId xmlns:p14="http://schemas.microsoft.com/office/powerpoint/2010/main" val="1089126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2B899-8EBE-D192-94AC-AE3272E45775}"/>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Johnson &amp; Scholes – ‘Cultural Web’</a:t>
            </a:r>
          </a:p>
        </p:txBody>
      </p:sp>
      <p:pic>
        <p:nvPicPr>
          <p:cNvPr id="10" name="Content Placeholder 9">
            <a:extLst>
              <a:ext uri="{FF2B5EF4-FFF2-40B4-BE49-F238E27FC236}">
                <a16:creationId xmlns:a16="http://schemas.microsoft.com/office/drawing/2014/main" id="{81A77FBB-F359-38CE-26A5-FE23901638EE}"/>
              </a:ext>
            </a:extLst>
          </p:cNvPr>
          <p:cNvPicPr>
            <a:picLocks noGrp="1" noChangeAspect="1"/>
          </p:cNvPicPr>
          <p:nvPr>
            <p:ph idx="1"/>
          </p:nvPr>
        </p:nvPicPr>
        <p:blipFill>
          <a:blip r:embed="rId3"/>
          <a:stretch>
            <a:fillRect/>
          </a:stretch>
        </p:blipFill>
        <p:spPr>
          <a:xfrm>
            <a:off x="2618935" y="1417638"/>
            <a:ext cx="4093699" cy="4093699"/>
          </a:xfrm>
          <a:prstGeom prst="rect">
            <a:avLst/>
          </a:prstGeom>
        </p:spPr>
      </p:pic>
      <p:sp>
        <p:nvSpPr>
          <p:cNvPr id="11" name="Rectangle 10">
            <a:extLst>
              <a:ext uri="{FF2B5EF4-FFF2-40B4-BE49-F238E27FC236}">
                <a16:creationId xmlns:a16="http://schemas.microsoft.com/office/drawing/2014/main" id="{B29A1E24-C6FA-E849-8D82-58488A3E8986}"/>
              </a:ext>
            </a:extLst>
          </p:cNvPr>
          <p:cNvSpPr/>
          <p:nvPr/>
        </p:nvSpPr>
        <p:spPr>
          <a:xfrm>
            <a:off x="8792308" y="2385646"/>
            <a:ext cx="2391507" cy="2086708"/>
          </a:xfrm>
          <a:prstGeom prst="rect">
            <a:avLst/>
          </a:prstGeom>
          <a:solidFill>
            <a:schemeClr val="accent4">
              <a:lumMod val="60000"/>
              <a:lumOff val="4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latin typeface="Calibri"/>
                <a:ea typeface="Calibri"/>
                <a:cs typeface="Calibri"/>
              </a:rPr>
              <a:t>Paradigm =</a:t>
            </a:r>
          </a:p>
          <a:p>
            <a:pPr algn="ctr"/>
            <a:r>
              <a:rPr lang="en-GB" dirty="0">
                <a:solidFill>
                  <a:schemeClr val="tx1"/>
                </a:solidFill>
                <a:latin typeface="Calibri"/>
                <a:ea typeface="Calibri"/>
                <a:cs typeface="Calibri"/>
              </a:rPr>
              <a:t>‘the way things are done around here</a:t>
            </a:r>
            <a:r>
              <a:rPr lang="en-GB" dirty="0">
                <a:latin typeface="Calibri"/>
                <a:ea typeface="Calibri"/>
                <a:cs typeface="Calibri"/>
              </a:rPr>
              <a:t>’</a:t>
            </a:r>
          </a:p>
        </p:txBody>
      </p:sp>
      <p:sp>
        <p:nvSpPr>
          <p:cNvPr id="12" name="Arrow: Right 11">
            <a:extLst>
              <a:ext uri="{FF2B5EF4-FFF2-40B4-BE49-F238E27FC236}">
                <a16:creationId xmlns:a16="http://schemas.microsoft.com/office/drawing/2014/main" id="{88994006-A79C-4FA0-FF8A-DE774E064DC7}"/>
              </a:ext>
            </a:extLst>
          </p:cNvPr>
          <p:cNvSpPr/>
          <p:nvPr/>
        </p:nvSpPr>
        <p:spPr>
          <a:xfrm>
            <a:off x="6712634" y="3329672"/>
            <a:ext cx="1529041" cy="374820"/>
          </a:xfrm>
          <a:prstGeom prst="rightArrow">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0413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14F-CE7D-281C-4DDF-20693DCD669A}"/>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Organisational culture…</a:t>
            </a:r>
          </a:p>
        </p:txBody>
      </p:sp>
      <p:sp>
        <p:nvSpPr>
          <p:cNvPr id="3" name="Content Placeholder 2">
            <a:extLst>
              <a:ext uri="{FF2B5EF4-FFF2-40B4-BE49-F238E27FC236}">
                <a16:creationId xmlns:a16="http://schemas.microsoft.com/office/drawing/2014/main" id="{E454D742-8188-6F14-658C-527B4A0ED18E}"/>
              </a:ext>
            </a:extLst>
          </p:cNvPr>
          <p:cNvSpPr>
            <a:spLocks noGrp="1"/>
          </p:cNvSpPr>
          <p:nvPr>
            <p:ph idx="1"/>
          </p:nvPr>
        </p:nvSpPr>
        <p:spPr>
          <a:xfrm>
            <a:off x="609600" y="1600201"/>
            <a:ext cx="6688667" cy="3917032"/>
          </a:xfrm>
        </p:spPr>
        <p:txBody>
          <a:bodyPr vert="horz" lIns="91440" tIns="45720" rIns="91440" bIns="45720" rtlCol="0" anchor="t">
            <a:normAutofit fontScale="92500" lnSpcReduction="10000"/>
          </a:bodyPr>
          <a:lstStyle/>
          <a:p>
            <a:r>
              <a:rPr lang="en-GB" dirty="0">
                <a:latin typeface="Arial"/>
                <a:cs typeface="Arial"/>
              </a:rPr>
              <a:t>Facilitates the achievement of an organisation’s strategic objectives</a:t>
            </a:r>
          </a:p>
          <a:p>
            <a:r>
              <a:rPr lang="en-GB" dirty="0">
                <a:latin typeface="Arial"/>
                <a:cs typeface="Arial"/>
              </a:rPr>
              <a:t>Attracts the right employees</a:t>
            </a:r>
          </a:p>
          <a:p>
            <a:r>
              <a:rPr lang="en-GB" dirty="0">
                <a:latin typeface="Arial"/>
                <a:cs typeface="Arial"/>
              </a:rPr>
              <a:t>Markets it to its key stake holders and ‘customers’</a:t>
            </a:r>
          </a:p>
          <a:p>
            <a:r>
              <a:rPr lang="en-GB" dirty="0">
                <a:latin typeface="Arial"/>
                <a:cs typeface="Arial"/>
              </a:rPr>
              <a:t>Mirrors its core values </a:t>
            </a:r>
          </a:p>
          <a:p>
            <a:r>
              <a:rPr lang="en-GB" dirty="0">
                <a:latin typeface="Arial"/>
                <a:cs typeface="Arial"/>
              </a:rPr>
              <a:t>Reflects the organisations leadership</a:t>
            </a:r>
          </a:p>
        </p:txBody>
      </p:sp>
      <p:pic>
        <p:nvPicPr>
          <p:cNvPr id="4" name="Picture 3">
            <a:extLst>
              <a:ext uri="{FF2B5EF4-FFF2-40B4-BE49-F238E27FC236}">
                <a16:creationId xmlns:a16="http://schemas.microsoft.com/office/drawing/2014/main" id="{F06A41F0-0E4A-E3E6-2871-665D59DF37B3}"/>
              </a:ext>
            </a:extLst>
          </p:cNvPr>
          <p:cNvPicPr>
            <a:picLocks noChangeAspect="1"/>
          </p:cNvPicPr>
          <p:nvPr/>
        </p:nvPicPr>
        <p:blipFill>
          <a:blip r:embed="rId3"/>
          <a:stretch>
            <a:fillRect/>
          </a:stretch>
        </p:blipFill>
        <p:spPr>
          <a:xfrm>
            <a:off x="7363245" y="2101069"/>
            <a:ext cx="4219155" cy="2453998"/>
          </a:xfrm>
          <a:prstGeom prst="rect">
            <a:avLst/>
          </a:prstGeom>
        </p:spPr>
      </p:pic>
    </p:spTree>
    <p:extLst>
      <p:ext uri="{BB962C8B-B14F-4D97-AF65-F5344CB8AC3E}">
        <p14:creationId xmlns:p14="http://schemas.microsoft.com/office/powerpoint/2010/main" val="1850895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D361-9EEB-C5C2-9D53-3F23FCE18D55}"/>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Policing Culture</a:t>
            </a:r>
          </a:p>
        </p:txBody>
      </p:sp>
      <p:sp>
        <p:nvSpPr>
          <p:cNvPr id="3" name="Content Placeholder 2">
            <a:extLst>
              <a:ext uri="{FF2B5EF4-FFF2-40B4-BE49-F238E27FC236}">
                <a16:creationId xmlns:a16="http://schemas.microsoft.com/office/drawing/2014/main" id="{B69289F1-CF8F-21C9-0F41-AE4B6F086F62}"/>
              </a:ext>
            </a:extLst>
          </p:cNvPr>
          <p:cNvSpPr>
            <a:spLocks noGrp="1"/>
          </p:cNvSpPr>
          <p:nvPr>
            <p:ph idx="1"/>
          </p:nvPr>
        </p:nvSpPr>
        <p:spPr>
          <a:xfrm>
            <a:off x="609600" y="1600201"/>
            <a:ext cx="5240216" cy="3917032"/>
          </a:xfrm>
        </p:spPr>
        <p:txBody>
          <a:bodyPr vert="horz" lIns="91440" tIns="45720" rIns="91440" bIns="45720" rtlCol="0" anchor="t">
            <a:normAutofit/>
          </a:bodyPr>
          <a:lstStyle/>
          <a:p>
            <a:endParaRPr lang="en-GB" dirty="0">
              <a:latin typeface="Arial"/>
              <a:cs typeface="Arial"/>
            </a:endParaRPr>
          </a:p>
          <a:p>
            <a:r>
              <a:rPr lang="en-GB" dirty="0">
                <a:latin typeface="Arial"/>
                <a:cs typeface="Arial"/>
              </a:rPr>
              <a:t>Does such a phenomenon exist?</a:t>
            </a:r>
            <a:endParaRPr lang="en-GB"/>
          </a:p>
          <a:p>
            <a:pPr marL="0" indent="0">
              <a:buNone/>
            </a:pPr>
            <a:endParaRPr lang="en-GB" dirty="0">
              <a:latin typeface="Arial"/>
              <a:cs typeface="Arial"/>
            </a:endParaRPr>
          </a:p>
          <a:p>
            <a:r>
              <a:rPr lang="en-GB" dirty="0">
                <a:latin typeface="Arial"/>
                <a:cs typeface="Arial"/>
              </a:rPr>
              <a:t>How is it described?</a:t>
            </a:r>
          </a:p>
          <a:p>
            <a:pPr marL="0" indent="0">
              <a:buNone/>
            </a:pPr>
            <a:endParaRPr lang="en-GB" dirty="0"/>
          </a:p>
        </p:txBody>
      </p:sp>
      <p:pic>
        <p:nvPicPr>
          <p:cNvPr id="4" name="Picture 3">
            <a:extLst>
              <a:ext uri="{FF2B5EF4-FFF2-40B4-BE49-F238E27FC236}">
                <a16:creationId xmlns:a16="http://schemas.microsoft.com/office/drawing/2014/main" id="{07C3F544-9741-750D-0C5B-C373ACFDCC5D}"/>
              </a:ext>
            </a:extLst>
          </p:cNvPr>
          <p:cNvPicPr>
            <a:picLocks noChangeAspect="1"/>
          </p:cNvPicPr>
          <p:nvPr/>
        </p:nvPicPr>
        <p:blipFill>
          <a:blip r:embed="rId3"/>
          <a:stretch>
            <a:fillRect/>
          </a:stretch>
        </p:blipFill>
        <p:spPr>
          <a:xfrm>
            <a:off x="6096000" y="2680248"/>
            <a:ext cx="5673970" cy="2836985"/>
          </a:xfrm>
          <a:prstGeom prst="rect">
            <a:avLst/>
          </a:prstGeom>
        </p:spPr>
      </p:pic>
    </p:spTree>
    <p:extLst>
      <p:ext uri="{BB962C8B-B14F-4D97-AF65-F5344CB8AC3E}">
        <p14:creationId xmlns:p14="http://schemas.microsoft.com/office/powerpoint/2010/main" val="266308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A7FF3-8FA5-75D4-3D0A-BCB76D2F1437}"/>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Police culture</a:t>
            </a:r>
          </a:p>
        </p:txBody>
      </p:sp>
      <p:sp>
        <p:nvSpPr>
          <p:cNvPr id="3" name="Content Placeholder 2">
            <a:extLst>
              <a:ext uri="{FF2B5EF4-FFF2-40B4-BE49-F238E27FC236}">
                <a16:creationId xmlns:a16="http://schemas.microsoft.com/office/drawing/2014/main" id="{EA41C227-1996-FAD1-011E-D46963C9DF29}"/>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Police culture does not simply mean police attitudes</a:t>
            </a:r>
          </a:p>
          <a:p>
            <a:r>
              <a:rPr lang="en-GB" dirty="0">
                <a:latin typeface="Arial"/>
                <a:cs typeface="Arial"/>
              </a:rPr>
              <a:t>It can be perceived by the public as ‘corrupt, aggressive, racist and above the law that empowers them.</a:t>
            </a:r>
          </a:p>
          <a:p>
            <a:endParaRPr lang="en-GB" dirty="0"/>
          </a:p>
        </p:txBody>
      </p:sp>
      <p:sp>
        <p:nvSpPr>
          <p:cNvPr id="4" name="Content Placeholder 3">
            <a:extLst>
              <a:ext uri="{FF2B5EF4-FFF2-40B4-BE49-F238E27FC236}">
                <a16:creationId xmlns:a16="http://schemas.microsoft.com/office/drawing/2014/main" id="{C2626676-E268-2878-1EF9-4852643F7492}"/>
              </a:ext>
            </a:extLst>
          </p:cNvPr>
          <p:cNvSpPr>
            <a:spLocks noGrp="1"/>
          </p:cNvSpPr>
          <p:nvPr>
            <p:ph sz="half" idx="2"/>
          </p:nvPr>
        </p:nvSpPr>
        <p:spPr/>
        <p:txBody>
          <a:bodyPr vert="horz" lIns="91440" tIns="45720" rIns="91440" bIns="45720" rtlCol="0" anchor="t">
            <a:normAutofit/>
          </a:bodyPr>
          <a:lstStyle/>
          <a:p>
            <a:pPr marL="0" indent="0">
              <a:buNone/>
            </a:pPr>
            <a:endParaRPr lang="en-GB" dirty="0"/>
          </a:p>
          <a:p>
            <a:pPr marL="0" indent="0" algn="ctr">
              <a:buNone/>
            </a:pPr>
            <a:r>
              <a:rPr lang="en-GB" dirty="0">
                <a:latin typeface="Calibri"/>
                <a:ea typeface="Calibri"/>
                <a:cs typeface="Calibri"/>
              </a:rPr>
              <a:t>‘</a:t>
            </a:r>
            <a:r>
              <a:rPr lang="en-GB" b="1" i="1" dirty="0">
                <a:latin typeface="Calibri"/>
                <a:ea typeface="Calibri"/>
                <a:cs typeface="Calibri"/>
              </a:rPr>
              <a:t>Police culture is an occupational culture linked to the police role’ (Loftus, 2009)</a:t>
            </a:r>
          </a:p>
        </p:txBody>
      </p:sp>
    </p:spTree>
    <p:extLst>
      <p:ext uri="{BB962C8B-B14F-4D97-AF65-F5344CB8AC3E}">
        <p14:creationId xmlns:p14="http://schemas.microsoft.com/office/powerpoint/2010/main" val="2986090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BBB0C-1FB1-4EA0-0BAA-36C425261692}"/>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Cultural Challenges for Police Leadership</a:t>
            </a:r>
          </a:p>
        </p:txBody>
      </p:sp>
      <p:pic>
        <p:nvPicPr>
          <p:cNvPr id="6" name="Content Placeholder 5">
            <a:extLst>
              <a:ext uri="{FF2B5EF4-FFF2-40B4-BE49-F238E27FC236}">
                <a16:creationId xmlns:a16="http://schemas.microsoft.com/office/drawing/2014/main" id="{C82E8B2F-5930-9093-D3D6-75C14954956E}"/>
              </a:ext>
            </a:extLst>
          </p:cNvPr>
          <p:cNvPicPr>
            <a:picLocks noGrp="1" noChangeAspect="1"/>
          </p:cNvPicPr>
          <p:nvPr>
            <p:ph sz="half" idx="1"/>
          </p:nvPr>
        </p:nvPicPr>
        <p:blipFill>
          <a:blip r:embed="rId3"/>
          <a:stretch>
            <a:fillRect/>
          </a:stretch>
        </p:blipFill>
        <p:spPr>
          <a:xfrm>
            <a:off x="861305" y="1999739"/>
            <a:ext cx="5133096" cy="3041184"/>
          </a:xfrm>
          <a:prstGeom prst="rect">
            <a:avLst/>
          </a:prstGeom>
        </p:spPr>
      </p:pic>
      <p:sp>
        <p:nvSpPr>
          <p:cNvPr id="5" name="Content Placeholder 4">
            <a:extLst>
              <a:ext uri="{FF2B5EF4-FFF2-40B4-BE49-F238E27FC236}">
                <a16:creationId xmlns:a16="http://schemas.microsoft.com/office/drawing/2014/main" id="{1C9073B4-9B7B-DFD8-6243-00A5E86F77F7}"/>
              </a:ext>
            </a:extLst>
          </p:cNvPr>
          <p:cNvSpPr>
            <a:spLocks noGrp="1"/>
          </p:cNvSpPr>
          <p:nvPr>
            <p:ph sz="half" idx="2"/>
          </p:nvPr>
        </p:nvSpPr>
        <p:spPr>
          <a:xfrm>
            <a:off x="6197600" y="1600201"/>
            <a:ext cx="5384800" cy="2713891"/>
          </a:xfrm>
        </p:spPr>
        <p:txBody>
          <a:bodyPr vert="horz" lIns="91440" tIns="45720" rIns="91440" bIns="45720" rtlCol="0" anchor="t">
            <a:normAutofit/>
          </a:bodyPr>
          <a:lstStyle/>
          <a:p>
            <a:pPr marL="0" indent="0">
              <a:buNone/>
            </a:pPr>
            <a:endParaRPr lang="en-GB" dirty="0"/>
          </a:p>
          <a:p>
            <a:pPr marL="0" indent="0" algn="ctr">
              <a:buNone/>
            </a:pPr>
            <a:r>
              <a:rPr lang="en-GB" b="1" dirty="0">
                <a:latin typeface="Arial"/>
                <a:cs typeface="Arial"/>
              </a:rPr>
              <a:t>What challenges does ‘culture’ pose for you as leaders within policing? </a:t>
            </a:r>
          </a:p>
        </p:txBody>
      </p:sp>
    </p:spTree>
    <p:extLst>
      <p:ext uri="{BB962C8B-B14F-4D97-AF65-F5344CB8AC3E}">
        <p14:creationId xmlns:p14="http://schemas.microsoft.com/office/powerpoint/2010/main" val="3831917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EECF5-BEE7-FD99-C832-7FD9F6B5C993}"/>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Cultural Challenges for police leadership</a:t>
            </a:r>
          </a:p>
        </p:txBody>
      </p:sp>
      <p:sp>
        <p:nvSpPr>
          <p:cNvPr id="3" name="Content Placeholder 2">
            <a:extLst>
              <a:ext uri="{FF2B5EF4-FFF2-40B4-BE49-F238E27FC236}">
                <a16:creationId xmlns:a16="http://schemas.microsoft.com/office/drawing/2014/main" id="{23ED55C5-822A-A736-279F-A3FB75D59421}"/>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Answers via</a:t>
            </a:r>
          </a:p>
          <a:p>
            <a:pPr marL="0" indent="0">
              <a:buNone/>
            </a:pPr>
            <a:r>
              <a:rPr lang="en-GB" dirty="0">
                <a:latin typeface="Arial"/>
                <a:cs typeface="Arial"/>
                <a:hlinkClick r:id="rId3"/>
              </a:rPr>
              <a:t>www.mentimeter.com</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rPr>
              <a:t>Code: 7519 0478</a:t>
            </a:r>
          </a:p>
        </p:txBody>
      </p:sp>
      <p:pic>
        <p:nvPicPr>
          <p:cNvPr id="4" name="Picture 3">
            <a:extLst>
              <a:ext uri="{FF2B5EF4-FFF2-40B4-BE49-F238E27FC236}">
                <a16:creationId xmlns:a16="http://schemas.microsoft.com/office/drawing/2014/main" id="{F6BEDB93-FEC9-4037-5DA4-0A4B22D99622}"/>
              </a:ext>
            </a:extLst>
          </p:cNvPr>
          <p:cNvPicPr>
            <a:picLocks noChangeAspect="1"/>
          </p:cNvPicPr>
          <p:nvPr/>
        </p:nvPicPr>
        <p:blipFill>
          <a:blip r:embed="rId4"/>
          <a:stretch>
            <a:fillRect/>
          </a:stretch>
        </p:blipFill>
        <p:spPr>
          <a:xfrm>
            <a:off x="6320192" y="2346866"/>
            <a:ext cx="4334632" cy="2164268"/>
          </a:xfrm>
          <a:prstGeom prst="rect">
            <a:avLst/>
          </a:prstGeom>
        </p:spPr>
      </p:pic>
    </p:spTree>
    <p:extLst>
      <p:ext uri="{BB962C8B-B14F-4D97-AF65-F5344CB8AC3E}">
        <p14:creationId xmlns:p14="http://schemas.microsoft.com/office/powerpoint/2010/main" val="3780668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68C4B-5AF7-8E40-954C-5F24CA0E7AAF}"/>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Changing organisational cultures</a:t>
            </a:r>
          </a:p>
        </p:txBody>
      </p:sp>
      <p:sp>
        <p:nvSpPr>
          <p:cNvPr id="3" name="Content Placeholder 2">
            <a:extLst>
              <a:ext uri="{FF2B5EF4-FFF2-40B4-BE49-F238E27FC236}">
                <a16:creationId xmlns:a16="http://schemas.microsoft.com/office/drawing/2014/main" id="{BA44C42F-E101-D26A-2CDA-2BF9C34A58E1}"/>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Establish existence</a:t>
            </a:r>
          </a:p>
          <a:p>
            <a:r>
              <a:rPr lang="en-GB" dirty="0">
                <a:latin typeface="Arial"/>
                <a:cs typeface="Arial"/>
              </a:rPr>
              <a:t>Analysing culture</a:t>
            </a:r>
          </a:p>
          <a:p>
            <a:r>
              <a:rPr lang="en-GB" dirty="0">
                <a:latin typeface="Arial"/>
                <a:cs typeface="Arial"/>
              </a:rPr>
              <a:t>Adopt techniques to alter culture</a:t>
            </a:r>
          </a:p>
          <a:p>
            <a:r>
              <a:rPr lang="en-GB" dirty="0">
                <a:latin typeface="Arial"/>
                <a:cs typeface="Arial"/>
              </a:rPr>
              <a:t>Leadership</a:t>
            </a:r>
          </a:p>
        </p:txBody>
      </p:sp>
      <p:pic>
        <p:nvPicPr>
          <p:cNvPr id="5" name="Content Placeholder 4">
            <a:extLst>
              <a:ext uri="{FF2B5EF4-FFF2-40B4-BE49-F238E27FC236}">
                <a16:creationId xmlns:a16="http://schemas.microsoft.com/office/drawing/2014/main" id="{26CFC513-5800-F471-25FC-B8E52F51682E}"/>
              </a:ext>
            </a:extLst>
          </p:cNvPr>
          <p:cNvPicPr>
            <a:picLocks noGrp="1" noChangeAspect="1"/>
          </p:cNvPicPr>
          <p:nvPr>
            <p:ph sz="half" idx="2"/>
          </p:nvPr>
        </p:nvPicPr>
        <p:blipFill>
          <a:blip r:embed="rId3"/>
          <a:stretch>
            <a:fillRect/>
          </a:stretch>
        </p:blipFill>
        <p:spPr>
          <a:xfrm>
            <a:off x="6712804" y="2097396"/>
            <a:ext cx="4002088" cy="2663208"/>
          </a:xfrm>
          <a:prstGeom prst="rect">
            <a:avLst/>
          </a:prstGeom>
        </p:spPr>
      </p:pic>
    </p:spTree>
    <p:extLst>
      <p:ext uri="{BB962C8B-B14F-4D97-AF65-F5344CB8AC3E}">
        <p14:creationId xmlns:p14="http://schemas.microsoft.com/office/powerpoint/2010/main" val="2636931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BDC9F-81AD-0754-896A-F586C4C53CA1}"/>
              </a:ext>
            </a:extLst>
          </p:cNvPr>
          <p:cNvSpPr>
            <a:spLocks noGrp="1"/>
          </p:cNvSpPr>
          <p:nvPr>
            <p:ph type="title"/>
          </p:nvPr>
        </p:nvSpPr>
        <p:spPr>
          <a:solidFill>
            <a:srgbClr val="002060"/>
          </a:solidFill>
        </p:spPr>
        <p:txBody>
          <a:bodyPr/>
          <a:lstStyle/>
          <a:p>
            <a:r>
              <a:rPr lang="en-GB" dirty="0">
                <a:solidFill>
                  <a:schemeClr val="bg1"/>
                </a:solidFill>
              </a:rPr>
              <a:t>References &amp; Further Reading</a:t>
            </a:r>
          </a:p>
        </p:txBody>
      </p:sp>
      <p:sp>
        <p:nvSpPr>
          <p:cNvPr id="3" name="Content Placeholder 2">
            <a:extLst>
              <a:ext uri="{FF2B5EF4-FFF2-40B4-BE49-F238E27FC236}">
                <a16:creationId xmlns:a16="http://schemas.microsoft.com/office/drawing/2014/main" id="{7E97E5F4-7F38-25AF-E006-4C7AF1A5E7B1}"/>
              </a:ext>
            </a:extLst>
          </p:cNvPr>
          <p:cNvSpPr>
            <a:spLocks noGrp="1"/>
          </p:cNvSpPr>
          <p:nvPr>
            <p:ph idx="1"/>
          </p:nvPr>
        </p:nvSpPr>
        <p:spPr/>
        <p:txBody>
          <a:bodyPr>
            <a:normAutofit fontScale="70000" lnSpcReduction="20000"/>
          </a:bodyPr>
          <a:lstStyle/>
          <a:p>
            <a:pPr marL="228600" indent="-228600">
              <a:buAutoNum type="arabicPeriod"/>
            </a:pPr>
            <a:r>
              <a:rPr lang="en-GB" dirty="0"/>
              <a:t>Tom Peters and Robert Waterman (1988). </a:t>
            </a:r>
            <a:r>
              <a:rPr lang="en-GB" i="1" dirty="0"/>
              <a:t>In search of Excellence</a:t>
            </a:r>
            <a:r>
              <a:rPr lang="en-GB" dirty="0"/>
              <a:t>. Warner Books</a:t>
            </a:r>
          </a:p>
          <a:p>
            <a:pPr marL="228600" indent="-228600">
              <a:buAutoNum type="arabicPeriod"/>
            </a:pPr>
            <a:r>
              <a:rPr lang="en-GB" dirty="0"/>
              <a:t>Geert Hofstede, (1980) </a:t>
            </a:r>
            <a:r>
              <a:rPr lang="en-GB" i="1" dirty="0"/>
              <a:t>Culture’s consequences International Differences in Work-related Values. </a:t>
            </a:r>
            <a:r>
              <a:rPr lang="en-GB" dirty="0"/>
              <a:t>Beverly Hills, London SAGE.</a:t>
            </a:r>
          </a:p>
          <a:p>
            <a:pPr marL="228600" indent="-228600">
              <a:buAutoNum type="arabicPeriod"/>
            </a:pPr>
            <a:r>
              <a:rPr lang="en-GB" dirty="0"/>
              <a:t>Eldridge and Crombie (1974) cited in Andrew Brown </a:t>
            </a:r>
            <a:r>
              <a:rPr lang="en-GB" i="1" dirty="0"/>
              <a:t>‘Organisational Culture’</a:t>
            </a:r>
            <a:r>
              <a:rPr lang="en-GB" dirty="0"/>
              <a:t> . 2</a:t>
            </a:r>
            <a:r>
              <a:rPr lang="en-GB" baseline="30000" dirty="0"/>
              <a:t>nd</a:t>
            </a:r>
            <a:r>
              <a:rPr lang="en-GB" dirty="0"/>
              <a:t> Ed p.7  Prentice Hall</a:t>
            </a:r>
          </a:p>
          <a:p>
            <a:pPr marL="228600" indent="-228600">
              <a:buAutoNum type="arabicPeriod"/>
            </a:pPr>
            <a:r>
              <a:rPr lang="en-GB" dirty="0"/>
              <a:t>Geert Hofstede (200)1, </a:t>
            </a:r>
            <a:r>
              <a:rPr lang="en-GB" i="1" dirty="0"/>
              <a:t>Culture’s consequences: comparing values, behaviour, institutions and Organisations across nations</a:t>
            </a:r>
            <a:r>
              <a:rPr lang="en-GB" dirty="0"/>
              <a:t>. SAGE Publications</a:t>
            </a:r>
          </a:p>
          <a:p>
            <a:pPr marL="228600" indent="-228600">
              <a:buAutoNum type="arabicPeriod"/>
            </a:pPr>
            <a:r>
              <a:rPr lang="en-GB" dirty="0"/>
              <a:t>Gerry Johnson, Kevan Scholes &amp; Richard Whittington (2005)</a:t>
            </a:r>
            <a:r>
              <a:rPr lang="en-GB" i="1" dirty="0"/>
              <a:t>. Exploring Corporate strategy</a:t>
            </a:r>
            <a:r>
              <a:rPr lang="en-GB" dirty="0"/>
              <a:t>, 7th Ed. Pearson Education Ltd.</a:t>
            </a:r>
          </a:p>
          <a:p>
            <a:pPr marL="228600" indent="-228600">
              <a:buAutoNum type="arabicPeriod"/>
            </a:pPr>
            <a:r>
              <a:rPr lang="en-GB" dirty="0"/>
              <a:t>Andrew Brown (1998). </a:t>
            </a:r>
            <a:r>
              <a:rPr lang="en-GB" i="1" dirty="0"/>
              <a:t>Organisational Culture </a:t>
            </a:r>
            <a:r>
              <a:rPr lang="en-GB" dirty="0"/>
              <a:t>2</a:t>
            </a:r>
            <a:r>
              <a:rPr lang="en-GB" baseline="30000" dirty="0"/>
              <a:t>nd</a:t>
            </a:r>
            <a:r>
              <a:rPr lang="en-GB" dirty="0"/>
              <a:t> Ed, Prentice Hall</a:t>
            </a:r>
          </a:p>
          <a:p>
            <a:pPr marL="228600" indent="-228600">
              <a:buAutoNum type="arabicPeriod"/>
            </a:pPr>
            <a:r>
              <a:rPr lang="en-GB" dirty="0"/>
              <a:t>Loftus, B (2009) Police Culture in a Changing World. </a:t>
            </a:r>
            <a:r>
              <a:rPr lang="en-GB" dirty="0" err="1"/>
              <a:t>Oxford,GB</a:t>
            </a:r>
            <a:r>
              <a:rPr lang="en-GB" dirty="0"/>
              <a:t>. Oxford University Press</a:t>
            </a:r>
          </a:p>
          <a:p>
            <a:endParaRPr lang="en-GB" dirty="0"/>
          </a:p>
        </p:txBody>
      </p:sp>
    </p:spTree>
    <p:extLst>
      <p:ext uri="{BB962C8B-B14F-4D97-AF65-F5344CB8AC3E}">
        <p14:creationId xmlns:p14="http://schemas.microsoft.com/office/powerpoint/2010/main" val="2732985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841AB39-3548-519D-8232-6F3944532D4A}"/>
              </a:ext>
            </a:extLst>
          </p:cNvPr>
          <p:cNvPicPr>
            <a:picLocks noGrp="1" noChangeAspect="1"/>
          </p:cNvPicPr>
          <p:nvPr>
            <p:ph idx="4294967295"/>
          </p:nvPr>
        </p:nvPicPr>
        <p:blipFill>
          <a:blip r:embed="rId2"/>
          <a:stretch>
            <a:fillRect/>
          </a:stretch>
        </p:blipFill>
        <p:spPr>
          <a:xfrm>
            <a:off x="2245030" y="689431"/>
            <a:ext cx="7701940" cy="4313269"/>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554</TotalTime>
  <Words>3935</Words>
  <Application>Microsoft Office PowerPoint</Application>
  <PresentationFormat>Widescreen</PresentationFormat>
  <Paragraphs>389</Paragraphs>
  <Slides>27</Slides>
  <Notes>24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Theme1.thmx first page pp</vt:lpstr>
      <vt:lpstr> MSc  Policing (Operational &amp; Strategic Leadership) Lesson:  Organisational Culture   </vt:lpstr>
      <vt:lpstr>Lesson Outcomes</vt:lpstr>
      <vt:lpstr>Defining ‘Culture’</vt:lpstr>
      <vt:lpstr>Task - answers</vt:lpstr>
      <vt:lpstr>Culture is…..</vt:lpstr>
      <vt:lpstr>Culture</vt:lpstr>
      <vt:lpstr>Culture</vt:lpstr>
      <vt:lpstr>Defining Organisational Culture</vt:lpstr>
      <vt:lpstr>Organisational culture is…</vt:lpstr>
      <vt:lpstr>Task</vt:lpstr>
      <vt:lpstr>Task - answers</vt:lpstr>
      <vt:lpstr>What has influenced your choice of words? </vt:lpstr>
      <vt:lpstr>Theory of Organisational Culture</vt:lpstr>
      <vt:lpstr>Organisational culture – common terms</vt:lpstr>
      <vt:lpstr>Factors that influence organisational culture</vt:lpstr>
      <vt:lpstr>Organisational culture – visible or invisible?</vt:lpstr>
      <vt:lpstr>Can we see ‘organisational culture’?</vt:lpstr>
      <vt:lpstr>Hofstede’s ‘Onion’</vt:lpstr>
      <vt:lpstr>Johnson &amp; Scholes – ‘Cultural Web’</vt:lpstr>
      <vt:lpstr>Organisational culture…</vt:lpstr>
      <vt:lpstr>Policing Culture</vt:lpstr>
      <vt:lpstr>Police culture</vt:lpstr>
      <vt:lpstr>Cultural Challenges for Police Leadership</vt:lpstr>
      <vt:lpstr>Cultural Challenges for police leadership</vt:lpstr>
      <vt:lpstr>Changing organisational cultures</vt:lpstr>
      <vt:lpstr>References &amp; Further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103</cp:revision>
  <dcterms:created xsi:type="dcterms:W3CDTF">2021-10-13T07:56:41Z</dcterms:created>
  <dcterms:modified xsi:type="dcterms:W3CDTF">2025-02-11T10:54:24Z</dcterms:modified>
</cp:coreProperties>
</file>