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2/16/26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2/16/26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11972-1039-C8A9-8669-AC45BB59AC4F}"/>
              </a:ext>
            </a:extLst>
          </p:cNvPr>
          <p:cNvSpPr>
            <a:spLocks noGrp="1"/>
          </p:cNvSpPr>
          <p:nvPr>
            <p:ph type="ctrTitle"/>
          </p:nvPr>
        </p:nvSpPr>
        <p:spPr/>
        <p:txBody>
          <a:bodyPr>
            <a:normAutofit fontScale="90000"/>
          </a:bodyPr>
          <a:lstStyle/>
          <a:p>
            <a:r>
              <a:rPr lang="en-GB" dirty="0"/>
              <a:t>Lifespan development and attachment theory</a:t>
            </a:r>
            <a:endParaRPr lang="en-US" dirty="0"/>
          </a:p>
        </p:txBody>
      </p:sp>
      <p:sp>
        <p:nvSpPr>
          <p:cNvPr id="3" name="Subtitle 2">
            <a:extLst>
              <a:ext uri="{FF2B5EF4-FFF2-40B4-BE49-F238E27FC236}">
                <a16:creationId xmlns:a16="http://schemas.microsoft.com/office/drawing/2014/main" id="{A34AC468-C0EF-C26D-23B6-6F080EFED930}"/>
              </a:ext>
            </a:extLst>
          </p:cNvPr>
          <p:cNvSpPr>
            <a:spLocks noGrp="1"/>
          </p:cNvSpPr>
          <p:nvPr>
            <p:ph type="subTitle" idx="1"/>
          </p:nvPr>
        </p:nvSpPr>
        <p:spPr/>
        <p:txBody>
          <a:bodyPr/>
          <a:lstStyle/>
          <a:p>
            <a:r>
              <a:rPr lang="en-GB" dirty="0"/>
              <a:t>Nuha kassim-2414478</a:t>
            </a:r>
          </a:p>
          <a:p>
            <a:r>
              <a:rPr lang="en-GB" dirty="0" err="1"/>
              <a:t>Lchs4010-assessment</a:t>
            </a:r>
            <a:r>
              <a:rPr lang="en-GB" dirty="0"/>
              <a:t> 1</a:t>
            </a:r>
          </a:p>
        </p:txBody>
      </p:sp>
    </p:spTree>
    <p:extLst>
      <p:ext uri="{BB962C8B-B14F-4D97-AF65-F5344CB8AC3E}">
        <p14:creationId xmlns:p14="http://schemas.microsoft.com/office/powerpoint/2010/main" val="738794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7F971-5819-FA42-07A4-E8CAFC891488}"/>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6FE81440-C1AA-2549-769A-59CEEE3923B8}"/>
              </a:ext>
            </a:extLst>
          </p:cNvPr>
          <p:cNvSpPr>
            <a:spLocks noGrp="1"/>
          </p:cNvSpPr>
          <p:nvPr>
            <p:ph idx="1"/>
          </p:nvPr>
        </p:nvSpPr>
        <p:spPr/>
        <p:txBody>
          <a:bodyPr/>
          <a:lstStyle/>
          <a:p>
            <a:r>
              <a:rPr lang="en-GB" dirty="0"/>
              <a:t>I am here today to talk about Jenny’s situation and the potential impact on her wellbeing</a:t>
            </a:r>
          </a:p>
          <a:p>
            <a:r>
              <a:rPr lang="en-GB" dirty="0"/>
              <a:t>This presentation examines the potential impact of Jenny’s caregiving role on her psychological development and wellbeing. Attachment theory will be used to explore how early relationships and life experiences may influence her emotional development. The presentation will also propose practical strategies to support her needs within health and social care.</a:t>
            </a:r>
          </a:p>
        </p:txBody>
      </p:sp>
    </p:spTree>
    <p:extLst>
      <p:ext uri="{BB962C8B-B14F-4D97-AF65-F5344CB8AC3E}">
        <p14:creationId xmlns:p14="http://schemas.microsoft.com/office/powerpoint/2010/main" val="4194496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53997-55FA-53F7-4BC4-86175DCF9169}"/>
              </a:ext>
            </a:extLst>
          </p:cNvPr>
          <p:cNvSpPr>
            <a:spLocks noGrp="1"/>
          </p:cNvSpPr>
          <p:nvPr>
            <p:ph type="title"/>
          </p:nvPr>
        </p:nvSpPr>
        <p:spPr/>
        <p:txBody>
          <a:bodyPr/>
          <a:lstStyle/>
          <a:p>
            <a:r>
              <a:rPr lang="en-GB" dirty="0"/>
              <a:t>Scenario overview</a:t>
            </a:r>
            <a:endParaRPr lang="en-US" dirty="0"/>
          </a:p>
        </p:txBody>
      </p:sp>
      <p:sp>
        <p:nvSpPr>
          <p:cNvPr id="3" name="Content Placeholder 2">
            <a:extLst>
              <a:ext uri="{FF2B5EF4-FFF2-40B4-BE49-F238E27FC236}">
                <a16:creationId xmlns:a16="http://schemas.microsoft.com/office/drawing/2014/main" id="{A9C2E8D5-B314-DA59-4765-5FF68D02FEC6}"/>
              </a:ext>
            </a:extLst>
          </p:cNvPr>
          <p:cNvSpPr>
            <a:spLocks noGrp="1"/>
          </p:cNvSpPr>
          <p:nvPr>
            <p:ph idx="1"/>
          </p:nvPr>
        </p:nvSpPr>
        <p:spPr/>
        <p:txBody>
          <a:bodyPr/>
          <a:lstStyle/>
          <a:p>
            <a:r>
              <a:rPr lang="en-GB" dirty="0"/>
              <a:t>Jenny is a sixteen year old young carer who has cared for her mother for the past five years following the death of her father.</a:t>
            </a:r>
          </a:p>
          <a:p>
            <a:r>
              <a:rPr lang="en-GB" dirty="0"/>
              <a:t>Her mother experiences mobility issues and memory loss, meaning jenny takes over daily tasks and chores.</a:t>
            </a:r>
          </a:p>
          <a:p>
            <a:r>
              <a:rPr lang="en-GB" dirty="0"/>
              <a:t>Jenny helps around the house with cleaning, cooking etc</a:t>
            </a:r>
          </a:p>
          <a:p>
            <a:r>
              <a:rPr lang="en-GB" dirty="0"/>
              <a:t>Talking on this big of a role at such a young age and during adolescence which is important stages in life for development may affect Jenny is many different ways. </a:t>
            </a:r>
          </a:p>
          <a:p>
            <a:endParaRPr lang="en-US" dirty="0"/>
          </a:p>
        </p:txBody>
      </p:sp>
    </p:spTree>
    <p:extLst>
      <p:ext uri="{BB962C8B-B14F-4D97-AF65-F5344CB8AC3E}">
        <p14:creationId xmlns:p14="http://schemas.microsoft.com/office/powerpoint/2010/main" val="775842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C340-2FC0-CD92-F66B-960299459EA8}"/>
              </a:ext>
            </a:extLst>
          </p:cNvPr>
          <p:cNvSpPr>
            <a:spLocks noGrp="1"/>
          </p:cNvSpPr>
          <p:nvPr>
            <p:ph type="title"/>
          </p:nvPr>
        </p:nvSpPr>
        <p:spPr/>
        <p:txBody>
          <a:bodyPr/>
          <a:lstStyle/>
          <a:p>
            <a:r>
              <a:rPr lang="en-GB" dirty="0"/>
              <a:t>Attachment theory explained </a:t>
            </a:r>
            <a:endParaRPr lang="en-US" dirty="0"/>
          </a:p>
        </p:txBody>
      </p:sp>
      <p:sp>
        <p:nvSpPr>
          <p:cNvPr id="3" name="Content Placeholder 2">
            <a:extLst>
              <a:ext uri="{FF2B5EF4-FFF2-40B4-BE49-F238E27FC236}">
                <a16:creationId xmlns:a16="http://schemas.microsoft.com/office/drawing/2014/main" id="{894ADB0A-8DC9-F8CA-1645-82C42E6F3DAE}"/>
              </a:ext>
            </a:extLst>
          </p:cNvPr>
          <p:cNvSpPr>
            <a:spLocks noGrp="1"/>
          </p:cNvSpPr>
          <p:nvPr>
            <p:ph idx="1"/>
          </p:nvPr>
        </p:nvSpPr>
        <p:spPr/>
        <p:txBody>
          <a:bodyPr/>
          <a:lstStyle/>
          <a:p>
            <a:r>
              <a:rPr lang="en-GB" dirty="0"/>
              <a:t>Attachment theory proposes that early emotional bonds between children and caregivers are essential for healthy psychological development.</a:t>
            </a:r>
          </a:p>
          <a:p>
            <a:r>
              <a:rPr lang="en-GB" dirty="0"/>
              <a:t>Secure attachments provide a sense of safety and help individuals build confidence and resilience.</a:t>
            </a:r>
          </a:p>
          <a:p>
            <a:r>
              <a:rPr lang="en-GB" dirty="0"/>
              <a:t>In contrast, disrupted attachments may lead to emotional difficulties or anxiety.</a:t>
            </a:r>
          </a:p>
          <a:p>
            <a:r>
              <a:rPr lang="en-GB" dirty="0"/>
              <a:t>The theory introduces the concept of an internal working model, which explains how early experiences shape expectations of relationships and influence behaviour throughout life.</a:t>
            </a:r>
            <a:endParaRPr lang="en-US" dirty="0"/>
          </a:p>
        </p:txBody>
      </p:sp>
    </p:spTree>
    <p:extLst>
      <p:ext uri="{BB962C8B-B14F-4D97-AF65-F5344CB8AC3E}">
        <p14:creationId xmlns:p14="http://schemas.microsoft.com/office/powerpoint/2010/main" val="2769903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7BD67-FEE5-3B3E-2485-8E57F6FE1A7B}"/>
              </a:ext>
            </a:extLst>
          </p:cNvPr>
          <p:cNvSpPr>
            <a:spLocks noGrp="1"/>
          </p:cNvSpPr>
          <p:nvPr>
            <p:ph type="title"/>
          </p:nvPr>
        </p:nvSpPr>
        <p:spPr/>
        <p:txBody>
          <a:bodyPr/>
          <a:lstStyle/>
          <a:p>
            <a:r>
              <a:rPr lang="en-GB" dirty="0"/>
              <a:t>Relevance to jenny</a:t>
            </a:r>
            <a:endParaRPr lang="en-US" dirty="0"/>
          </a:p>
        </p:txBody>
      </p:sp>
      <p:sp>
        <p:nvSpPr>
          <p:cNvPr id="3" name="Content Placeholder 2">
            <a:extLst>
              <a:ext uri="{FF2B5EF4-FFF2-40B4-BE49-F238E27FC236}">
                <a16:creationId xmlns:a16="http://schemas.microsoft.com/office/drawing/2014/main" id="{B1CB21F2-8F73-34E2-DBD1-809763F72FC5}"/>
              </a:ext>
            </a:extLst>
          </p:cNvPr>
          <p:cNvSpPr>
            <a:spLocks noGrp="1"/>
          </p:cNvSpPr>
          <p:nvPr>
            <p:ph idx="1"/>
          </p:nvPr>
        </p:nvSpPr>
        <p:spPr/>
        <p:txBody>
          <a:bodyPr/>
          <a:lstStyle/>
          <a:p>
            <a:r>
              <a:rPr lang="en-GB" dirty="0"/>
              <a:t>Jenny experienced the loss of her father during childhood, which may have disrupted important emotional attachments . She has also taken on a caregiving role towards her mother ,which may create a role reversal where she places her mothers needs before her own.</a:t>
            </a:r>
          </a:p>
          <a:p>
            <a:r>
              <a:rPr lang="en-GB" dirty="0"/>
              <a:t>The situation may affect her emotional security, independence and development of healthy peer relationships.</a:t>
            </a:r>
          </a:p>
          <a:p>
            <a:r>
              <a:rPr lang="en-GB" dirty="0"/>
              <a:t>Attachment theory helps explain how these experiences could influence her coping strategies and emotional wellbeing.</a:t>
            </a:r>
            <a:endParaRPr lang="en-US" dirty="0"/>
          </a:p>
        </p:txBody>
      </p:sp>
    </p:spTree>
    <p:extLst>
      <p:ext uri="{BB962C8B-B14F-4D97-AF65-F5344CB8AC3E}">
        <p14:creationId xmlns:p14="http://schemas.microsoft.com/office/powerpoint/2010/main" val="1931317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72FFE-6CB2-CD95-FC0B-AFC3957A815F}"/>
              </a:ext>
            </a:extLst>
          </p:cNvPr>
          <p:cNvSpPr>
            <a:spLocks noGrp="1"/>
          </p:cNvSpPr>
          <p:nvPr>
            <p:ph type="title"/>
          </p:nvPr>
        </p:nvSpPr>
        <p:spPr/>
        <p:txBody>
          <a:bodyPr>
            <a:normAutofit/>
          </a:bodyPr>
          <a:lstStyle/>
          <a:p>
            <a:r>
              <a:rPr lang="en-GB" dirty="0"/>
              <a:t>Impact of development and wellbeing </a:t>
            </a:r>
            <a:endParaRPr lang="en-US" dirty="0"/>
          </a:p>
        </p:txBody>
      </p:sp>
      <p:sp>
        <p:nvSpPr>
          <p:cNvPr id="3" name="Content Placeholder 2">
            <a:extLst>
              <a:ext uri="{FF2B5EF4-FFF2-40B4-BE49-F238E27FC236}">
                <a16:creationId xmlns:a16="http://schemas.microsoft.com/office/drawing/2014/main" id="{BCCCB9BE-6A87-4350-5177-6F16DE644C30}"/>
              </a:ext>
            </a:extLst>
          </p:cNvPr>
          <p:cNvSpPr>
            <a:spLocks noGrp="1"/>
          </p:cNvSpPr>
          <p:nvPr>
            <p:ph idx="1"/>
          </p:nvPr>
        </p:nvSpPr>
        <p:spPr/>
        <p:txBody>
          <a:bodyPr/>
          <a:lstStyle/>
          <a:p>
            <a:r>
              <a:rPr lang="en-GB" dirty="0"/>
              <a:t>Jenny’s caring responsibilities may increase emotional stress and reduce opportunities for typical adolescent experiences such as socialising and developing independence. She may experience anxiety or struggle with balancing education and caregiving duties.</a:t>
            </a:r>
          </a:p>
          <a:p>
            <a:r>
              <a:rPr lang="en-GB" dirty="0"/>
              <a:t>However, her experience may also contribute to resilience, empathy and maturity. The overall impact on her wellbeing will depend on the support available to her and her ability to maintain supportive relationships.</a:t>
            </a:r>
            <a:endParaRPr lang="en-US" dirty="0"/>
          </a:p>
        </p:txBody>
      </p:sp>
    </p:spTree>
    <p:extLst>
      <p:ext uri="{BB962C8B-B14F-4D97-AF65-F5344CB8AC3E}">
        <p14:creationId xmlns:p14="http://schemas.microsoft.com/office/powerpoint/2010/main" val="2212293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D7F52-6A58-9155-14EC-6482EFD71B3E}"/>
              </a:ext>
            </a:extLst>
          </p:cNvPr>
          <p:cNvSpPr>
            <a:spLocks noGrp="1"/>
          </p:cNvSpPr>
          <p:nvPr>
            <p:ph type="title"/>
          </p:nvPr>
        </p:nvSpPr>
        <p:spPr/>
        <p:txBody>
          <a:bodyPr/>
          <a:lstStyle/>
          <a:p>
            <a:r>
              <a:rPr lang="en-GB" dirty="0"/>
              <a:t>Biological and environment influences</a:t>
            </a:r>
            <a:endParaRPr lang="en-US" dirty="0"/>
          </a:p>
        </p:txBody>
      </p:sp>
      <p:sp>
        <p:nvSpPr>
          <p:cNvPr id="3" name="Content Placeholder 2">
            <a:extLst>
              <a:ext uri="{FF2B5EF4-FFF2-40B4-BE49-F238E27FC236}">
                <a16:creationId xmlns:a16="http://schemas.microsoft.com/office/drawing/2014/main" id="{E1EAFA23-022C-77B0-5CFF-CFE27A97C2C5}"/>
              </a:ext>
            </a:extLst>
          </p:cNvPr>
          <p:cNvSpPr>
            <a:spLocks noGrp="1"/>
          </p:cNvSpPr>
          <p:nvPr>
            <p:ph idx="1"/>
          </p:nvPr>
        </p:nvSpPr>
        <p:spPr/>
        <p:txBody>
          <a:bodyPr/>
          <a:lstStyle/>
          <a:p>
            <a:r>
              <a:rPr lang="en-GB" dirty="0"/>
              <a:t>Adolescence is a period of significant biological development, including hormonal changes and ongoing brain maturation, which can increase emotional sensitivity. </a:t>
            </a:r>
          </a:p>
          <a:p>
            <a:r>
              <a:rPr lang="en-GB" dirty="0"/>
              <a:t>Environmental factors such as bereavement, family responsibilities and limited social opportunities may influence Jenny’s psychological development.</a:t>
            </a:r>
          </a:p>
          <a:p>
            <a:r>
              <a:rPr lang="en-GB" dirty="0"/>
              <a:t>The interaction between biological vulnerability and environmental stress highlights the importance of external support systems in promoting healthy development.</a:t>
            </a:r>
            <a:endParaRPr lang="en-US" dirty="0"/>
          </a:p>
        </p:txBody>
      </p:sp>
    </p:spTree>
    <p:extLst>
      <p:ext uri="{BB962C8B-B14F-4D97-AF65-F5344CB8AC3E}">
        <p14:creationId xmlns:p14="http://schemas.microsoft.com/office/powerpoint/2010/main" val="2060780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F7BA2-DB9F-43A5-E35B-F471D72AE2E5}"/>
              </a:ext>
            </a:extLst>
          </p:cNvPr>
          <p:cNvSpPr>
            <a:spLocks noGrp="1"/>
          </p:cNvSpPr>
          <p:nvPr>
            <p:ph type="title"/>
          </p:nvPr>
        </p:nvSpPr>
        <p:spPr/>
        <p:txBody>
          <a:bodyPr/>
          <a:lstStyle/>
          <a:p>
            <a:r>
              <a:rPr lang="en-GB" dirty="0"/>
              <a:t>Support plan and interventions</a:t>
            </a:r>
            <a:endParaRPr lang="en-US" dirty="0"/>
          </a:p>
        </p:txBody>
      </p:sp>
      <p:sp>
        <p:nvSpPr>
          <p:cNvPr id="3" name="Content Placeholder 2">
            <a:extLst>
              <a:ext uri="{FF2B5EF4-FFF2-40B4-BE49-F238E27FC236}">
                <a16:creationId xmlns:a16="http://schemas.microsoft.com/office/drawing/2014/main" id="{8E6C6C48-C36B-0528-35C1-E835C8BB4134}"/>
              </a:ext>
            </a:extLst>
          </p:cNvPr>
          <p:cNvSpPr>
            <a:spLocks noGrp="1"/>
          </p:cNvSpPr>
          <p:nvPr>
            <p:ph idx="1"/>
          </p:nvPr>
        </p:nvSpPr>
        <p:spPr/>
        <p:txBody>
          <a:bodyPr/>
          <a:lstStyle/>
          <a:p>
            <a:r>
              <a:rPr lang="en-GB" dirty="0"/>
              <a:t>A community support plan should aim to reduce jenny’s responsibilities and promote emotional wellbeing.</a:t>
            </a:r>
          </a:p>
          <a:p>
            <a:r>
              <a:rPr lang="en-GB" dirty="0"/>
              <a:t>Access to young carers’ support group can help her connect with others who share similar experiences. </a:t>
            </a:r>
          </a:p>
          <a:p>
            <a:r>
              <a:rPr lang="en-GB" dirty="0"/>
              <a:t>School counselling service may provide emotional support and coping strategies. Involvement from social services and respite could reduce pressure at home. </a:t>
            </a:r>
          </a:p>
          <a:p>
            <a:r>
              <a:rPr lang="en-GB" dirty="0"/>
              <a:t>Encouraging friendships and personal interests will help maintain a balanced adolescent lifestyle.</a:t>
            </a:r>
            <a:endParaRPr lang="en-US" dirty="0"/>
          </a:p>
        </p:txBody>
      </p:sp>
    </p:spTree>
    <p:extLst>
      <p:ext uri="{BB962C8B-B14F-4D97-AF65-F5344CB8AC3E}">
        <p14:creationId xmlns:p14="http://schemas.microsoft.com/office/powerpoint/2010/main" val="4219468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EC87B-145D-E824-1A47-2AE2EB24D53A}"/>
              </a:ext>
            </a:extLst>
          </p:cNvPr>
          <p:cNvSpPr>
            <a:spLocks noGrp="1"/>
          </p:cNvSpPr>
          <p:nvPr>
            <p:ph type="title"/>
          </p:nvPr>
        </p:nvSpPr>
        <p:spPr/>
        <p:txBody>
          <a:bodyPr/>
          <a:lstStyle/>
          <a:p>
            <a:r>
              <a:rPr lang="en-GB" dirty="0"/>
              <a:t>Strengths and limitations of attachment theory</a:t>
            </a:r>
            <a:endParaRPr lang="en-US" dirty="0"/>
          </a:p>
        </p:txBody>
      </p:sp>
      <p:sp>
        <p:nvSpPr>
          <p:cNvPr id="3" name="Content Placeholder 2">
            <a:extLst>
              <a:ext uri="{FF2B5EF4-FFF2-40B4-BE49-F238E27FC236}">
                <a16:creationId xmlns:a16="http://schemas.microsoft.com/office/drawing/2014/main" id="{27672CA1-ACD8-B347-EA30-257D236B0D3A}"/>
              </a:ext>
            </a:extLst>
          </p:cNvPr>
          <p:cNvSpPr>
            <a:spLocks noGrp="1"/>
          </p:cNvSpPr>
          <p:nvPr>
            <p:ph idx="1"/>
          </p:nvPr>
        </p:nvSpPr>
        <p:spPr>
          <a:xfrm>
            <a:off x="1165206" y="2178923"/>
            <a:ext cx="9603275" cy="3723208"/>
          </a:xfrm>
        </p:spPr>
        <p:txBody>
          <a:bodyPr/>
          <a:lstStyle/>
          <a:p>
            <a:r>
              <a:rPr lang="en-GB" dirty="0"/>
              <a:t>Attachment theory is valuable because it highlights the importance of emotional bonds and explains how early loss may influence development. It provides a useful framework for understanding Jenny’s emotional needs within a health and social care context.</a:t>
            </a:r>
          </a:p>
          <a:p>
            <a:r>
              <a:rPr lang="en-GB" dirty="0"/>
              <a:t>However, the theory may focus heavily on early childhood experiences and may not fully account for cultural differences or wider social influences. Individuals can also demonstrate resilience despite attachment </a:t>
            </a:r>
            <a:r>
              <a:rPr lang="en-GB"/>
              <a:t>disruptions.</a:t>
            </a:r>
            <a:endParaRPr lang="en-US" dirty="0"/>
          </a:p>
        </p:txBody>
      </p:sp>
    </p:spTree>
    <p:extLst>
      <p:ext uri="{BB962C8B-B14F-4D97-AF65-F5344CB8AC3E}">
        <p14:creationId xmlns:p14="http://schemas.microsoft.com/office/powerpoint/2010/main" val="2216030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A0D7D-D51D-55DE-A60B-B7CC4AF5C41A}"/>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C93A4D6C-E2AD-2035-7E35-457134165496}"/>
              </a:ext>
            </a:extLst>
          </p:cNvPr>
          <p:cNvSpPr>
            <a:spLocks noGrp="1"/>
          </p:cNvSpPr>
          <p:nvPr>
            <p:ph idx="1"/>
          </p:nvPr>
        </p:nvSpPr>
        <p:spPr/>
        <p:txBody>
          <a:bodyPr/>
          <a:lstStyle/>
          <a:p>
            <a:r>
              <a:rPr lang="en-GB" dirty="0"/>
              <a:t>Jenny‘s experience of bereavement and long-term caregiving responsibilities may influence her emotional development and wellbeing during adolescence. </a:t>
            </a:r>
          </a:p>
          <a:p>
            <a:r>
              <a:rPr lang="en-GB" dirty="0"/>
              <a:t>Attachment theory provides a useful framework for understanding how these experiences may shape her internal working model and relationships. With appropriate emotional, practical and social support, Jenny can maintain positive development and build resilience for the future.</a:t>
            </a:r>
            <a:endParaRPr lang="en-US" dirty="0"/>
          </a:p>
        </p:txBody>
      </p:sp>
    </p:spTree>
    <p:extLst>
      <p:ext uri="{BB962C8B-B14F-4D97-AF65-F5344CB8AC3E}">
        <p14:creationId xmlns:p14="http://schemas.microsoft.com/office/powerpoint/2010/main" val="370624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5477A-5CAD-E65F-7D8C-AC3A87FD7CCC}"/>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53294CFA-7F04-46CF-1AE5-9063AC908564}"/>
              </a:ext>
            </a:extLst>
          </p:cNvPr>
          <p:cNvSpPr>
            <a:spLocks noGrp="1"/>
          </p:cNvSpPr>
          <p:nvPr>
            <p:ph idx="1"/>
          </p:nvPr>
        </p:nvSpPr>
        <p:spPr/>
        <p:txBody>
          <a:bodyPr/>
          <a:lstStyle/>
          <a:p>
            <a:r>
              <a:rPr lang="en-GB" b="0" i="0" dirty="0">
                <a:effectLst/>
                <a:latin typeface=".SFUI-Regular"/>
              </a:rPr>
              <a:t>Berk, L. (2018) Development Through the Lifespan. Boston: Pearson.</a:t>
            </a:r>
            <a:endParaRPr lang="en-GB" dirty="0">
              <a:effectLst/>
              <a:latin typeface=".SF UI"/>
            </a:endParaRPr>
          </a:p>
          <a:p>
            <a:r>
              <a:rPr lang="en-GB" b="0" i="0" dirty="0">
                <a:effectLst/>
                <a:latin typeface=".SFUI-Regular"/>
              </a:rPr>
              <a:t>Bee, H. and Boyd, D. (2020) Lifespan Development. London: Pearson.</a:t>
            </a:r>
            <a:endParaRPr lang="en-GB" dirty="0">
              <a:effectLst/>
              <a:latin typeface=".SF UI"/>
            </a:endParaRPr>
          </a:p>
          <a:p>
            <a:r>
              <a:rPr lang="en-GB" b="0" i="0" dirty="0">
                <a:effectLst/>
                <a:latin typeface=".SFUI-Regular"/>
              </a:rPr>
              <a:t>Bowlby, J. (1969) Attachment and Loss: Volume I. London: Hogarth Press.</a:t>
            </a:r>
            <a:endParaRPr lang="en-GB" dirty="0">
              <a:effectLst/>
              <a:latin typeface=".SF UI"/>
            </a:endParaRPr>
          </a:p>
          <a:p>
            <a:r>
              <a:rPr lang="en-GB" b="0" i="0" dirty="0">
                <a:effectLst/>
                <a:latin typeface=".SFUI-Regular"/>
              </a:rPr>
              <a:t>Cassidy, J. and Shaver, P. (2016) Handbook of Attachment. New York: Guilford Press.</a:t>
            </a:r>
            <a:endParaRPr lang="en-GB" dirty="0">
              <a:effectLst/>
              <a:latin typeface=".SF UI"/>
            </a:endParaRPr>
          </a:p>
          <a:p>
            <a:r>
              <a:rPr lang="en-GB" b="0" i="0" dirty="0">
                <a:effectLst/>
                <a:latin typeface=".SFUI-Regular"/>
              </a:rPr>
              <a:t>Joseph, S. et al. (2019) ‘Young carers and wellbeing’, Child &amp; Family Social Work, 24(3), pp. 365–374.</a:t>
            </a:r>
            <a:endParaRPr lang="en-GB" dirty="0">
              <a:effectLst/>
              <a:latin typeface=".SF UI"/>
            </a:endParaRPr>
          </a:p>
          <a:p>
            <a:endParaRPr lang="en-US" dirty="0"/>
          </a:p>
        </p:txBody>
      </p:sp>
    </p:spTree>
    <p:extLst>
      <p:ext uri="{BB962C8B-B14F-4D97-AF65-F5344CB8AC3E}">
        <p14:creationId xmlns:p14="http://schemas.microsoft.com/office/powerpoint/2010/main" val="18065911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Lifespan development and attachment theory</vt:lpstr>
      <vt:lpstr>introduction</vt:lpstr>
      <vt:lpstr>Scenario overview</vt:lpstr>
      <vt:lpstr>Attachment theory explained </vt:lpstr>
      <vt:lpstr>Relevance to jenny</vt:lpstr>
      <vt:lpstr>Impact of development and wellbeing </vt:lpstr>
      <vt:lpstr>Biological and environment influences</vt:lpstr>
      <vt:lpstr>Support plan and interventions</vt:lpstr>
      <vt:lpstr>Strengths and limitations of attachment theory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development and attachment theory</dc:title>
  <dc:creator>Nuha Kassim (2414478)</dc:creator>
  <cp:lastModifiedBy>Nuha Kassim (2414478)</cp:lastModifiedBy>
  <cp:revision>4</cp:revision>
  <dcterms:created xsi:type="dcterms:W3CDTF">2026-02-15T13:11:14Z</dcterms:created>
  <dcterms:modified xsi:type="dcterms:W3CDTF">2026-02-16T00:37:51Z</dcterms:modified>
</cp:coreProperties>
</file>