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7" r:id="rId3"/>
    <p:sldId id="268" r:id="rId4"/>
    <p:sldId id="262" r:id="rId5"/>
    <p:sldId id="257" r:id="rId6"/>
    <p:sldId id="266" r:id="rId7"/>
    <p:sldId id="258" r:id="rId8"/>
    <p:sldId id="284" r:id="rId9"/>
    <p:sldId id="280" r:id="rId10"/>
    <p:sldId id="259" r:id="rId11"/>
    <p:sldId id="263" r:id="rId12"/>
    <p:sldId id="260" r:id="rId13"/>
    <p:sldId id="281" r:id="rId14"/>
    <p:sldId id="261" r:id="rId15"/>
    <p:sldId id="264" r:id="rId16"/>
    <p:sldId id="265" r:id="rId17"/>
    <p:sldId id="272" r:id="rId18"/>
    <p:sldId id="274" r:id="rId19"/>
    <p:sldId id="273" r:id="rId20"/>
    <p:sldId id="269" r:id="rId21"/>
    <p:sldId id="286" r:id="rId22"/>
    <p:sldId id="270" r:id="rId23"/>
    <p:sldId id="271" r:id="rId24"/>
    <p:sldId id="275" r:id="rId25"/>
    <p:sldId id="276" r:id="rId26"/>
    <p:sldId id="277" r:id="rId27"/>
    <p:sldId id="283" r:id="rId28"/>
    <p:sldId id="285" r:id="rId29"/>
    <p:sldId id="278" r:id="rId30"/>
    <p:sldId id="279" r:id="rId31"/>
    <p:sldId id="282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68" autoAdjust="0"/>
    <p:restoredTop sz="94660"/>
  </p:normalViewPr>
  <p:slideViewPr>
    <p:cSldViewPr snapToGrid="0">
      <p:cViewPr varScale="1">
        <p:scale>
          <a:sx n="74" d="100"/>
          <a:sy n="74" d="100"/>
        </p:scale>
        <p:origin x="56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76279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63575" y="3226820"/>
            <a:ext cx="3859795" cy="304801"/>
          </a:xfrm>
        </p:spPr>
        <p:txBody>
          <a:bodyPr anchor="b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/>
            </a:lvl1pPr>
          </a:lstStyle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66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197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4"/>
            <a:ext cx="4351023" cy="2283823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7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1368" y="2603500"/>
            <a:ext cx="4828744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1" y="2603500"/>
            <a:ext cx="4825159" cy="3377705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416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36063"/>
            <a:ext cx="48251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212326"/>
            <a:ext cx="4825158" cy="280747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1" y="2603499"/>
            <a:ext cx="4825160" cy="60882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212327"/>
            <a:ext cx="4825159" cy="280747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854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439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760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681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2" y="1143000"/>
            <a:ext cx="322719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478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5945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2683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045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812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TextBox 10"/>
          <p:cNvSpPr txBox="1"/>
          <p:nvPr/>
        </p:nvSpPr>
        <p:spPr bwMode="gray">
          <a:xfrm>
            <a:off x="898295" y="603589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705137" y="261378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705034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86515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14393"/>
            <a:ext cx="8825659" cy="101266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225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2404477"/>
            <a:ext cx="8825659" cy="178870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8587" y="5024967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9102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09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87261"/>
            <a:ext cx="3129168" cy="28397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10999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87261"/>
            <a:ext cx="3145380" cy="28397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1" y="2603500"/>
            <a:ext cx="315744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87261"/>
            <a:ext cx="3161029" cy="283979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3557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20744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1246"/>
            <a:ext cx="2691242" cy="15837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20745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42840"/>
            <a:ext cx="2691242" cy="15521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7"/>
            <a:ext cx="3050438" cy="92140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18992"/>
            <a:ext cx="2691242" cy="1576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09107"/>
            <a:ext cx="3054127" cy="89634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19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497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97430"/>
            <a:ext cx="1409965" cy="4729626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97429"/>
            <a:ext cx="6247546" cy="472962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857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Oval 4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9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407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7748A90-6A3F-48A6-AFE7-5E2395C33ABC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9A5D0DD-E2D6-4443-8601-8B8F048EB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074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SWISS TRAVEL AND TOURISM TRENDS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INTERNATIONAL TRAVEL 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600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487" y="365125"/>
            <a:ext cx="11384924" cy="1325563"/>
          </a:xfrm>
        </p:spPr>
        <p:txBody>
          <a:bodyPr/>
          <a:lstStyle/>
          <a:p>
            <a:r>
              <a:rPr lang="en-GB" dirty="0" smtClean="0"/>
              <a:t>TOP DESTINATIONS IN 2015 C0MPARED TO 2014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France 84.5  +0.9% and  +11% on 2014</a:t>
            </a:r>
          </a:p>
          <a:p>
            <a:r>
              <a:rPr lang="en-GB" dirty="0" smtClean="0"/>
              <a:t>2. USA  77.5  +3.3% and +7.2% on 2014</a:t>
            </a:r>
          </a:p>
          <a:p>
            <a:r>
              <a:rPr lang="en-GB" dirty="0" smtClean="0"/>
              <a:t>3. Spain 68.5  +5.5% and +7% on 2014</a:t>
            </a:r>
          </a:p>
          <a:p>
            <a:r>
              <a:rPr lang="en-GB" dirty="0" smtClean="0"/>
              <a:t>4. China 56.9%</a:t>
            </a:r>
          </a:p>
          <a:p>
            <a:r>
              <a:rPr lang="en-GB" dirty="0" smtClean="0"/>
              <a:t>8 UK 32.4     +5.6% and +5% on 2014</a:t>
            </a:r>
          </a:p>
          <a:p>
            <a:r>
              <a:rPr lang="en-GB" dirty="0" smtClean="0"/>
              <a:t>10. Russia 31.3</a:t>
            </a:r>
          </a:p>
          <a:p>
            <a:r>
              <a:rPr lang="en-GB" dirty="0" smtClean="0"/>
              <a:t>36. Switzerland 9.3      +1.6% and +2.1% on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75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2015 Tourism Spend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761413" cy="3861694"/>
          </a:xfrm>
        </p:spPr>
        <p:txBody>
          <a:bodyPr/>
          <a:lstStyle/>
          <a:p>
            <a:r>
              <a:rPr lang="en-GB" dirty="0" smtClean="0"/>
              <a:t>USA      $204.5B</a:t>
            </a:r>
          </a:p>
          <a:p>
            <a:r>
              <a:rPr lang="en-GB" dirty="0" smtClean="0"/>
              <a:t>China    $114.1B</a:t>
            </a:r>
          </a:p>
          <a:p>
            <a:r>
              <a:rPr lang="en-GB" dirty="0" smtClean="0"/>
              <a:t>Spain     $56.5B      +3.8%</a:t>
            </a:r>
          </a:p>
          <a:p>
            <a:r>
              <a:rPr lang="en-GB" dirty="0" smtClean="0"/>
              <a:t>France   $45.9b       -5.4%</a:t>
            </a:r>
          </a:p>
          <a:p>
            <a:r>
              <a:rPr lang="en-GB" dirty="0" smtClean="0"/>
              <a:t>UK          $45.5         +5.2%</a:t>
            </a:r>
          </a:p>
          <a:p>
            <a:r>
              <a:rPr lang="en-GB" dirty="0" smtClean="0"/>
              <a:t>19.  Switzerland   $16.4b    -3.4%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3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TOURISM SALES 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Sales overall declined since 2009</a:t>
            </a:r>
          </a:p>
          <a:p>
            <a:r>
              <a:rPr lang="en-GB" dirty="0" smtClean="0"/>
              <a:t>Rose in 2010</a:t>
            </a:r>
          </a:p>
          <a:p>
            <a:r>
              <a:rPr lang="en-GB" dirty="0" smtClean="0"/>
              <a:t>Lows in 2011 and 2012</a:t>
            </a:r>
          </a:p>
          <a:p>
            <a:r>
              <a:rPr lang="en-GB" dirty="0" smtClean="0"/>
              <a:t>2013-2016 Peaks</a:t>
            </a:r>
          </a:p>
          <a:p>
            <a:r>
              <a:rPr lang="en-GB" dirty="0" smtClean="0"/>
              <a:t>Impacts of Economic Recession</a:t>
            </a:r>
          </a:p>
          <a:p>
            <a:r>
              <a:rPr lang="en-GB" dirty="0" smtClean="0"/>
              <a:t>Currency Issues</a:t>
            </a:r>
          </a:p>
        </p:txBody>
      </p:sp>
    </p:spTree>
    <p:extLst>
      <p:ext uri="{BB962C8B-B14F-4D97-AF65-F5344CB8AC3E}">
        <p14:creationId xmlns:p14="http://schemas.microsoft.com/office/powerpoint/2010/main" val="3609632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499"/>
            <a:ext cx="8761413" cy="3990483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Chf</a:t>
            </a:r>
            <a:r>
              <a:rPr lang="en-GB" dirty="0" smtClean="0"/>
              <a:t> 44.8B </a:t>
            </a:r>
          </a:p>
          <a:p>
            <a:r>
              <a:rPr lang="en-GB" dirty="0" smtClean="0"/>
              <a:t>284525 km of public transport</a:t>
            </a:r>
          </a:p>
          <a:p>
            <a:r>
              <a:rPr lang="en-GB" dirty="0" err="1" smtClean="0"/>
              <a:t>Chf</a:t>
            </a:r>
            <a:r>
              <a:rPr lang="en-GB" dirty="0" smtClean="0"/>
              <a:t> 16.4b value added</a:t>
            </a:r>
          </a:p>
          <a:p>
            <a:r>
              <a:rPr lang="en-GB" dirty="0" err="1" smtClean="0"/>
              <a:t>Chf</a:t>
            </a:r>
            <a:r>
              <a:rPr lang="en-GB" dirty="0" smtClean="0"/>
              <a:t> 16b revenue from foreign tourism in Switzerland</a:t>
            </a:r>
          </a:p>
          <a:p>
            <a:r>
              <a:rPr lang="en-GB" dirty="0" err="1" smtClean="0"/>
              <a:t>Chf</a:t>
            </a:r>
            <a:r>
              <a:rPr lang="en-GB" dirty="0" smtClean="0"/>
              <a:t> 16.3b Swiss Tourism Spend abroad</a:t>
            </a:r>
          </a:p>
          <a:p>
            <a:r>
              <a:rPr lang="en-GB" dirty="0" smtClean="0"/>
              <a:t>163750 full time job </a:t>
            </a:r>
            <a:r>
              <a:rPr lang="en-GB" dirty="0" err="1" smtClean="0"/>
              <a:t>equivilants</a:t>
            </a:r>
            <a:endParaRPr lang="en-GB" dirty="0" smtClean="0"/>
          </a:p>
          <a:p>
            <a:r>
              <a:rPr lang="en-GB" dirty="0" smtClean="0"/>
              <a:t>35532576 hotel o/n stays</a:t>
            </a:r>
          </a:p>
          <a:p>
            <a:r>
              <a:rPr lang="en-GB" dirty="0" smtClean="0"/>
              <a:t>One of the largest export industries in Switzerland</a:t>
            </a:r>
          </a:p>
          <a:p>
            <a:r>
              <a:rPr lang="en-GB" dirty="0" smtClean="0"/>
              <a:t>4.7% export spend</a:t>
            </a:r>
          </a:p>
          <a:p>
            <a:r>
              <a:rPr lang="en-GB" dirty="0" smtClean="0"/>
              <a:t>560 Tourism organisations and destinations</a:t>
            </a:r>
          </a:p>
          <a:p>
            <a:r>
              <a:rPr lang="en-GB" dirty="0" smtClean="0"/>
              <a:t>Competitiveness?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27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SWITZERLAND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INTERNATIONAL TRAVEL ARRIVALS UP 3.9% TO 1.235B</a:t>
            </a:r>
          </a:p>
          <a:p>
            <a:r>
              <a:rPr lang="en-GB" dirty="0" smtClean="0"/>
              <a:t>46M MORE TOURISTS</a:t>
            </a:r>
          </a:p>
          <a:p>
            <a:r>
              <a:rPr lang="en-GB" dirty="0" smtClean="0"/>
              <a:t>2016 – 7</a:t>
            </a:r>
            <a:r>
              <a:rPr lang="en-GB" baseline="30000" dirty="0" smtClean="0"/>
              <a:t>TH</a:t>
            </a:r>
            <a:r>
              <a:rPr lang="en-GB" dirty="0" smtClean="0"/>
              <a:t> CONSECUTIVE YEAR OF GROWTH SINCE 2009</a:t>
            </a:r>
          </a:p>
          <a:p>
            <a:r>
              <a:rPr lang="en-GB" dirty="0" smtClean="0"/>
              <a:t>300M MORE THAN IN 2008</a:t>
            </a:r>
          </a:p>
          <a:p>
            <a:endParaRPr lang="en-GB" dirty="0"/>
          </a:p>
          <a:p>
            <a:r>
              <a:rPr lang="en-GB" dirty="0" smtClean="0"/>
              <a:t>NICHE MARKETS</a:t>
            </a:r>
          </a:p>
          <a:p>
            <a:r>
              <a:rPr lang="en-GB" dirty="0" smtClean="0"/>
              <a:t>BOUTIQUE HOTELS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718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2016 export Revenue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sz="2400" dirty="0" smtClean="0"/>
              <a:t>1.Chemical - 2016 94.3b, 2015 84.7b, 2014 85.3b, 2013 80.9b. 2012 79b</a:t>
            </a:r>
          </a:p>
          <a:p>
            <a:endParaRPr lang="en-GB" sz="2400" dirty="0"/>
          </a:p>
          <a:p>
            <a:r>
              <a:rPr lang="en-GB" sz="2400" dirty="0" smtClean="0"/>
              <a:t>4. Finance -  2016 19.6, 2015 19.9, 2014 20.1, 2013 20.8, 2012 21.4</a:t>
            </a:r>
          </a:p>
          <a:p>
            <a:endParaRPr lang="en-GB" sz="2400" dirty="0" smtClean="0"/>
          </a:p>
          <a:p>
            <a:r>
              <a:rPr lang="en-GB" sz="2400" dirty="0" smtClean="0"/>
              <a:t>5. Watchmaking 2016 19.4, 2015 21.5, 2014 22.3, 2013 21.8, 2012 21.4</a:t>
            </a:r>
          </a:p>
          <a:p>
            <a:endParaRPr lang="en-GB" sz="2400" dirty="0"/>
          </a:p>
          <a:p>
            <a:r>
              <a:rPr lang="en-GB" sz="2400" dirty="0" smtClean="0"/>
              <a:t>6. Tourism 2016 16b, 2015 15.8, 2014 16.3, 2013 15.6, 2012 15.1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09683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Market Place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Swiss Arrivals stagnated 2013-2015 (-7%)</a:t>
            </a:r>
          </a:p>
          <a:p>
            <a:r>
              <a:rPr lang="en-GB" dirty="0" smtClean="0"/>
              <a:t>2016 Mild decline</a:t>
            </a:r>
          </a:p>
          <a:p>
            <a:r>
              <a:rPr lang="en-GB" dirty="0" smtClean="0"/>
              <a:t>Ski Resort Weather issues</a:t>
            </a:r>
          </a:p>
          <a:p>
            <a:r>
              <a:rPr lang="en-GB" dirty="0" smtClean="0"/>
              <a:t>World </a:t>
            </a:r>
            <a:r>
              <a:rPr lang="en-GB" dirty="0"/>
              <a:t>E</a:t>
            </a:r>
            <a:r>
              <a:rPr lang="en-GB" dirty="0" smtClean="0"/>
              <a:t>conomic Forum – Switzerland 6</a:t>
            </a:r>
            <a:r>
              <a:rPr lang="en-GB" baseline="30000" dirty="0" smtClean="0"/>
              <a:t>th</a:t>
            </a:r>
            <a:r>
              <a:rPr lang="en-GB" dirty="0" smtClean="0"/>
              <a:t>-10</a:t>
            </a:r>
            <a:r>
              <a:rPr lang="en-GB" baseline="30000" dirty="0" smtClean="0"/>
              <a:t>th</a:t>
            </a:r>
          </a:p>
          <a:p>
            <a:r>
              <a:rPr lang="en-GB" baseline="30000" dirty="0"/>
              <a:t> </a:t>
            </a:r>
            <a:r>
              <a:rPr lang="en-GB" dirty="0" smtClean="0"/>
              <a:t> Swiss Competitiveness Report</a:t>
            </a:r>
          </a:p>
          <a:p>
            <a:r>
              <a:rPr lang="en-GB" dirty="0" smtClean="0"/>
              <a:t>Strong Swiss Franc</a:t>
            </a:r>
          </a:p>
          <a:p>
            <a:r>
              <a:rPr lang="en-GB" dirty="0" smtClean="0"/>
              <a:t>New Markets?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450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</a:t>
            </a:r>
            <a:r>
              <a:rPr lang="en-GB" dirty="0"/>
              <a:t>S</a:t>
            </a:r>
            <a:r>
              <a:rPr lang="en-GB" dirty="0" smtClean="0"/>
              <a:t>wiss Cities 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Decline in Geneva and Zurich</a:t>
            </a:r>
          </a:p>
          <a:p>
            <a:endParaRPr lang="en-GB" dirty="0"/>
          </a:p>
          <a:p>
            <a:r>
              <a:rPr lang="en-GB" dirty="0" smtClean="0"/>
              <a:t>Impact of Swiss Currency Issues</a:t>
            </a:r>
          </a:p>
          <a:p>
            <a:r>
              <a:rPr lang="en-GB" dirty="0" smtClean="0"/>
              <a:t>Geneva dropped from 7</a:t>
            </a:r>
            <a:r>
              <a:rPr lang="en-GB" baseline="30000" dirty="0" smtClean="0"/>
              <a:t>th</a:t>
            </a:r>
            <a:r>
              <a:rPr lang="en-GB" dirty="0" smtClean="0"/>
              <a:t> – 9</a:t>
            </a:r>
            <a:r>
              <a:rPr lang="en-GB" baseline="30000" dirty="0" smtClean="0"/>
              <a:t>th</a:t>
            </a:r>
            <a:r>
              <a:rPr lang="en-GB" dirty="0" smtClean="0"/>
              <a:t> (2010 2</a:t>
            </a:r>
            <a:r>
              <a:rPr lang="en-GB" baseline="30000" dirty="0" smtClean="0"/>
              <a:t>nd</a:t>
            </a:r>
            <a:r>
              <a:rPr lang="en-GB" dirty="0" smtClean="0"/>
              <a:t>) </a:t>
            </a:r>
          </a:p>
          <a:p>
            <a:r>
              <a:rPr lang="en-GB" dirty="0" smtClean="0"/>
              <a:t>Zurich out of top 10 to 12</a:t>
            </a:r>
            <a:r>
              <a:rPr lang="en-GB" baseline="30000" dirty="0" smtClean="0"/>
              <a:t>th </a:t>
            </a:r>
            <a:r>
              <a:rPr lang="en-GB" dirty="0" smtClean="0"/>
              <a:t>  (2010 5</a:t>
            </a:r>
            <a:r>
              <a:rPr lang="en-GB" baseline="30000" dirty="0" smtClean="0"/>
              <a:t>th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Lasaunne</a:t>
            </a:r>
            <a:r>
              <a:rPr lang="en-GB" dirty="0" smtClean="0"/>
              <a:t> 15</a:t>
            </a:r>
            <a:r>
              <a:rPr lang="en-GB" baseline="30000" dirty="0" smtClean="0"/>
              <a:t>th</a:t>
            </a:r>
            <a:r>
              <a:rPr lang="en-GB" dirty="0" smtClean="0"/>
              <a:t> to 13</a:t>
            </a:r>
            <a:r>
              <a:rPr lang="en-GB" baseline="30000" dirty="0" smtClean="0"/>
              <a:t>th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Impact of Swiss Franc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01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Hotel and Health Stays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2016 35.5m Stays -0.3% on 2015</a:t>
            </a:r>
          </a:p>
          <a:p>
            <a:r>
              <a:rPr lang="en-GB" dirty="0" smtClean="0"/>
              <a:t>16.2m Spend     +1.2%</a:t>
            </a:r>
          </a:p>
          <a:p>
            <a:r>
              <a:rPr lang="en-GB" dirty="0" smtClean="0"/>
              <a:t>Overseas 19.3      -3.9%</a:t>
            </a:r>
          </a:p>
          <a:p>
            <a:r>
              <a:rPr lang="en-GB" dirty="0" smtClean="0"/>
              <a:t>US 1.8       +5.5%</a:t>
            </a:r>
          </a:p>
          <a:p>
            <a:r>
              <a:rPr lang="en-GB" dirty="0" smtClean="0"/>
              <a:t>UK 1.6        - 0.4%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81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SWISS TRANSPORT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1950 5M Steadily rising to 6m in 1990</a:t>
            </a:r>
          </a:p>
          <a:p>
            <a:r>
              <a:rPr lang="en-GB" dirty="0" smtClean="0"/>
              <a:t>2015 nearly 7m</a:t>
            </a:r>
          </a:p>
          <a:p>
            <a:r>
              <a:rPr lang="en-GB" dirty="0" smtClean="0"/>
              <a:t>16.2% of public transport by road</a:t>
            </a:r>
          </a:p>
          <a:p>
            <a:r>
              <a:rPr lang="en-GB" dirty="0" smtClean="0"/>
              <a:t>8.6% travel by train</a:t>
            </a:r>
          </a:p>
          <a:p>
            <a:r>
              <a:rPr lang="en-GB" dirty="0" smtClean="0"/>
              <a:t>2.3% by Ship </a:t>
            </a:r>
          </a:p>
          <a:p>
            <a:r>
              <a:rPr lang="en-GB" dirty="0" smtClean="0"/>
              <a:t>72% by Private Road Transport</a:t>
            </a:r>
          </a:p>
          <a:p>
            <a:r>
              <a:rPr lang="en-GB" dirty="0" smtClean="0"/>
              <a:t>2016 468K Flight movement representing 51.86m   +1.57% on 2015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6585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Niche </a:t>
            </a:r>
            <a:r>
              <a:rPr lang="en-GB" dirty="0" err="1" smtClean="0"/>
              <a:t>Accomodation</a:t>
            </a:r>
            <a:r>
              <a:rPr lang="en-GB" dirty="0" smtClean="0"/>
              <a:t>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Youth Hostels -2.6%</a:t>
            </a:r>
          </a:p>
          <a:p>
            <a:r>
              <a:rPr lang="en-GB" dirty="0" smtClean="0"/>
              <a:t>Germany, South Korea and UK</a:t>
            </a:r>
          </a:p>
          <a:p>
            <a:r>
              <a:rPr lang="en-GB" dirty="0" smtClean="0"/>
              <a:t>Campsites 2.8m   +4.9%</a:t>
            </a:r>
          </a:p>
          <a:p>
            <a:r>
              <a:rPr lang="en-GB" dirty="0" smtClean="0"/>
              <a:t>Germany +19.4%  Netherlands +22.4%   France +4.4%    </a:t>
            </a:r>
            <a:r>
              <a:rPr lang="en-GB" dirty="0" err="1" smtClean="0"/>
              <a:t>Uk</a:t>
            </a:r>
            <a:r>
              <a:rPr lang="en-GB" dirty="0" smtClean="0"/>
              <a:t> +20.4%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54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2015 Hotels – </a:t>
            </a:r>
            <a:r>
              <a:rPr lang="en-GB" dirty="0" err="1" smtClean="0"/>
              <a:t>Delloites</a:t>
            </a:r>
            <a:r>
              <a:rPr lang="en-GB" dirty="0" smtClean="0"/>
              <a:t> 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32 hotels surveyed 80% expected  negative future</a:t>
            </a:r>
          </a:p>
          <a:p>
            <a:r>
              <a:rPr lang="en-GB" dirty="0" smtClean="0"/>
              <a:t>Health is the growth potential – Rehab and Wellness</a:t>
            </a:r>
          </a:p>
          <a:p>
            <a:r>
              <a:rPr lang="en-GB" dirty="0" smtClean="0"/>
              <a:t>15% planned growth in this sector – Medical Wellness</a:t>
            </a:r>
          </a:p>
          <a:p>
            <a:r>
              <a:rPr lang="en-GB" dirty="0" smtClean="0"/>
              <a:t>Decrease in Russians and Japanese (2014 10%+)</a:t>
            </a:r>
          </a:p>
          <a:p>
            <a:r>
              <a:rPr lang="en-GB" dirty="0" smtClean="0"/>
              <a:t>Currency Issues – Yen lost ¼ of it’s value over 4 years and tax increases</a:t>
            </a:r>
          </a:p>
          <a:p>
            <a:r>
              <a:rPr lang="en-GB" dirty="0" smtClean="0"/>
              <a:t>Russians vital in Zermatt 4</a:t>
            </a:r>
            <a:r>
              <a:rPr lang="en-GB" baseline="30000" dirty="0" smtClean="0"/>
              <a:t>th</a:t>
            </a:r>
            <a:r>
              <a:rPr lang="en-GB" dirty="0" smtClean="0"/>
              <a:t> most popular nation</a:t>
            </a:r>
          </a:p>
          <a:p>
            <a:r>
              <a:rPr lang="en-GB" dirty="0" smtClean="0"/>
              <a:t>5 Swiss Tourism Execs in Russia (1.4m </a:t>
            </a:r>
            <a:r>
              <a:rPr lang="en-GB" dirty="0" err="1" smtClean="0"/>
              <a:t>chf</a:t>
            </a:r>
            <a:r>
              <a:rPr lang="en-GB" dirty="0" smtClean="0"/>
              <a:t>) and 6 in Japan (600k </a:t>
            </a:r>
            <a:r>
              <a:rPr lang="en-GB" dirty="0" err="1" smtClean="0"/>
              <a:t>chf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25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Swiss Employment in Hotels and Restaurants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Major employer</a:t>
            </a:r>
          </a:p>
          <a:p>
            <a:r>
              <a:rPr lang="en-GB" dirty="0" smtClean="0"/>
              <a:t>2016 – 250K</a:t>
            </a:r>
          </a:p>
          <a:p>
            <a:r>
              <a:rPr lang="en-GB" dirty="0" smtClean="0"/>
              <a:t>2015 - 8266 Trainees</a:t>
            </a:r>
          </a:p>
          <a:p>
            <a:r>
              <a:rPr lang="en-GB" dirty="0" smtClean="0"/>
              <a:t>2014 29k hotels and restaurants</a:t>
            </a:r>
          </a:p>
          <a:p>
            <a:r>
              <a:rPr lang="en-GB" dirty="0" smtClean="0"/>
              <a:t>Turnover 28.9b </a:t>
            </a:r>
            <a:r>
              <a:rPr lang="en-GB" dirty="0" err="1" smtClean="0"/>
              <a:t>chf</a:t>
            </a:r>
            <a:endParaRPr lang="en-GB" dirty="0" smtClean="0"/>
          </a:p>
          <a:p>
            <a:r>
              <a:rPr lang="en-GB" dirty="0" smtClean="0"/>
              <a:t>5% of population work in hospitality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56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53036"/>
          </a:xfrm>
        </p:spPr>
        <p:txBody>
          <a:bodyPr/>
          <a:lstStyle/>
          <a:p>
            <a:r>
              <a:rPr lang="en-GB" dirty="0" smtClean="0"/>
              <a:t>                          SKIER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53037"/>
            <a:ext cx="10515600" cy="580837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2005/6  28K</a:t>
            </a:r>
          </a:p>
          <a:p>
            <a:r>
              <a:rPr lang="en-GB" dirty="0" smtClean="0"/>
              <a:t>2006/7  24K</a:t>
            </a:r>
          </a:p>
          <a:p>
            <a:r>
              <a:rPr lang="en-GB" dirty="0" smtClean="0"/>
              <a:t>2007/8  29K</a:t>
            </a:r>
          </a:p>
          <a:p>
            <a:r>
              <a:rPr lang="en-GB" dirty="0" smtClean="0"/>
              <a:t>2008/9  29K</a:t>
            </a:r>
          </a:p>
          <a:p>
            <a:r>
              <a:rPr lang="en-GB" dirty="0" smtClean="0"/>
              <a:t>2009/10  26K</a:t>
            </a:r>
          </a:p>
          <a:p>
            <a:r>
              <a:rPr lang="en-GB" dirty="0" smtClean="0"/>
              <a:t>2010/11  25.5K</a:t>
            </a:r>
          </a:p>
          <a:p>
            <a:r>
              <a:rPr lang="en-GB" dirty="0" smtClean="0"/>
              <a:t>2011/12  24.5K</a:t>
            </a:r>
          </a:p>
          <a:p>
            <a:r>
              <a:rPr lang="en-GB" dirty="0" smtClean="0"/>
              <a:t>2012/2013  25K</a:t>
            </a:r>
          </a:p>
          <a:p>
            <a:r>
              <a:rPr lang="en-GB" dirty="0" smtClean="0"/>
              <a:t>2013/2014  24k</a:t>
            </a:r>
          </a:p>
          <a:p>
            <a:r>
              <a:rPr lang="en-GB" dirty="0" smtClean="0"/>
              <a:t>2014/2015  23K</a:t>
            </a:r>
          </a:p>
          <a:p>
            <a:r>
              <a:rPr lang="en-GB" dirty="0" smtClean="0"/>
              <a:t>2015/2016  22K</a:t>
            </a:r>
          </a:p>
          <a:p>
            <a:r>
              <a:rPr lang="en-GB" dirty="0" smtClean="0"/>
              <a:t>Poor Snow</a:t>
            </a:r>
          </a:p>
          <a:p>
            <a:r>
              <a:rPr lang="en-GB" dirty="0" smtClean="0"/>
              <a:t>Swiss Ski Season 37 days shorter in 2016 than 1970’s</a:t>
            </a:r>
          </a:p>
          <a:p>
            <a:r>
              <a:rPr lang="en-GB" dirty="0" smtClean="0"/>
              <a:t>Decrease in snow cover</a:t>
            </a:r>
          </a:p>
          <a:p>
            <a:r>
              <a:rPr lang="en-GB" dirty="0" smtClean="0"/>
              <a:t>Decrease in spring snow is twice the decrease in autumn snow</a:t>
            </a:r>
          </a:p>
          <a:p>
            <a:r>
              <a:rPr lang="en-GB" dirty="0" smtClean="0"/>
              <a:t>Increased competition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254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SWISS SKI SCHOOLS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2005/2006    4.4K</a:t>
            </a:r>
          </a:p>
          <a:p>
            <a:r>
              <a:rPr lang="en-GB" dirty="0" smtClean="0"/>
              <a:t>INCREASED TO 2007/2008 AND 2008/2009 – 4.6K</a:t>
            </a:r>
          </a:p>
          <a:p>
            <a:r>
              <a:rPr lang="en-GB" dirty="0" smtClean="0"/>
              <a:t>DROPPED OFF IN 2010/2011   - 3.9K</a:t>
            </a:r>
          </a:p>
          <a:p>
            <a:r>
              <a:rPr lang="en-GB" dirty="0" smtClean="0"/>
              <a:t>2012/2013 INCREASED TO 4K</a:t>
            </a:r>
          </a:p>
          <a:p>
            <a:r>
              <a:rPr lang="en-GB" dirty="0" smtClean="0"/>
              <a:t>DROPPED FROM THEN UNTIL 2015/16   3.48K</a:t>
            </a:r>
          </a:p>
          <a:p>
            <a:r>
              <a:rPr lang="en-GB" dirty="0" smtClean="0"/>
              <a:t>2016/2017    3.49K</a:t>
            </a:r>
          </a:p>
          <a:p>
            <a:r>
              <a:rPr lang="en-GB" dirty="0" smtClean="0"/>
              <a:t>Issues fewer young ski but older taking more breaks</a:t>
            </a:r>
          </a:p>
          <a:p>
            <a:r>
              <a:rPr lang="en-GB" dirty="0" smtClean="0"/>
              <a:t>2014 150 years of winter tourism – 1864 St Moritz – English</a:t>
            </a:r>
          </a:p>
          <a:p>
            <a:r>
              <a:rPr lang="en-GB" dirty="0" smtClean="0"/>
              <a:t>Ski, bob sleigh, curling and ice skating – ski-</a:t>
            </a:r>
            <a:r>
              <a:rPr lang="en-GB" dirty="0" err="1" smtClean="0"/>
              <a:t>ing</a:t>
            </a:r>
            <a:r>
              <a:rPr lang="en-GB" dirty="0" smtClean="0"/>
              <a:t> gaining popularity again</a:t>
            </a:r>
          </a:p>
        </p:txBody>
      </p:sp>
    </p:spTree>
    <p:extLst>
      <p:ext uri="{BB962C8B-B14F-4D97-AF65-F5344CB8AC3E}">
        <p14:creationId xmlns:p14="http://schemas.microsoft.com/office/powerpoint/2010/main" val="194389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TOURISM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SELFIES</a:t>
            </a:r>
          </a:p>
          <a:p>
            <a:r>
              <a:rPr lang="en-GB" dirty="0" smtClean="0"/>
              <a:t>ZURICH – BARNHOF STRASSES ENGLISH = MAIN LANGUAGE</a:t>
            </a:r>
          </a:p>
          <a:p>
            <a:r>
              <a:rPr lang="en-GB" dirty="0" smtClean="0"/>
              <a:t>BANKERS</a:t>
            </a:r>
          </a:p>
          <a:p>
            <a:r>
              <a:rPr lang="en-GB" dirty="0" smtClean="0"/>
              <a:t>ISSUE GENERALLY TOO LITTLE TOURISM NOT TOO MUCH</a:t>
            </a:r>
          </a:p>
          <a:p>
            <a:r>
              <a:rPr lang="en-GB" dirty="0" smtClean="0"/>
              <a:t>RECOVERY HAS GENERALLY BEEN IN CITIES NOT TRADITIONAL MOUNTAINS RESORTS</a:t>
            </a:r>
          </a:p>
          <a:p>
            <a:r>
              <a:rPr lang="en-GB" dirty="0" smtClean="0"/>
              <a:t>ALPS CRADLE AND SUPPORT SWISS TOURISM BUT IS BEING SHUNNED BY HOTEL INDUSTRY DYING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8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ECONOMIC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ANDERMATT DEVELOPMENT – EGYPTIAN INVESTMENT</a:t>
            </a:r>
          </a:p>
          <a:p>
            <a:r>
              <a:rPr lang="en-GB" dirty="0" smtClean="0"/>
              <a:t>YEAR ROUND WELLNESS RESORT</a:t>
            </a:r>
          </a:p>
          <a:p>
            <a:r>
              <a:rPr lang="en-GB" dirty="0" smtClean="0"/>
              <a:t>REFINE PRODUCT</a:t>
            </a:r>
          </a:p>
          <a:p>
            <a:r>
              <a:rPr lang="en-GB" dirty="0" smtClean="0"/>
              <a:t>MARKETING</a:t>
            </a:r>
          </a:p>
          <a:p>
            <a:r>
              <a:rPr lang="en-GB" dirty="0" smtClean="0"/>
              <a:t>ASIAN MIDDLE CLASS</a:t>
            </a:r>
          </a:p>
          <a:p>
            <a:r>
              <a:rPr lang="en-GB" dirty="0" smtClean="0"/>
              <a:t>MASS TOURISM ISSUES</a:t>
            </a:r>
          </a:p>
          <a:p>
            <a:r>
              <a:rPr lang="en-GB" dirty="0" smtClean="0"/>
              <a:t>MORE ADVERTISING NEEDED</a:t>
            </a:r>
          </a:p>
          <a:p>
            <a:r>
              <a:rPr lang="en-GB" dirty="0" smtClean="0"/>
              <a:t>INTERNAL TOURISM MARKETING</a:t>
            </a:r>
          </a:p>
          <a:p>
            <a:r>
              <a:rPr lang="en-GB" dirty="0" smtClean="0"/>
              <a:t>SWITZERLAND SPENDS 16B CHF ON TOURISM</a:t>
            </a:r>
          </a:p>
        </p:txBody>
      </p:sp>
    </p:spTree>
    <p:extLst>
      <p:ext uri="{BB962C8B-B14F-4D97-AF65-F5344CB8AC3E}">
        <p14:creationId xmlns:p14="http://schemas.microsoft.com/office/powerpoint/2010/main" val="4245860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SWISS TOURISM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STRONG FRANC</a:t>
            </a:r>
          </a:p>
          <a:p>
            <a:r>
              <a:rPr lang="en-GB" dirty="0" smtClean="0"/>
              <a:t>LACK OF SNOW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FRAGMENTED SMALL COMMERCIAL STRUCTURE OF THE INDUSTRY</a:t>
            </a:r>
          </a:p>
          <a:p>
            <a:r>
              <a:rPr lang="en-GB" dirty="0" smtClean="0"/>
              <a:t>ORIGINALLY CREATED BY PIONEERS AND GROWN HISTORICALLY NOW CAN’T COMPETE WITH FOREIGN MODERN COMPETITION</a:t>
            </a:r>
          </a:p>
          <a:p>
            <a:r>
              <a:rPr lang="en-GB" dirty="0" smtClean="0"/>
              <a:t>TRADITIONAL IMAGE</a:t>
            </a:r>
          </a:p>
          <a:p>
            <a:r>
              <a:rPr lang="en-GB" dirty="0" smtClean="0"/>
              <a:t>GUEST SERVICE</a:t>
            </a:r>
          </a:p>
          <a:p>
            <a:r>
              <a:rPr lang="en-GB" dirty="0" smtClean="0"/>
              <a:t>OLD FASHIONED</a:t>
            </a:r>
          </a:p>
          <a:p>
            <a:r>
              <a:rPr lang="en-GB" dirty="0" smtClean="0"/>
              <a:t>SWISS TRAVEL LITTLE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170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SWISS QUALITY PROMOTION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SINCE 1998 11,949 INDIVIDUALS TRAINED</a:t>
            </a:r>
          </a:p>
          <a:p>
            <a:r>
              <a:rPr lang="en-GB" dirty="0" smtClean="0"/>
              <a:t>8587 QUALITY LABELS</a:t>
            </a:r>
          </a:p>
          <a:p>
            <a:r>
              <a:rPr lang="en-GB" dirty="0" smtClean="0"/>
              <a:t>1996 SWITZERLAND FOCUSED ON DESTINATION ADDRESSING SERVICES TO FAMILIES</a:t>
            </a:r>
          </a:p>
          <a:p>
            <a:r>
              <a:rPr lang="en-GB" dirty="0" smtClean="0"/>
              <a:t>2008 STARTED FOCUSING ON WELLNESS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61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ROLE OF SWISS TOURISM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COORDINATE</a:t>
            </a:r>
          </a:p>
          <a:p>
            <a:r>
              <a:rPr lang="en-GB" dirty="0" smtClean="0"/>
              <a:t>ADVICE</a:t>
            </a:r>
          </a:p>
          <a:p>
            <a:r>
              <a:rPr lang="en-GB" dirty="0" smtClean="0"/>
              <a:t>MARKET</a:t>
            </a:r>
          </a:p>
          <a:p>
            <a:r>
              <a:rPr lang="en-GB" dirty="0" smtClean="0"/>
              <a:t>REPUTATION</a:t>
            </a:r>
          </a:p>
          <a:p>
            <a:r>
              <a:rPr lang="en-GB" dirty="0" smtClean="0"/>
              <a:t>MODEL FOR OTHER DESTINATIONS</a:t>
            </a:r>
          </a:p>
          <a:p>
            <a:r>
              <a:rPr lang="en-GB" dirty="0" smtClean="0"/>
              <a:t>COMPETITIVENESS – 10</a:t>
            </a:r>
            <a:r>
              <a:rPr lang="en-GB" baseline="30000" dirty="0" smtClean="0"/>
              <a:t>TH</a:t>
            </a:r>
            <a:r>
              <a:rPr lang="en-GB" dirty="0" smtClean="0"/>
              <a:t> AFTER SPAIN (1), UK (5), US (6)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90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SWISS TOURISM PRODUCT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MY SWITZERLAND</a:t>
            </a:r>
          </a:p>
          <a:p>
            <a:r>
              <a:rPr lang="en-GB" dirty="0" smtClean="0"/>
              <a:t>LOVE SWITZERLAND</a:t>
            </a:r>
          </a:p>
          <a:p>
            <a:r>
              <a:rPr lang="en-GB" dirty="0" smtClean="0"/>
              <a:t>DEVOTED TO ALL VISITORS</a:t>
            </a:r>
          </a:p>
          <a:p>
            <a:r>
              <a:rPr lang="en-GB" dirty="0" smtClean="0"/>
              <a:t>CLOSE COLLABORATION WITH TOURISM PARTNERS AND SUPPLIERS</a:t>
            </a:r>
          </a:p>
          <a:p>
            <a:r>
              <a:rPr lang="en-GB" dirty="0" smtClean="0"/>
              <a:t>HOME AND AWAY FOCUS</a:t>
            </a:r>
          </a:p>
          <a:p>
            <a:r>
              <a:rPr lang="en-GB" dirty="0" smtClean="0"/>
              <a:t>UNFORGETTABLE EXPERIENCE</a:t>
            </a:r>
          </a:p>
          <a:p>
            <a:r>
              <a:rPr lang="en-GB" dirty="0" smtClean="0"/>
              <a:t>CENTRE OF ATTENTION</a:t>
            </a:r>
          </a:p>
          <a:p>
            <a:r>
              <a:rPr lang="en-GB" dirty="0" smtClean="0"/>
              <a:t>FALL IN LOVE WITH SWITZERLAND BEFORE YOU EVEN ARRIVE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3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DESTINATIONS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HOLIDAY DESTINATIONS </a:t>
            </a:r>
          </a:p>
          <a:p>
            <a:r>
              <a:rPr lang="en-GB" dirty="0" smtClean="0"/>
              <a:t>CITIES</a:t>
            </a:r>
          </a:p>
          <a:p>
            <a:r>
              <a:rPr lang="en-GB" dirty="0" smtClean="0"/>
              <a:t>INVESTMENT</a:t>
            </a:r>
          </a:p>
          <a:p>
            <a:r>
              <a:rPr lang="en-GB" dirty="0" smtClean="0"/>
              <a:t>LAND OF WATER</a:t>
            </a:r>
          </a:p>
          <a:p>
            <a:r>
              <a:rPr lang="en-GB" dirty="0" smtClean="0"/>
              <a:t>PARKS AND UNESCO WORLD HERITAGE SITES</a:t>
            </a:r>
          </a:p>
          <a:p>
            <a:r>
              <a:rPr lang="en-GB" dirty="0" smtClean="0"/>
              <a:t>MOUNTAINS AND GLACIERS</a:t>
            </a:r>
          </a:p>
          <a:p>
            <a:r>
              <a:rPr lang="en-GB" dirty="0" smtClean="0"/>
              <a:t>REGIONS</a:t>
            </a:r>
          </a:p>
          <a:p>
            <a:r>
              <a:rPr lang="en-GB" dirty="0" smtClean="0"/>
              <a:t>IMAGE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250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96738"/>
            <a:ext cx="10515600" cy="1239928"/>
          </a:xfrm>
        </p:spPr>
        <p:txBody>
          <a:bodyPr/>
          <a:lstStyle/>
          <a:p>
            <a:r>
              <a:rPr lang="en-GB" dirty="0" smtClean="0"/>
              <a:t>                          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88642"/>
            <a:ext cx="10515600" cy="5969358"/>
          </a:xfrm>
        </p:spPr>
        <p:txBody>
          <a:bodyPr>
            <a:normAutofit fontScale="40000" lnSpcReduction="20000"/>
          </a:bodyPr>
          <a:lstStyle/>
          <a:p>
            <a:r>
              <a:rPr lang="en-GB" sz="3300" dirty="0" smtClean="0"/>
              <a:t>IMAGE</a:t>
            </a:r>
          </a:p>
          <a:p>
            <a:r>
              <a:rPr lang="en-GB" sz="3300" dirty="0" smtClean="0"/>
              <a:t>TECHNOLOGY</a:t>
            </a:r>
          </a:p>
          <a:p>
            <a:r>
              <a:rPr lang="en-GB" sz="3300" dirty="0" smtClean="0"/>
              <a:t>SOCIAL NETWORKS</a:t>
            </a:r>
          </a:p>
          <a:p>
            <a:r>
              <a:rPr lang="en-GB" sz="3300" dirty="0" smtClean="0"/>
              <a:t>SHARING</a:t>
            </a:r>
          </a:p>
          <a:p>
            <a:r>
              <a:rPr lang="en-GB" sz="3300" dirty="0" smtClean="0"/>
              <a:t>ONLINE PRESENCE</a:t>
            </a:r>
          </a:p>
          <a:p>
            <a:r>
              <a:rPr lang="en-GB" sz="3300" dirty="0" smtClean="0"/>
              <a:t>POTENTIAL TOURISM VALUE</a:t>
            </a:r>
          </a:p>
          <a:p>
            <a:r>
              <a:rPr lang="en-GB" sz="3300" dirty="0" smtClean="0"/>
              <a:t>PRODUCTS AND DESTINATIONS</a:t>
            </a:r>
          </a:p>
          <a:p>
            <a:r>
              <a:rPr lang="en-GB" sz="3300" dirty="0" smtClean="0"/>
              <a:t>SMART PHONES - DEMAND</a:t>
            </a:r>
          </a:p>
          <a:p>
            <a:r>
              <a:rPr lang="en-GB" sz="3300" dirty="0" smtClean="0"/>
              <a:t>TYPE OF CLIENTELLE</a:t>
            </a:r>
          </a:p>
          <a:p>
            <a:r>
              <a:rPr lang="en-GB" sz="3300" dirty="0" smtClean="0"/>
              <a:t>EXPLOITATION</a:t>
            </a:r>
          </a:p>
          <a:p>
            <a:r>
              <a:rPr lang="en-GB" sz="3300" dirty="0" smtClean="0"/>
              <a:t>GROWTH POTENTIAL</a:t>
            </a:r>
          </a:p>
          <a:p>
            <a:r>
              <a:rPr lang="en-GB" sz="3300" dirty="0" smtClean="0"/>
              <a:t>COMPETITIVE MARKET</a:t>
            </a:r>
          </a:p>
          <a:p>
            <a:r>
              <a:rPr lang="en-GB" sz="3300" dirty="0" smtClean="0"/>
              <a:t>NEED FOR WIFI</a:t>
            </a:r>
          </a:p>
          <a:p>
            <a:r>
              <a:rPr lang="en-GB" sz="3300" dirty="0" smtClean="0"/>
              <a:t>APPS</a:t>
            </a:r>
          </a:p>
          <a:p>
            <a:r>
              <a:rPr lang="en-GB" sz="3300" dirty="0" smtClean="0"/>
              <a:t>GPS MAPS</a:t>
            </a:r>
          </a:p>
          <a:p>
            <a:r>
              <a:rPr lang="en-GB" sz="3300" dirty="0" smtClean="0"/>
              <a:t>HIGH QUALITY PRODUCTS</a:t>
            </a:r>
          </a:p>
          <a:p>
            <a:r>
              <a:rPr lang="en-GB" sz="3300" dirty="0" smtClean="0"/>
              <a:t>VIDEO MARKETING – BEAUTY  AND QOUTES OF DESINTATIONS</a:t>
            </a:r>
          </a:p>
          <a:p>
            <a:r>
              <a:rPr lang="en-GB" sz="3300" dirty="0" smtClean="0"/>
              <a:t>POWERFUL VISUAL STIMULUS</a:t>
            </a:r>
          </a:p>
          <a:p>
            <a:r>
              <a:rPr lang="en-GB" sz="3300" dirty="0" smtClean="0"/>
              <a:t>ATTRACT TOURISTS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121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IMPORTANCE OF CONTENT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CREATE</a:t>
            </a:r>
          </a:p>
          <a:p>
            <a:r>
              <a:rPr lang="en-GB" dirty="0" smtClean="0"/>
              <a:t>PROMOTE</a:t>
            </a:r>
          </a:p>
          <a:p>
            <a:r>
              <a:rPr lang="en-GB" dirty="0" smtClean="0"/>
              <a:t>ENGAGE</a:t>
            </a:r>
          </a:p>
          <a:p>
            <a:r>
              <a:rPr lang="en-GB" dirty="0" smtClean="0"/>
              <a:t>OPTIMISE</a:t>
            </a:r>
          </a:p>
          <a:p>
            <a:r>
              <a:rPr lang="en-GB" dirty="0" smtClean="0"/>
              <a:t>STRATEGY</a:t>
            </a:r>
          </a:p>
          <a:p>
            <a:r>
              <a:rPr lang="en-GB" dirty="0" smtClean="0"/>
              <a:t>ANALYSE</a:t>
            </a:r>
          </a:p>
          <a:p>
            <a:r>
              <a:rPr lang="en-GB" dirty="0" smtClean="0"/>
              <a:t>VISUALISE</a:t>
            </a:r>
          </a:p>
          <a:p>
            <a:r>
              <a:rPr lang="en-GB" dirty="0" smtClean="0"/>
              <a:t>CUSTOMIZE</a:t>
            </a:r>
          </a:p>
          <a:p>
            <a:r>
              <a:rPr lang="en-GB" dirty="0" smtClean="0"/>
              <a:t>PRESENTATION</a:t>
            </a:r>
          </a:p>
          <a:p>
            <a:r>
              <a:rPr lang="en-GB" dirty="0" smtClean="0"/>
              <a:t>CAMPAIGN</a:t>
            </a:r>
          </a:p>
          <a:p>
            <a:r>
              <a:rPr lang="en-GB" dirty="0" smtClean="0"/>
              <a:t>PENETRATION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69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Marketing Triangle – Building Blocks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31076"/>
            <a:ext cx="10515600" cy="430154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Content Production</a:t>
            </a:r>
          </a:p>
          <a:p>
            <a:r>
              <a:rPr lang="en-GB" dirty="0" smtClean="0"/>
              <a:t>Publicise</a:t>
            </a:r>
          </a:p>
          <a:p>
            <a:r>
              <a:rPr lang="en-GB" dirty="0" smtClean="0"/>
              <a:t>Promotion</a:t>
            </a:r>
          </a:p>
          <a:p>
            <a:endParaRPr lang="en-GB" dirty="0"/>
          </a:p>
          <a:p>
            <a:r>
              <a:rPr lang="en-GB" dirty="0" smtClean="0"/>
              <a:t>Support existing established brands and new developments</a:t>
            </a:r>
          </a:p>
          <a:p>
            <a:r>
              <a:rPr lang="en-GB" dirty="0" smtClean="0"/>
              <a:t>New Customer Bases – Penetrate or Introduce</a:t>
            </a:r>
          </a:p>
          <a:p>
            <a:r>
              <a:rPr lang="en-GB" dirty="0" smtClean="0"/>
              <a:t>Specific Travel Markets</a:t>
            </a:r>
          </a:p>
          <a:p>
            <a:r>
              <a:rPr lang="en-GB" dirty="0" smtClean="0"/>
              <a:t>Targeted Travel</a:t>
            </a:r>
          </a:p>
          <a:p>
            <a:r>
              <a:rPr lang="en-GB" dirty="0" smtClean="0"/>
              <a:t>Videos</a:t>
            </a:r>
          </a:p>
          <a:p>
            <a:r>
              <a:rPr lang="en-GB" dirty="0" smtClean="0"/>
              <a:t>Language</a:t>
            </a:r>
          </a:p>
          <a:p>
            <a:r>
              <a:rPr lang="en-GB" dirty="0" smtClean="0"/>
              <a:t>Travel Blogs</a:t>
            </a:r>
          </a:p>
          <a:p>
            <a:r>
              <a:rPr lang="en-GB" dirty="0" smtClean="0"/>
              <a:t>Social influencers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534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Destination Packaging Context Switzerland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My Switzerland</a:t>
            </a:r>
          </a:p>
          <a:p>
            <a:r>
              <a:rPr lang="en-GB" dirty="0" smtClean="0"/>
              <a:t>Train</a:t>
            </a:r>
          </a:p>
          <a:p>
            <a:r>
              <a:rPr lang="en-GB" dirty="0" smtClean="0"/>
              <a:t>Brand Architecture </a:t>
            </a:r>
          </a:p>
          <a:p>
            <a:r>
              <a:rPr lang="en-GB" dirty="0" smtClean="0"/>
              <a:t>Offline</a:t>
            </a:r>
          </a:p>
          <a:p>
            <a:r>
              <a:rPr lang="en-GB" dirty="0" smtClean="0"/>
              <a:t>Online</a:t>
            </a:r>
          </a:p>
          <a:p>
            <a:r>
              <a:rPr lang="en-GB" dirty="0" smtClean="0"/>
              <a:t>Key Account Management</a:t>
            </a:r>
          </a:p>
          <a:p>
            <a:r>
              <a:rPr lang="en-GB" dirty="0" smtClean="0"/>
              <a:t>Touristic Paradise – Lakes, Villages and Valleys</a:t>
            </a:r>
          </a:p>
          <a:p>
            <a:r>
              <a:rPr lang="en-GB" dirty="0" smtClean="0"/>
              <a:t>Competitiveness</a:t>
            </a:r>
          </a:p>
          <a:p>
            <a:r>
              <a:rPr lang="en-GB" dirty="0" smtClean="0"/>
              <a:t>Advice – Switzerland become eve more Swiss than it already is!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989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INTERESTS</a:t>
            </a:r>
          </a:p>
          <a:p>
            <a:r>
              <a:rPr lang="en-GB" dirty="0" smtClean="0"/>
              <a:t>Group excursions, shopping, cycle, hiking, tips for city breaks, summer excursions, family trips, top attractions, winter excursions, food and wine, adventure and summer sports, adventure and winter sports</a:t>
            </a:r>
          </a:p>
          <a:p>
            <a:r>
              <a:rPr lang="en-GB" dirty="0" smtClean="0"/>
              <a:t>ACCOMODATION</a:t>
            </a:r>
          </a:p>
          <a:p>
            <a:r>
              <a:rPr lang="en-GB" dirty="0" smtClean="0"/>
              <a:t>Hotels, on the farm, camp sites, other types of lodgings, </a:t>
            </a:r>
            <a:r>
              <a:rPr lang="en-GB" dirty="0" err="1" smtClean="0"/>
              <a:t>Apts</a:t>
            </a:r>
            <a:endParaRPr lang="en-GB" dirty="0" smtClean="0"/>
          </a:p>
          <a:p>
            <a:r>
              <a:rPr lang="en-GB" dirty="0" smtClean="0"/>
              <a:t>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91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CHINA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8047" y="1545466"/>
            <a:ext cx="10515600" cy="50951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SOCIAL MEDIA – WEIBO AND WECHAT (NO FACEBOOK)</a:t>
            </a:r>
          </a:p>
          <a:p>
            <a:r>
              <a:rPr lang="en-GB" dirty="0" smtClean="0"/>
              <a:t>CULTURAL DIFFERENCES</a:t>
            </a:r>
          </a:p>
          <a:p>
            <a:r>
              <a:rPr lang="en-GB" dirty="0" smtClean="0"/>
              <a:t>TOP QUALITY TRANSLATION NEEDED</a:t>
            </a:r>
          </a:p>
          <a:p>
            <a:r>
              <a:rPr lang="en-GB" dirty="0" smtClean="0"/>
              <a:t>BE UP TO DATE AND RELEVENT</a:t>
            </a:r>
          </a:p>
          <a:p>
            <a:r>
              <a:rPr lang="en-GB" dirty="0" smtClean="0"/>
              <a:t>VISUALIZE CONTENT – PICTURE = 1,000 WORDS!</a:t>
            </a:r>
          </a:p>
          <a:p>
            <a:r>
              <a:rPr lang="en-GB" dirty="0" smtClean="0"/>
              <a:t>WISH YOU WERE HERE </a:t>
            </a:r>
          </a:p>
          <a:p>
            <a:r>
              <a:rPr lang="en-GB" dirty="0" smtClean="0"/>
              <a:t>DO NOT OVERLOAD</a:t>
            </a:r>
          </a:p>
          <a:p>
            <a:r>
              <a:rPr lang="en-GB" dirty="0" smtClean="0"/>
              <a:t>CELEBRITIES</a:t>
            </a:r>
          </a:p>
          <a:p>
            <a:r>
              <a:rPr lang="en-GB" dirty="0" smtClean="0"/>
              <a:t>REMEMBER FOODIE EXPERIENCE – ISSUE WITH CHINA MARKET</a:t>
            </a:r>
          </a:p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International Market</a:t>
            </a:r>
          </a:p>
          <a:p>
            <a:r>
              <a:rPr lang="en-GB" dirty="0" smtClean="0"/>
              <a:t>22% Decline in Chinese since Dec 2015</a:t>
            </a:r>
          </a:p>
          <a:p>
            <a:r>
              <a:rPr lang="en-GB" dirty="0" smtClean="0"/>
              <a:t>Visa </a:t>
            </a:r>
            <a:r>
              <a:rPr lang="en-GB" dirty="0" err="1" smtClean="0"/>
              <a:t>Compications</a:t>
            </a:r>
            <a:endParaRPr lang="en-GB" dirty="0" smtClean="0"/>
          </a:p>
          <a:p>
            <a:r>
              <a:rPr lang="en-GB" dirty="0" smtClean="0"/>
              <a:t>Chinese Terrorism Concerns</a:t>
            </a:r>
          </a:p>
        </p:txBody>
      </p:sp>
    </p:spTree>
    <p:extLst>
      <p:ext uri="{BB962C8B-B14F-4D97-AF65-F5344CB8AC3E}">
        <p14:creationId xmlns:p14="http://schemas.microsoft.com/office/powerpoint/2010/main" val="29004269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GASTRO TOURISM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SWISS IMAGE AND REPUTATION</a:t>
            </a:r>
          </a:p>
          <a:p>
            <a:r>
              <a:rPr lang="en-GB" dirty="0" smtClean="0"/>
              <a:t>LIFESTYLE</a:t>
            </a:r>
          </a:p>
          <a:p>
            <a:r>
              <a:rPr lang="en-GB" dirty="0" smtClean="0"/>
              <a:t>CULTURE</a:t>
            </a:r>
          </a:p>
          <a:p>
            <a:r>
              <a:rPr lang="en-GB" dirty="0" smtClean="0"/>
              <a:t>DIVERSITY</a:t>
            </a:r>
          </a:p>
          <a:p>
            <a:r>
              <a:rPr lang="en-GB" dirty="0" smtClean="0"/>
              <a:t>TRADITIONAL V INTERNATIONAL</a:t>
            </a:r>
          </a:p>
          <a:p>
            <a:r>
              <a:rPr lang="en-GB" dirty="0" smtClean="0"/>
              <a:t>2006-2013 40-51% OF Americans travelled abroad for food</a:t>
            </a:r>
          </a:p>
          <a:p>
            <a:r>
              <a:rPr lang="en-GB" dirty="0" err="1" smtClean="0"/>
              <a:t>Chineese</a:t>
            </a:r>
            <a:r>
              <a:rPr lang="en-GB" dirty="0" smtClean="0"/>
              <a:t> fear of travelling related to food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36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INITIATIVES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2015 Swiss industry reduce redundant staff</a:t>
            </a:r>
          </a:p>
          <a:p>
            <a:r>
              <a:rPr lang="en-GB" dirty="0" smtClean="0"/>
              <a:t>2015 Basel Flying Concierge Hosts (legacy of 2008 football)</a:t>
            </a:r>
          </a:p>
          <a:p>
            <a:r>
              <a:rPr lang="en-GB" dirty="0" smtClean="0"/>
              <a:t>Asian Market – Price changes</a:t>
            </a:r>
          </a:p>
          <a:p>
            <a:r>
              <a:rPr lang="en-GB" dirty="0" smtClean="0"/>
              <a:t>Interlaken – Arabians</a:t>
            </a:r>
          </a:p>
          <a:p>
            <a:r>
              <a:rPr lang="en-GB" dirty="0" smtClean="0"/>
              <a:t>Refuse </a:t>
            </a:r>
            <a:r>
              <a:rPr lang="en-GB" dirty="0" err="1" smtClean="0"/>
              <a:t>AirBnB</a:t>
            </a:r>
            <a:endParaRPr lang="en-GB" dirty="0" smtClean="0"/>
          </a:p>
          <a:p>
            <a:r>
              <a:rPr lang="en-GB" dirty="0" smtClean="0"/>
              <a:t>Holding Prices / Cut Prices</a:t>
            </a:r>
          </a:p>
          <a:p>
            <a:r>
              <a:rPr lang="en-GB" dirty="0" smtClean="0"/>
              <a:t>Quality Standards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Infrastructure </a:t>
            </a:r>
          </a:p>
          <a:p>
            <a:r>
              <a:rPr lang="en-GB" dirty="0" smtClean="0"/>
              <a:t>Premium to best in class destination</a:t>
            </a:r>
          </a:p>
          <a:p>
            <a:r>
              <a:rPr lang="en-GB" dirty="0" smtClean="0"/>
              <a:t>Tourism choice – the best of cheapest?</a:t>
            </a:r>
          </a:p>
          <a:p>
            <a:r>
              <a:rPr lang="en-GB" dirty="0" smtClean="0"/>
              <a:t>Innovation</a:t>
            </a:r>
          </a:p>
          <a:p>
            <a:r>
              <a:rPr lang="en-GB" dirty="0" smtClean="0"/>
              <a:t>Niches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5757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122</TotalTime>
  <Words>1308</Words>
  <Application>Microsoft Office PowerPoint</Application>
  <PresentationFormat>Widescreen</PresentationFormat>
  <Paragraphs>287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Century Gothic</vt:lpstr>
      <vt:lpstr>Wingdings 3</vt:lpstr>
      <vt:lpstr>Ion Boardroom</vt:lpstr>
      <vt:lpstr>SWISS TRAVEL AND TOURISM TRENDS</vt:lpstr>
      <vt:lpstr>TOP DESTINATIONS IN 2015 C0MPARED TO 2014</vt:lpstr>
      <vt:lpstr>     2015 Tourism Spend</vt:lpstr>
      <vt:lpstr>                     TOURISM SALES TRENDS</vt:lpstr>
      <vt:lpstr>                           TRENDS</vt:lpstr>
      <vt:lpstr>                      SWITZERLAND 2016</vt:lpstr>
      <vt:lpstr>                  2016 export Revenue</vt:lpstr>
      <vt:lpstr>                        Market Place </vt:lpstr>
      <vt:lpstr>                       Swiss Cities  2016</vt:lpstr>
      <vt:lpstr>                    Hotel and Health Stays</vt:lpstr>
      <vt:lpstr>           SWISS TRANSPORT SYSTEMS</vt:lpstr>
      <vt:lpstr>                 Niche Accomodation 2016</vt:lpstr>
      <vt:lpstr>      2015 Hotels – Delloites Survey</vt:lpstr>
      <vt:lpstr> Swiss Employment in Hotels and Restaurants</vt:lpstr>
      <vt:lpstr>                          SKIER DAYS</vt:lpstr>
      <vt:lpstr>      SWISS SKI SCHOOLS</vt:lpstr>
      <vt:lpstr>      TOURISM IMPACTS</vt:lpstr>
      <vt:lpstr>                   ECONOMIC ISSUES</vt:lpstr>
      <vt:lpstr>     SWISS TOURISM ISSUES</vt:lpstr>
      <vt:lpstr>      SWISS QUALITY PROMOTION</vt:lpstr>
      <vt:lpstr>                ROLE OF SWISS TOURISM</vt:lpstr>
      <vt:lpstr>    SWISS TOURISM PRODUCT</vt:lpstr>
      <vt:lpstr>            DESTINATIONS</vt:lpstr>
      <vt:lpstr>                           MARKETING</vt:lpstr>
      <vt:lpstr>  IMPORTANCE OF CONTENT MARKETING</vt:lpstr>
      <vt:lpstr>   Marketing Triangle – Building Blocks</vt:lpstr>
      <vt:lpstr>Destination Packaging Context Switzerland</vt:lpstr>
      <vt:lpstr>                      Marketing</vt:lpstr>
      <vt:lpstr>                      CHINA MARKET</vt:lpstr>
      <vt:lpstr>                  GASTRO TOURISM</vt:lpstr>
      <vt:lpstr>                           INITIATIVES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SWISS TRAVEL AND TOURISM TRENDS</dc:title>
  <dc:creator>Emma Morgan</dc:creator>
  <cp:lastModifiedBy>Emma Morgan</cp:lastModifiedBy>
  <cp:revision>15</cp:revision>
  <dcterms:created xsi:type="dcterms:W3CDTF">2017-10-22T18:49:50Z</dcterms:created>
  <dcterms:modified xsi:type="dcterms:W3CDTF">2017-10-22T20:52:37Z</dcterms:modified>
</cp:coreProperties>
</file>