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59904091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692974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79763921"/>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51858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t>28/02/2019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73311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t>28/02/2019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95419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t>28/02/2019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46763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6410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90972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8522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541400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t>28/02/2019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t>‹#›</a:t>
            </a:fld>
            <a:endParaRPr lang="en-GB"/>
          </a:p>
        </p:txBody>
      </p:sp>
    </p:spTree>
    <p:extLst>
      <p:ext uri="{BB962C8B-B14F-4D97-AF65-F5344CB8AC3E}">
        <p14:creationId xmlns:p14="http://schemas.microsoft.com/office/powerpoint/2010/main" val="471959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Quality Assurance</a:t>
            </a:r>
            <a:endParaRPr lang="en-GB" dirty="0"/>
          </a:p>
        </p:txBody>
      </p:sp>
      <p:sp>
        <p:nvSpPr>
          <p:cNvPr id="3" name="Subtitle 2"/>
          <p:cNvSpPr>
            <a:spLocks noGrp="1"/>
          </p:cNvSpPr>
          <p:nvPr>
            <p:ph type="subTitle" idx="1"/>
          </p:nvPr>
        </p:nvSpPr>
        <p:spPr/>
        <p:txBody>
          <a:bodyPr/>
          <a:lstStyle/>
          <a:p>
            <a:r>
              <a:rPr lang="en-GB" dirty="0" smtClean="0"/>
              <a:t>Culture of continuous improvement</a:t>
            </a:r>
            <a:endParaRPr lang="en-GB" dirty="0"/>
          </a:p>
        </p:txBody>
      </p:sp>
    </p:spTree>
    <p:extLst>
      <p:ext uri="{BB962C8B-B14F-4D97-AF65-F5344CB8AC3E}">
        <p14:creationId xmlns:p14="http://schemas.microsoft.com/office/powerpoint/2010/main" val="968168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ONE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Make </a:t>
            </a:r>
            <a:r>
              <a:rPr lang="en-US" dirty="0"/>
              <a:t>quality improvement everyone's responsibility</a:t>
            </a:r>
          </a:p>
          <a:p>
            <a:r>
              <a:rPr lang="en-US" dirty="0"/>
              <a:t>Articulate the vision for excellence </a:t>
            </a:r>
            <a:r>
              <a:rPr lang="en-US" dirty="0" smtClean="0"/>
              <a:t>clearly</a:t>
            </a:r>
            <a:endParaRPr lang="en-US" dirty="0"/>
          </a:p>
          <a:p>
            <a:r>
              <a:rPr lang="en-US" dirty="0"/>
              <a:t>Be certain that everyone involved with the setting knows, understands and supports the vision for </a:t>
            </a:r>
            <a:r>
              <a:rPr lang="en-US" dirty="0" smtClean="0"/>
              <a:t>quality</a:t>
            </a:r>
          </a:p>
          <a:p>
            <a:r>
              <a:rPr lang="en-US" dirty="0" smtClean="0"/>
              <a:t>Make </a:t>
            </a:r>
            <a:r>
              <a:rPr lang="en-US" dirty="0"/>
              <a:t>it clear that each person has a critical role in ensuring that </a:t>
            </a:r>
            <a:r>
              <a:rPr lang="en-US" dirty="0" smtClean="0"/>
              <a:t>service users have </a:t>
            </a:r>
            <a:r>
              <a:rPr lang="en-US" dirty="0"/>
              <a:t>experiences of the highest </a:t>
            </a:r>
            <a:r>
              <a:rPr lang="en-US" dirty="0" smtClean="0"/>
              <a:t>quality</a:t>
            </a:r>
            <a:endParaRPr lang="en-GB" dirty="0"/>
          </a:p>
        </p:txBody>
      </p:sp>
    </p:spTree>
    <p:extLst>
      <p:ext uri="{BB962C8B-B14F-4D97-AF65-F5344CB8AC3E}">
        <p14:creationId xmlns:p14="http://schemas.microsoft.com/office/powerpoint/2010/main" val="2416433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TWO</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US" dirty="0" smtClean="0"/>
              <a:t>Know </a:t>
            </a:r>
            <a:r>
              <a:rPr lang="en-US" dirty="0"/>
              <a:t>how different stakeholders perceive quality and capture a definition which is understood by all</a:t>
            </a:r>
          </a:p>
          <a:p>
            <a:r>
              <a:rPr lang="en-US" dirty="0"/>
              <a:t>Identify all individuals who care about, or have a vested interest in, your setting. Each will have a perspective on quality and its measurement.</a:t>
            </a:r>
          </a:p>
          <a:p>
            <a:endParaRPr lang="en-US" dirty="0"/>
          </a:p>
          <a:p>
            <a:pPr marL="0" indent="0">
              <a:buNone/>
            </a:pPr>
            <a:r>
              <a:rPr lang="en-US" dirty="0" smtClean="0"/>
              <a:t>“There </a:t>
            </a:r>
            <a:r>
              <a:rPr lang="en-US" dirty="0"/>
              <a:t>is no single definition or measure of quality in early education and care. However, there are key elements which are critical to the well-being of young children and have a positive impact on their development.  Leaders need to make sure that everyone involved with the setting understands the elements that are integral to high quality performance and outcomes, and how they contribute to their achievement</a:t>
            </a:r>
            <a:r>
              <a:rPr lang="en-US" dirty="0" smtClean="0"/>
              <a:t>.” </a:t>
            </a:r>
            <a:endParaRPr lang="en-GB" dirty="0"/>
          </a:p>
        </p:txBody>
      </p:sp>
    </p:spTree>
    <p:extLst>
      <p:ext uri="{BB962C8B-B14F-4D97-AF65-F5344CB8AC3E}">
        <p14:creationId xmlns:p14="http://schemas.microsoft.com/office/powerpoint/2010/main" val="93837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TWO cont’d</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Any definition of quality should:</a:t>
            </a:r>
          </a:p>
          <a:p>
            <a:endParaRPr lang="en-US" dirty="0"/>
          </a:p>
          <a:p>
            <a:r>
              <a:rPr lang="en-US" dirty="0"/>
              <a:t>Include ‘structural basics’, such as qualification levels and ratios</a:t>
            </a:r>
          </a:p>
          <a:p>
            <a:r>
              <a:rPr lang="en-US" dirty="0"/>
              <a:t>Capture the more complex ‘dynamic’ aspects of provision, the ‘process’ quality indicators. This includes children’s actual experiences, their interaction with adults and peers and their participation in different activities</a:t>
            </a:r>
          </a:p>
          <a:p>
            <a:r>
              <a:rPr lang="en-US" dirty="0"/>
              <a:t>Incorporate broader dimensions, such as leadership/management and partnership with parents/</a:t>
            </a:r>
            <a:r>
              <a:rPr lang="en-US" dirty="0" err="1"/>
              <a:t>carers</a:t>
            </a:r>
            <a:r>
              <a:rPr lang="en-US" dirty="0"/>
              <a:t> and others involved with the children attending.</a:t>
            </a:r>
            <a:endParaRPr lang="en-GB" dirty="0"/>
          </a:p>
        </p:txBody>
      </p:sp>
    </p:spTree>
    <p:extLst>
      <p:ext uri="{BB962C8B-B14F-4D97-AF65-F5344CB8AC3E}">
        <p14:creationId xmlns:p14="http://schemas.microsoft.com/office/powerpoint/2010/main" val="1317843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THREE</a:t>
            </a:r>
            <a:br>
              <a:rPr lang="en-GB" dirty="0"/>
            </a:br>
            <a:endParaRPr lang="en-GB" dirty="0"/>
          </a:p>
        </p:txBody>
      </p:sp>
      <p:sp>
        <p:nvSpPr>
          <p:cNvPr id="3" name="Content Placeholder 2"/>
          <p:cNvSpPr>
            <a:spLocks noGrp="1"/>
          </p:cNvSpPr>
          <p:nvPr>
            <p:ph idx="1"/>
          </p:nvPr>
        </p:nvSpPr>
        <p:spPr/>
        <p:txBody>
          <a:bodyPr>
            <a:normAutofit fontScale="55000" lnSpcReduction="20000"/>
          </a:bodyPr>
          <a:lstStyle/>
          <a:p>
            <a:r>
              <a:rPr lang="en-US" dirty="0" smtClean="0"/>
              <a:t>Put </a:t>
            </a:r>
            <a:r>
              <a:rPr lang="en-US" dirty="0"/>
              <a:t>expert knowledge into practice to meet each </a:t>
            </a:r>
            <a:r>
              <a:rPr lang="en-US" dirty="0" smtClean="0"/>
              <a:t>service user’s needs</a:t>
            </a:r>
            <a:endParaRPr lang="en-US" dirty="0"/>
          </a:p>
          <a:p>
            <a:r>
              <a:rPr lang="en-US" dirty="0"/>
              <a:t>Establish a learning culture and make performance management a driver for improvement.</a:t>
            </a:r>
          </a:p>
          <a:p>
            <a:r>
              <a:rPr lang="en-US" dirty="0" smtClean="0"/>
              <a:t>It </a:t>
            </a:r>
            <a:r>
              <a:rPr lang="en-US" dirty="0"/>
              <a:t>takes a special person to work with children every day, and that person requires specialist knowledge. Those who work with young children need to know how to most effectively support each child’s physical well-being and motor development, social-emotional development and language and cognitive abilities during this critical phase of life.</a:t>
            </a:r>
          </a:p>
          <a:p>
            <a:r>
              <a:rPr lang="en-US" dirty="0" smtClean="0"/>
              <a:t>It’s </a:t>
            </a:r>
            <a:r>
              <a:rPr lang="en-US" dirty="0"/>
              <a:t>important that leaders select the right practices, aligned to the setting’s values, to build a high impact learning culture. Performance management processes can support ongoing professional development activities designed to continuously improve knowledge, competence and performance. </a:t>
            </a:r>
            <a:endParaRPr lang="en-US" dirty="0" smtClean="0"/>
          </a:p>
          <a:p>
            <a:r>
              <a:rPr lang="en-US" dirty="0" smtClean="0"/>
              <a:t>Settings </a:t>
            </a:r>
            <a:r>
              <a:rPr lang="en-US" dirty="0"/>
              <a:t>with an embedded learning culture include targeted development opportunities to enable practitioners, for example, to keep-up to-date with relevant research findings that have an impact on children’s outcomes.</a:t>
            </a:r>
            <a:endParaRPr lang="en-GB" dirty="0"/>
          </a:p>
        </p:txBody>
      </p:sp>
    </p:spTree>
    <p:extLst>
      <p:ext uri="{BB962C8B-B14F-4D97-AF65-F5344CB8AC3E}">
        <p14:creationId xmlns:p14="http://schemas.microsoft.com/office/powerpoint/2010/main" val="1430733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FOUR</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Embed </a:t>
            </a:r>
            <a:r>
              <a:rPr lang="en-US" dirty="0"/>
              <a:t>reflection and self-evaluation in practice</a:t>
            </a:r>
          </a:p>
          <a:p>
            <a:r>
              <a:rPr lang="en-US" dirty="0"/>
              <a:t>Empower leaders/managers/supervisors and practitioners to make decisions and changes in the way they do their work.</a:t>
            </a:r>
          </a:p>
          <a:p>
            <a:r>
              <a:rPr lang="en-US" dirty="0" smtClean="0"/>
              <a:t>Effective </a:t>
            </a:r>
            <a:r>
              <a:rPr lang="en-US" dirty="0"/>
              <a:t>self-evaluation includes everyone in the setting. Leaders empower practitioners to see themselves as learners, seeking to improve their practice. </a:t>
            </a:r>
            <a:endParaRPr lang="en-US" dirty="0" smtClean="0"/>
          </a:p>
          <a:p>
            <a:r>
              <a:rPr lang="en-US" dirty="0" smtClean="0"/>
              <a:t>The </a:t>
            </a:r>
            <a:r>
              <a:rPr lang="en-US" dirty="0"/>
              <a:t>establishment of open and transparent evaluation systems and processes will support practitioners to be self-aware of their own, and the provision’s, distinctive strengths and aspects for improvement.</a:t>
            </a:r>
            <a:endParaRPr lang="en-GB" dirty="0"/>
          </a:p>
        </p:txBody>
      </p:sp>
    </p:spTree>
    <p:extLst>
      <p:ext uri="{BB962C8B-B14F-4D97-AF65-F5344CB8AC3E}">
        <p14:creationId xmlns:p14="http://schemas.microsoft.com/office/powerpoint/2010/main" val="301013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FIVE</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r>
              <a:rPr lang="en-US" dirty="0" smtClean="0"/>
              <a:t>Celebrate </a:t>
            </a:r>
            <a:r>
              <a:rPr lang="en-US" dirty="0"/>
              <a:t>improvement and nurture its continuation</a:t>
            </a:r>
          </a:p>
          <a:p>
            <a:r>
              <a:rPr lang="en-US" dirty="0" err="1"/>
              <a:t>Recognise</a:t>
            </a:r>
            <a:r>
              <a:rPr lang="en-US" dirty="0"/>
              <a:t> and commend the impact of the work of leaders and practitioners</a:t>
            </a:r>
            <a:r>
              <a:rPr lang="en-US" dirty="0" smtClean="0"/>
              <a:t>.</a:t>
            </a:r>
            <a:endParaRPr lang="en-US" dirty="0"/>
          </a:p>
          <a:p>
            <a:r>
              <a:rPr lang="en-US" dirty="0"/>
              <a:t>Settings that focus on continuous improvement benefit from enhanced communication, improved morale and a shared sense of purpose. They should also take time to confirm, commend and celebrate those achievements that contribute to developing high quality provision.</a:t>
            </a:r>
          </a:p>
          <a:p>
            <a:r>
              <a:rPr lang="en-US" dirty="0" smtClean="0"/>
              <a:t>Of </a:t>
            </a:r>
            <a:r>
              <a:rPr lang="en-US" dirty="0"/>
              <a:t>course, quality does not have a ceiling and there is no ‘finish line’ for improvement. However, it is important to </a:t>
            </a:r>
            <a:r>
              <a:rPr lang="en-US" dirty="0" err="1"/>
              <a:t>recognise</a:t>
            </a:r>
            <a:r>
              <a:rPr lang="en-US" dirty="0"/>
              <a:t> where changes to practice have made a difference and to reflect on progress and achievements in performance and outcomes.</a:t>
            </a:r>
          </a:p>
          <a:p>
            <a:r>
              <a:rPr lang="en-US" dirty="0" smtClean="0"/>
              <a:t>It </a:t>
            </a:r>
            <a:r>
              <a:rPr lang="en-US" dirty="0"/>
              <a:t>can be easy to lose track of the need to celebrate improvement in the day-to-day activity in the setting, and this is where it can be useful to have a systematic process, such as a Quality Assurance scheme in place. </a:t>
            </a:r>
            <a:endParaRPr lang="en-GB" dirty="0"/>
          </a:p>
        </p:txBody>
      </p:sp>
    </p:spTree>
    <p:extLst>
      <p:ext uri="{BB962C8B-B14F-4D97-AF65-F5344CB8AC3E}">
        <p14:creationId xmlns:p14="http://schemas.microsoft.com/office/powerpoint/2010/main" val="389078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pPr marL="0" indent="0">
              <a:buNone/>
            </a:pPr>
            <a:r>
              <a:rPr lang="en-GB" dirty="0" smtClean="0"/>
              <a:t>For your presentation you will need to consider how your organisation meets these 5 steps to continuous improvement.</a:t>
            </a:r>
            <a:endParaRPr lang="en-GB" dirty="0"/>
          </a:p>
        </p:txBody>
      </p:sp>
    </p:spTree>
    <p:extLst>
      <p:ext uri="{BB962C8B-B14F-4D97-AF65-F5344CB8AC3E}">
        <p14:creationId xmlns:p14="http://schemas.microsoft.com/office/powerpoint/2010/main" val="1820915578"/>
      </p:ext>
    </p:extLst>
  </p:cSld>
  <p:clrMapOvr>
    <a:masterClrMapping/>
  </p:clrMapOvr>
</p:sld>
</file>

<file path=ppt/theme/theme1.xml><?xml version="1.0" encoding="utf-8"?>
<a:theme xmlns:a="http://schemas.openxmlformats.org/drawingml/2006/main" name="blan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rnardo's">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Template>
  <TotalTime>88</TotalTime>
  <Words>656</Words>
  <Application>Microsoft Office PowerPoint</Application>
  <PresentationFormat>On-screen Show (4:3)</PresentationFormat>
  <Paragraphs>37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blank</vt:lpstr>
      <vt:lpstr>Quality Assurance</vt:lpstr>
      <vt:lpstr>STEP ONE </vt:lpstr>
      <vt:lpstr>STEP TWO </vt:lpstr>
      <vt:lpstr>STEP TWO cont’d</vt:lpstr>
      <vt:lpstr>STEP THREE </vt:lpstr>
      <vt:lpstr>STEP FOUR </vt:lpstr>
      <vt:lpstr>STEP FIVE </vt:lpstr>
      <vt:lpstr>TASK</vt:lpstr>
    </vt:vector>
  </TitlesOfParts>
  <Company>Barnardos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dc:title>
  <dc:creator>Ceri Evans</dc:creator>
  <cp:lastModifiedBy>Ceri Evans</cp:lastModifiedBy>
  <cp:revision>3</cp:revision>
  <dcterms:created xsi:type="dcterms:W3CDTF">2019-02-28T10:40:27Z</dcterms:created>
  <dcterms:modified xsi:type="dcterms:W3CDTF">2019-02-28T12:08:54Z</dcterms:modified>
</cp:coreProperties>
</file>