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6" r:id="rId10"/>
    <p:sldMasterId id="2147483658" r:id="rId11"/>
    <p:sldMasterId id="2147483659" r:id="rId12"/>
    <p:sldMasterId id="2147483662" r:id="rId13"/>
    <p:sldMasterId id="2147483663" r:id="rId14"/>
    <p:sldMasterId id="2147483664" r:id="rId15"/>
    <p:sldMasterId id="2147483665" r:id="rId16"/>
    <p:sldMasterId id="2147483666" r:id="rId17"/>
    <p:sldMasterId id="2147483673" r:id="rId18"/>
    <p:sldMasterId id="2147483670" r:id="rId19"/>
    <p:sldMasterId id="2147483671" r:id="rId20"/>
  </p:sldMasterIdLst>
  <p:notesMasterIdLst>
    <p:notesMasterId r:id="rId38"/>
  </p:notesMasterIdLst>
  <p:sldIdLst>
    <p:sldId id="256" r:id="rId21"/>
    <p:sldId id="257" r:id="rId22"/>
    <p:sldId id="451" r:id="rId23"/>
    <p:sldId id="499" r:id="rId24"/>
    <p:sldId id="444" r:id="rId25"/>
    <p:sldId id="475" r:id="rId26"/>
    <p:sldId id="501" r:id="rId27"/>
    <p:sldId id="503" r:id="rId28"/>
    <p:sldId id="505" r:id="rId29"/>
    <p:sldId id="516" r:id="rId30"/>
    <p:sldId id="517" r:id="rId31"/>
    <p:sldId id="518" r:id="rId32"/>
    <p:sldId id="519" r:id="rId33"/>
    <p:sldId id="520" r:id="rId34"/>
    <p:sldId id="521" r:id="rId35"/>
    <p:sldId id="515" r:id="rId36"/>
    <p:sldId id="52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87873-C578-AD48-47BB-53C029B459C4}" name="Laurence Thomas" initials="LT" userId="S::laurence.thomas@uwtsd.ac.uk::c79bbd7f-f93a-4619-8652-1aa89ca46a2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385" autoAdjust="0"/>
  </p:normalViewPr>
  <p:slideViewPr>
    <p:cSldViewPr snapToGrid="0">
      <p:cViewPr varScale="1">
        <p:scale>
          <a:sx n="62" d="100"/>
          <a:sy n="62" d="100"/>
        </p:scale>
        <p:origin x="102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presProps" Target="presProps.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a Davies" userId="0f870791-fe67-45f7-ad2b-da73eae9baac" providerId="ADAL" clId="{07CAABE2-FDB2-44C7-A902-70C9D76DC044}"/>
    <pc:docChg chg="modSld">
      <pc:chgData name="Linda Davies" userId="0f870791-fe67-45f7-ad2b-da73eae9baac" providerId="ADAL" clId="{07CAABE2-FDB2-44C7-A902-70C9D76DC044}" dt="2022-09-27T10:44:57.251" v="7" actId="20577"/>
      <pc:docMkLst>
        <pc:docMk/>
      </pc:docMkLst>
      <pc:sldChg chg="modSp mod">
        <pc:chgData name="Linda Davies" userId="0f870791-fe67-45f7-ad2b-da73eae9baac" providerId="ADAL" clId="{07CAABE2-FDB2-44C7-A902-70C9D76DC044}" dt="2022-09-27T10:44:57.251" v="7" actId="20577"/>
        <pc:sldMkLst>
          <pc:docMk/>
          <pc:sldMk cId="959047375" sldId="515"/>
        </pc:sldMkLst>
        <pc:spChg chg="mod">
          <ac:chgData name="Linda Davies" userId="0f870791-fe67-45f7-ad2b-da73eae9baac" providerId="ADAL" clId="{07CAABE2-FDB2-44C7-A902-70C9D76DC044}" dt="2022-09-27T10:44:57.251" v="7" actId="20577"/>
          <ac:spMkLst>
            <pc:docMk/>
            <pc:sldMk cId="959047375" sldId="515"/>
            <ac:spMk id="5" creationId="{1D5A240E-2A57-C910-B298-A3B47B53DC3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94905-F67E-43B8-8A23-8E8D0C62D3C6}" type="datetimeFigureOut">
              <a:rPr lang="en-GB" smtClean="0"/>
              <a:t>27/09/2022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8C71-DDDC-4CDD-8C04-B43B65C6DF5D}" type="slidenum">
              <a:rPr lang="en-GB" smtClean="0"/>
              <a:t>‹#›</a:t>
            </a:fld>
            <a:endParaRPr lang="en-GB"/>
          </a:p>
        </p:txBody>
      </p:sp>
    </p:spTree>
    <p:extLst>
      <p:ext uri="{BB962C8B-B14F-4D97-AF65-F5344CB8AC3E}">
        <p14:creationId xmlns:p14="http://schemas.microsoft.com/office/powerpoint/2010/main" val="13021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Angen</a:t>
            </a:r>
            <a:r>
              <a:rPr lang="en-GB" dirty="0"/>
              <a:t> </a:t>
            </a:r>
            <a:r>
              <a:rPr lang="en-GB" dirty="0" err="1"/>
              <a:t>newid</a:t>
            </a:r>
            <a:r>
              <a:rPr lang="en-GB" dirty="0"/>
              <a:t> y </a:t>
            </a:r>
            <a:r>
              <a:rPr lang="en-GB" dirty="0" err="1"/>
              <a:t>Gymraeg</a:t>
            </a:r>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4</a:t>
            </a:fld>
            <a:endParaRPr lang="en-GB"/>
          </a:p>
        </p:txBody>
      </p:sp>
    </p:spTree>
    <p:extLst>
      <p:ext uri="{BB962C8B-B14F-4D97-AF65-F5344CB8AC3E}">
        <p14:creationId xmlns:p14="http://schemas.microsoft.com/office/powerpoint/2010/main" val="416565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This is a slide we shared with current BA2 in session 3 during Yr. 1.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All student-teachers are required to complete this grid following their PTE using information from their ‘End of Placement Report’. </a:t>
            </a:r>
          </a:p>
        </p:txBody>
      </p:sp>
      <p:sp>
        <p:nvSpPr>
          <p:cNvPr id="4" name="Slide Number Placeholder 3"/>
          <p:cNvSpPr>
            <a:spLocks noGrp="1"/>
          </p:cNvSpPr>
          <p:nvPr>
            <p:ph type="sldNum" sz="quarter" idx="10"/>
          </p:nvPr>
        </p:nvSpPr>
        <p:spPr/>
        <p:txBody>
          <a:bodyPr/>
          <a:lstStyle/>
          <a:p>
            <a:fld id="{90EE3F3C-945D-47E2-A118-BD2C03FDC183}" type="slidenum">
              <a:rPr lang="en-GB" smtClean="0"/>
              <a:t>6</a:t>
            </a:fld>
            <a:endParaRPr lang="en-GB"/>
          </a:p>
        </p:txBody>
      </p:sp>
    </p:spTree>
    <p:extLst>
      <p:ext uri="{BB962C8B-B14F-4D97-AF65-F5344CB8AC3E}">
        <p14:creationId xmlns:p14="http://schemas.microsoft.com/office/powerpoint/2010/main" val="2483490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need to change the ‘He/She' to ‘I’ as you own your strengths</a:t>
            </a:r>
          </a:p>
          <a:p>
            <a:endParaRPr lang="en-GB" dirty="0"/>
          </a:p>
          <a:p>
            <a:r>
              <a:rPr lang="en-GB" dirty="0"/>
              <a:t>Note the use of colour above. They will need to read the evidence and make sure it belongs to the strands within each standard.</a:t>
            </a:r>
          </a:p>
          <a:p>
            <a:endParaRPr lang="en-GB" dirty="0"/>
          </a:p>
          <a:p>
            <a:r>
              <a:rPr lang="en-GB" dirty="0"/>
              <a:t>Go to your End of Placement Report and include the positive comments identified as a strength for each standard in this column.</a:t>
            </a:r>
          </a:p>
        </p:txBody>
      </p:sp>
      <p:sp>
        <p:nvSpPr>
          <p:cNvPr id="4" name="Slide Number Placeholder 3"/>
          <p:cNvSpPr>
            <a:spLocks noGrp="1"/>
          </p:cNvSpPr>
          <p:nvPr>
            <p:ph type="sldNum" sz="quarter" idx="5"/>
          </p:nvPr>
        </p:nvSpPr>
        <p:spPr/>
        <p:txBody>
          <a:bodyPr/>
          <a:lstStyle/>
          <a:p>
            <a:fld id="{EA7D8C71-DDDC-4CDD-8C04-B43B65C6DF5D}" type="slidenum">
              <a:rPr lang="en-GB" smtClean="0"/>
              <a:t>7</a:t>
            </a:fld>
            <a:endParaRPr lang="en-GB"/>
          </a:p>
        </p:txBody>
      </p:sp>
    </p:spTree>
    <p:extLst>
      <p:ext uri="{BB962C8B-B14F-4D97-AF65-F5344CB8AC3E}">
        <p14:creationId xmlns:p14="http://schemas.microsoft.com/office/powerpoint/2010/main" val="582552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8</a:t>
            </a:fld>
            <a:endParaRPr lang="en-GB"/>
          </a:p>
        </p:txBody>
      </p:sp>
    </p:spTree>
    <p:extLst>
      <p:ext uri="{BB962C8B-B14F-4D97-AF65-F5344CB8AC3E}">
        <p14:creationId xmlns:p14="http://schemas.microsoft.com/office/powerpoint/2010/main" val="3866393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9</a:t>
            </a:fld>
            <a:endParaRPr lang="en-GB"/>
          </a:p>
        </p:txBody>
      </p:sp>
    </p:spTree>
    <p:extLst>
      <p:ext uri="{BB962C8B-B14F-4D97-AF65-F5344CB8AC3E}">
        <p14:creationId xmlns:p14="http://schemas.microsoft.com/office/powerpoint/2010/main" val="3210869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10</a:t>
            </a:fld>
            <a:endParaRPr lang="en-GB"/>
          </a:p>
        </p:txBody>
      </p:sp>
    </p:spTree>
    <p:extLst>
      <p:ext uri="{BB962C8B-B14F-4D97-AF65-F5344CB8AC3E}">
        <p14:creationId xmlns:p14="http://schemas.microsoft.com/office/powerpoint/2010/main" val="3730241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 Please ensure that your steps contain specific information</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11</a:t>
            </a:fld>
            <a:endParaRPr lang="en-GB"/>
          </a:p>
        </p:txBody>
      </p:sp>
    </p:spTree>
    <p:extLst>
      <p:ext uri="{BB962C8B-B14F-4D97-AF65-F5344CB8AC3E}">
        <p14:creationId xmlns:p14="http://schemas.microsoft.com/office/powerpoint/2010/main" val="396810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12</a:t>
            </a:fld>
            <a:endParaRPr lang="en-GB"/>
          </a:p>
        </p:txBody>
      </p:sp>
    </p:spTree>
    <p:extLst>
      <p:ext uri="{BB962C8B-B14F-4D97-AF65-F5344CB8AC3E}">
        <p14:creationId xmlns:p14="http://schemas.microsoft.com/office/powerpoint/2010/main" val="3191838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13</a:t>
            </a:fld>
            <a:endParaRPr lang="en-GB"/>
          </a:p>
        </p:txBody>
      </p:sp>
    </p:spTree>
    <p:extLst>
      <p:ext uri="{BB962C8B-B14F-4D97-AF65-F5344CB8AC3E}">
        <p14:creationId xmlns:p14="http://schemas.microsoft.com/office/powerpoint/2010/main" val="255707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14</a:t>
            </a:fld>
            <a:endParaRPr lang="en-GB"/>
          </a:p>
        </p:txBody>
      </p:sp>
    </p:spTree>
    <p:extLst>
      <p:ext uri="{BB962C8B-B14F-4D97-AF65-F5344CB8AC3E}">
        <p14:creationId xmlns:p14="http://schemas.microsoft.com/office/powerpoint/2010/main" val="2589049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step: Note the strand</a:t>
            </a:r>
          </a:p>
          <a:p>
            <a:r>
              <a:rPr lang="en-GB" dirty="0"/>
              <a:t>2</a:t>
            </a:r>
            <a:r>
              <a:rPr lang="en-GB" baseline="30000" dirty="0"/>
              <a:t>nd</a:t>
            </a:r>
            <a:r>
              <a:rPr lang="en-GB" dirty="0"/>
              <a:t> step: Note the related target [from End of Placement Report on SWWCTE]</a:t>
            </a:r>
          </a:p>
          <a:p>
            <a:r>
              <a:rPr lang="en-GB" dirty="0"/>
              <a:t>3</a:t>
            </a:r>
            <a:r>
              <a:rPr lang="en-GB" baseline="30000" dirty="0"/>
              <a:t>rd</a:t>
            </a:r>
            <a:r>
              <a:rPr lang="en-GB" dirty="0"/>
              <a:t> step: Note the action plan [which should always contain a ref. to related research or further reading. They can/ should also refer to University lectures etc.]</a:t>
            </a:r>
          </a:p>
          <a:p>
            <a:endParaRPr lang="en-GB" dirty="0"/>
          </a:p>
          <a:p>
            <a:endParaRPr lang="en-GB" dirty="0"/>
          </a:p>
          <a:p>
            <a:r>
              <a:rPr lang="en-GB" sz="1200" kern="1200" dirty="0">
                <a:solidFill>
                  <a:schemeClr val="dk1"/>
                </a:solidFill>
                <a:effectLst/>
                <a:latin typeface="+mn-lt"/>
                <a:ea typeface="+mn-ea"/>
                <a:cs typeface="+mn-cs"/>
              </a:rPr>
              <a:t>IMPACT of action: </a:t>
            </a:r>
          </a:p>
          <a:p>
            <a:r>
              <a:rPr lang="en-GB" sz="1200" kern="1200" dirty="0">
                <a:solidFill>
                  <a:schemeClr val="dk1"/>
                </a:solidFill>
                <a:effectLst/>
                <a:latin typeface="+mn-lt"/>
                <a:ea typeface="+mn-ea"/>
                <a:cs typeface="+mn-cs"/>
              </a:rPr>
              <a:t>Improving the way in which I deal with challenging behaviour will benefit myself in that there will be increased class engagement, a better working environment for both myself and all pupils in my class, therefore allowing better learning and teaching to occur in my class.</a:t>
            </a:r>
          </a:p>
          <a:p>
            <a:r>
              <a:rPr lang="en-GB" sz="1200" kern="1200" dirty="0">
                <a:solidFill>
                  <a:schemeClr val="dk1"/>
                </a:solidFill>
                <a:effectLst/>
                <a:latin typeface="+mn-lt"/>
                <a:ea typeface="+mn-ea"/>
                <a:cs typeface="+mn-cs"/>
              </a:rPr>
              <a:t>To measure my progress, the help of peers could be integral, by having them observe and note how I am dealing with classroom management and challenging behaviour. </a:t>
            </a:r>
          </a:p>
          <a:p>
            <a:r>
              <a:rPr lang="en-GB" sz="1200" kern="1200" dirty="0">
                <a:solidFill>
                  <a:schemeClr val="dk1"/>
                </a:solidFill>
                <a:effectLst/>
                <a:latin typeface="+mn-lt"/>
                <a:ea typeface="+mn-ea"/>
                <a:cs typeface="+mn-cs"/>
              </a:rPr>
              <a:t>I will also write up my teaching reflections in my learning journal, focussing on how I am working on my targets.</a:t>
            </a:r>
          </a:p>
          <a:p>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15</a:t>
            </a:fld>
            <a:endParaRPr lang="en-GB"/>
          </a:p>
        </p:txBody>
      </p:sp>
    </p:spTree>
    <p:extLst>
      <p:ext uri="{BB962C8B-B14F-4D97-AF65-F5344CB8AC3E}">
        <p14:creationId xmlns:p14="http://schemas.microsoft.com/office/powerpoint/2010/main" val="1506820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Emphasise that this is compulsory. </a:t>
            </a:r>
          </a:p>
          <a:p>
            <a:pPr fontAlgn="base"/>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Bring an electronic device to the session to access your action plan.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note that we will be notifying Class Mentors and Senior Mentors of the targets and related action plans during the PTE briefing session prior to placement.  Remind them of ‘Professionalism’ – mindful of this, and importance of completing in advance</a:t>
            </a:r>
          </a:p>
        </p:txBody>
      </p:sp>
      <p:sp>
        <p:nvSpPr>
          <p:cNvPr id="4" name="Slide Number Placeholder 3"/>
          <p:cNvSpPr>
            <a:spLocks noGrp="1"/>
          </p:cNvSpPr>
          <p:nvPr>
            <p:ph type="sldNum" sz="quarter" idx="10"/>
          </p:nvPr>
        </p:nvSpPr>
        <p:spPr/>
        <p:txBody>
          <a:bodyPr/>
          <a:lstStyle/>
          <a:p>
            <a:fld id="{90EE3F3C-945D-47E2-A118-BD2C03FDC183}" type="slidenum">
              <a:rPr lang="en-GB" smtClean="0"/>
              <a:t>16</a:t>
            </a:fld>
            <a:endParaRPr lang="en-GB"/>
          </a:p>
        </p:txBody>
      </p:sp>
    </p:spTree>
    <p:extLst>
      <p:ext uri="{BB962C8B-B14F-4D97-AF65-F5344CB8AC3E}">
        <p14:creationId xmlns:p14="http://schemas.microsoft.com/office/powerpoint/2010/main" val="250686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lnSpc>
                <a:spcPct val="150000"/>
              </a:lnSpc>
              <a:defRPr b="1">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lingual">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square" lIns="0" tIns="0" rIns="0" bIns="0" rtlCol="0" anchor="t" anchorCtr="0">
            <a:no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159714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2"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855535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3"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36958195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3 colum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60C73-4261-B74E-BF8B-6B66F39390A1}"/>
              </a:ext>
            </a:extLst>
          </p:cNvPr>
          <p:cNvSpPr>
            <a:spLocks noGrp="1"/>
          </p:cNvSpPr>
          <p:nvPr>
            <p:ph idx="1" hasCustomPrompt="1"/>
          </p:nvPr>
        </p:nvSpPr>
        <p:spPr>
          <a:xfrm>
            <a:off x="358219"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35C33459-AD9D-944E-9761-1B674CB6D13D}"/>
              </a:ext>
            </a:extLst>
          </p:cNvPr>
          <p:cNvSpPr>
            <a:spLocks noGrp="1"/>
          </p:cNvSpPr>
          <p:nvPr>
            <p:ph idx="10" hasCustomPrompt="1"/>
          </p:nvPr>
        </p:nvSpPr>
        <p:spPr>
          <a:xfrm>
            <a:off x="6264774"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2008603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8950512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3178850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5787316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split image 2 c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3933384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7630207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036411D-5BDF-3E46-BF19-B9D5A8351137}"/>
              </a:ext>
            </a:extLst>
          </p:cNvPr>
          <p:cNvSpPr>
            <a:spLocks noGrp="1"/>
          </p:cNvSpPr>
          <p:nvPr>
            <p:ph idx="10" hasCustomPrompt="1"/>
          </p:nvPr>
        </p:nvSpPr>
        <p:spPr>
          <a:xfrm>
            <a:off x="8682527" y="365125"/>
            <a:ext cx="3159096"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8026387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55354159-3CF1-6048-ADC9-27260C97F83E}"/>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Text Placeholder 2">
            <a:extLst>
              <a:ext uri="{FF2B5EF4-FFF2-40B4-BE49-F238E27FC236}">
                <a16:creationId xmlns:a16="http://schemas.microsoft.com/office/drawing/2014/main" id="{4643DC8F-E148-B847-A2F7-055E5BB8A25C}"/>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6245287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7C7000E2-8224-D648-82AF-A176F65887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05090118-CB8B-AE45-AFF7-04F2397CE623}"/>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6D5E6D1E-DBE0-404C-B538-E4FD2463620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6BC57CB-0823-2D4A-9D38-0DDBB0AA49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7B12EA8C-2F87-A64C-86E7-7614C5B3C9DF}"/>
              </a:ext>
            </a:extLst>
          </p:cNvPr>
          <p:cNvSpPr txBox="1">
            <a:spLocks/>
          </p:cNvSpPr>
          <p:nvPr userDrawn="1"/>
        </p:nvSpPr>
        <p:spPr>
          <a:xfrm>
            <a:off x="355076" y="1330799"/>
            <a:ext cx="11481847" cy="9594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a:latin typeface="Arial" panose="020B0604020202020204" pitchFamily="34" charset="0"/>
                <a:cs typeface="Arial" panose="020B0604020202020204" pitchFamily="34" charset="0"/>
              </a:rPr>
              <a:t>Click to edit Master title style</a:t>
            </a:r>
            <a:endParaRPr lang="en-US" sz="2800" b="1">
              <a:latin typeface="Arial" panose="020B0604020202020204" pitchFamily="34" charset="0"/>
              <a:cs typeface="Arial" panose="020B0604020202020204" pitchFamily="34" charset="0"/>
            </a:endParaRPr>
          </a:p>
        </p:txBody>
      </p:sp>
      <p:pic>
        <p:nvPicPr>
          <p:cNvPr id="3" name="Picture 2" descr="Graphical user interface, text, application&#10;&#10;Description automatically generated">
            <a:extLst>
              <a:ext uri="{FF2B5EF4-FFF2-40B4-BE49-F238E27FC236}">
                <a16:creationId xmlns:a16="http://schemas.microsoft.com/office/drawing/2014/main" id="{DD803F06-DF0D-F24F-AC01-8BF8B1CA2593}"/>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11" r:id="rId2"/>
    <p:sldLayoutId id="2147483712"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a:extLst>
              <a:ext uri="{FF2B5EF4-FFF2-40B4-BE49-F238E27FC236}">
                <a16:creationId xmlns:a16="http://schemas.microsoft.com/office/drawing/2014/main" id="{CC1A67B6-BB88-C146-881D-3F8A23FCBA8C}"/>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9B5E0547-8B33-1047-A79B-361CEE0EAEB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19" r:id="rId2"/>
    <p:sldLayoutId id="214748372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87DD38B9-A499-B04D-9875-FB9454006A64}"/>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A95FC50A-354B-4A4A-946A-0429974AA7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7330133" y="2652734"/>
            <a:ext cx="3944003" cy="1737728"/>
          </a:xfrm>
          <a:prstGeom prst="rect">
            <a:avLst/>
          </a:prstGeom>
        </p:spPr>
        <p:txBody>
          <a:bodyPr vert="horz" wrap="square" lIns="0" tIns="0" rIns="0" bIns="0" rtlCol="0" anchor="t" anchorCtr="0">
            <a:normAutofit fontScale="85000" lnSpcReduction="200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err="1">
                <a:solidFill>
                  <a:schemeClr val="tx1"/>
                </a:solidFill>
              </a:rPr>
              <a:t>Sesiwn</a:t>
            </a:r>
            <a:r>
              <a:rPr lang="en-GB" dirty="0">
                <a:solidFill>
                  <a:schemeClr val="tx1"/>
                </a:solidFill>
              </a:rPr>
              <a:t> </a:t>
            </a:r>
            <a:r>
              <a:rPr lang="en-GB" dirty="0" err="1">
                <a:solidFill>
                  <a:schemeClr val="tx1"/>
                </a:solidFill>
              </a:rPr>
              <a:t>Anwytho</a:t>
            </a:r>
            <a:endParaRPr lang="en-GB" dirty="0">
              <a:solidFill>
                <a:schemeClr val="tx1"/>
              </a:solidFill>
            </a:endParaRPr>
          </a:p>
          <a:p>
            <a:pPr algn="ctr"/>
            <a:r>
              <a:rPr lang="en-GB" dirty="0">
                <a:solidFill>
                  <a:schemeClr val="tx1"/>
                </a:solidFill>
              </a:rPr>
              <a:t>27.9.22</a:t>
            </a:r>
          </a:p>
          <a:p>
            <a:pPr algn="ctr"/>
            <a:r>
              <a:rPr lang="en-GB" i="1" dirty="0">
                <a:solidFill>
                  <a:schemeClr val="tx1"/>
                </a:solidFill>
              </a:rPr>
              <a:t>Induction Session</a:t>
            </a:r>
          </a:p>
          <a:p>
            <a:pPr algn="ctr"/>
            <a:endParaRPr lang="en-GB" dirty="0">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494970" y="661040"/>
            <a:ext cx="5242866" cy="8953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6000" b="1" dirty="0"/>
              <a:t>LLWYBR SAC</a:t>
            </a:r>
          </a:p>
        </p:txBody>
      </p:sp>
      <p:sp>
        <p:nvSpPr>
          <p:cNvPr id="2" name="Title 1">
            <a:extLst>
              <a:ext uri="{FF2B5EF4-FFF2-40B4-BE49-F238E27FC236}">
                <a16:creationId xmlns:a16="http://schemas.microsoft.com/office/drawing/2014/main" id="{43EE5ABC-A754-5F27-D59F-73F57DE7B004}"/>
              </a:ext>
            </a:extLst>
          </p:cNvPr>
          <p:cNvSpPr txBox="1">
            <a:spLocks/>
          </p:cNvSpPr>
          <p:nvPr/>
        </p:nvSpPr>
        <p:spPr>
          <a:xfrm>
            <a:off x="6630944" y="4887175"/>
            <a:ext cx="5242866" cy="8953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6000" b="1" i="1" dirty="0"/>
              <a:t>QTS PATHWAY</a:t>
            </a:r>
          </a:p>
        </p:txBody>
      </p:sp>
    </p:spTree>
    <p:extLst>
      <p:ext uri="{BB962C8B-B14F-4D97-AF65-F5344CB8AC3E}">
        <p14:creationId xmlns:p14="http://schemas.microsoft.com/office/powerpoint/2010/main" val="1508176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586782" y="1576887"/>
            <a:ext cx="9144000" cy="2387600"/>
          </a:xfrm>
        </p:spPr>
        <p:txBody>
          <a:bodyPr>
            <a:normAutofit fontScale="90000"/>
          </a:bodyPr>
          <a:lstStyle/>
          <a:p>
            <a:r>
              <a:rPr lang="en-GB" sz="7350" dirty="0" err="1">
                <a:solidFill>
                  <a:srgbClr val="00B050"/>
                </a:solidFill>
                <a:latin typeface="+mn-lt"/>
              </a:rPr>
              <a:t>Croeso</a:t>
            </a:r>
            <a:r>
              <a:rPr lang="en-GB" sz="7350" dirty="0">
                <a:solidFill>
                  <a:srgbClr val="00B050"/>
                </a:solidFill>
                <a:latin typeface="+mn-lt"/>
              </a:rPr>
              <a:t> </a:t>
            </a:r>
            <a:r>
              <a:rPr lang="en-GB" sz="7350" dirty="0" err="1">
                <a:solidFill>
                  <a:srgbClr val="00B050"/>
                </a:solidFill>
                <a:latin typeface="+mn-lt"/>
              </a:rPr>
              <a:t>nôl</a:t>
            </a:r>
            <a:br>
              <a:rPr lang="en-GB" sz="7350" dirty="0">
                <a:solidFill>
                  <a:srgbClr val="00B050"/>
                </a:solidFill>
                <a:latin typeface="+mn-lt"/>
              </a:rPr>
            </a:br>
            <a:r>
              <a:rPr lang="en-GB" sz="7200" dirty="0">
                <a:latin typeface="+mn-lt"/>
              </a:rPr>
              <a:t>  </a:t>
            </a:r>
            <a:r>
              <a:rPr lang="en-GB" sz="7200" dirty="0">
                <a:solidFill>
                  <a:schemeClr val="accent1"/>
                </a:solidFill>
                <a:latin typeface="+mn-lt"/>
              </a:rPr>
              <a:t>Welcome back</a:t>
            </a:r>
          </a:p>
        </p:txBody>
      </p:sp>
    </p:spTree>
    <p:extLst>
      <p:ext uri="{BB962C8B-B14F-4D97-AF65-F5344CB8AC3E}">
        <p14:creationId xmlns:p14="http://schemas.microsoft.com/office/powerpoint/2010/main" val="2063675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7C37D2-A737-7B2A-59C0-14967AEFFF30}"/>
              </a:ext>
            </a:extLst>
          </p:cNvPr>
          <p:cNvSpPr>
            <a:spLocks noGrp="1"/>
          </p:cNvSpPr>
          <p:nvPr>
            <p:ph idx="10"/>
          </p:nvPr>
        </p:nvSpPr>
        <p:spPr>
          <a:xfrm>
            <a:off x="6935420" y="651610"/>
            <a:ext cx="4535079" cy="3864989"/>
          </a:xfrm>
        </p:spPr>
        <p:txBody>
          <a:bodyPr/>
          <a:lstStyle/>
          <a:p>
            <a:r>
              <a:rPr lang="en-GB" dirty="0">
                <a:latin typeface="Arial"/>
                <a:cs typeface="Arial"/>
              </a:rPr>
              <a:t>AD: </a:t>
            </a:r>
            <a:r>
              <a:rPr lang="en-GB" dirty="0" err="1">
                <a:latin typeface="Arial"/>
                <a:cs typeface="Arial"/>
              </a:rPr>
              <a:t>Datblygu</a:t>
            </a:r>
            <a:r>
              <a:rPr lang="en-GB" dirty="0">
                <a:latin typeface="Arial"/>
                <a:cs typeface="Arial"/>
              </a:rPr>
              <a:t> </a:t>
            </a:r>
            <a:r>
              <a:rPr lang="en-GB" dirty="0" err="1">
                <a:latin typeface="Arial"/>
                <a:cs typeface="Arial"/>
              </a:rPr>
              <a:t>eich</a:t>
            </a:r>
            <a:r>
              <a:rPr lang="en-GB" dirty="0">
                <a:latin typeface="Arial"/>
                <a:cs typeface="Arial"/>
              </a:rPr>
              <a:t> </a:t>
            </a:r>
            <a:r>
              <a:rPr lang="en-GB" dirty="0" err="1">
                <a:latin typeface="Arial"/>
                <a:cs typeface="Arial"/>
              </a:rPr>
              <a:t>dealltwriaeth</a:t>
            </a:r>
            <a:r>
              <a:rPr lang="en-GB" dirty="0">
                <a:latin typeface="Arial"/>
                <a:cs typeface="Arial"/>
              </a:rPr>
              <a:t> </a:t>
            </a:r>
            <a:r>
              <a:rPr lang="en-GB" dirty="0" err="1">
                <a:latin typeface="Arial"/>
                <a:cs typeface="Arial"/>
              </a:rPr>
              <a:t>o'r</a:t>
            </a:r>
            <a:r>
              <a:rPr lang="en-GB" dirty="0">
                <a:latin typeface="Arial"/>
                <a:cs typeface="Arial"/>
              </a:rPr>
              <a:t> </a:t>
            </a:r>
            <a:r>
              <a:rPr lang="en-GB" dirty="0" err="1">
                <a:latin typeface="Arial"/>
                <a:cs typeface="Arial"/>
              </a:rPr>
              <a:t>Safonau</a:t>
            </a:r>
            <a:r>
              <a:rPr lang="en-GB" dirty="0">
                <a:latin typeface="Arial"/>
                <a:cs typeface="Arial"/>
              </a:rPr>
              <a:t> SAC </a:t>
            </a:r>
            <a:r>
              <a:rPr lang="en-GB" dirty="0" err="1">
                <a:latin typeface="Arial"/>
                <a:cs typeface="Arial"/>
              </a:rPr>
              <a:t>a'r</a:t>
            </a:r>
            <a:r>
              <a:rPr lang="en-GB" dirty="0">
                <a:latin typeface="Arial"/>
                <a:cs typeface="Arial"/>
              </a:rPr>
              <a:t> </a:t>
            </a:r>
            <a:r>
              <a:rPr lang="en-GB" dirty="0" err="1">
                <a:latin typeface="Arial"/>
                <a:cs typeface="Arial"/>
              </a:rPr>
              <a:t>effaith</a:t>
            </a:r>
            <a:r>
              <a:rPr lang="en-GB" dirty="0">
                <a:latin typeface="Arial"/>
                <a:cs typeface="Arial"/>
              </a:rPr>
              <a:t> </a:t>
            </a:r>
            <a:r>
              <a:rPr lang="en-GB" dirty="0" err="1">
                <a:latin typeface="Arial"/>
                <a:cs typeface="Arial"/>
              </a:rPr>
              <a:t>ar</a:t>
            </a:r>
            <a:r>
              <a:rPr lang="en-GB" dirty="0">
                <a:latin typeface="Arial"/>
                <a:cs typeface="Arial"/>
              </a:rPr>
              <a:t> </a:t>
            </a:r>
            <a:r>
              <a:rPr lang="en-GB" dirty="0" err="1">
                <a:latin typeface="Arial"/>
                <a:cs typeface="Arial"/>
              </a:rPr>
              <a:t>eich</a:t>
            </a:r>
            <a:r>
              <a:rPr lang="en-GB" dirty="0">
                <a:latin typeface="Arial"/>
                <a:cs typeface="Arial"/>
              </a:rPr>
              <a:t> </a:t>
            </a:r>
            <a:r>
              <a:rPr lang="en-GB" dirty="0" err="1">
                <a:latin typeface="Arial"/>
                <a:cs typeface="Arial"/>
              </a:rPr>
              <a:t>addysgu</a:t>
            </a:r>
            <a:r>
              <a:rPr lang="en-GB" dirty="0">
                <a:latin typeface="Arial"/>
                <a:cs typeface="Arial"/>
              </a:rPr>
              <a:t> </a:t>
            </a:r>
            <a:r>
              <a:rPr lang="en-GB" dirty="0" err="1">
                <a:latin typeface="Arial"/>
                <a:cs typeface="Arial"/>
              </a:rPr>
              <a:t>a'ch</a:t>
            </a:r>
            <a:r>
              <a:rPr lang="en-GB" dirty="0">
                <a:latin typeface="Arial"/>
                <a:cs typeface="Arial"/>
              </a:rPr>
              <a:t> </a:t>
            </a:r>
            <a:r>
              <a:rPr lang="en-GB" dirty="0" err="1">
                <a:latin typeface="Arial"/>
                <a:cs typeface="Arial"/>
              </a:rPr>
              <a:t>dysgu</a:t>
            </a:r>
            <a:endParaRPr lang="en-GB" dirty="0">
              <a:latin typeface="Arial"/>
              <a:cs typeface="Arial"/>
            </a:endParaRPr>
          </a:p>
          <a:p>
            <a:endParaRPr lang="en-GB" dirty="0">
              <a:latin typeface="Arial"/>
              <a:cs typeface="Arial"/>
            </a:endParaRPr>
          </a:p>
          <a:p>
            <a:r>
              <a:rPr lang="en-GB" i="1" dirty="0">
                <a:latin typeface="Arial"/>
                <a:cs typeface="Arial"/>
              </a:rPr>
              <a:t>LO: Develop your understanding of the QTS Standards and the impact on your teaching and learning</a:t>
            </a:r>
          </a:p>
        </p:txBody>
      </p:sp>
      <p:pic>
        <p:nvPicPr>
          <p:cNvPr id="4" name="Picture 2" descr="Teacher Education Courses | University of Wales Trinity Saint David">
            <a:extLst>
              <a:ext uri="{FF2B5EF4-FFF2-40B4-BE49-F238E27FC236}">
                <a16:creationId xmlns:a16="http://schemas.microsoft.com/office/drawing/2014/main" id="{65E73AD4-606A-492B-E3BE-99BA8A68A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Tree>
    <p:extLst>
      <p:ext uri="{BB962C8B-B14F-4D97-AF65-F5344CB8AC3E}">
        <p14:creationId xmlns:p14="http://schemas.microsoft.com/office/powerpoint/2010/main" val="239147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019432-F0E9-E765-2264-935D414F17CB}"/>
              </a:ext>
            </a:extLst>
          </p:cNvPr>
          <p:cNvSpPr txBox="1"/>
          <p:nvPr/>
        </p:nvSpPr>
        <p:spPr>
          <a:xfrm>
            <a:off x="643080" y="1468189"/>
            <a:ext cx="10784869" cy="5216813"/>
          </a:xfrm>
          <a:prstGeom prst="rect">
            <a:avLst/>
          </a:prstGeom>
          <a:noFill/>
        </p:spPr>
        <p:txBody>
          <a:bodyPr wrap="square" lIns="91440" tIns="45720" rIns="91440" bIns="45720" anchor="t">
            <a:spAutoFit/>
          </a:bodyPr>
          <a:lstStyle/>
          <a:p>
            <a:pPr marL="9525">
              <a:spcBef>
                <a:spcPts val="1515"/>
              </a:spcBef>
            </a:pPr>
            <a:r>
              <a:rPr lang="en-GB" sz="2400" b="1" spc="-15" dirty="0">
                <a:latin typeface="Calibri"/>
                <a:cs typeface="Calibri"/>
              </a:rPr>
              <a:t>By </a:t>
            </a:r>
            <a:r>
              <a:rPr lang="en-GB" sz="2400" b="1" dirty="0">
                <a:latin typeface="Calibri"/>
                <a:cs typeface="Calibri"/>
              </a:rPr>
              <a:t>the </a:t>
            </a:r>
            <a:r>
              <a:rPr lang="en-GB" sz="2400" b="1" spc="-4" dirty="0">
                <a:latin typeface="Calibri"/>
                <a:cs typeface="Calibri"/>
              </a:rPr>
              <a:t>end </a:t>
            </a:r>
            <a:r>
              <a:rPr lang="en-GB" sz="2400" b="1" dirty="0">
                <a:latin typeface="Calibri"/>
                <a:cs typeface="Calibri"/>
              </a:rPr>
              <a:t>of the session </a:t>
            </a:r>
            <a:r>
              <a:rPr lang="en-GB" sz="2400" b="1" spc="-11" dirty="0">
                <a:latin typeface="Calibri"/>
                <a:cs typeface="Calibri"/>
              </a:rPr>
              <a:t>you </a:t>
            </a:r>
            <a:r>
              <a:rPr lang="en-GB" sz="2400" b="1" spc="-4" dirty="0">
                <a:latin typeface="Calibri"/>
                <a:cs typeface="Calibri"/>
              </a:rPr>
              <a:t>will</a:t>
            </a:r>
            <a:r>
              <a:rPr lang="en-GB" sz="2400" b="1" spc="-11" dirty="0">
                <a:latin typeface="Calibri"/>
                <a:cs typeface="Calibri"/>
              </a:rPr>
              <a:t> have</a:t>
            </a:r>
            <a:r>
              <a:rPr lang="en-GB" sz="2400" b="1" spc="-8" dirty="0">
                <a:latin typeface="Calibri"/>
                <a:cs typeface="Calibri"/>
              </a:rPr>
              <a:t>...</a:t>
            </a:r>
          </a:p>
          <a:p>
            <a:pPr marL="466725" indent="-457200">
              <a:spcBef>
                <a:spcPts val="1515"/>
              </a:spcBef>
              <a:buFont typeface="Arial" panose="020B0604020202020204" pitchFamily="34" charset="0"/>
              <a:buChar char="•"/>
            </a:pPr>
            <a:r>
              <a:rPr lang="en-GB" sz="3200" i="1" dirty="0">
                <a:latin typeface="Arial"/>
                <a:cs typeface="Arial"/>
              </a:rPr>
              <a:t>Reviewed your personal targets from previous PTE </a:t>
            </a:r>
          </a:p>
          <a:p>
            <a:pPr marL="466725" indent="-457200">
              <a:spcBef>
                <a:spcPts val="1515"/>
              </a:spcBef>
              <a:buFont typeface="Arial" panose="020B0604020202020204" pitchFamily="34" charset="0"/>
              <a:buChar char="•"/>
            </a:pPr>
            <a:r>
              <a:rPr lang="en-GB" sz="3200" i="1" dirty="0">
                <a:latin typeface="Arial"/>
                <a:cs typeface="Arial"/>
              </a:rPr>
              <a:t>Linked your targets to the Professional Standards</a:t>
            </a:r>
          </a:p>
          <a:p>
            <a:pPr marL="466725" indent="-457200">
              <a:spcBef>
                <a:spcPts val="1515"/>
              </a:spcBef>
              <a:buFont typeface="Arial" panose="020B0604020202020204" pitchFamily="34" charset="0"/>
              <a:buChar char="•"/>
            </a:pPr>
            <a:r>
              <a:rPr lang="en-GB" sz="3200" i="1" dirty="0">
                <a:latin typeface="Arial"/>
                <a:cs typeface="Arial"/>
              </a:rPr>
              <a:t>Understood the importance of an action plan and how to structure your own plan</a:t>
            </a:r>
          </a:p>
          <a:p>
            <a:pPr marL="9525">
              <a:spcBef>
                <a:spcPts val="1515"/>
              </a:spcBef>
            </a:pPr>
            <a:endParaRPr lang="en-GB" sz="2400" dirty="0">
              <a:latin typeface="Calibri"/>
              <a:cs typeface="Calibri"/>
            </a:endParaRPr>
          </a:p>
          <a:p>
            <a:pPr marL="171450" indent="-161925">
              <a:spcBef>
                <a:spcPts val="1440"/>
              </a:spcBef>
              <a:buFontTx/>
              <a:buChar char="-"/>
              <a:tabLst>
                <a:tab pos="171926" algn="l"/>
              </a:tabLst>
            </a:pPr>
            <a:endParaRPr lang="en-GB" sz="2400" spc="-4" dirty="0">
              <a:latin typeface="Calibri"/>
              <a:cs typeface="Calibri"/>
            </a:endParaRPr>
          </a:p>
          <a:p>
            <a:pPr marL="171450" indent="-161925">
              <a:spcBef>
                <a:spcPts val="1440"/>
              </a:spcBef>
              <a:buFontTx/>
              <a:buChar char="-"/>
              <a:tabLst>
                <a:tab pos="171926" algn="l"/>
              </a:tabLst>
            </a:pPr>
            <a:endParaRPr lang="en-GB" sz="2400" dirty="0">
              <a:latin typeface="Calibri"/>
              <a:cs typeface="Calibri"/>
            </a:endParaRPr>
          </a:p>
          <a:p>
            <a:pPr marL="171450" indent="-161925">
              <a:spcBef>
                <a:spcPts val="1440"/>
              </a:spcBef>
              <a:buChar char="-"/>
              <a:tabLst>
                <a:tab pos="171926" algn="l"/>
              </a:tabLst>
            </a:pPr>
            <a:endParaRPr lang="en-GB" sz="2400" dirty="0">
              <a:latin typeface="Calibri"/>
              <a:cs typeface="Calibri"/>
            </a:endParaRPr>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707476" y="542926"/>
            <a:ext cx="357536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a:t>Success</a:t>
            </a:r>
            <a:r>
              <a:rPr lang="en-GB" sz="3300" b="1" spc="-38"/>
              <a:t> </a:t>
            </a:r>
            <a:r>
              <a:rPr lang="en-GB" sz="3300" b="1" spc="-11"/>
              <a:t>criteria</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Tree>
    <p:extLst>
      <p:ext uri="{BB962C8B-B14F-4D97-AF65-F5344CB8AC3E}">
        <p14:creationId xmlns:p14="http://schemas.microsoft.com/office/powerpoint/2010/main" val="352651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083089"/>
            <a:ext cx="8767012" cy="564398"/>
          </a:xfrm>
        </p:spPr>
        <p:txBody>
          <a:bodyPr>
            <a:normAutofit fontScale="90000"/>
          </a:bodyPr>
          <a:lstStyle/>
          <a:p>
            <a:r>
              <a:rPr lang="en-GB" sz="3200" dirty="0"/>
              <a:t>Tab 3: Professional Progress: </a:t>
            </a:r>
            <a:r>
              <a:rPr lang="cy-GB" sz="3200" b="1" dirty="0">
                <a:highlight>
                  <a:srgbClr val="00FF00"/>
                </a:highlight>
              </a:rPr>
              <a:t>COMPULSORY</a:t>
            </a:r>
            <a:endParaRPr lang="en-GB" sz="3200" dirty="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Rectangle 8"/>
          <p:cNvSpPr/>
          <p:nvPr/>
        </p:nvSpPr>
        <p:spPr>
          <a:xfrm>
            <a:off x="430896" y="1520709"/>
            <a:ext cx="11245518" cy="736355"/>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Report on your professional progress at three milestones during your programme, linking progress to the Professional Standards.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1</a:t>
            </a:r>
            <a:r>
              <a:rPr lang="en-GB" sz="2000" baseline="30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st</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milestone - end of PTE1</a:t>
            </a: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cy-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srcRect l="5617" t="25997" r="5617" b="32360"/>
          <a:stretch/>
        </p:blipFill>
        <p:spPr>
          <a:xfrm>
            <a:off x="2001251" y="2361200"/>
            <a:ext cx="8285748" cy="3924828"/>
          </a:xfrm>
          <a:prstGeom prst="rect">
            <a:avLst/>
          </a:prstGeom>
          <a:ln>
            <a:solidFill>
              <a:schemeClr val="tx1"/>
            </a:solidFill>
          </a:ln>
        </p:spPr>
      </p:pic>
      <p:sp>
        <p:nvSpPr>
          <p:cNvPr id="15" name="Rectangle 4">
            <a:extLst>
              <a:ext uri="{FF2B5EF4-FFF2-40B4-BE49-F238E27FC236}">
                <a16:creationId xmlns:a16="http://schemas.microsoft.com/office/drawing/2014/main" id="{06DE0C1B-1F7A-49DD-8DC7-F4037FB3F5FB}"/>
              </a:ext>
            </a:extLst>
          </p:cNvPr>
          <p:cNvSpPr/>
          <p:nvPr/>
        </p:nvSpPr>
        <p:spPr>
          <a:xfrm>
            <a:off x="2077452" y="-72649"/>
            <a:ext cx="8133347" cy="923330"/>
          </a:xfrm>
          <a:prstGeom prst="rect">
            <a:avLst/>
          </a:prstGeom>
          <a:noFill/>
        </p:spPr>
        <p:txBody>
          <a:bodyPr wrap="square" lIns="91440" tIns="45720" rIns="91440" bIns="45720">
            <a:spAutoFit/>
          </a:bodyPr>
          <a:lstStyle/>
          <a:p>
            <a:pPr algn="ct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PLP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Workbook</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9" name="Llun 18">
            <a:extLst>
              <a:ext uri="{FF2B5EF4-FFF2-40B4-BE49-F238E27FC236}">
                <a16:creationId xmlns:a16="http://schemas.microsoft.com/office/drawing/2014/main" id="{1B1285D1-4551-45F1-8A23-473709207571}"/>
              </a:ext>
            </a:extLst>
          </p:cNvPr>
          <p:cNvPicPr>
            <a:picLocks noChangeAspect="1"/>
          </p:cNvPicPr>
          <p:nvPr/>
        </p:nvPicPr>
        <p:blipFill>
          <a:blip r:embed="rId4"/>
          <a:stretch>
            <a:fillRect/>
          </a:stretch>
        </p:blipFill>
        <p:spPr>
          <a:xfrm>
            <a:off x="430896" y="759222"/>
            <a:ext cx="11094020" cy="323867"/>
          </a:xfrm>
          <a:prstGeom prst="rect">
            <a:avLst/>
          </a:prstGeom>
        </p:spPr>
      </p:pic>
      <p:sp>
        <p:nvSpPr>
          <p:cNvPr id="20" name="Hirgrwn 19">
            <a:extLst>
              <a:ext uri="{FF2B5EF4-FFF2-40B4-BE49-F238E27FC236}">
                <a16:creationId xmlns:a16="http://schemas.microsoft.com/office/drawing/2014/main" id="{A5546178-3109-484C-9166-B2D4268E3F92}"/>
              </a:ext>
            </a:extLst>
          </p:cNvPr>
          <p:cNvSpPr/>
          <p:nvPr/>
        </p:nvSpPr>
        <p:spPr>
          <a:xfrm>
            <a:off x="3641282" y="581355"/>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3565244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2F5C36-77F6-6937-9762-9AB796691430}"/>
              </a:ext>
            </a:extLst>
          </p:cNvPr>
          <p:cNvPicPr>
            <a:picLocks noChangeAspect="1"/>
          </p:cNvPicPr>
          <p:nvPr/>
        </p:nvPicPr>
        <p:blipFill rotWithShape="1">
          <a:blip r:embed="rId3"/>
          <a:srcRect l="6607" t="27630" r="35168" b="33425"/>
          <a:stretch/>
        </p:blipFill>
        <p:spPr>
          <a:xfrm>
            <a:off x="162059" y="818763"/>
            <a:ext cx="5434884" cy="3029432"/>
          </a:xfrm>
          <a:prstGeom prst="rect">
            <a:avLst/>
          </a:prstGeom>
          <a:ln>
            <a:solidFill>
              <a:schemeClr val="tx1"/>
            </a:solidFill>
          </a:ln>
        </p:spPr>
      </p:pic>
      <p:sp>
        <p:nvSpPr>
          <p:cNvPr id="3" name="Rectangle 2">
            <a:extLst>
              <a:ext uri="{FF2B5EF4-FFF2-40B4-BE49-F238E27FC236}">
                <a16:creationId xmlns:a16="http://schemas.microsoft.com/office/drawing/2014/main" id="{ED05C951-096B-926A-208F-66DCEA6DFA9A}"/>
              </a:ext>
            </a:extLst>
          </p:cNvPr>
          <p:cNvSpPr/>
          <p:nvPr/>
        </p:nvSpPr>
        <p:spPr>
          <a:xfrm>
            <a:off x="1884546" y="54444"/>
            <a:ext cx="8422907"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Examples</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strengths</a:t>
            </a:r>
            <a:endPar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4" name="Picture 1">
            <a:extLst>
              <a:ext uri="{FF2B5EF4-FFF2-40B4-BE49-F238E27FC236}">
                <a16:creationId xmlns:a16="http://schemas.microsoft.com/office/drawing/2014/main" id="{3C1F9D13-8320-1017-3A89-85400E5E2698}"/>
              </a:ext>
            </a:extLst>
          </p:cNvPr>
          <p:cNvPicPr>
            <a:picLocks noChangeAspect="1"/>
          </p:cNvPicPr>
          <p:nvPr/>
        </p:nvPicPr>
        <p:blipFill>
          <a:blip r:embed="rId4"/>
          <a:stretch>
            <a:fillRect/>
          </a:stretch>
        </p:blipFill>
        <p:spPr>
          <a:xfrm>
            <a:off x="393669" y="11179"/>
            <a:ext cx="1351598" cy="1268900"/>
          </a:xfrm>
          <a:prstGeom prst="rect">
            <a:avLst/>
          </a:prstGeom>
        </p:spPr>
      </p:pic>
      <p:sp>
        <p:nvSpPr>
          <p:cNvPr id="6" name="TextBox 5">
            <a:extLst>
              <a:ext uri="{FF2B5EF4-FFF2-40B4-BE49-F238E27FC236}">
                <a16:creationId xmlns:a16="http://schemas.microsoft.com/office/drawing/2014/main" id="{55115FE8-CDF2-8FBB-4907-EF78F9A9651D}"/>
              </a:ext>
            </a:extLst>
          </p:cNvPr>
          <p:cNvSpPr txBox="1"/>
          <p:nvPr/>
        </p:nvSpPr>
        <p:spPr>
          <a:xfrm>
            <a:off x="9480051" y="182760"/>
            <a:ext cx="2499891" cy="2677656"/>
          </a:xfrm>
          <a:prstGeom prst="rect">
            <a:avLst/>
          </a:prstGeom>
          <a:noFill/>
          <a:ln>
            <a:solidFill>
              <a:schemeClr val="tx1"/>
            </a:solidFill>
          </a:ln>
        </p:spPr>
        <p:txBody>
          <a:bodyPr wrap="square" lIns="91440" tIns="45720" rIns="91440" bIns="45720" anchor="t">
            <a:spAutoFit/>
          </a:bodyPr>
          <a:lstStyle/>
          <a:p>
            <a:r>
              <a:rPr lang="en-GB" sz="2400" dirty="0">
                <a:solidFill>
                  <a:srgbClr val="0070C0"/>
                </a:solidFill>
                <a:ea typeface="+mn-lt"/>
                <a:cs typeface="+mn-lt"/>
              </a:rPr>
              <a:t>With a little help and guidance, he designed differentiated tasks for a variety of cross-curricular subjects.</a:t>
            </a:r>
            <a:endParaRPr lang="en-GB" sz="2400" dirty="0">
              <a:solidFill>
                <a:srgbClr val="0070C0"/>
              </a:solidFill>
              <a:cs typeface="Calibri"/>
            </a:endParaRPr>
          </a:p>
        </p:txBody>
      </p:sp>
      <p:sp>
        <p:nvSpPr>
          <p:cNvPr id="8" name="TextBox 7">
            <a:extLst>
              <a:ext uri="{FF2B5EF4-FFF2-40B4-BE49-F238E27FC236}">
                <a16:creationId xmlns:a16="http://schemas.microsoft.com/office/drawing/2014/main" id="{CB3FF177-AC73-DB59-7C68-FA4D67F4502F}"/>
              </a:ext>
            </a:extLst>
          </p:cNvPr>
          <p:cNvSpPr txBox="1"/>
          <p:nvPr/>
        </p:nvSpPr>
        <p:spPr>
          <a:xfrm>
            <a:off x="9481218" y="3000789"/>
            <a:ext cx="2498724" cy="2677656"/>
          </a:xfrm>
          <a:prstGeom prst="rect">
            <a:avLst/>
          </a:prstGeom>
          <a:noFill/>
          <a:ln>
            <a:solidFill>
              <a:schemeClr val="tx1"/>
            </a:solidFill>
          </a:ln>
        </p:spPr>
        <p:txBody>
          <a:bodyPr wrap="square" lIns="91440" tIns="45720" rIns="91440" bIns="45720" anchor="t">
            <a:spAutoFit/>
          </a:bodyPr>
          <a:lstStyle/>
          <a:p>
            <a:r>
              <a:rPr lang="en-GB" sz="2400" dirty="0">
                <a:solidFill>
                  <a:srgbClr val="7030A0"/>
                </a:solidFill>
              </a:rPr>
              <a:t>X</a:t>
            </a:r>
            <a:r>
              <a:rPr lang="en-GB" sz="2400" dirty="0">
                <a:solidFill>
                  <a:srgbClr val="7030A0"/>
                </a:solidFill>
                <a:ea typeface="+mn-lt"/>
                <a:cs typeface="+mn-lt"/>
              </a:rPr>
              <a:t> acted to get support and advice from colleagues to develop new ways of working in the classroom.</a:t>
            </a:r>
            <a:endParaRPr lang="en-GB" sz="2400" dirty="0">
              <a:solidFill>
                <a:srgbClr val="7030A0"/>
              </a:solidFill>
              <a:cs typeface="Calibri"/>
            </a:endParaRPr>
          </a:p>
        </p:txBody>
      </p:sp>
      <p:sp>
        <p:nvSpPr>
          <p:cNvPr id="10" name="TextBox 9">
            <a:extLst>
              <a:ext uri="{FF2B5EF4-FFF2-40B4-BE49-F238E27FC236}">
                <a16:creationId xmlns:a16="http://schemas.microsoft.com/office/drawing/2014/main" id="{F0A2DB4B-7A5E-2B9B-FF2D-F0E1E7CA97BF}"/>
              </a:ext>
            </a:extLst>
          </p:cNvPr>
          <p:cNvSpPr txBox="1"/>
          <p:nvPr/>
        </p:nvSpPr>
        <p:spPr>
          <a:xfrm>
            <a:off x="160322" y="3952185"/>
            <a:ext cx="4535836" cy="1569660"/>
          </a:xfrm>
          <a:prstGeom prst="rect">
            <a:avLst/>
          </a:prstGeom>
          <a:noFill/>
          <a:ln>
            <a:solidFill>
              <a:schemeClr val="tx1"/>
            </a:solidFill>
          </a:ln>
        </p:spPr>
        <p:txBody>
          <a:bodyPr wrap="square" lIns="91440" tIns="45720" rIns="91440" bIns="45720" anchor="t">
            <a:spAutoFit/>
          </a:bodyPr>
          <a:lstStyle/>
          <a:p>
            <a:r>
              <a:rPr lang="en-GB" sz="2400" dirty="0">
                <a:solidFill>
                  <a:srgbClr val="00B050"/>
                </a:solidFill>
                <a:ea typeface="+mn-lt"/>
                <a:cs typeface="+mn-lt"/>
              </a:rPr>
              <a:t>She set about self-evaluating her lessons and reflecting honestly and fairly, and then acting on any steps to develop and improve them.</a:t>
            </a:r>
            <a:endParaRPr lang="en-US" dirty="0">
              <a:solidFill>
                <a:srgbClr val="00B050"/>
              </a:solidFill>
            </a:endParaRPr>
          </a:p>
        </p:txBody>
      </p:sp>
      <p:sp>
        <p:nvSpPr>
          <p:cNvPr id="12" name="TextBox 11">
            <a:extLst>
              <a:ext uri="{FF2B5EF4-FFF2-40B4-BE49-F238E27FC236}">
                <a16:creationId xmlns:a16="http://schemas.microsoft.com/office/drawing/2014/main" id="{CF40E141-0357-F67F-7EC0-89E4BA66E48A}"/>
              </a:ext>
            </a:extLst>
          </p:cNvPr>
          <p:cNvSpPr txBox="1"/>
          <p:nvPr/>
        </p:nvSpPr>
        <p:spPr>
          <a:xfrm>
            <a:off x="4964426" y="4432820"/>
            <a:ext cx="3893665" cy="1200329"/>
          </a:xfrm>
          <a:prstGeom prst="rect">
            <a:avLst/>
          </a:prstGeom>
          <a:noFill/>
          <a:ln>
            <a:solidFill>
              <a:schemeClr val="tx1"/>
            </a:solidFill>
          </a:ln>
        </p:spPr>
        <p:txBody>
          <a:bodyPr wrap="square" lIns="91440" tIns="45720" rIns="91440" bIns="45720" anchor="t">
            <a:spAutoFit/>
          </a:bodyPr>
          <a:lstStyle/>
          <a:p>
            <a:r>
              <a:rPr lang="en-GB" sz="2400" dirty="0">
                <a:solidFill>
                  <a:srgbClr val="33CCCC"/>
                </a:solidFill>
                <a:ea typeface="+mn-lt"/>
                <a:cs typeface="+mn-lt"/>
              </a:rPr>
              <a:t>X settled in well and was able to work together effectively with all staff.</a:t>
            </a:r>
            <a:endParaRPr lang="en-US" dirty="0">
              <a:solidFill>
                <a:srgbClr val="33CCCC"/>
              </a:solidFill>
            </a:endParaRPr>
          </a:p>
        </p:txBody>
      </p:sp>
      <p:sp>
        <p:nvSpPr>
          <p:cNvPr id="13" name="TextBox 12">
            <a:extLst>
              <a:ext uri="{FF2B5EF4-FFF2-40B4-BE49-F238E27FC236}">
                <a16:creationId xmlns:a16="http://schemas.microsoft.com/office/drawing/2014/main" id="{5783F4E1-9D35-B64B-61E0-F7D5C99A47C9}"/>
              </a:ext>
            </a:extLst>
          </p:cNvPr>
          <p:cNvSpPr txBox="1"/>
          <p:nvPr/>
        </p:nvSpPr>
        <p:spPr>
          <a:xfrm>
            <a:off x="5721047" y="924076"/>
            <a:ext cx="3563256" cy="341632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ea typeface="+mn-lt"/>
                <a:cs typeface="+mn-lt"/>
              </a:rPr>
              <a:t>As part of her introduction to the school X was introduced to some key policies and made sure that she became familiar with these to support her professional role </a:t>
            </a:r>
            <a:endParaRPr lang="en-US" sz="2400">
              <a:solidFill>
                <a:srgbClr val="FF0000"/>
              </a:solidFill>
              <a:latin typeface="Arial"/>
              <a:ea typeface="+mn-lt"/>
              <a:cs typeface="Arial"/>
            </a:endParaRPr>
          </a:p>
          <a:p>
            <a:r>
              <a:rPr lang="en-US" sz="2400" dirty="0">
                <a:solidFill>
                  <a:srgbClr val="FF0000"/>
                </a:solidFill>
                <a:latin typeface="Arial"/>
                <a:ea typeface="+mn-lt"/>
                <a:cs typeface="+mn-lt"/>
              </a:rPr>
              <a:t>within the school.</a:t>
            </a:r>
            <a:endParaRPr lang="en-US" sz="2400">
              <a:solidFill>
                <a:srgbClr val="FF0000"/>
              </a:solidFill>
              <a:latin typeface="Arial"/>
              <a:cs typeface="Arial"/>
            </a:endParaRPr>
          </a:p>
        </p:txBody>
      </p:sp>
    </p:spTree>
    <p:extLst>
      <p:ext uri="{BB962C8B-B14F-4D97-AF65-F5344CB8AC3E}">
        <p14:creationId xmlns:p14="http://schemas.microsoft.com/office/powerpoint/2010/main" val="238144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grpId="1" nodeType="clickEffect">
                                  <p:stCondLst>
                                    <p:cond delay="0"/>
                                  </p:stCondLst>
                                  <p:childTnLst>
                                    <p:set>
                                      <p:cBhvr>
                                        <p:cTn id="32" dur="1" fill="hold">
                                          <p:stCondLst>
                                            <p:cond delay="0"/>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additive="base">
                                        <p:cTn id="47" dur="500" fill="hold"/>
                                        <p:tgtEl>
                                          <p:spTgt spid="12"/>
                                        </p:tgtEl>
                                        <p:attrNameLst>
                                          <p:attrName>ppt_x</p:attrName>
                                        </p:attrNameLst>
                                      </p:cBhvr>
                                      <p:tavLst>
                                        <p:tav tm="0">
                                          <p:val>
                                            <p:strVal val="#ppt_x"/>
                                          </p:val>
                                        </p:tav>
                                        <p:tav tm="100000">
                                          <p:val>
                                            <p:strVal val="#ppt_x"/>
                                          </p:val>
                                        </p:tav>
                                      </p:tavLst>
                                    </p:anim>
                                    <p:anim calcmode="lin" valueType="num">
                                      <p:cBhvr additive="base">
                                        <p:cTn id="4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 presetClass="exit" presetSubtype="0" fill="hold" grpId="1" nodeType="clickEffect">
                                  <p:stCondLst>
                                    <p:cond delay="0"/>
                                  </p:stCondLst>
                                  <p:childTnLst>
                                    <p:set>
                                      <p:cBhvr>
                                        <p:cTn id="52"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8" grpId="0" animBg="1"/>
      <p:bldP spid="8" grpId="1" animBg="1"/>
      <p:bldP spid="10" grpId="0" animBg="1"/>
      <p:bldP spid="10" grpId="1" animBg="1"/>
      <p:bldP spid="12" grpId="0" animBg="1"/>
      <p:bldP spid="12" grpId="1" animBg="1"/>
      <p:bldP spid="13" grpId="0" animBg="1"/>
      <p:bldP spid="13"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70F35A-802D-F1C0-4400-E0429165DC62}"/>
              </a:ext>
            </a:extLst>
          </p:cNvPr>
          <p:cNvPicPr>
            <a:picLocks noChangeAspect="1"/>
          </p:cNvPicPr>
          <p:nvPr/>
        </p:nvPicPr>
        <p:blipFill rotWithShape="1">
          <a:blip r:embed="rId3"/>
          <a:srcRect l="6805" t="27933" r="63945" b="34147"/>
          <a:stretch/>
        </p:blipFill>
        <p:spPr>
          <a:xfrm>
            <a:off x="141667" y="508716"/>
            <a:ext cx="2730321" cy="3573887"/>
          </a:xfrm>
          <a:prstGeom prst="rect">
            <a:avLst/>
          </a:prstGeom>
          <a:ln>
            <a:solidFill>
              <a:schemeClr val="tx1"/>
            </a:solidFill>
          </a:ln>
        </p:spPr>
      </p:pic>
      <p:pic>
        <p:nvPicPr>
          <p:cNvPr id="4" name="Picture 3">
            <a:extLst>
              <a:ext uri="{FF2B5EF4-FFF2-40B4-BE49-F238E27FC236}">
                <a16:creationId xmlns:a16="http://schemas.microsoft.com/office/drawing/2014/main" id="{C4D7E021-CD1C-F477-2769-14CEBACA945B}"/>
              </a:ext>
            </a:extLst>
          </p:cNvPr>
          <p:cNvPicPr>
            <a:picLocks noChangeAspect="1"/>
          </p:cNvPicPr>
          <p:nvPr/>
        </p:nvPicPr>
        <p:blipFill rotWithShape="1">
          <a:blip r:embed="rId3"/>
          <a:srcRect l="63788" t="27933" r="6962" b="34147"/>
          <a:stretch/>
        </p:blipFill>
        <p:spPr>
          <a:xfrm>
            <a:off x="2871988" y="508716"/>
            <a:ext cx="2730322" cy="3573887"/>
          </a:xfrm>
          <a:prstGeom prst="rect">
            <a:avLst/>
          </a:prstGeom>
          <a:ln>
            <a:solidFill>
              <a:schemeClr val="tx1"/>
            </a:solidFill>
          </a:ln>
        </p:spPr>
      </p:pic>
      <p:sp>
        <p:nvSpPr>
          <p:cNvPr id="5" name="Rectangle 4">
            <a:extLst>
              <a:ext uri="{FF2B5EF4-FFF2-40B4-BE49-F238E27FC236}">
                <a16:creationId xmlns:a16="http://schemas.microsoft.com/office/drawing/2014/main" id="{0F8010B9-B63C-5CA7-24F9-6ADC0784B315}"/>
              </a:ext>
            </a:extLst>
          </p:cNvPr>
          <p:cNvSpPr/>
          <p:nvPr/>
        </p:nvSpPr>
        <p:spPr>
          <a:xfrm>
            <a:off x="141667" y="-125247"/>
            <a:ext cx="11754118"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Recognise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areas</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for</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development</a:t>
            </a:r>
            <a:endPar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TextBox 5">
            <a:extLst>
              <a:ext uri="{FF2B5EF4-FFF2-40B4-BE49-F238E27FC236}">
                <a16:creationId xmlns:a16="http://schemas.microsoft.com/office/drawing/2014/main" id="{DB2D1037-D470-3DFD-BF87-1E3CAAF5D6B9}"/>
              </a:ext>
            </a:extLst>
          </p:cNvPr>
          <p:cNvSpPr txBox="1"/>
          <p:nvPr/>
        </p:nvSpPr>
        <p:spPr>
          <a:xfrm>
            <a:off x="5864178" y="784591"/>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1.Look for the word ‘target’ for each standard OR consider words such as ‘some’ or ‘beginning to’, which implies that further consideration is required.</a:t>
            </a:r>
          </a:p>
        </p:txBody>
      </p:sp>
      <p:sp>
        <p:nvSpPr>
          <p:cNvPr id="7" name="TextBox 6">
            <a:extLst>
              <a:ext uri="{FF2B5EF4-FFF2-40B4-BE49-F238E27FC236}">
                <a16:creationId xmlns:a16="http://schemas.microsoft.com/office/drawing/2014/main" id="{85AAA0FD-E665-5420-E4E5-D31CD06E7D76}"/>
              </a:ext>
            </a:extLst>
          </p:cNvPr>
          <p:cNvSpPr txBox="1"/>
          <p:nvPr/>
        </p:nvSpPr>
        <p:spPr>
          <a:xfrm>
            <a:off x="5864178" y="2458010"/>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2.</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Write the title of the strand related to the target. Cross-reference using</a:t>
            </a:r>
            <a:r>
              <a:rPr lang="en-GB" sz="2400" dirty="0">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your UWTSD  Prof. Standards for Teaching &amp; Leadership booklet.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FE76629-B99D-50AE-C008-5B40ED650103}"/>
              </a:ext>
            </a:extLst>
          </p:cNvPr>
          <p:cNvSpPr txBox="1"/>
          <p:nvPr/>
        </p:nvSpPr>
        <p:spPr>
          <a:xfrm>
            <a:off x="5864178" y="4219686"/>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3.</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Demonstrate ownership by </a:t>
            </a:r>
            <a:r>
              <a:rPr lang="en-GB" sz="2400" dirty="0">
                <a:latin typeface="Arial" panose="020B0604020202020204" pitchFamily="34" charset="0"/>
                <a:ea typeface="Calibri" panose="020F0502020204030204" pitchFamily="34" charset="0"/>
                <a:cs typeface="Arial" panose="020B0604020202020204" pitchFamily="34" charset="0"/>
              </a:rPr>
              <a:t>writing an a</a:t>
            </a:r>
            <a:r>
              <a:rPr lang="en-GB" sz="2400" dirty="0">
                <a:effectLst/>
                <a:latin typeface="Arial" panose="020B0604020202020204" pitchFamily="34" charset="0"/>
                <a:ea typeface="Calibri" panose="020F0502020204030204" pitchFamily="34" charset="0"/>
                <a:cs typeface="Arial" panose="020B0604020202020204" pitchFamily="34" charset="0"/>
              </a:rPr>
              <a:t>ction </a:t>
            </a:r>
            <a:r>
              <a:rPr lang="en-GB" sz="2400" dirty="0">
                <a:latin typeface="Arial" panose="020B0604020202020204" pitchFamily="34" charset="0"/>
                <a:ea typeface="Calibri" panose="020F0502020204030204" pitchFamily="34" charset="0"/>
                <a:cs typeface="Arial" panose="020B0604020202020204" pitchFamily="34" charset="0"/>
              </a:rPr>
              <a:t>p</a:t>
            </a:r>
            <a:r>
              <a:rPr lang="en-GB" sz="2400" dirty="0">
                <a:effectLst/>
                <a:latin typeface="Arial" panose="020B0604020202020204" pitchFamily="34" charset="0"/>
                <a:ea typeface="Calibri" panose="020F0502020204030204" pitchFamily="34" charset="0"/>
                <a:cs typeface="Arial" panose="020B0604020202020204" pitchFamily="34" charset="0"/>
              </a:rPr>
              <a:t>lan for each target (i.e. specific steps to support professional development in relation to these strands)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7761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3785769226"/>
              </p:ext>
            </p:extLst>
          </p:nvPr>
        </p:nvGraphicFramePr>
        <p:xfrm>
          <a:off x="405327" y="668936"/>
          <a:ext cx="11381346" cy="2654580"/>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142472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1257596162"/>
              </p:ext>
            </p:extLst>
          </p:nvPr>
        </p:nvGraphicFramePr>
        <p:xfrm>
          <a:off x="405327" y="668936"/>
          <a:ext cx="11381346" cy="280861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662800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3646741062"/>
              </p:ext>
            </p:extLst>
          </p:nvPr>
        </p:nvGraphicFramePr>
        <p:xfrm>
          <a:off x="405327" y="668936"/>
          <a:ext cx="11381346" cy="463741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dk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4063830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1262586784"/>
              </p:ext>
            </p:extLst>
          </p:nvPr>
        </p:nvGraphicFramePr>
        <p:xfrm>
          <a:off x="405327" y="668936"/>
          <a:ext cx="11381346" cy="500317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tx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Review ESTYN articles which highlight good practice e.g.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1137897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1541668064"/>
              </p:ext>
            </p:extLst>
          </p:nvPr>
        </p:nvGraphicFramePr>
        <p:xfrm>
          <a:off x="405327" y="668936"/>
          <a:ext cx="11381346" cy="573469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Review ESTYN articles which highlight good practice.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Look at resources such as YouTube videos </a:t>
                      </a:r>
                      <a:r>
                        <a:rPr lang="en-GB" sz="2400" kern="1200" dirty="0" err="1">
                          <a:solidFill>
                            <a:schemeClr val="dk1"/>
                          </a:solidFill>
                          <a:effectLst/>
                          <a:latin typeface="Arial" panose="020B0604020202020204" pitchFamily="34" charset="0"/>
                          <a:ea typeface="+mn-ea"/>
                          <a:cs typeface="Arial" panose="020B0604020202020204" pitchFamily="34" charset="0"/>
                        </a:rPr>
                        <a:t>e.g</a:t>
                      </a:r>
                      <a:r>
                        <a:rPr lang="en-GB" sz="2400" kern="1200" dirty="0">
                          <a:solidFill>
                            <a:schemeClr val="dk1"/>
                          </a:solidFill>
                          <a:effectLst/>
                          <a:latin typeface="Arial" panose="020B0604020202020204" pitchFamily="34" charset="0"/>
                          <a:ea typeface="+mn-ea"/>
                          <a:cs typeface="Arial" panose="020B0604020202020204" pitchFamily="34" charset="0"/>
                        </a:rPr>
                        <a:t> …, and seek the help and advice of peers to help me achieve this goal.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623485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2912359616"/>
              </p:ext>
            </p:extLst>
          </p:nvPr>
        </p:nvGraphicFramePr>
        <p:xfrm>
          <a:off x="405327" y="668936"/>
          <a:ext cx="11381346" cy="683197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400" kern="1200" dirty="0">
                          <a:solidFill>
                            <a:schemeClr val="tx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Review ESTYN articles which highlight good practice. </a:t>
                      </a:r>
                    </a:p>
                    <a:p>
                      <a:pPr marL="342900" indent="-342900">
                        <a:buFont typeface="Arial" panose="020B0604020202020204" pitchFamily="34" charset="0"/>
                        <a:buChar char="•"/>
                      </a:pPr>
                      <a:r>
                        <a:rPr lang="en-GB" sz="2400" kern="1200" dirty="0">
                          <a:solidFill>
                            <a:schemeClr val="bg1">
                              <a:lumMod val="75000"/>
                            </a:schemeClr>
                          </a:solidFill>
                          <a:effectLst/>
                          <a:latin typeface="Arial" panose="020B0604020202020204" pitchFamily="34" charset="0"/>
                          <a:ea typeface="+mn-ea"/>
                          <a:cs typeface="Arial" panose="020B0604020202020204" pitchFamily="34" charset="0"/>
                        </a:rPr>
                        <a:t>Look at resources such as YouTube videos, and seek the help and advice of peers to help me achieve this goal.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Once in next placement, I can look at the schools' behaviour management policy, school rules and class rules, their rewards and praise system.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p>
                      <a:endParaRPr lang="en-GB" sz="2400"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100318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29BFCD1B-F846-E8EE-2AD3-7428BFCE92C1}"/>
              </a:ext>
            </a:extLst>
          </p:cNvPr>
          <p:cNvGraphicFramePr>
            <a:graphicFrameLocks noGrp="1"/>
          </p:cNvGraphicFramePr>
          <p:nvPr>
            <p:extLst>
              <p:ext uri="{D42A27DB-BD31-4B8C-83A1-F6EECF244321}">
                <p14:modId xmlns:p14="http://schemas.microsoft.com/office/powerpoint/2010/main" val="3101995597"/>
              </p:ext>
            </p:extLst>
          </p:nvPr>
        </p:nvGraphicFramePr>
        <p:xfrm>
          <a:off x="405327" y="668936"/>
          <a:ext cx="11381346" cy="6100456"/>
        </p:xfrm>
        <a:graphic>
          <a:graphicData uri="http://schemas.openxmlformats.org/drawingml/2006/table">
            <a:tbl>
              <a:tblPr firstRow="1" bandRow="1">
                <a:tableStyleId>{5C22544A-7EE6-4342-B048-85BDC9FD1C3A}</a:tableStyleId>
              </a:tblPr>
              <a:tblGrid>
                <a:gridCol w="1644918">
                  <a:extLst>
                    <a:ext uri="{9D8B030D-6E8A-4147-A177-3AD203B41FA5}">
                      <a16:colId xmlns:a16="http://schemas.microsoft.com/office/drawing/2014/main" val="2871918460"/>
                    </a:ext>
                  </a:extLst>
                </a:gridCol>
                <a:gridCol w="9736428">
                  <a:extLst>
                    <a:ext uri="{9D8B030D-6E8A-4147-A177-3AD203B41FA5}">
                      <a16:colId xmlns:a16="http://schemas.microsoft.com/office/drawing/2014/main" val="2852986849"/>
                    </a:ext>
                  </a:extLst>
                </a:gridCol>
              </a:tblGrid>
              <a:tr h="522616">
                <a:tc>
                  <a:txBody>
                    <a:bodyPr/>
                    <a:lstStyle/>
                    <a:p>
                      <a:r>
                        <a:rPr lang="en-GB" sz="2400" dirty="0">
                          <a:latin typeface="Arial" panose="020B0604020202020204" pitchFamily="34" charset="0"/>
                          <a:cs typeface="Arial" panose="020B0604020202020204" pitchFamily="34" charset="0"/>
                        </a:rPr>
                        <a:t>Standard</a:t>
                      </a:r>
                    </a:p>
                  </a:txBody>
                  <a:tcPr/>
                </a:tc>
                <a:tc>
                  <a:txBody>
                    <a:bodyPr/>
                    <a:lstStyle/>
                    <a:p>
                      <a:r>
                        <a:rPr lang="en-GB" sz="2400" dirty="0">
                          <a:latin typeface="Arial" panose="020B0604020202020204" pitchFamily="34" charset="0"/>
                          <a:cs typeface="Arial" panose="020B0604020202020204" pitchFamily="34" charset="0"/>
                        </a:rPr>
                        <a:t>Areas for Development</a:t>
                      </a:r>
                    </a:p>
                  </a:txBody>
                  <a:tcPr/>
                </a:tc>
                <a:extLst>
                  <a:ext uri="{0D108BD9-81ED-4DB2-BD59-A6C34878D82A}">
                    <a16:rowId xmlns:a16="http://schemas.microsoft.com/office/drawing/2014/main" val="610523761"/>
                  </a:ext>
                </a:extLst>
              </a:tr>
              <a:tr h="2131964">
                <a:tc>
                  <a:txBody>
                    <a:bodyPr/>
                    <a:lstStyle/>
                    <a:p>
                      <a:r>
                        <a:rPr lang="en-GB" sz="2400" dirty="0">
                          <a:latin typeface="Arial" panose="020B0604020202020204" pitchFamily="34" charset="0"/>
                          <a:cs typeface="Arial" panose="020B0604020202020204" pitchFamily="34" charset="0"/>
                        </a:rPr>
                        <a:t>Pedagogy (Refining)</a:t>
                      </a:r>
                    </a:p>
                  </a:txBody>
                  <a:tcPr/>
                </a:tc>
                <a:tc>
                  <a:txBody>
                    <a:bodyPr/>
                    <a:lstStyle/>
                    <a:p>
                      <a:r>
                        <a:rPr lang="en-GB" sz="2400" u="sng" dirty="0">
                          <a:latin typeface="Arial" panose="020B0604020202020204" pitchFamily="34" charset="0"/>
                          <a:cs typeface="Arial" panose="020B0604020202020204" pitchFamily="34" charset="0"/>
                        </a:rPr>
                        <a:t>Managing the learning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kern="1200" dirty="0">
                          <a:solidFill>
                            <a:schemeClr val="tx1"/>
                          </a:solidFill>
                          <a:effectLst/>
                          <a:latin typeface="Arial" panose="020B0604020202020204" pitchFamily="34" charset="0"/>
                          <a:ea typeface="+mn-ea"/>
                          <a:cs typeface="Arial" panose="020B0604020202020204" pitchFamily="34" charset="0"/>
                        </a:rPr>
                        <a:t>To continue to develop the way in which I manage the learning environment, by developing my classroom management strategies, particularly those that deal with challenging behaviour.</a:t>
                      </a:r>
                    </a:p>
                    <a:p>
                      <a:r>
                        <a:rPr lang="en-GB" sz="2200" kern="1200" dirty="0">
                          <a:solidFill>
                            <a:schemeClr val="tx1"/>
                          </a:solidFill>
                          <a:effectLst/>
                          <a:latin typeface="Arial" panose="020B0604020202020204" pitchFamily="34" charset="0"/>
                          <a:ea typeface="+mn-ea"/>
                          <a:cs typeface="Arial" panose="020B0604020202020204" pitchFamily="34" charset="0"/>
                        </a:rPr>
                        <a:t>To do this,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I will both research classroom management strategies, such as those in B Rogers, 'Classroom Behaviour: a Practical Guide to Effective Teaching, Behaviour management and Colleague Support' (2015).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Review ESTYN articles which highlight good practice.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Look at resources such as YouTube videos, and seek the help and advice of peers to help me achieve this goal. </a:t>
                      </a:r>
                    </a:p>
                    <a:p>
                      <a:pPr marL="342900" indent="-342900">
                        <a:buFont typeface="Arial" panose="020B0604020202020204" pitchFamily="34" charset="0"/>
                        <a:buChar char="•"/>
                      </a:pPr>
                      <a:r>
                        <a:rPr lang="en-GB" sz="2200" kern="1200" dirty="0">
                          <a:solidFill>
                            <a:schemeClr val="bg1">
                              <a:lumMod val="75000"/>
                            </a:schemeClr>
                          </a:solidFill>
                          <a:effectLst/>
                          <a:latin typeface="Arial" panose="020B0604020202020204" pitchFamily="34" charset="0"/>
                          <a:ea typeface="+mn-ea"/>
                          <a:cs typeface="Arial" panose="020B0604020202020204" pitchFamily="34" charset="0"/>
                        </a:rPr>
                        <a:t>Once in next placement, I can look at the schools' behaviour management policy, school rules and class rules, their rewards and praise system. </a:t>
                      </a:r>
                    </a:p>
                    <a:p>
                      <a:pPr marL="342900" indent="-342900">
                        <a:buFont typeface="Arial" panose="020B0604020202020204" pitchFamily="34" charset="0"/>
                        <a:buChar char="•"/>
                      </a:pPr>
                      <a:r>
                        <a:rPr lang="en-GB" sz="2400" kern="1200" dirty="0">
                          <a:solidFill>
                            <a:schemeClr val="dk1"/>
                          </a:solidFill>
                          <a:effectLst/>
                          <a:latin typeface="Arial" panose="020B0604020202020204" pitchFamily="34" charset="0"/>
                          <a:ea typeface="+mn-ea"/>
                          <a:cs typeface="Arial" panose="020B0604020202020204" pitchFamily="34" charset="0"/>
                        </a:rPr>
                        <a:t>The people I can speak with to help with this could be the ALNCO, and the behaviour unit.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815300117"/>
                  </a:ext>
                </a:extLst>
              </a:tr>
            </a:tbl>
          </a:graphicData>
        </a:graphic>
      </p:graphicFrame>
      <p:sp>
        <p:nvSpPr>
          <p:cNvPr id="4" name="Rectangle 3">
            <a:extLst>
              <a:ext uri="{FF2B5EF4-FFF2-40B4-BE49-F238E27FC236}">
                <a16:creationId xmlns:a16="http://schemas.microsoft.com/office/drawing/2014/main" id="{AFCE4E78-00FD-5DFB-517C-3F6E3D93BF53}"/>
              </a:ext>
            </a:extLst>
          </p:cNvPr>
          <p:cNvSpPr/>
          <p:nvPr/>
        </p:nvSpPr>
        <p:spPr>
          <a:xfrm>
            <a:off x="60557" y="-127225"/>
            <a:ext cx="11964473"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target</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action plan</a:t>
            </a:r>
          </a:p>
        </p:txBody>
      </p:sp>
    </p:spTree>
    <p:extLst>
      <p:ext uri="{BB962C8B-B14F-4D97-AF65-F5344CB8AC3E}">
        <p14:creationId xmlns:p14="http://schemas.microsoft.com/office/powerpoint/2010/main" val="3929464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083089"/>
            <a:ext cx="8767012" cy="564398"/>
          </a:xfrm>
        </p:spPr>
        <p:txBody>
          <a:bodyPr>
            <a:normAutofit fontScale="90000"/>
          </a:bodyPr>
          <a:lstStyle/>
          <a:p>
            <a:r>
              <a:rPr lang="en-GB" sz="3200" dirty="0"/>
              <a:t>Tab 3: Professional Progress: </a:t>
            </a:r>
            <a:r>
              <a:rPr lang="cy-GB" sz="3200" b="1" dirty="0">
                <a:highlight>
                  <a:srgbClr val="00FF00"/>
                </a:highlight>
              </a:rPr>
              <a:t>COMPULSORY</a:t>
            </a:r>
            <a:endParaRPr lang="en-GB" sz="3200" dirty="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Rectangle 8"/>
          <p:cNvSpPr/>
          <p:nvPr/>
        </p:nvSpPr>
        <p:spPr>
          <a:xfrm>
            <a:off x="430896" y="1520709"/>
            <a:ext cx="11245518" cy="736355"/>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Report on your professional progress at three milestones during your programme, linking progress to the Professional Standards.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1</a:t>
            </a:r>
            <a:r>
              <a:rPr lang="en-GB" sz="2000" baseline="30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st</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milestone - end of PTE1</a:t>
            </a: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cy-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srcRect l="5617" t="25997" r="5617" b="32360"/>
          <a:stretch/>
        </p:blipFill>
        <p:spPr>
          <a:xfrm>
            <a:off x="2001251" y="2361200"/>
            <a:ext cx="8285748" cy="3924828"/>
          </a:xfrm>
          <a:prstGeom prst="rect">
            <a:avLst/>
          </a:prstGeom>
          <a:ln>
            <a:solidFill>
              <a:schemeClr val="tx1"/>
            </a:solidFill>
          </a:ln>
        </p:spPr>
      </p:pic>
      <p:sp>
        <p:nvSpPr>
          <p:cNvPr id="15" name="Rectangle 4">
            <a:extLst>
              <a:ext uri="{FF2B5EF4-FFF2-40B4-BE49-F238E27FC236}">
                <a16:creationId xmlns:a16="http://schemas.microsoft.com/office/drawing/2014/main" id="{06DE0C1B-1F7A-49DD-8DC7-F4037FB3F5FB}"/>
              </a:ext>
            </a:extLst>
          </p:cNvPr>
          <p:cNvSpPr/>
          <p:nvPr/>
        </p:nvSpPr>
        <p:spPr>
          <a:xfrm>
            <a:off x="2077452" y="-72649"/>
            <a:ext cx="8133347" cy="923330"/>
          </a:xfrm>
          <a:prstGeom prst="rect">
            <a:avLst/>
          </a:prstGeom>
          <a:noFill/>
        </p:spPr>
        <p:txBody>
          <a:bodyPr wrap="square" lIns="91440" tIns="45720" rIns="91440" bIns="45720">
            <a:spAutoFit/>
          </a:bodyPr>
          <a:lstStyle/>
          <a:p>
            <a:pPr algn="ct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PLP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Workbook</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9" name="Llun 18">
            <a:extLst>
              <a:ext uri="{FF2B5EF4-FFF2-40B4-BE49-F238E27FC236}">
                <a16:creationId xmlns:a16="http://schemas.microsoft.com/office/drawing/2014/main" id="{1B1285D1-4551-45F1-8A23-473709207571}"/>
              </a:ext>
            </a:extLst>
          </p:cNvPr>
          <p:cNvPicPr>
            <a:picLocks noChangeAspect="1"/>
          </p:cNvPicPr>
          <p:nvPr/>
        </p:nvPicPr>
        <p:blipFill>
          <a:blip r:embed="rId4"/>
          <a:stretch>
            <a:fillRect/>
          </a:stretch>
        </p:blipFill>
        <p:spPr>
          <a:xfrm>
            <a:off x="430896" y="759222"/>
            <a:ext cx="11094020" cy="323867"/>
          </a:xfrm>
          <a:prstGeom prst="rect">
            <a:avLst/>
          </a:prstGeom>
        </p:spPr>
      </p:pic>
      <p:sp>
        <p:nvSpPr>
          <p:cNvPr id="20" name="Hirgrwn 19">
            <a:extLst>
              <a:ext uri="{FF2B5EF4-FFF2-40B4-BE49-F238E27FC236}">
                <a16:creationId xmlns:a16="http://schemas.microsoft.com/office/drawing/2014/main" id="{A5546178-3109-484C-9166-B2D4268E3F92}"/>
              </a:ext>
            </a:extLst>
          </p:cNvPr>
          <p:cNvSpPr/>
          <p:nvPr/>
        </p:nvSpPr>
        <p:spPr>
          <a:xfrm>
            <a:off x="3641282" y="581355"/>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Seren: 6 Pwynt 14">
            <a:extLst>
              <a:ext uri="{FF2B5EF4-FFF2-40B4-BE49-F238E27FC236}">
                <a16:creationId xmlns:a16="http://schemas.microsoft.com/office/drawing/2014/main" id="{1D5A240E-2A57-C910-B298-A3B47B53DC38}"/>
              </a:ext>
            </a:extLst>
          </p:cNvPr>
          <p:cNvSpPr/>
          <p:nvPr/>
        </p:nvSpPr>
        <p:spPr>
          <a:xfrm>
            <a:off x="4287010" y="3100482"/>
            <a:ext cx="6569720" cy="3703074"/>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latin typeface="Arial"/>
                <a:cs typeface="Arial"/>
              </a:rPr>
              <a:t>This will be monitored and completed action plans discussed in the QTS Pathway lecture </a:t>
            </a:r>
            <a:r>
              <a:rPr lang="en-GB" sz="2400">
                <a:latin typeface="Arial"/>
                <a:cs typeface="Arial"/>
              </a:rPr>
              <a:t>on 4.10.22</a:t>
            </a:r>
            <a:endParaRPr lang="cy-GB" sz="2400" dirty="0">
              <a:highlight>
                <a:srgbClr val="FFFF00"/>
              </a:highlight>
              <a:latin typeface="Arial"/>
              <a:cs typeface="Arial"/>
            </a:endParaRPr>
          </a:p>
        </p:txBody>
      </p:sp>
    </p:spTree>
    <p:extLst>
      <p:ext uri="{BB962C8B-B14F-4D97-AF65-F5344CB8AC3E}">
        <p14:creationId xmlns:p14="http://schemas.microsoft.com/office/powerpoint/2010/main" val="959047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586782" y="1576887"/>
            <a:ext cx="9144000" cy="2387600"/>
          </a:xfrm>
        </p:spPr>
        <p:txBody>
          <a:bodyPr>
            <a:normAutofit fontScale="90000"/>
          </a:bodyPr>
          <a:lstStyle/>
          <a:p>
            <a:r>
              <a:rPr lang="en-GB" sz="7350" dirty="0" err="1">
                <a:solidFill>
                  <a:srgbClr val="00B050"/>
                </a:solidFill>
                <a:latin typeface="+mn-lt"/>
              </a:rPr>
              <a:t>Diolch</a:t>
            </a:r>
            <a:r>
              <a:rPr lang="en-GB" sz="7350" dirty="0">
                <a:solidFill>
                  <a:srgbClr val="00B050"/>
                </a:solidFill>
                <a:latin typeface="+mn-lt"/>
              </a:rPr>
              <a:t> yn </a:t>
            </a:r>
            <a:r>
              <a:rPr lang="en-GB" sz="7350" dirty="0" err="1">
                <a:solidFill>
                  <a:srgbClr val="00B050"/>
                </a:solidFill>
                <a:latin typeface="+mn-lt"/>
              </a:rPr>
              <a:t>fawr</a:t>
            </a:r>
            <a:br>
              <a:rPr lang="en-GB" sz="7350" dirty="0">
                <a:solidFill>
                  <a:srgbClr val="00B050"/>
                </a:solidFill>
                <a:latin typeface="+mn-lt"/>
              </a:rPr>
            </a:br>
            <a:r>
              <a:rPr lang="en-GB" sz="7200" dirty="0">
                <a:latin typeface="+mn-lt"/>
              </a:rPr>
              <a:t>  </a:t>
            </a:r>
            <a:r>
              <a:rPr lang="en-GB" sz="7200" dirty="0">
                <a:solidFill>
                  <a:schemeClr val="accent1"/>
                </a:solidFill>
                <a:latin typeface="+mn-lt"/>
              </a:rPr>
              <a:t>Many thanks</a:t>
            </a:r>
          </a:p>
        </p:txBody>
      </p:sp>
    </p:spTree>
    <p:extLst>
      <p:ext uri="{BB962C8B-B14F-4D97-AF65-F5344CB8AC3E}">
        <p14:creationId xmlns:p14="http://schemas.microsoft.com/office/powerpoint/2010/main" val="372718865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lcf76f155ced4ddcb4097134ff3c332f xmlns="92c24619-d6d5-42cf-b618-23d930ad9f20">
      <Terms xmlns="http://schemas.microsoft.com/office/infopath/2007/PartnerControls"/>
    </lcf76f155ced4ddcb4097134ff3c332f>
    <SharedWithUsers xmlns="8ee9550b-f5f4-4dde-bce5-39f4ba45c2f1">
      <UserInfo>
        <DisplayName>Catrin Llwyd (2116553)</DisplayName>
        <AccountId>43902</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17AF8970-D029-4E96-B191-F225EB95C389}">
  <ds:schemaRefs>
    <ds:schemaRef ds:uri="http://schemas.microsoft.com/sharepoint/v3/contenttype/forms"/>
  </ds:schemaRefs>
</ds:datastoreItem>
</file>

<file path=customXml/itemProps2.xml><?xml version="1.0" encoding="utf-8"?>
<ds:datastoreItem xmlns:ds="http://schemas.openxmlformats.org/officeDocument/2006/customXml" ds:itemID="{042FB5F9-F658-40C4-9D9E-BD5DF1B92328}">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36017A6-0A4B-4400-BF29-F955AD633CCF}">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265</TotalTime>
  <Words>2396</Words>
  <Application>Microsoft Office PowerPoint</Application>
  <PresentationFormat>Widescreen</PresentationFormat>
  <Paragraphs>187</Paragraphs>
  <Slides>17</Slides>
  <Notes>13</Notes>
  <HiddenSlides>0</HiddenSlides>
  <MMClips>0</MMClips>
  <ScaleCrop>false</ScaleCrop>
  <HeadingPairs>
    <vt:vector size="6" baseType="variant">
      <vt:variant>
        <vt:lpstr>Fonts Used</vt:lpstr>
      </vt:variant>
      <vt:variant>
        <vt:i4>3</vt:i4>
      </vt:variant>
      <vt:variant>
        <vt:lpstr>Theme</vt:lpstr>
      </vt:variant>
      <vt:variant>
        <vt:i4>17</vt:i4>
      </vt:variant>
      <vt:variant>
        <vt:lpstr>Slide Titles</vt:lpstr>
      </vt:variant>
      <vt:variant>
        <vt:i4>17</vt:i4>
      </vt:variant>
    </vt:vector>
  </HeadingPairs>
  <TitlesOfParts>
    <vt:vector size="37"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3</vt:lpstr>
      <vt:lpstr>UWTSD 200_Text 1</vt:lpstr>
      <vt:lpstr>UWTSD 200_Text 3</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Croeso nôl   Welcome back</vt:lpstr>
      <vt:lpstr>PowerPoint Presentation</vt:lpstr>
      <vt:lpstr>PowerPoint Presentation</vt:lpstr>
      <vt:lpstr>Tab 3: Professional Progress: COMPULSORY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Tab 3: Professional Progress: COMPULSORY</vt:lpstr>
      <vt:lpstr>Diolch yn fawr   Many 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Linda Davies</cp:lastModifiedBy>
  <cp:revision>60</cp:revision>
  <dcterms:created xsi:type="dcterms:W3CDTF">2021-03-09T15:35:42Z</dcterms:created>
  <dcterms:modified xsi:type="dcterms:W3CDTF">2022-09-27T10:44:58Z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