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90" r:id="rId4"/>
    <p:sldId id="287" r:id="rId5"/>
    <p:sldId id="288" r:id="rId6"/>
    <p:sldId id="289" r:id="rId7"/>
    <p:sldId id="265" r:id="rId8"/>
    <p:sldId id="293" r:id="rId9"/>
    <p:sldId id="292" r:id="rId10"/>
    <p:sldId id="285" r:id="rId11"/>
    <p:sldId id="259" r:id="rId12"/>
    <p:sldId id="260" r:id="rId13"/>
    <p:sldId id="261" r:id="rId14"/>
    <p:sldId id="262" r:id="rId15"/>
    <p:sldId id="263" r:id="rId16"/>
    <p:sldId id="286" r:id="rId17"/>
    <p:sldId id="267" r:id="rId18"/>
    <p:sldId id="266" r:id="rId19"/>
    <p:sldId id="268" r:id="rId20"/>
    <p:sldId id="269" r:id="rId21"/>
    <p:sldId id="270" r:id="rId22"/>
    <p:sldId id="271" r:id="rId23"/>
    <p:sldId id="273" r:id="rId24"/>
    <p:sldId id="274" r:id="rId25"/>
    <p:sldId id="276" r:id="rId26"/>
    <p:sldId id="278" r:id="rId27"/>
    <p:sldId id="279" r:id="rId28"/>
    <p:sldId id="277" r:id="rId29"/>
    <p:sldId id="275" r:id="rId30"/>
    <p:sldId id="280" r:id="rId31"/>
    <p:sldId id="281" r:id="rId32"/>
    <p:sldId id="282" r:id="rId33"/>
    <p:sldId id="283" r:id="rId34"/>
    <p:sldId id="272" r:id="rId35"/>
    <p:sldId id="291" r:id="rId36"/>
    <p:sldId id="284"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0" autoAdjust="0"/>
    <p:restoredTop sz="94660"/>
  </p:normalViewPr>
  <p:slideViewPr>
    <p:cSldViewPr snapToGrid="0">
      <p:cViewPr varScale="1">
        <p:scale>
          <a:sx n="86" d="100"/>
          <a:sy n="86" d="100"/>
        </p:scale>
        <p:origin x="470"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2C5F5-8E46-4DDE-A2A4-534D945325B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E313B73-2AEE-49B2-9D12-BDAF5392850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446AA72-96AF-47A3-8DA1-FF12CCD389AF}"/>
              </a:ext>
            </a:extLst>
          </p:cNvPr>
          <p:cNvSpPr>
            <a:spLocks noGrp="1"/>
          </p:cNvSpPr>
          <p:nvPr>
            <p:ph type="dt" sz="half" idx="10"/>
          </p:nvPr>
        </p:nvSpPr>
        <p:spPr/>
        <p:txBody>
          <a:bodyPr/>
          <a:lstStyle/>
          <a:p>
            <a:fld id="{EAC97B2B-E60C-407C-9515-16BB41D34EE2}" type="datetimeFigureOut">
              <a:rPr lang="en-GB" smtClean="0"/>
              <a:t>25/01/2021</a:t>
            </a:fld>
            <a:endParaRPr lang="en-GB"/>
          </a:p>
        </p:txBody>
      </p:sp>
      <p:sp>
        <p:nvSpPr>
          <p:cNvPr id="5" name="Footer Placeholder 4">
            <a:extLst>
              <a:ext uri="{FF2B5EF4-FFF2-40B4-BE49-F238E27FC236}">
                <a16:creationId xmlns:a16="http://schemas.microsoft.com/office/drawing/2014/main" id="{61A72087-2F21-4C64-A538-66F063E956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883F29-F19B-483C-9897-45278160EA8E}"/>
              </a:ext>
            </a:extLst>
          </p:cNvPr>
          <p:cNvSpPr>
            <a:spLocks noGrp="1"/>
          </p:cNvSpPr>
          <p:nvPr>
            <p:ph type="sldNum" sz="quarter" idx="12"/>
          </p:nvPr>
        </p:nvSpPr>
        <p:spPr/>
        <p:txBody>
          <a:bodyPr/>
          <a:lstStyle/>
          <a:p>
            <a:fld id="{D7A01711-B561-4E9E-9434-92F410C21EC0}" type="slidenum">
              <a:rPr lang="en-GB" smtClean="0"/>
              <a:t>‹#›</a:t>
            </a:fld>
            <a:endParaRPr lang="en-GB"/>
          </a:p>
        </p:txBody>
      </p:sp>
    </p:spTree>
    <p:extLst>
      <p:ext uri="{BB962C8B-B14F-4D97-AF65-F5344CB8AC3E}">
        <p14:creationId xmlns:p14="http://schemas.microsoft.com/office/powerpoint/2010/main" val="6221367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DC1E5-A376-481F-999B-7ADBA26B510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C25CA5F-486A-4857-8513-CC0ABBD8E07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C5C0B8-B349-47A5-98D3-5063B16E1B29}"/>
              </a:ext>
            </a:extLst>
          </p:cNvPr>
          <p:cNvSpPr>
            <a:spLocks noGrp="1"/>
          </p:cNvSpPr>
          <p:nvPr>
            <p:ph type="dt" sz="half" idx="10"/>
          </p:nvPr>
        </p:nvSpPr>
        <p:spPr/>
        <p:txBody>
          <a:bodyPr/>
          <a:lstStyle/>
          <a:p>
            <a:fld id="{EAC97B2B-E60C-407C-9515-16BB41D34EE2}" type="datetimeFigureOut">
              <a:rPr lang="en-GB" smtClean="0"/>
              <a:t>25/01/2021</a:t>
            </a:fld>
            <a:endParaRPr lang="en-GB"/>
          </a:p>
        </p:txBody>
      </p:sp>
      <p:sp>
        <p:nvSpPr>
          <p:cNvPr id="5" name="Footer Placeholder 4">
            <a:extLst>
              <a:ext uri="{FF2B5EF4-FFF2-40B4-BE49-F238E27FC236}">
                <a16:creationId xmlns:a16="http://schemas.microsoft.com/office/drawing/2014/main" id="{840ECFF8-D53A-49D6-B328-966ACFB753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80E745-7B94-4F00-A75F-522504BDFAD5}"/>
              </a:ext>
            </a:extLst>
          </p:cNvPr>
          <p:cNvSpPr>
            <a:spLocks noGrp="1"/>
          </p:cNvSpPr>
          <p:nvPr>
            <p:ph type="sldNum" sz="quarter" idx="12"/>
          </p:nvPr>
        </p:nvSpPr>
        <p:spPr/>
        <p:txBody>
          <a:bodyPr/>
          <a:lstStyle/>
          <a:p>
            <a:fld id="{D7A01711-B561-4E9E-9434-92F410C21EC0}" type="slidenum">
              <a:rPr lang="en-GB" smtClean="0"/>
              <a:t>‹#›</a:t>
            </a:fld>
            <a:endParaRPr lang="en-GB"/>
          </a:p>
        </p:txBody>
      </p:sp>
    </p:spTree>
    <p:extLst>
      <p:ext uri="{BB962C8B-B14F-4D97-AF65-F5344CB8AC3E}">
        <p14:creationId xmlns:p14="http://schemas.microsoft.com/office/powerpoint/2010/main" val="1204985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27BE2-536D-4926-B7A5-832C76DFA41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EA88987-F9D8-4C30-AF76-E7D5F3A122F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6125D18-B53D-4A2A-ACF3-F9985E5F220A}"/>
              </a:ext>
            </a:extLst>
          </p:cNvPr>
          <p:cNvSpPr>
            <a:spLocks noGrp="1"/>
          </p:cNvSpPr>
          <p:nvPr>
            <p:ph type="dt" sz="half" idx="10"/>
          </p:nvPr>
        </p:nvSpPr>
        <p:spPr/>
        <p:txBody>
          <a:bodyPr/>
          <a:lstStyle/>
          <a:p>
            <a:fld id="{EAC97B2B-E60C-407C-9515-16BB41D34EE2}" type="datetimeFigureOut">
              <a:rPr lang="en-GB" smtClean="0"/>
              <a:t>25/01/2021</a:t>
            </a:fld>
            <a:endParaRPr lang="en-GB"/>
          </a:p>
        </p:txBody>
      </p:sp>
      <p:sp>
        <p:nvSpPr>
          <p:cNvPr id="5" name="Footer Placeholder 4">
            <a:extLst>
              <a:ext uri="{FF2B5EF4-FFF2-40B4-BE49-F238E27FC236}">
                <a16:creationId xmlns:a16="http://schemas.microsoft.com/office/drawing/2014/main" id="{EBD5B117-D9B0-4509-A09A-EB0D713264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3511BB-C241-4CC9-ADC4-6773F85799D5}"/>
              </a:ext>
            </a:extLst>
          </p:cNvPr>
          <p:cNvSpPr>
            <a:spLocks noGrp="1"/>
          </p:cNvSpPr>
          <p:nvPr>
            <p:ph type="sldNum" sz="quarter" idx="12"/>
          </p:nvPr>
        </p:nvSpPr>
        <p:spPr/>
        <p:txBody>
          <a:bodyPr/>
          <a:lstStyle/>
          <a:p>
            <a:fld id="{D7A01711-B561-4E9E-9434-92F410C21EC0}" type="slidenum">
              <a:rPr lang="en-GB" smtClean="0"/>
              <a:t>‹#›</a:t>
            </a:fld>
            <a:endParaRPr lang="en-GB"/>
          </a:p>
        </p:txBody>
      </p:sp>
    </p:spTree>
    <p:extLst>
      <p:ext uri="{BB962C8B-B14F-4D97-AF65-F5344CB8AC3E}">
        <p14:creationId xmlns:p14="http://schemas.microsoft.com/office/powerpoint/2010/main" val="23330060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D1C5C-5683-43FC-BF61-8DC9AA8627A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3FCD46F-AEC1-4F4F-8E4B-D3F4E729292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2670ACE-D390-4E60-9F89-864D1995A6C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DA34CC2-A3DD-4E42-9B0F-48FC0CB5B22F}"/>
              </a:ext>
            </a:extLst>
          </p:cNvPr>
          <p:cNvSpPr>
            <a:spLocks noGrp="1"/>
          </p:cNvSpPr>
          <p:nvPr>
            <p:ph type="dt" sz="half" idx="10"/>
          </p:nvPr>
        </p:nvSpPr>
        <p:spPr/>
        <p:txBody>
          <a:bodyPr/>
          <a:lstStyle/>
          <a:p>
            <a:fld id="{EAC97B2B-E60C-407C-9515-16BB41D34EE2}" type="datetimeFigureOut">
              <a:rPr lang="en-GB" smtClean="0"/>
              <a:t>25/01/2021</a:t>
            </a:fld>
            <a:endParaRPr lang="en-GB"/>
          </a:p>
        </p:txBody>
      </p:sp>
      <p:sp>
        <p:nvSpPr>
          <p:cNvPr id="6" name="Footer Placeholder 5">
            <a:extLst>
              <a:ext uri="{FF2B5EF4-FFF2-40B4-BE49-F238E27FC236}">
                <a16:creationId xmlns:a16="http://schemas.microsoft.com/office/drawing/2014/main" id="{516E4D20-4BDC-4F95-83C9-06B99D9832B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795084F-E265-4A19-925B-27CB42D31B7C}"/>
              </a:ext>
            </a:extLst>
          </p:cNvPr>
          <p:cNvSpPr>
            <a:spLocks noGrp="1"/>
          </p:cNvSpPr>
          <p:nvPr>
            <p:ph type="sldNum" sz="quarter" idx="12"/>
          </p:nvPr>
        </p:nvSpPr>
        <p:spPr/>
        <p:txBody>
          <a:bodyPr/>
          <a:lstStyle/>
          <a:p>
            <a:fld id="{D7A01711-B561-4E9E-9434-92F410C21EC0}" type="slidenum">
              <a:rPr lang="en-GB" smtClean="0"/>
              <a:t>‹#›</a:t>
            </a:fld>
            <a:endParaRPr lang="en-GB"/>
          </a:p>
        </p:txBody>
      </p:sp>
    </p:spTree>
    <p:extLst>
      <p:ext uri="{BB962C8B-B14F-4D97-AF65-F5344CB8AC3E}">
        <p14:creationId xmlns:p14="http://schemas.microsoft.com/office/powerpoint/2010/main" val="4544869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11FC4-5984-44AC-BB9E-CACD57C31FD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1D1FEE1-7F37-4FEA-9F88-DBDDD4018BD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7F7F37-33E8-473A-86DA-6B01ABC8126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FC5FEC1-D94F-430E-898B-55A239DEC56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31C8894-D48B-4E4C-B64E-2BF0E1F160D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99DCB63-E0C9-491B-B722-1A7F020401D6}"/>
              </a:ext>
            </a:extLst>
          </p:cNvPr>
          <p:cNvSpPr>
            <a:spLocks noGrp="1"/>
          </p:cNvSpPr>
          <p:nvPr>
            <p:ph type="dt" sz="half" idx="10"/>
          </p:nvPr>
        </p:nvSpPr>
        <p:spPr/>
        <p:txBody>
          <a:bodyPr/>
          <a:lstStyle/>
          <a:p>
            <a:fld id="{EAC97B2B-E60C-407C-9515-16BB41D34EE2}" type="datetimeFigureOut">
              <a:rPr lang="en-GB" smtClean="0"/>
              <a:t>25/01/2021</a:t>
            </a:fld>
            <a:endParaRPr lang="en-GB"/>
          </a:p>
        </p:txBody>
      </p:sp>
      <p:sp>
        <p:nvSpPr>
          <p:cNvPr id="8" name="Footer Placeholder 7">
            <a:extLst>
              <a:ext uri="{FF2B5EF4-FFF2-40B4-BE49-F238E27FC236}">
                <a16:creationId xmlns:a16="http://schemas.microsoft.com/office/drawing/2014/main" id="{001220B3-482C-4C99-8967-BEBCD6F9AA8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EDDD869-612F-49A4-AE57-AB995DE01758}"/>
              </a:ext>
            </a:extLst>
          </p:cNvPr>
          <p:cNvSpPr>
            <a:spLocks noGrp="1"/>
          </p:cNvSpPr>
          <p:nvPr>
            <p:ph type="sldNum" sz="quarter" idx="12"/>
          </p:nvPr>
        </p:nvSpPr>
        <p:spPr/>
        <p:txBody>
          <a:bodyPr/>
          <a:lstStyle/>
          <a:p>
            <a:fld id="{D7A01711-B561-4E9E-9434-92F410C21EC0}" type="slidenum">
              <a:rPr lang="en-GB" smtClean="0"/>
              <a:t>‹#›</a:t>
            </a:fld>
            <a:endParaRPr lang="en-GB"/>
          </a:p>
        </p:txBody>
      </p:sp>
    </p:spTree>
    <p:extLst>
      <p:ext uri="{BB962C8B-B14F-4D97-AF65-F5344CB8AC3E}">
        <p14:creationId xmlns:p14="http://schemas.microsoft.com/office/powerpoint/2010/main" val="12966714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45571-41B1-4134-A983-FE300692653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56C4826-822E-49E6-B451-0E6FD902A36E}"/>
              </a:ext>
            </a:extLst>
          </p:cNvPr>
          <p:cNvSpPr>
            <a:spLocks noGrp="1"/>
          </p:cNvSpPr>
          <p:nvPr>
            <p:ph type="dt" sz="half" idx="10"/>
          </p:nvPr>
        </p:nvSpPr>
        <p:spPr/>
        <p:txBody>
          <a:bodyPr/>
          <a:lstStyle/>
          <a:p>
            <a:fld id="{EAC97B2B-E60C-407C-9515-16BB41D34EE2}" type="datetimeFigureOut">
              <a:rPr lang="en-GB" smtClean="0"/>
              <a:t>25/01/2021</a:t>
            </a:fld>
            <a:endParaRPr lang="en-GB"/>
          </a:p>
        </p:txBody>
      </p:sp>
      <p:sp>
        <p:nvSpPr>
          <p:cNvPr id="4" name="Footer Placeholder 3">
            <a:extLst>
              <a:ext uri="{FF2B5EF4-FFF2-40B4-BE49-F238E27FC236}">
                <a16:creationId xmlns:a16="http://schemas.microsoft.com/office/drawing/2014/main" id="{FE6DFA19-5E84-4D05-BFE2-DB8509FDE4E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4DDA9BE-6935-4D80-A2E6-E285348B19DD}"/>
              </a:ext>
            </a:extLst>
          </p:cNvPr>
          <p:cNvSpPr>
            <a:spLocks noGrp="1"/>
          </p:cNvSpPr>
          <p:nvPr>
            <p:ph type="sldNum" sz="quarter" idx="12"/>
          </p:nvPr>
        </p:nvSpPr>
        <p:spPr/>
        <p:txBody>
          <a:bodyPr/>
          <a:lstStyle/>
          <a:p>
            <a:fld id="{D7A01711-B561-4E9E-9434-92F410C21EC0}" type="slidenum">
              <a:rPr lang="en-GB" smtClean="0"/>
              <a:t>‹#›</a:t>
            </a:fld>
            <a:endParaRPr lang="en-GB"/>
          </a:p>
        </p:txBody>
      </p:sp>
    </p:spTree>
    <p:extLst>
      <p:ext uri="{BB962C8B-B14F-4D97-AF65-F5344CB8AC3E}">
        <p14:creationId xmlns:p14="http://schemas.microsoft.com/office/powerpoint/2010/main" val="23664147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FA6BAF3-3CA3-40E4-B61C-DF68C43E1AFD}"/>
              </a:ext>
            </a:extLst>
          </p:cNvPr>
          <p:cNvSpPr>
            <a:spLocks noGrp="1"/>
          </p:cNvSpPr>
          <p:nvPr>
            <p:ph type="dt" sz="half" idx="10"/>
          </p:nvPr>
        </p:nvSpPr>
        <p:spPr/>
        <p:txBody>
          <a:bodyPr/>
          <a:lstStyle/>
          <a:p>
            <a:fld id="{EAC97B2B-E60C-407C-9515-16BB41D34EE2}" type="datetimeFigureOut">
              <a:rPr lang="en-GB" smtClean="0"/>
              <a:t>25/01/2021</a:t>
            </a:fld>
            <a:endParaRPr lang="en-GB"/>
          </a:p>
        </p:txBody>
      </p:sp>
      <p:sp>
        <p:nvSpPr>
          <p:cNvPr id="3" name="Footer Placeholder 2">
            <a:extLst>
              <a:ext uri="{FF2B5EF4-FFF2-40B4-BE49-F238E27FC236}">
                <a16:creationId xmlns:a16="http://schemas.microsoft.com/office/drawing/2014/main" id="{88242D6E-749C-403B-BB15-3E82E0B0B13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4A29AC5-9BCE-465B-A9FD-C1EF509B7A5D}"/>
              </a:ext>
            </a:extLst>
          </p:cNvPr>
          <p:cNvSpPr>
            <a:spLocks noGrp="1"/>
          </p:cNvSpPr>
          <p:nvPr>
            <p:ph type="sldNum" sz="quarter" idx="12"/>
          </p:nvPr>
        </p:nvSpPr>
        <p:spPr/>
        <p:txBody>
          <a:bodyPr/>
          <a:lstStyle/>
          <a:p>
            <a:fld id="{D7A01711-B561-4E9E-9434-92F410C21EC0}" type="slidenum">
              <a:rPr lang="en-GB" smtClean="0"/>
              <a:t>‹#›</a:t>
            </a:fld>
            <a:endParaRPr lang="en-GB"/>
          </a:p>
        </p:txBody>
      </p:sp>
    </p:spTree>
    <p:extLst>
      <p:ext uri="{BB962C8B-B14F-4D97-AF65-F5344CB8AC3E}">
        <p14:creationId xmlns:p14="http://schemas.microsoft.com/office/powerpoint/2010/main" val="565145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B4001-A5FB-4A39-8A7D-6BB8A1431B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175FFD2-53F2-41C9-861D-72C51E97104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423451A-0C67-4CF2-9826-2274D9E471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351517B-5E47-472F-A575-E550003DA4AA}"/>
              </a:ext>
            </a:extLst>
          </p:cNvPr>
          <p:cNvSpPr>
            <a:spLocks noGrp="1"/>
          </p:cNvSpPr>
          <p:nvPr>
            <p:ph type="dt" sz="half" idx="10"/>
          </p:nvPr>
        </p:nvSpPr>
        <p:spPr/>
        <p:txBody>
          <a:bodyPr/>
          <a:lstStyle/>
          <a:p>
            <a:fld id="{EAC97B2B-E60C-407C-9515-16BB41D34EE2}" type="datetimeFigureOut">
              <a:rPr lang="en-GB" smtClean="0"/>
              <a:t>25/01/2021</a:t>
            </a:fld>
            <a:endParaRPr lang="en-GB"/>
          </a:p>
        </p:txBody>
      </p:sp>
      <p:sp>
        <p:nvSpPr>
          <p:cNvPr id="6" name="Footer Placeholder 5">
            <a:extLst>
              <a:ext uri="{FF2B5EF4-FFF2-40B4-BE49-F238E27FC236}">
                <a16:creationId xmlns:a16="http://schemas.microsoft.com/office/drawing/2014/main" id="{CA4E7624-9D0E-49F2-9CCA-C19D0B493C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F43D43-4EF0-4252-B782-30E75643BA29}"/>
              </a:ext>
            </a:extLst>
          </p:cNvPr>
          <p:cNvSpPr>
            <a:spLocks noGrp="1"/>
          </p:cNvSpPr>
          <p:nvPr>
            <p:ph type="sldNum" sz="quarter" idx="12"/>
          </p:nvPr>
        </p:nvSpPr>
        <p:spPr/>
        <p:txBody>
          <a:bodyPr/>
          <a:lstStyle/>
          <a:p>
            <a:fld id="{D7A01711-B561-4E9E-9434-92F410C21EC0}" type="slidenum">
              <a:rPr lang="en-GB" smtClean="0"/>
              <a:t>‹#›</a:t>
            </a:fld>
            <a:endParaRPr lang="en-GB"/>
          </a:p>
        </p:txBody>
      </p:sp>
    </p:spTree>
    <p:extLst>
      <p:ext uri="{BB962C8B-B14F-4D97-AF65-F5344CB8AC3E}">
        <p14:creationId xmlns:p14="http://schemas.microsoft.com/office/powerpoint/2010/main" val="31349206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CA07A8-F077-47CE-9E01-19C0D7BAE57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7E278AC-778C-4166-96DD-A46E5E2FC9E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8EC0905-FFD1-4AB1-8C0B-66701037BB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5EA7562-A374-4937-B551-AA534596B4B1}"/>
              </a:ext>
            </a:extLst>
          </p:cNvPr>
          <p:cNvSpPr>
            <a:spLocks noGrp="1"/>
          </p:cNvSpPr>
          <p:nvPr>
            <p:ph type="dt" sz="half" idx="10"/>
          </p:nvPr>
        </p:nvSpPr>
        <p:spPr/>
        <p:txBody>
          <a:bodyPr/>
          <a:lstStyle/>
          <a:p>
            <a:fld id="{EAC97B2B-E60C-407C-9515-16BB41D34EE2}" type="datetimeFigureOut">
              <a:rPr lang="en-GB" smtClean="0"/>
              <a:t>25/01/2021</a:t>
            </a:fld>
            <a:endParaRPr lang="en-GB"/>
          </a:p>
        </p:txBody>
      </p:sp>
      <p:sp>
        <p:nvSpPr>
          <p:cNvPr id="6" name="Footer Placeholder 5">
            <a:extLst>
              <a:ext uri="{FF2B5EF4-FFF2-40B4-BE49-F238E27FC236}">
                <a16:creationId xmlns:a16="http://schemas.microsoft.com/office/drawing/2014/main" id="{18B3B9E3-38E3-4193-B54A-1B6B6C88A3A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0DD4A6-623C-487D-8D69-30F417B29792}"/>
              </a:ext>
            </a:extLst>
          </p:cNvPr>
          <p:cNvSpPr>
            <a:spLocks noGrp="1"/>
          </p:cNvSpPr>
          <p:nvPr>
            <p:ph type="sldNum" sz="quarter" idx="12"/>
          </p:nvPr>
        </p:nvSpPr>
        <p:spPr/>
        <p:txBody>
          <a:bodyPr/>
          <a:lstStyle/>
          <a:p>
            <a:fld id="{D7A01711-B561-4E9E-9434-92F410C21EC0}" type="slidenum">
              <a:rPr lang="en-GB" smtClean="0"/>
              <a:t>‹#›</a:t>
            </a:fld>
            <a:endParaRPr lang="en-GB"/>
          </a:p>
        </p:txBody>
      </p:sp>
    </p:spTree>
    <p:extLst>
      <p:ext uri="{BB962C8B-B14F-4D97-AF65-F5344CB8AC3E}">
        <p14:creationId xmlns:p14="http://schemas.microsoft.com/office/powerpoint/2010/main" val="15474353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9B691-CCCA-4D81-B43C-C37C6E6A9B0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21D6577-695C-41E2-A6C4-18DC4B566E7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4673AD-1D53-4E37-AEE4-99DB39D49401}"/>
              </a:ext>
            </a:extLst>
          </p:cNvPr>
          <p:cNvSpPr>
            <a:spLocks noGrp="1"/>
          </p:cNvSpPr>
          <p:nvPr>
            <p:ph type="dt" sz="half" idx="10"/>
          </p:nvPr>
        </p:nvSpPr>
        <p:spPr/>
        <p:txBody>
          <a:bodyPr/>
          <a:lstStyle/>
          <a:p>
            <a:fld id="{EAC97B2B-E60C-407C-9515-16BB41D34EE2}" type="datetimeFigureOut">
              <a:rPr lang="en-GB" smtClean="0"/>
              <a:t>25/01/2021</a:t>
            </a:fld>
            <a:endParaRPr lang="en-GB"/>
          </a:p>
        </p:txBody>
      </p:sp>
      <p:sp>
        <p:nvSpPr>
          <p:cNvPr id="5" name="Footer Placeholder 4">
            <a:extLst>
              <a:ext uri="{FF2B5EF4-FFF2-40B4-BE49-F238E27FC236}">
                <a16:creationId xmlns:a16="http://schemas.microsoft.com/office/drawing/2014/main" id="{98631F16-961B-414D-9814-B6DC35A478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F05BBD-D1FA-429E-BEDB-5E1B3F7BBE5E}"/>
              </a:ext>
            </a:extLst>
          </p:cNvPr>
          <p:cNvSpPr>
            <a:spLocks noGrp="1"/>
          </p:cNvSpPr>
          <p:nvPr>
            <p:ph type="sldNum" sz="quarter" idx="12"/>
          </p:nvPr>
        </p:nvSpPr>
        <p:spPr/>
        <p:txBody>
          <a:bodyPr/>
          <a:lstStyle/>
          <a:p>
            <a:fld id="{D7A01711-B561-4E9E-9434-92F410C21EC0}" type="slidenum">
              <a:rPr lang="en-GB" smtClean="0"/>
              <a:t>‹#›</a:t>
            </a:fld>
            <a:endParaRPr lang="en-GB"/>
          </a:p>
        </p:txBody>
      </p:sp>
    </p:spTree>
    <p:extLst>
      <p:ext uri="{BB962C8B-B14F-4D97-AF65-F5344CB8AC3E}">
        <p14:creationId xmlns:p14="http://schemas.microsoft.com/office/powerpoint/2010/main" val="27224567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A8FCE0F-1BD4-46AE-BB77-C4C8B5E7C0C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93343B2-2DCB-40FC-8831-CF7F2519ED7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FD4969-E20E-4627-9FF6-D12891C5075E}"/>
              </a:ext>
            </a:extLst>
          </p:cNvPr>
          <p:cNvSpPr>
            <a:spLocks noGrp="1"/>
          </p:cNvSpPr>
          <p:nvPr>
            <p:ph type="dt" sz="half" idx="10"/>
          </p:nvPr>
        </p:nvSpPr>
        <p:spPr/>
        <p:txBody>
          <a:bodyPr/>
          <a:lstStyle/>
          <a:p>
            <a:fld id="{EAC97B2B-E60C-407C-9515-16BB41D34EE2}" type="datetimeFigureOut">
              <a:rPr lang="en-GB" smtClean="0"/>
              <a:t>25/01/2021</a:t>
            </a:fld>
            <a:endParaRPr lang="en-GB"/>
          </a:p>
        </p:txBody>
      </p:sp>
      <p:sp>
        <p:nvSpPr>
          <p:cNvPr id="5" name="Footer Placeholder 4">
            <a:extLst>
              <a:ext uri="{FF2B5EF4-FFF2-40B4-BE49-F238E27FC236}">
                <a16:creationId xmlns:a16="http://schemas.microsoft.com/office/drawing/2014/main" id="{6FDD027D-6E95-4289-841F-39613A2716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893385-7715-4E25-80FC-6810015305FA}"/>
              </a:ext>
            </a:extLst>
          </p:cNvPr>
          <p:cNvSpPr>
            <a:spLocks noGrp="1"/>
          </p:cNvSpPr>
          <p:nvPr>
            <p:ph type="sldNum" sz="quarter" idx="12"/>
          </p:nvPr>
        </p:nvSpPr>
        <p:spPr/>
        <p:txBody>
          <a:bodyPr/>
          <a:lstStyle/>
          <a:p>
            <a:fld id="{D7A01711-B561-4E9E-9434-92F410C21EC0}" type="slidenum">
              <a:rPr lang="en-GB" smtClean="0"/>
              <a:t>‹#›</a:t>
            </a:fld>
            <a:endParaRPr lang="en-GB"/>
          </a:p>
        </p:txBody>
      </p:sp>
    </p:spTree>
    <p:extLst>
      <p:ext uri="{BB962C8B-B14F-4D97-AF65-F5344CB8AC3E}">
        <p14:creationId xmlns:p14="http://schemas.microsoft.com/office/powerpoint/2010/main" val="21037544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877CA4E-AD35-49A1-869D-9F92921B29B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0066472-4E34-4731-A18B-B8E85208B86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564909-3058-48EF-AB1D-C6A24C338CB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C97B2B-E60C-407C-9515-16BB41D34EE2}" type="datetimeFigureOut">
              <a:rPr lang="en-GB" smtClean="0"/>
              <a:t>25/01/2021</a:t>
            </a:fld>
            <a:endParaRPr lang="en-GB"/>
          </a:p>
        </p:txBody>
      </p:sp>
      <p:sp>
        <p:nvSpPr>
          <p:cNvPr id="5" name="Footer Placeholder 4">
            <a:extLst>
              <a:ext uri="{FF2B5EF4-FFF2-40B4-BE49-F238E27FC236}">
                <a16:creationId xmlns:a16="http://schemas.microsoft.com/office/drawing/2014/main" id="{CAE4451B-B9B5-42D9-9E6C-4DF2A3F8332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1336D76-E100-4099-97DC-42C2802216F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7A01711-B561-4E9E-9434-92F410C21EC0}" type="slidenum">
              <a:rPr lang="en-GB" smtClean="0"/>
              <a:t>‹#›</a:t>
            </a:fld>
            <a:endParaRPr lang="en-GB"/>
          </a:p>
        </p:txBody>
      </p:sp>
    </p:spTree>
    <p:extLst>
      <p:ext uri="{BB962C8B-B14F-4D97-AF65-F5344CB8AC3E}">
        <p14:creationId xmlns:p14="http://schemas.microsoft.com/office/powerpoint/2010/main" val="17955422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image" Target="../media/image2.jpg"/></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image" Target="../media/image4.jp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image" Target="../media/image6.jpe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png"/><Relationship Id="rId4" Type="http://schemas.openxmlformats.org/officeDocument/2006/relationships/image" Target="../media/image7.jp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png"/><Relationship Id="rId4" Type="http://schemas.openxmlformats.org/officeDocument/2006/relationships/image" Target="../media/image8.jp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1.png"/></Relationships>
</file>

<file path=ppt/slides/_rels/slide1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1.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1.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1.png"/><Relationship Id="rId4" Type="http://schemas.openxmlformats.org/officeDocument/2006/relationships/image" Target="../media/image10.jp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1.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1.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1.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1.png"/><Relationship Id="rId4" Type="http://schemas.openxmlformats.org/officeDocument/2006/relationships/image" Target="../media/image11.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4" Type="http://schemas.openxmlformats.org/officeDocument/2006/relationships/image" Target="../media/image1.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4" Type="http://schemas.openxmlformats.org/officeDocument/2006/relationships/image" Target="../media/image1.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5" Type="http://schemas.openxmlformats.org/officeDocument/2006/relationships/image" Target="../media/image1.png"/><Relationship Id="rId4" Type="http://schemas.openxmlformats.org/officeDocument/2006/relationships/image" Target="../media/image12.jp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5" Type="http://schemas.openxmlformats.org/officeDocument/2006/relationships/image" Target="../media/image1.png"/><Relationship Id="rId4" Type="http://schemas.openxmlformats.org/officeDocument/2006/relationships/image" Target="../media/image13.jp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5" Type="http://schemas.openxmlformats.org/officeDocument/2006/relationships/image" Target="../media/image1.png"/><Relationship Id="rId4" Type="http://schemas.openxmlformats.org/officeDocument/2006/relationships/image" Target="../media/image14.jp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image" Target="../media/image1.png"/><Relationship Id="rId5" Type="http://schemas.openxmlformats.org/officeDocument/2006/relationships/hyperlink" Target="https://www.ons.gov.uk/surveys/" TargetMode="External"/><Relationship Id="rId4" Type="http://schemas.openxmlformats.org/officeDocument/2006/relationships/hyperlink" Target="https://www.crimesurvey.co.uk/en/index.html" TargetMode="Externa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8.m4a"/><Relationship Id="rId1" Type="http://schemas.microsoft.com/office/2007/relationships/media" Target="../media/media28.m4a"/><Relationship Id="rId4" Type="http://schemas.openxmlformats.org/officeDocument/2006/relationships/image" Target="../media/image1.pn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9.m4a"/><Relationship Id="rId1" Type="http://schemas.microsoft.com/office/2007/relationships/media" Target="../media/media29.m4a"/><Relationship Id="rId5" Type="http://schemas.openxmlformats.org/officeDocument/2006/relationships/image" Target="../media/image1.png"/><Relationship Id="rId4" Type="http://schemas.openxmlformats.org/officeDocument/2006/relationships/image" Target="../media/image15.jpe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0.m4a"/><Relationship Id="rId1" Type="http://schemas.microsoft.com/office/2007/relationships/media" Target="../media/media30.m4a"/><Relationship Id="rId4" Type="http://schemas.openxmlformats.org/officeDocument/2006/relationships/image" Target="../media/image1.png"/></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1.m4a"/><Relationship Id="rId1" Type="http://schemas.microsoft.com/office/2007/relationships/media" Target="../media/media31.m4a"/><Relationship Id="rId4" Type="http://schemas.openxmlformats.org/officeDocument/2006/relationships/image" Target="../media/image1.png"/></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2.m4a"/><Relationship Id="rId1" Type="http://schemas.microsoft.com/office/2007/relationships/media" Target="../media/media32.m4a"/><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8AA5BC-4F7A-4226-8F99-6D824B226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E5445C6-DD42-4979-86FF-03730E8C6D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734" y="321733"/>
            <a:ext cx="11573488" cy="6214534"/>
          </a:xfrm>
          <a:prstGeom prst="rect">
            <a:avLst/>
          </a:prstGeom>
          <a:solidFill>
            <a:schemeClr val="bg1">
              <a:lumMod val="75000"/>
              <a:lumOff val="25000"/>
            </a:schemeClr>
          </a:solidFill>
          <a:ln w="127000" cap="sq" cmpd="thinThick">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4EFE48-D691-4FC6-B981-D265B9ED380F}"/>
              </a:ext>
            </a:extLst>
          </p:cNvPr>
          <p:cNvSpPr>
            <a:spLocks noGrp="1"/>
          </p:cNvSpPr>
          <p:nvPr>
            <p:ph type="ctrTitle"/>
          </p:nvPr>
        </p:nvSpPr>
        <p:spPr>
          <a:xfrm>
            <a:off x="1524000" y="1122363"/>
            <a:ext cx="9144000" cy="1866644"/>
          </a:xfrm>
        </p:spPr>
        <p:txBody>
          <a:bodyPr>
            <a:normAutofit/>
          </a:bodyPr>
          <a:lstStyle/>
          <a:p>
            <a:r>
              <a:rPr lang="en-GB" sz="5800" dirty="0"/>
              <a:t>Research Methodologies</a:t>
            </a:r>
          </a:p>
        </p:txBody>
      </p:sp>
      <p:sp>
        <p:nvSpPr>
          <p:cNvPr id="3" name="Subtitle 2">
            <a:extLst>
              <a:ext uri="{FF2B5EF4-FFF2-40B4-BE49-F238E27FC236}">
                <a16:creationId xmlns:a16="http://schemas.microsoft.com/office/drawing/2014/main" id="{BBC8F2E5-3D59-4C48-B8A5-0DD691696F52}"/>
              </a:ext>
            </a:extLst>
          </p:cNvPr>
          <p:cNvSpPr>
            <a:spLocks noGrp="1"/>
          </p:cNvSpPr>
          <p:nvPr>
            <p:ph type="subTitle" idx="1"/>
          </p:nvPr>
        </p:nvSpPr>
        <p:spPr>
          <a:xfrm>
            <a:off x="1536478" y="4860654"/>
            <a:ext cx="9144000" cy="738348"/>
          </a:xfrm>
        </p:spPr>
        <p:txBody>
          <a:bodyPr>
            <a:normAutofit/>
          </a:bodyPr>
          <a:lstStyle/>
          <a:p>
            <a:r>
              <a:rPr lang="en-GB" dirty="0">
                <a:solidFill>
                  <a:schemeClr val="accent1">
                    <a:lumMod val="60000"/>
                    <a:lumOff val="40000"/>
                  </a:schemeClr>
                </a:solidFill>
              </a:rPr>
              <a:t>Please click the             to listen to the lecturer </a:t>
            </a:r>
          </a:p>
        </p:txBody>
      </p:sp>
      <p:cxnSp>
        <p:nvCxnSpPr>
          <p:cNvPr id="12" name="Straight Connector 11">
            <a:extLst>
              <a:ext uri="{FF2B5EF4-FFF2-40B4-BE49-F238E27FC236}">
                <a16:creationId xmlns:a16="http://schemas.microsoft.com/office/drawing/2014/main" id="{45000665-DFC7-417E-8FD7-516A0F15C9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4109417"/>
            <a:ext cx="2743200" cy="0"/>
          </a:xfrm>
          <a:prstGeom prst="line">
            <a:avLst/>
          </a:prstGeom>
          <a:ln w="12700">
            <a:solidFill>
              <a:schemeClr val="tx1">
                <a:lumMod val="85000"/>
              </a:schemeClr>
            </a:solidFill>
          </a:ln>
        </p:spPr>
        <p:style>
          <a:lnRef idx="1">
            <a:schemeClr val="accent1"/>
          </a:lnRef>
          <a:fillRef idx="0">
            <a:schemeClr val="accent1"/>
          </a:fillRef>
          <a:effectRef idx="0">
            <a:schemeClr val="accent1"/>
          </a:effectRef>
          <a:fontRef idx="minor">
            <a:schemeClr val="tx1"/>
          </a:fontRef>
        </p:style>
      </p:cxnSp>
      <p:pic>
        <p:nvPicPr>
          <p:cNvPr id="7" name="Recorded Sound">
            <a:hlinkClick r:id="" action="ppaction://media"/>
            <a:extLst>
              <a:ext uri="{FF2B5EF4-FFF2-40B4-BE49-F238E27FC236}">
                <a16:creationId xmlns:a16="http://schemas.microsoft.com/office/drawing/2014/main" id="{29B220D6-9627-45B7-871F-E24FACB80408}"/>
              </a:ext>
            </a:extLst>
          </p:cNvPr>
          <p:cNvPicPr/>
          <p:nvPr/>
        </p:nvPicPr>
        <p:blipFill>
          <a:blip r:embed="rId2"/>
          <a:stretch>
            <a:fillRect/>
          </a:stretch>
        </p:blipFill>
        <p:spPr>
          <a:xfrm>
            <a:off x="5402825" y="4860654"/>
            <a:ext cx="511278" cy="487044"/>
          </a:xfrm>
          <a:prstGeom prst="rect">
            <a:avLst/>
          </a:prstGeom>
        </p:spPr>
      </p:pic>
    </p:spTree>
    <p:extLst>
      <p:ext uri="{BB962C8B-B14F-4D97-AF65-F5344CB8AC3E}">
        <p14:creationId xmlns:p14="http://schemas.microsoft.com/office/powerpoint/2010/main" val="36264159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6" name="Rectangle 9">
            <a:extLst>
              <a:ext uri="{FF2B5EF4-FFF2-40B4-BE49-F238E27FC236}">
                <a16:creationId xmlns:a16="http://schemas.microsoft.com/office/drawing/2014/main" id="{EE1FC7B4-E4A7-4452-B413-1A623E3A7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bg1">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13">
            <a:extLst>
              <a:ext uri="{FF2B5EF4-FFF2-40B4-BE49-F238E27FC236}">
                <a16:creationId xmlns:a16="http://schemas.microsoft.com/office/drawing/2014/main" id="{E0709AF0-24F0-4486-B189-BE6386BD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11">
            <a:extLst>
              <a:ext uri="{FF2B5EF4-FFF2-40B4-BE49-F238E27FC236}">
                <a16:creationId xmlns:a16="http://schemas.microsoft.com/office/drawing/2014/main" id="{FBE3B62F-5853-4A3C-B050-6186351A7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6878A31-3C0F-4EDB-8D8B-1949B03BAF4E}"/>
              </a:ext>
            </a:extLst>
          </p:cNvPr>
          <p:cNvSpPr>
            <a:spLocks noGrp="1"/>
          </p:cNvSpPr>
          <p:nvPr>
            <p:ph type="title"/>
          </p:nvPr>
        </p:nvSpPr>
        <p:spPr>
          <a:xfrm>
            <a:off x="833002" y="448253"/>
            <a:ext cx="10520702" cy="1325563"/>
          </a:xfrm>
        </p:spPr>
        <p:txBody>
          <a:bodyPr>
            <a:normAutofit/>
          </a:bodyPr>
          <a:lstStyle/>
          <a:p>
            <a:r>
              <a:rPr lang="en-GB"/>
              <a:t>Lecture content</a:t>
            </a:r>
            <a:endParaRPr lang="en-GB" dirty="0"/>
          </a:p>
        </p:txBody>
      </p:sp>
      <p:sp>
        <p:nvSpPr>
          <p:cNvPr id="3" name="Content Placeholder 2">
            <a:extLst>
              <a:ext uri="{FF2B5EF4-FFF2-40B4-BE49-F238E27FC236}">
                <a16:creationId xmlns:a16="http://schemas.microsoft.com/office/drawing/2014/main" id="{53459C3E-D4C7-425F-9A39-C20ED3F11286}"/>
              </a:ext>
            </a:extLst>
          </p:cNvPr>
          <p:cNvSpPr>
            <a:spLocks noGrp="1"/>
          </p:cNvSpPr>
          <p:nvPr>
            <p:ph idx="1"/>
          </p:nvPr>
        </p:nvSpPr>
        <p:spPr>
          <a:xfrm>
            <a:off x="838200" y="2191807"/>
            <a:ext cx="6503553" cy="3985155"/>
          </a:xfrm>
        </p:spPr>
        <p:txBody>
          <a:bodyPr>
            <a:normAutofit/>
          </a:bodyPr>
          <a:lstStyle/>
          <a:p>
            <a:r>
              <a:rPr lang="en-GB" dirty="0"/>
              <a:t>Types of research</a:t>
            </a:r>
          </a:p>
          <a:p>
            <a:r>
              <a:rPr lang="en-GB" dirty="0"/>
              <a:t>Primary and secondary data sources</a:t>
            </a:r>
          </a:p>
          <a:p>
            <a:r>
              <a:rPr lang="en-GB" dirty="0"/>
              <a:t>Research paradigms</a:t>
            </a:r>
          </a:p>
          <a:p>
            <a:r>
              <a:rPr lang="en-GB" dirty="0"/>
              <a:t>Quantitative and qualitative research methods</a:t>
            </a:r>
          </a:p>
          <a:p>
            <a:r>
              <a:rPr lang="en-GB" dirty="0"/>
              <a:t>Access to ‘the field’</a:t>
            </a:r>
          </a:p>
          <a:p>
            <a:r>
              <a:rPr lang="en-GB" dirty="0"/>
              <a:t>Consent</a:t>
            </a:r>
          </a:p>
          <a:p>
            <a:r>
              <a:rPr lang="en-GB" dirty="0"/>
              <a:t>Professionalism, respect and courtesy</a:t>
            </a:r>
          </a:p>
          <a:p>
            <a:endParaRPr lang="en-GB" sz="2000" dirty="0"/>
          </a:p>
        </p:txBody>
      </p:sp>
      <p:pic>
        <p:nvPicPr>
          <p:cNvPr id="5" name="Picture 4" descr="A person sitting at a table using a computer&#10;&#10;Description automatically generated">
            <a:extLst>
              <a:ext uri="{FF2B5EF4-FFF2-40B4-BE49-F238E27FC236}">
                <a16:creationId xmlns:a16="http://schemas.microsoft.com/office/drawing/2014/main" id="{409C76D0-02FA-4BFE-8ADE-2CFB7D0DCAA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46999" y="2191807"/>
            <a:ext cx="3131297" cy="3131297"/>
          </a:xfrm>
          <a:prstGeom prst="rect">
            <a:avLst/>
          </a:prstGeom>
        </p:spPr>
      </p:pic>
      <p:pic>
        <p:nvPicPr>
          <p:cNvPr id="4" name="Recorded Sound">
            <a:hlinkClick r:id="" action="ppaction://media"/>
            <a:extLst>
              <a:ext uri="{FF2B5EF4-FFF2-40B4-BE49-F238E27FC236}">
                <a16:creationId xmlns:a16="http://schemas.microsoft.com/office/drawing/2014/main" id="{29B220D6-9627-45B7-871F-E24FACB8040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065110" y="5873689"/>
            <a:ext cx="795538" cy="795538"/>
          </a:xfrm>
          <a:prstGeom prst="rect">
            <a:avLst/>
          </a:prstGeom>
        </p:spPr>
      </p:pic>
    </p:spTree>
    <p:extLst>
      <p:ext uri="{BB962C8B-B14F-4D97-AF65-F5344CB8AC3E}">
        <p14:creationId xmlns:p14="http://schemas.microsoft.com/office/powerpoint/2010/main" val="7677408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053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TextBox 2">
            <a:extLst>
              <a:ext uri="{FF2B5EF4-FFF2-40B4-BE49-F238E27FC236}">
                <a16:creationId xmlns:a16="http://schemas.microsoft.com/office/drawing/2014/main" id="{64C2248C-DA22-4A30-9F17-0E80B2423CB8}"/>
              </a:ext>
            </a:extLst>
          </p:cNvPr>
          <p:cNvSpPr txBox="1"/>
          <p:nvPr/>
        </p:nvSpPr>
        <p:spPr>
          <a:xfrm>
            <a:off x="3045368" y="2043663"/>
            <a:ext cx="6105194" cy="2031055"/>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100" kern="1200">
                <a:solidFill>
                  <a:srgbClr val="FFFFFF"/>
                </a:solidFill>
                <a:latin typeface="+mj-lt"/>
                <a:ea typeface="+mj-ea"/>
                <a:cs typeface="+mj-cs"/>
              </a:rPr>
              <a:t>What type of research are you doing?</a:t>
            </a:r>
          </a:p>
        </p:txBody>
      </p:sp>
    </p:spTree>
    <p:extLst>
      <p:ext uri="{BB962C8B-B14F-4D97-AF65-F5344CB8AC3E}">
        <p14:creationId xmlns:p14="http://schemas.microsoft.com/office/powerpoint/2010/main" val="7779121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2D886F1-CB4A-4FC1-AAA7-9402B0D0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62B7B97-C3EE-4AEE-A61F-AFA873FE2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013557" y="0"/>
            <a:ext cx="10178443"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A7A3740-92BC-40C3-8982-FF3709765372}"/>
              </a:ext>
            </a:extLst>
          </p:cNvPr>
          <p:cNvSpPr>
            <a:spLocks noGrp="1"/>
          </p:cNvSpPr>
          <p:nvPr>
            <p:ph type="title"/>
          </p:nvPr>
        </p:nvSpPr>
        <p:spPr>
          <a:xfrm>
            <a:off x="623787" y="1635358"/>
            <a:ext cx="2752344" cy="2706624"/>
          </a:xfrm>
          <a:prstGeom prst="ellipse">
            <a:avLst/>
          </a:prstGeom>
          <a:solidFill>
            <a:schemeClr val="bg1"/>
          </a:solidFill>
          <a:ln w="174625" cmpd="thinThick">
            <a:solidFill>
              <a:schemeClr val="bg1"/>
            </a:solidFill>
          </a:ln>
        </p:spPr>
        <p:txBody>
          <a:bodyPr>
            <a:normAutofit/>
          </a:bodyPr>
          <a:lstStyle/>
          <a:p>
            <a:pPr algn="ctr"/>
            <a:r>
              <a:rPr lang="en-GB" sz="2600" dirty="0"/>
              <a:t>Exploratory research</a:t>
            </a:r>
          </a:p>
        </p:txBody>
      </p:sp>
      <p:sp>
        <p:nvSpPr>
          <p:cNvPr id="3" name="Content Placeholder 2">
            <a:extLst>
              <a:ext uri="{FF2B5EF4-FFF2-40B4-BE49-F238E27FC236}">
                <a16:creationId xmlns:a16="http://schemas.microsoft.com/office/drawing/2014/main" id="{652A9CBB-0D38-4BEF-9F44-7A84997A707D}"/>
              </a:ext>
            </a:extLst>
          </p:cNvPr>
          <p:cNvSpPr>
            <a:spLocks noGrp="1"/>
          </p:cNvSpPr>
          <p:nvPr>
            <p:ph idx="1"/>
          </p:nvPr>
        </p:nvSpPr>
        <p:spPr>
          <a:xfrm>
            <a:off x="3873500" y="1088137"/>
            <a:ext cx="8153400" cy="5439663"/>
          </a:xfrm>
        </p:spPr>
        <p:txBody>
          <a:bodyPr anchor="ctr">
            <a:normAutofit/>
          </a:bodyPr>
          <a:lstStyle/>
          <a:p>
            <a:r>
              <a:rPr lang="en-GB" dirty="0">
                <a:solidFill>
                  <a:schemeClr val="bg1"/>
                </a:solidFill>
              </a:rPr>
              <a:t>Centres around the discovery of ideas and insights, e.g. “More female than male prison staff are leaving their jobs. What’s going on?” </a:t>
            </a:r>
          </a:p>
          <a:p>
            <a:r>
              <a:rPr lang="en-GB" dirty="0">
                <a:solidFill>
                  <a:schemeClr val="bg1"/>
                </a:solidFill>
              </a:rPr>
              <a:t>Might discover new knowledge</a:t>
            </a:r>
          </a:p>
          <a:p>
            <a:r>
              <a:rPr lang="en-GB" dirty="0">
                <a:solidFill>
                  <a:schemeClr val="bg1"/>
                </a:solidFill>
              </a:rPr>
              <a:t>Often the research issue has not previously been clearly defined</a:t>
            </a:r>
          </a:p>
          <a:p>
            <a:r>
              <a:rPr lang="en-GB" dirty="0">
                <a:solidFill>
                  <a:schemeClr val="bg1"/>
                </a:solidFill>
              </a:rPr>
              <a:t>Can precede an explanatory relationship</a:t>
            </a:r>
          </a:p>
          <a:p>
            <a:r>
              <a:rPr lang="en-GB" dirty="0">
                <a:solidFill>
                  <a:schemeClr val="bg1"/>
                </a:solidFill>
              </a:rPr>
              <a:t>Deals with unknowns</a:t>
            </a:r>
          </a:p>
          <a:p>
            <a:r>
              <a:rPr lang="en-GB" dirty="0">
                <a:solidFill>
                  <a:schemeClr val="bg1"/>
                </a:solidFill>
              </a:rPr>
              <a:t>Establishes priorities for further research</a:t>
            </a:r>
          </a:p>
          <a:p>
            <a:r>
              <a:rPr lang="en-GB" dirty="0">
                <a:solidFill>
                  <a:schemeClr val="bg1"/>
                </a:solidFill>
              </a:rPr>
              <a:t>Can clarify concepts</a:t>
            </a:r>
          </a:p>
          <a:p>
            <a:endParaRPr lang="en-GB" sz="2000" dirty="0">
              <a:solidFill>
                <a:schemeClr val="bg1"/>
              </a:solidFill>
            </a:endParaRPr>
          </a:p>
        </p:txBody>
      </p:sp>
      <p:pic>
        <p:nvPicPr>
          <p:cNvPr id="4" name="Recorded Sound">
            <a:hlinkClick r:id="" action="ppaction://media"/>
            <a:extLst>
              <a:ext uri="{FF2B5EF4-FFF2-40B4-BE49-F238E27FC236}">
                <a16:creationId xmlns:a16="http://schemas.microsoft.com/office/drawing/2014/main" id="{ABF49D3B-C58E-4E65-8F64-4E4B4FA890A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877083" y="5706222"/>
            <a:ext cx="821578" cy="821578"/>
          </a:xfrm>
          <a:prstGeom prst="rect">
            <a:avLst/>
          </a:prstGeom>
        </p:spPr>
      </p:pic>
    </p:spTree>
    <p:extLst>
      <p:ext uri="{BB962C8B-B14F-4D97-AF65-F5344CB8AC3E}">
        <p14:creationId xmlns:p14="http://schemas.microsoft.com/office/powerpoint/2010/main" val="1766195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757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2D886F1-CB4A-4FC1-AAA7-9402B0D0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62B7B97-C3EE-4AEE-A61F-AFA873FE2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013557" y="0"/>
            <a:ext cx="10178443"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03B54A3-2C74-4C39-B06C-A0CA0F5FE703}"/>
              </a:ext>
            </a:extLst>
          </p:cNvPr>
          <p:cNvSpPr>
            <a:spLocks noGrp="1"/>
          </p:cNvSpPr>
          <p:nvPr>
            <p:ph type="title"/>
          </p:nvPr>
        </p:nvSpPr>
        <p:spPr>
          <a:xfrm>
            <a:off x="623787" y="1635358"/>
            <a:ext cx="2752344" cy="2706624"/>
          </a:xfrm>
          <a:prstGeom prst="ellipse">
            <a:avLst/>
          </a:prstGeom>
          <a:solidFill>
            <a:schemeClr val="bg1"/>
          </a:solidFill>
          <a:ln w="174625" cmpd="thinThick">
            <a:solidFill>
              <a:schemeClr val="bg1"/>
            </a:solidFill>
          </a:ln>
        </p:spPr>
        <p:txBody>
          <a:bodyPr>
            <a:normAutofit/>
          </a:bodyPr>
          <a:lstStyle/>
          <a:p>
            <a:pPr algn="ctr"/>
            <a:r>
              <a:rPr lang="en-GB" sz="2600"/>
              <a:t>Descriptive research</a:t>
            </a:r>
          </a:p>
        </p:txBody>
      </p:sp>
      <p:sp>
        <p:nvSpPr>
          <p:cNvPr id="3" name="Content Placeholder 2">
            <a:extLst>
              <a:ext uri="{FF2B5EF4-FFF2-40B4-BE49-F238E27FC236}">
                <a16:creationId xmlns:a16="http://schemas.microsoft.com/office/drawing/2014/main" id="{9C5EC01E-5205-4C84-9BC4-05E0BBC3C1EE}"/>
              </a:ext>
            </a:extLst>
          </p:cNvPr>
          <p:cNvSpPr>
            <a:spLocks noGrp="1"/>
          </p:cNvSpPr>
          <p:nvPr>
            <p:ph idx="1"/>
          </p:nvPr>
        </p:nvSpPr>
        <p:spPr>
          <a:xfrm>
            <a:off x="3999918" y="596901"/>
            <a:ext cx="7709482" cy="5245100"/>
          </a:xfrm>
        </p:spPr>
        <p:txBody>
          <a:bodyPr anchor="ctr">
            <a:normAutofit/>
          </a:bodyPr>
          <a:lstStyle/>
          <a:p>
            <a:r>
              <a:rPr lang="en-GB" dirty="0">
                <a:solidFill>
                  <a:schemeClr val="bg1"/>
                </a:solidFill>
              </a:rPr>
              <a:t>Often seen as linked to primarily quantitative methods</a:t>
            </a:r>
          </a:p>
          <a:p>
            <a:r>
              <a:rPr lang="en-GB" dirty="0">
                <a:solidFill>
                  <a:schemeClr val="bg1"/>
                </a:solidFill>
              </a:rPr>
              <a:t>But - ethnography – Clifford Geertz’s concept of “thick description”</a:t>
            </a:r>
          </a:p>
          <a:p>
            <a:r>
              <a:rPr lang="en-GB" dirty="0">
                <a:solidFill>
                  <a:schemeClr val="bg1"/>
                </a:solidFill>
              </a:rPr>
              <a:t>Can describe categories of information such as gender or social interactions arising from qualitative methods</a:t>
            </a:r>
          </a:p>
          <a:p>
            <a:r>
              <a:rPr lang="en-GB" dirty="0">
                <a:solidFill>
                  <a:schemeClr val="bg1"/>
                </a:solidFill>
              </a:rPr>
              <a:t>Quantitative research is largely descriptive, such as results arising from questionnaires. Statistics are used to describe trends and patterns in terms of numbers in the form of percentage, mean, median etc. </a:t>
            </a:r>
          </a:p>
          <a:p>
            <a:endParaRPr lang="en-GB" sz="2000" dirty="0">
              <a:solidFill>
                <a:schemeClr val="bg1"/>
              </a:solidFill>
            </a:endParaRPr>
          </a:p>
        </p:txBody>
      </p:sp>
      <p:pic>
        <p:nvPicPr>
          <p:cNvPr id="4" name="Recorded Sound">
            <a:hlinkClick r:id="" action="ppaction://media"/>
            <a:extLst>
              <a:ext uri="{FF2B5EF4-FFF2-40B4-BE49-F238E27FC236}">
                <a16:creationId xmlns:a16="http://schemas.microsoft.com/office/drawing/2014/main" id="{A3E764AB-DD00-4E14-93AC-93BA952F230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45695" y="5842001"/>
            <a:ext cx="705005" cy="705005"/>
          </a:xfrm>
          <a:prstGeom prst="rect">
            <a:avLst/>
          </a:prstGeom>
        </p:spPr>
      </p:pic>
    </p:spTree>
    <p:extLst>
      <p:ext uri="{BB962C8B-B14F-4D97-AF65-F5344CB8AC3E}">
        <p14:creationId xmlns:p14="http://schemas.microsoft.com/office/powerpoint/2010/main" val="925722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091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2D886F1-CB4A-4FC1-AAA7-9402B0D0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62B7B97-C3EE-4AEE-A61F-AFA873FE2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013557" y="0"/>
            <a:ext cx="10178443"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24B988F-B26F-413F-A151-A000AFC68BE5}"/>
              </a:ext>
            </a:extLst>
          </p:cNvPr>
          <p:cNvSpPr>
            <a:spLocks noGrp="1"/>
          </p:cNvSpPr>
          <p:nvPr>
            <p:ph type="title"/>
          </p:nvPr>
        </p:nvSpPr>
        <p:spPr>
          <a:xfrm>
            <a:off x="623787" y="1635358"/>
            <a:ext cx="2752344" cy="2706624"/>
          </a:xfrm>
          <a:prstGeom prst="ellipse">
            <a:avLst/>
          </a:prstGeom>
          <a:solidFill>
            <a:schemeClr val="bg1"/>
          </a:solidFill>
          <a:ln w="174625" cmpd="thinThick">
            <a:solidFill>
              <a:schemeClr val="bg1"/>
            </a:solidFill>
          </a:ln>
        </p:spPr>
        <p:txBody>
          <a:bodyPr>
            <a:normAutofit/>
          </a:bodyPr>
          <a:lstStyle/>
          <a:p>
            <a:pPr algn="ctr"/>
            <a:r>
              <a:rPr lang="en-GB" sz="2600"/>
              <a:t>Causal research</a:t>
            </a:r>
          </a:p>
        </p:txBody>
      </p:sp>
      <p:sp>
        <p:nvSpPr>
          <p:cNvPr id="3" name="Content Placeholder 2">
            <a:extLst>
              <a:ext uri="{FF2B5EF4-FFF2-40B4-BE49-F238E27FC236}">
                <a16:creationId xmlns:a16="http://schemas.microsoft.com/office/drawing/2014/main" id="{22AED21A-03B3-4AEC-A6CC-E76D6EBBB474}"/>
              </a:ext>
            </a:extLst>
          </p:cNvPr>
          <p:cNvSpPr>
            <a:spLocks noGrp="1"/>
          </p:cNvSpPr>
          <p:nvPr>
            <p:ph idx="1"/>
          </p:nvPr>
        </p:nvSpPr>
        <p:spPr>
          <a:xfrm>
            <a:off x="4256690" y="737419"/>
            <a:ext cx="6873426" cy="5034116"/>
          </a:xfrm>
        </p:spPr>
        <p:txBody>
          <a:bodyPr anchor="ctr">
            <a:normAutofit/>
          </a:bodyPr>
          <a:lstStyle/>
          <a:p>
            <a:r>
              <a:rPr lang="en-GB" sz="3200" dirty="0">
                <a:solidFill>
                  <a:schemeClr val="bg1"/>
                </a:solidFill>
              </a:rPr>
              <a:t>It is explanatory research</a:t>
            </a:r>
          </a:p>
          <a:p>
            <a:r>
              <a:rPr lang="en-GB" sz="3200" dirty="0">
                <a:solidFill>
                  <a:schemeClr val="bg1"/>
                </a:solidFill>
              </a:rPr>
              <a:t>It attempts to explain the cause and effect relationship between variables.</a:t>
            </a:r>
          </a:p>
          <a:p>
            <a:r>
              <a:rPr lang="en-GB" sz="3200" u="none" strike="noStrike" dirty="0">
                <a:solidFill>
                  <a:schemeClr val="bg1"/>
                </a:solidFill>
                <a:effectLst/>
                <a:latin typeface="inherit"/>
              </a:rPr>
              <a:t>Causal studies focus on an analysis of a situation or a specific problem to explain the patterns of relationships between variables.</a:t>
            </a:r>
          </a:p>
          <a:p>
            <a:r>
              <a:rPr lang="en-GB" sz="3200" dirty="0">
                <a:solidFill>
                  <a:schemeClr val="bg1"/>
                </a:solidFill>
                <a:latin typeface="inherit"/>
              </a:rPr>
              <a:t>Allied to quantitative methods</a:t>
            </a:r>
            <a:endParaRPr lang="en-GB" sz="3200" dirty="0">
              <a:solidFill>
                <a:schemeClr val="bg1"/>
              </a:solidFill>
            </a:endParaRPr>
          </a:p>
          <a:p>
            <a:endParaRPr lang="en-GB" sz="2000" dirty="0">
              <a:solidFill>
                <a:schemeClr val="bg1"/>
              </a:solidFill>
            </a:endParaRPr>
          </a:p>
        </p:txBody>
      </p:sp>
      <p:pic>
        <p:nvPicPr>
          <p:cNvPr id="4" name="Recorded Sound">
            <a:hlinkClick r:id="" action="ppaction://media"/>
            <a:extLst>
              <a:ext uri="{FF2B5EF4-FFF2-40B4-BE49-F238E27FC236}">
                <a16:creationId xmlns:a16="http://schemas.microsoft.com/office/drawing/2014/main" id="{7377DD4C-0FF8-45FE-A406-B63BE41592C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041626" y="5798575"/>
            <a:ext cx="695171" cy="695171"/>
          </a:xfrm>
          <a:prstGeom prst="rect">
            <a:avLst/>
          </a:prstGeom>
        </p:spPr>
      </p:pic>
    </p:spTree>
    <p:extLst>
      <p:ext uri="{BB962C8B-B14F-4D97-AF65-F5344CB8AC3E}">
        <p14:creationId xmlns:p14="http://schemas.microsoft.com/office/powerpoint/2010/main" val="11984894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610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EBFDB7D-DD97-44CE-AFFB-458781A3DB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screenshot of a cell phone&#10;&#10;Description automatically generated">
            <a:extLst>
              <a:ext uri="{FF2B5EF4-FFF2-40B4-BE49-F238E27FC236}">
                <a16:creationId xmlns:a16="http://schemas.microsoft.com/office/drawing/2014/main" id="{165B2912-8DE6-4A09-B513-0DE3AEFFDFD6}"/>
              </a:ext>
            </a:extLst>
          </p:cNvPr>
          <p:cNvPicPr>
            <a:picLocks noChangeAspect="1"/>
          </p:cNvPicPr>
          <p:nvPr/>
        </p:nvPicPr>
        <p:blipFill rotWithShape="1">
          <a:blip r:embed="rId4">
            <a:extLst>
              <a:ext uri="{28A0092B-C50C-407E-A947-70E740481C1C}">
                <a14:useLocalDpi xmlns:a14="http://schemas.microsoft.com/office/drawing/2010/main" val="0"/>
              </a:ext>
            </a:extLst>
          </a:blip>
          <a:srcRect r="-1" b="1389"/>
          <a:stretch/>
        </p:blipFill>
        <p:spPr>
          <a:xfrm>
            <a:off x="20" y="10"/>
            <a:ext cx="9272902" cy="6857990"/>
          </a:xfrm>
          <a:custGeom>
            <a:avLst/>
            <a:gdLst/>
            <a:ahLst/>
            <a:cxnLst/>
            <a:rect l="l" t="t" r="r" b="b"/>
            <a:pathLst>
              <a:path w="9272922" h="6858000">
                <a:moveTo>
                  <a:pt x="0" y="0"/>
                </a:moveTo>
                <a:lnTo>
                  <a:pt x="1733417" y="0"/>
                </a:lnTo>
                <a:lnTo>
                  <a:pt x="3307976" y="0"/>
                </a:lnTo>
                <a:lnTo>
                  <a:pt x="8126249" y="0"/>
                </a:lnTo>
                <a:lnTo>
                  <a:pt x="8138896" y="31774"/>
                </a:lnTo>
                <a:cubicBezTo>
                  <a:pt x="9193904" y="2682457"/>
                  <a:pt x="9193904" y="2682457"/>
                  <a:pt x="9193904" y="2682457"/>
                </a:cubicBezTo>
                <a:cubicBezTo>
                  <a:pt x="9299262" y="2988100"/>
                  <a:pt x="9299262" y="3446565"/>
                  <a:pt x="9193904" y="3752208"/>
                </a:cubicBezTo>
                <a:cubicBezTo>
                  <a:pt x="8709916" y="4968215"/>
                  <a:pt x="8331802" y="5918220"/>
                  <a:pt x="8036400" y="6660411"/>
                </a:cubicBezTo>
                <a:lnTo>
                  <a:pt x="7957938" y="6857542"/>
                </a:lnTo>
                <a:lnTo>
                  <a:pt x="3307976" y="6857542"/>
                </a:lnTo>
                <a:lnTo>
                  <a:pt x="3307976" y="6858000"/>
                </a:lnTo>
                <a:lnTo>
                  <a:pt x="0" y="6858000"/>
                </a:lnTo>
                <a:close/>
              </a:path>
            </a:pathLst>
          </a:custGeom>
        </p:spPr>
      </p:pic>
      <p:sp>
        <p:nvSpPr>
          <p:cNvPr id="10" name="Freeform 5">
            <a:extLst>
              <a:ext uri="{FF2B5EF4-FFF2-40B4-BE49-F238E27FC236}">
                <a16:creationId xmlns:a16="http://schemas.microsoft.com/office/drawing/2014/main" id="{50F864A1-23CF-4954-887F-3C4458622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160561"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4" name="Freeform 5">
            <a:extLst>
              <a:ext uri="{FF2B5EF4-FFF2-40B4-BE49-F238E27FC236}">
                <a16:creationId xmlns:a16="http://schemas.microsoft.com/office/drawing/2014/main" id="{8D313E8C-7457-407E-BDA5-EACA44D38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960661"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pic>
        <p:nvPicPr>
          <p:cNvPr id="2" name="Recorded Sound">
            <a:hlinkClick r:id="" action="ppaction://media"/>
            <a:extLst>
              <a:ext uri="{FF2B5EF4-FFF2-40B4-BE49-F238E27FC236}">
                <a16:creationId xmlns:a16="http://schemas.microsoft.com/office/drawing/2014/main" id="{81F7CA69-2524-4E6E-9A80-375F77B4CAA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856499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004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4A834A-520F-4C96-AACC-E693ED432735}"/>
              </a:ext>
            </a:extLst>
          </p:cNvPr>
          <p:cNvSpPr>
            <a:spLocks noGrp="1"/>
          </p:cNvSpPr>
          <p:nvPr>
            <p:ph type="title"/>
          </p:nvPr>
        </p:nvSpPr>
        <p:spPr>
          <a:xfrm>
            <a:off x="838200" y="631825"/>
            <a:ext cx="10515600" cy="1325563"/>
          </a:xfrm>
        </p:spPr>
        <p:txBody>
          <a:bodyPr>
            <a:normAutofit/>
          </a:bodyPr>
          <a:lstStyle/>
          <a:p>
            <a:r>
              <a:rPr lang="en-GB">
                <a:solidFill>
                  <a:schemeClr val="bg1"/>
                </a:solidFill>
              </a:rPr>
              <a:t>Research paradigms – where do you belong?</a:t>
            </a:r>
          </a:p>
        </p:txBody>
      </p:sp>
      <p:cxnSp>
        <p:nvCxnSpPr>
          <p:cNvPr id="10" name="Straight Connector 9">
            <a:extLst>
              <a:ext uri="{FF2B5EF4-FFF2-40B4-BE49-F238E27FC236}">
                <a16:creationId xmlns:a16="http://schemas.microsoft.com/office/drawing/2014/main" id="{E8E35B83-1EC3-4F87-9D54-D86346335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7636" y="1957388"/>
            <a:ext cx="1039672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3C9EF76-2B1D-45E0-BC6B-19622649D7C6}"/>
              </a:ext>
            </a:extLst>
          </p:cNvPr>
          <p:cNvSpPr>
            <a:spLocks noGrp="1"/>
          </p:cNvSpPr>
          <p:nvPr>
            <p:ph idx="1"/>
          </p:nvPr>
        </p:nvSpPr>
        <p:spPr>
          <a:xfrm>
            <a:off x="838200" y="2269173"/>
            <a:ext cx="10515600" cy="3659988"/>
          </a:xfrm>
        </p:spPr>
        <p:txBody>
          <a:bodyPr>
            <a:normAutofit/>
          </a:bodyPr>
          <a:lstStyle/>
          <a:p>
            <a:r>
              <a:rPr lang="en-GB" sz="2000" i="0" u="none" strike="noStrike" dirty="0">
                <a:solidFill>
                  <a:schemeClr val="bg1"/>
                </a:solidFill>
                <a:effectLst/>
              </a:rPr>
              <a:t>Research paradigms </a:t>
            </a:r>
            <a:r>
              <a:rPr lang="en-GB" sz="2000" b="0" i="0" u="none" strike="noStrike" dirty="0">
                <a:solidFill>
                  <a:schemeClr val="bg1"/>
                </a:solidFill>
                <a:effectLst/>
              </a:rPr>
              <a:t>are ways of explaining the basic set of philosophical beliefs that you have and how these influence the way you carry out your </a:t>
            </a:r>
            <a:r>
              <a:rPr lang="en-GB" sz="2000" i="0" u="none" strike="noStrike" dirty="0">
                <a:solidFill>
                  <a:schemeClr val="bg1"/>
                </a:solidFill>
                <a:effectLst/>
              </a:rPr>
              <a:t>research</a:t>
            </a:r>
            <a:r>
              <a:rPr lang="en-GB" sz="2000" b="1" i="0" u="none" strike="noStrike" dirty="0">
                <a:solidFill>
                  <a:schemeClr val="bg1"/>
                </a:solidFill>
                <a:effectLst/>
              </a:rPr>
              <a:t>.</a:t>
            </a:r>
          </a:p>
          <a:p>
            <a:r>
              <a:rPr lang="en-GB" sz="2000" dirty="0">
                <a:solidFill>
                  <a:schemeClr val="bg1"/>
                </a:solidFill>
              </a:rPr>
              <a:t>A paradigm is a belief system</a:t>
            </a:r>
          </a:p>
          <a:p>
            <a:r>
              <a:rPr lang="en-GB" sz="2000" dirty="0">
                <a:solidFill>
                  <a:schemeClr val="bg1"/>
                </a:solidFill>
              </a:rPr>
              <a:t>Examples of paradigms:</a:t>
            </a:r>
          </a:p>
          <a:p>
            <a:r>
              <a:rPr lang="en-GB" sz="2000" dirty="0">
                <a:solidFill>
                  <a:schemeClr val="bg1"/>
                </a:solidFill>
              </a:rPr>
              <a:t>Positivism - there is one objective reality that can be measured</a:t>
            </a:r>
          </a:p>
          <a:p>
            <a:r>
              <a:rPr lang="en-GB" sz="2000" dirty="0">
                <a:solidFill>
                  <a:schemeClr val="bg1"/>
                </a:solidFill>
              </a:rPr>
              <a:t>Post-positivism - reality is context dependent</a:t>
            </a:r>
          </a:p>
          <a:p>
            <a:r>
              <a:rPr lang="en-GB" sz="2000" dirty="0">
                <a:solidFill>
                  <a:schemeClr val="bg1"/>
                </a:solidFill>
              </a:rPr>
              <a:t>Interpretivism - plural truths, truth is subjective, relativism</a:t>
            </a:r>
          </a:p>
          <a:p>
            <a:r>
              <a:rPr lang="en-GB" sz="2000" dirty="0">
                <a:solidFill>
                  <a:schemeClr val="bg1"/>
                </a:solidFill>
              </a:rPr>
              <a:t>Critical theory - knowledge is not value free (feminism, Marxism)</a:t>
            </a:r>
          </a:p>
          <a:p>
            <a:r>
              <a:rPr lang="en-GB" sz="2000" dirty="0">
                <a:solidFill>
                  <a:schemeClr val="bg1"/>
                </a:solidFill>
              </a:rPr>
              <a:t>Pragmatism – objective and subjective – can use different qual and quant methods</a:t>
            </a:r>
          </a:p>
        </p:txBody>
      </p:sp>
      <p:pic>
        <p:nvPicPr>
          <p:cNvPr id="4" name="Recorded Sound">
            <a:hlinkClick r:id="" action="ppaction://media"/>
            <a:extLst>
              <a:ext uri="{FF2B5EF4-FFF2-40B4-BE49-F238E27FC236}">
                <a16:creationId xmlns:a16="http://schemas.microsoft.com/office/drawing/2014/main" id="{7A03554A-686F-4477-A22B-F40698D8FF5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008854" y="5584215"/>
            <a:ext cx="689892" cy="689892"/>
          </a:xfrm>
          <a:prstGeom prst="rect">
            <a:avLst/>
          </a:prstGeom>
        </p:spPr>
      </p:pic>
    </p:spTree>
    <p:extLst>
      <p:ext uri="{BB962C8B-B14F-4D97-AF65-F5344CB8AC3E}">
        <p14:creationId xmlns:p14="http://schemas.microsoft.com/office/powerpoint/2010/main" val="897161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568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A screenshot of a cell phone&#10;&#10;Description automatically generated">
            <a:extLst>
              <a:ext uri="{FF2B5EF4-FFF2-40B4-BE49-F238E27FC236}">
                <a16:creationId xmlns:a16="http://schemas.microsoft.com/office/drawing/2014/main" id="{A90A0215-DF3E-425A-AC32-2A8DC57911C0}"/>
              </a:ext>
            </a:extLst>
          </p:cNvPr>
          <p:cNvPicPr>
            <a:picLocks noChangeAspect="1"/>
          </p:cNvPicPr>
          <p:nvPr/>
        </p:nvPicPr>
        <p:blipFill rotWithShape="1">
          <a:blip r:embed="rId2">
            <a:extLst>
              <a:ext uri="{28A0092B-C50C-407E-A947-70E740481C1C}">
                <a14:useLocalDpi xmlns:a14="http://schemas.microsoft.com/office/drawing/2010/main" val="0"/>
              </a:ext>
            </a:extLst>
          </a:blip>
          <a:srcRect t="1718" b="23792"/>
          <a:stretch/>
        </p:blipFill>
        <p:spPr>
          <a:xfrm>
            <a:off x="20" y="1282"/>
            <a:ext cx="12191980" cy="6856718"/>
          </a:xfrm>
          <a:prstGeom prst="rect">
            <a:avLst/>
          </a:prstGeom>
        </p:spPr>
      </p:pic>
    </p:spTree>
    <p:extLst>
      <p:ext uri="{BB962C8B-B14F-4D97-AF65-F5344CB8AC3E}">
        <p14:creationId xmlns:p14="http://schemas.microsoft.com/office/powerpoint/2010/main" val="1811718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4">
            <a:extLst>
              <a:ext uri="{FF2B5EF4-FFF2-40B4-BE49-F238E27FC236}">
                <a16:creationId xmlns:a16="http://schemas.microsoft.com/office/drawing/2014/main" id="{E5DD1665-4C9E-4956-B1F8-316E5D7C204D}"/>
              </a:ext>
            </a:extLst>
          </p:cNvPr>
          <p:cNvPicPr>
            <a:picLocks noChangeAspect="1"/>
          </p:cNvPicPr>
          <p:nvPr/>
        </p:nvPicPr>
        <p:blipFill rotWithShape="1">
          <a:blip r:embed="rId4"/>
          <a:srcRect l="10264" r="1432"/>
          <a:stretch/>
        </p:blipFill>
        <p:spPr>
          <a:xfrm>
            <a:off x="4117521" y="10"/>
            <a:ext cx="8074479" cy="6857990"/>
          </a:xfrm>
          <a:prstGeom prst="rect">
            <a:avLst/>
          </a:prstGeom>
        </p:spPr>
      </p:pic>
      <p:sp>
        <p:nvSpPr>
          <p:cNvPr id="13" name="Freeform: Shape 8">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B5238F2-904B-44BD-A9A3-77521AF6162A}"/>
              </a:ext>
            </a:extLst>
          </p:cNvPr>
          <p:cNvSpPr>
            <a:spLocks noGrp="1"/>
          </p:cNvSpPr>
          <p:nvPr>
            <p:ph type="title"/>
          </p:nvPr>
        </p:nvSpPr>
        <p:spPr>
          <a:xfrm>
            <a:off x="804672" y="365125"/>
            <a:ext cx="5913628" cy="1325563"/>
          </a:xfrm>
        </p:spPr>
        <p:txBody>
          <a:bodyPr>
            <a:normAutofit/>
          </a:bodyPr>
          <a:lstStyle/>
          <a:p>
            <a:r>
              <a:rPr lang="en-GB" dirty="0"/>
              <a:t>How do paradigms look?</a:t>
            </a:r>
          </a:p>
        </p:txBody>
      </p:sp>
      <p:sp>
        <p:nvSpPr>
          <p:cNvPr id="3" name="Content Placeholder 2">
            <a:extLst>
              <a:ext uri="{FF2B5EF4-FFF2-40B4-BE49-F238E27FC236}">
                <a16:creationId xmlns:a16="http://schemas.microsoft.com/office/drawing/2014/main" id="{F5512755-4758-44D2-AF93-26F8F793BDE2}"/>
              </a:ext>
            </a:extLst>
          </p:cNvPr>
          <p:cNvSpPr>
            <a:spLocks noGrp="1"/>
          </p:cNvSpPr>
          <p:nvPr>
            <p:ph idx="1"/>
          </p:nvPr>
        </p:nvSpPr>
        <p:spPr>
          <a:xfrm>
            <a:off x="804672" y="1690689"/>
            <a:ext cx="5913628" cy="4486274"/>
          </a:xfrm>
        </p:spPr>
        <p:txBody>
          <a:bodyPr>
            <a:normAutofit/>
          </a:bodyPr>
          <a:lstStyle/>
          <a:p>
            <a:r>
              <a:rPr lang="en-GB" dirty="0"/>
              <a:t>The interrelation of:</a:t>
            </a:r>
          </a:p>
          <a:p>
            <a:endParaRPr lang="en-GB" dirty="0"/>
          </a:p>
          <a:p>
            <a:r>
              <a:rPr lang="en-GB" dirty="0"/>
              <a:t>Ontology (What is reality?) </a:t>
            </a:r>
          </a:p>
          <a:p>
            <a:r>
              <a:rPr lang="en-GB" dirty="0"/>
              <a:t>Epistemology (How do you know something?) </a:t>
            </a:r>
          </a:p>
          <a:p>
            <a:r>
              <a:rPr lang="en-GB" dirty="0"/>
              <a:t>Methodology (How do go about finding out?). </a:t>
            </a:r>
          </a:p>
          <a:p>
            <a:endParaRPr lang="en-GB" dirty="0"/>
          </a:p>
          <a:p>
            <a:r>
              <a:rPr lang="en-GB" dirty="0"/>
              <a:t>Guba(1990) &amp; </a:t>
            </a:r>
            <a:r>
              <a:rPr lang="en-GB" dirty="0" err="1"/>
              <a:t>Cresswell</a:t>
            </a:r>
            <a:r>
              <a:rPr lang="en-GB" dirty="0"/>
              <a:t> (2003)</a:t>
            </a:r>
          </a:p>
          <a:p>
            <a:endParaRPr lang="en-GB" sz="2000" dirty="0"/>
          </a:p>
        </p:txBody>
      </p:sp>
      <p:pic>
        <p:nvPicPr>
          <p:cNvPr id="4" name="Recorded Sound">
            <a:hlinkClick r:id="" action="ppaction://media"/>
            <a:extLst>
              <a:ext uri="{FF2B5EF4-FFF2-40B4-BE49-F238E27FC236}">
                <a16:creationId xmlns:a16="http://schemas.microsoft.com/office/drawing/2014/main" id="{668B6946-EEB3-4921-ACCB-D162AD67947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72649" y="5821200"/>
            <a:ext cx="731539" cy="731539"/>
          </a:xfrm>
          <a:prstGeom prst="rect">
            <a:avLst/>
          </a:prstGeom>
        </p:spPr>
      </p:pic>
    </p:spTree>
    <p:extLst>
      <p:ext uri="{BB962C8B-B14F-4D97-AF65-F5344CB8AC3E}">
        <p14:creationId xmlns:p14="http://schemas.microsoft.com/office/powerpoint/2010/main" val="222748674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114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323861-1235-4F70-9D37-88CBE59C6638}"/>
              </a:ext>
            </a:extLst>
          </p:cNvPr>
          <p:cNvSpPr>
            <a:spLocks noGrp="1"/>
          </p:cNvSpPr>
          <p:nvPr>
            <p:ph type="title"/>
          </p:nvPr>
        </p:nvSpPr>
        <p:spPr>
          <a:xfrm>
            <a:off x="838200" y="631825"/>
            <a:ext cx="10515600" cy="1325563"/>
          </a:xfrm>
        </p:spPr>
        <p:txBody>
          <a:bodyPr>
            <a:normAutofit/>
          </a:bodyPr>
          <a:lstStyle/>
          <a:p>
            <a:r>
              <a:rPr lang="en-GB">
                <a:solidFill>
                  <a:schemeClr val="bg1"/>
                </a:solidFill>
              </a:rPr>
              <a:t>What is ontology?</a:t>
            </a:r>
          </a:p>
        </p:txBody>
      </p:sp>
      <p:cxnSp>
        <p:nvCxnSpPr>
          <p:cNvPr id="10" name="Straight Connector 9">
            <a:extLst>
              <a:ext uri="{FF2B5EF4-FFF2-40B4-BE49-F238E27FC236}">
                <a16:creationId xmlns:a16="http://schemas.microsoft.com/office/drawing/2014/main" id="{E8E35B83-1EC3-4F87-9D54-D86346335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7636" y="1957388"/>
            <a:ext cx="1039672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2117A89-1B71-41BA-9683-E9F86A01943B}"/>
              </a:ext>
            </a:extLst>
          </p:cNvPr>
          <p:cNvSpPr>
            <a:spLocks noGrp="1"/>
          </p:cNvSpPr>
          <p:nvPr>
            <p:ph idx="1"/>
          </p:nvPr>
        </p:nvSpPr>
        <p:spPr>
          <a:xfrm>
            <a:off x="838200" y="2269173"/>
            <a:ext cx="10515600" cy="3659988"/>
          </a:xfrm>
        </p:spPr>
        <p:txBody>
          <a:bodyPr>
            <a:normAutofit/>
          </a:bodyPr>
          <a:lstStyle/>
          <a:p>
            <a:r>
              <a:rPr lang="en-GB" sz="2400" i="0" u="none" strike="noStrike" dirty="0">
                <a:solidFill>
                  <a:schemeClr val="bg1"/>
                </a:solidFill>
                <a:effectLst/>
              </a:rPr>
              <a:t>Ontology is a system of belief that reflects an interpretation by an individual about what makes something a fact. </a:t>
            </a:r>
          </a:p>
          <a:p>
            <a:r>
              <a:rPr lang="en-GB" sz="2400" dirty="0">
                <a:solidFill>
                  <a:schemeClr val="bg1"/>
                </a:solidFill>
              </a:rPr>
              <a:t>O</a:t>
            </a:r>
            <a:r>
              <a:rPr lang="en-GB" sz="2400" i="0" u="none" strike="noStrike" dirty="0">
                <a:solidFill>
                  <a:schemeClr val="bg1"/>
                </a:solidFill>
                <a:effectLst/>
              </a:rPr>
              <a:t>ntology is associated with the fundamental question of whether social entities should be understood as objective or subjective.</a:t>
            </a:r>
            <a:endParaRPr lang="en-GB" sz="2400" dirty="0">
              <a:solidFill>
                <a:schemeClr val="bg1"/>
              </a:solidFill>
            </a:endParaRPr>
          </a:p>
          <a:p>
            <a:r>
              <a:rPr lang="en-GB" sz="2400" dirty="0">
                <a:solidFill>
                  <a:schemeClr val="bg1"/>
                </a:solidFill>
              </a:rPr>
              <a:t>Ontology considers and concludes what the nature of reality is. </a:t>
            </a:r>
          </a:p>
          <a:p>
            <a:r>
              <a:rPr lang="en-GB" sz="2400" dirty="0">
                <a:solidFill>
                  <a:schemeClr val="bg1"/>
                </a:solidFill>
              </a:rPr>
              <a:t>Look at the chart and try to decide what your beliefs are. </a:t>
            </a:r>
          </a:p>
          <a:p>
            <a:r>
              <a:rPr lang="en-GB" sz="2400" dirty="0">
                <a:solidFill>
                  <a:schemeClr val="bg1"/>
                </a:solidFill>
              </a:rPr>
              <a:t>Are you a positivist, an interpretivist or a critical theorist?</a:t>
            </a:r>
          </a:p>
        </p:txBody>
      </p:sp>
      <p:pic>
        <p:nvPicPr>
          <p:cNvPr id="4" name="Recorded Sound">
            <a:hlinkClick r:id="" action="ppaction://media"/>
            <a:extLst>
              <a:ext uri="{FF2B5EF4-FFF2-40B4-BE49-F238E27FC236}">
                <a16:creationId xmlns:a16="http://schemas.microsoft.com/office/drawing/2014/main" id="{CB23362E-A81E-4900-9820-B9C18DDD59C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957053" y="5532414"/>
            <a:ext cx="793494" cy="793494"/>
          </a:xfrm>
          <a:prstGeom prst="rect">
            <a:avLst/>
          </a:prstGeom>
        </p:spPr>
      </p:pic>
    </p:spTree>
    <p:extLst>
      <p:ext uri="{BB962C8B-B14F-4D97-AF65-F5344CB8AC3E}">
        <p14:creationId xmlns:p14="http://schemas.microsoft.com/office/powerpoint/2010/main" val="1138224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497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D94FA5-1752-4A5C-8796-17433DE80466}"/>
              </a:ext>
            </a:extLst>
          </p:cNvPr>
          <p:cNvSpPr>
            <a:spLocks noGrp="1"/>
          </p:cNvSpPr>
          <p:nvPr>
            <p:ph type="title"/>
          </p:nvPr>
        </p:nvSpPr>
        <p:spPr>
          <a:xfrm>
            <a:off x="838200" y="631825"/>
            <a:ext cx="10515600" cy="1325563"/>
          </a:xfrm>
        </p:spPr>
        <p:txBody>
          <a:bodyPr>
            <a:normAutofit/>
          </a:bodyPr>
          <a:lstStyle/>
          <a:p>
            <a:r>
              <a:rPr lang="en-GB">
                <a:solidFill>
                  <a:schemeClr val="bg1"/>
                </a:solidFill>
              </a:rPr>
              <a:t>What is epistemology?</a:t>
            </a:r>
          </a:p>
        </p:txBody>
      </p:sp>
      <p:cxnSp>
        <p:nvCxnSpPr>
          <p:cNvPr id="10" name="Straight Connector 9">
            <a:extLst>
              <a:ext uri="{FF2B5EF4-FFF2-40B4-BE49-F238E27FC236}">
                <a16:creationId xmlns:a16="http://schemas.microsoft.com/office/drawing/2014/main" id="{E8E35B83-1EC3-4F87-9D54-D86346335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7636" y="1957388"/>
            <a:ext cx="1039672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A6402A0-4BEA-497B-8609-FD8819EE62FB}"/>
              </a:ext>
            </a:extLst>
          </p:cNvPr>
          <p:cNvSpPr>
            <a:spLocks noGrp="1"/>
          </p:cNvSpPr>
          <p:nvPr>
            <p:ph idx="1"/>
          </p:nvPr>
        </p:nvSpPr>
        <p:spPr>
          <a:xfrm>
            <a:off x="838200" y="2269173"/>
            <a:ext cx="10515600" cy="3659988"/>
          </a:xfrm>
        </p:spPr>
        <p:txBody>
          <a:bodyPr>
            <a:normAutofit/>
          </a:bodyPr>
          <a:lstStyle/>
          <a:p>
            <a:r>
              <a:rPr lang="en-GB" sz="2000" dirty="0">
                <a:solidFill>
                  <a:schemeClr val="bg1"/>
                </a:solidFill>
              </a:rPr>
              <a:t> Epistemology is the investigation into the nature and scope of knowledge.</a:t>
            </a:r>
          </a:p>
          <a:p>
            <a:r>
              <a:rPr lang="en-GB" sz="2000" dirty="0">
                <a:solidFill>
                  <a:schemeClr val="bg1"/>
                </a:solidFill>
              </a:rPr>
              <a:t>What is knowledge?</a:t>
            </a:r>
          </a:p>
          <a:p>
            <a:r>
              <a:rPr lang="en-GB" sz="2000" dirty="0">
                <a:solidFill>
                  <a:schemeClr val="bg1"/>
                </a:solidFill>
              </a:rPr>
              <a:t>Where does knowledge come from?</a:t>
            </a:r>
          </a:p>
          <a:p>
            <a:r>
              <a:rPr lang="en-GB" sz="2000" dirty="0">
                <a:solidFill>
                  <a:schemeClr val="bg1"/>
                </a:solidFill>
              </a:rPr>
              <a:t>Who produces knowledge?</a:t>
            </a:r>
          </a:p>
          <a:p>
            <a:r>
              <a:rPr lang="en-GB" sz="2000" dirty="0">
                <a:solidFill>
                  <a:schemeClr val="bg1"/>
                </a:solidFill>
              </a:rPr>
              <a:t>Who is allowed to make knowledge claims?</a:t>
            </a:r>
          </a:p>
          <a:p>
            <a:r>
              <a:rPr lang="en-GB" sz="2000" dirty="0">
                <a:solidFill>
                  <a:schemeClr val="bg1"/>
                </a:solidFill>
              </a:rPr>
              <a:t>How do we acquire knowledge?</a:t>
            </a:r>
          </a:p>
          <a:p>
            <a:r>
              <a:rPr lang="en-GB" sz="2000" dirty="0">
                <a:solidFill>
                  <a:schemeClr val="bg1"/>
                </a:solidFill>
              </a:rPr>
              <a:t>Does knowledge come from logic, empirical evidence or intuition?</a:t>
            </a:r>
          </a:p>
          <a:p>
            <a:r>
              <a:rPr lang="en-GB" sz="2000" dirty="0">
                <a:solidFill>
                  <a:schemeClr val="bg1"/>
                </a:solidFill>
              </a:rPr>
              <a:t>Your personal view on this will relate to your ontological position and how you will decide upon your methods and conduct your research. </a:t>
            </a:r>
          </a:p>
        </p:txBody>
      </p:sp>
      <p:pic>
        <p:nvPicPr>
          <p:cNvPr id="4" name="Recorded Sound">
            <a:hlinkClick r:id="" action="ppaction://media"/>
            <a:extLst>
              <a:ext uri="{FF2B5EF4-FFF2-40B4-BE49-F238E27FC236}">
                <a16:creationId xmlns:a16="http://schemas.microsoft.com/office/drawing/2014/main" id="{59D1FE60-8F61-443C-AC76-5A7095B2E71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036764" y="5729034"/>
            <a:ext cx="634071" cy="634071"/>
          </a:xfrm>
          <a:prstGeom prst="rect">
            <a:avLst/>
          </a:prstGeom>
        </p:spPr>
      </p:pic>
    </p:spTree>
    <p:extLst>
      <p:ext uri="{BB962C8B-B14F-4D97-AF65-F5344CB8AC3E}">
        <p14:creationId xmlns:p14="http://schemas.microsoft.com/office/powerpoint/2010/main" val="2796265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323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167768-E7DD-4683-8E86-499DCE044EF8}"/>
              </a:ext>
            </a:extLst>
          </p:cNvPr>
          <p:cNvSpPr>
            <a:spLocks noGrp="1"/>
          </p:cNvSpPr>
          <p:nvPr>
            <p:ph type="title"/>
          </p:nvPr>
        </p:nvSpPr>
        <p:spPr>
          <a:xfrm>
            <a:off x="838200" y="631825"/>
            <a:ext cx="10515600" cy="1325563"/>
          </a:xfrm>
        </p:spPr>
        <p:txBody>
          <a:bodyPr>
            <a:normAutofit/>
          </a:bodyPr>
          <a:lstStyle/>
          <a:p>
            <a:r>
              <a:rPr lang="en-GB">
                <a:solidFill>
                  <a:schemeClr val="bg1"/>
                </a:solidFill>
              </a:rPr>
              <a:t>What is methodology?</a:t>
            </a:r>
          </a:p>
        </p:txBody>
      </p:sp>
      <p:cxnSp>
        <p:nvCxnSpPr>
          <p:cNvPr id="10" name="Straight Connector 9">
            <a:extLst>
              <a:ext uri="{FF2B5EF4-FFF2-40B4-BE49-F238E27FC236}">
                <a16:creationId xmlns:a16="http://schemas.microsoft.com/office/drawing/2014/main" id="{E8E35B83-1EC3-4F87-9D54-D86346335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7636" y="1957388"/>
            <a:ext cx="1039672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0C10E45-DC61-482A-BD3F-34F660FF8F1E}"/>
              </a:ext>
            </a:extLst>
          </p:cNvPr>
          <p:cNvSpPr>
            <a:spLocks noGrp="1"/>
          </p:cNvSpPr>
          <p:nvPr>
            <p:ph idx="1"/>
          </p:nvPr>
        </p:nvSpPr>
        <p:spPr>
          <a:xfrm>
            <a:off x="838200" y="2269173"/>
            <a:ext cx="10515600" cy="3659988"/>
          </a:xfrm>
        </p:spPr>
        <p:txBody>
          <a:bodyPr>
            <a:normAutofit/>
          </a:bodyPr>
          <a:lstStyle/>
          <a:p>
            <a:r>
              <a:rPr lang="en-GB" sz="2400" i="0" u="none" strike="noStrike">
                <a:solidFill>
                  <a:schemeClr val="bg1"/>
                </a:solidFill>
                <a:effectLst/>
              </a:rPr>
              <a:t>It is a set of systems, methods, procedures or rules that is used to conduct a structured research process.</a:t>
            </a:r>
          </a:p>
          <a:p>
            <a:r>
              <a:rPr lang="en-GB" sz="2400">
                <a:solidFill>
                  <a:schemeClr val="bg1"/>
                </a:solidFill>
              </a:rPr>
              <a:t>It is the way in which you find out information and collect data to do your research. </a:t>
            </a:r>
          </a:p>
          <a:p>
            <a:r>
              <a:rPr lang="en-GB" sz="2400">
                <a:solidFill>
                  <a:schemeClr val="bg1"/>
                </a:solidFill>
              </a:rPr>
              <a:t>It is more than the techniques, but is rather the entire approach to collection and analysis of data.</a:t>
            </a:r>
          </a:p>
          <a:p>
            <a:r>
              <a:rPr lang="en-GB" sz="2400">
                <a:solidFill>
                  <a:schemeClr val="bg1"/>
                </a:solidFill>
              </a:rPr>
              <a:t>It is the framework through which research is carried out.</a:t>
            </a:r>
          </a:p>
        </p:txBody>
      </p:sp>
      <p:pic>
        <p:nvPicPr>
          <p:cNvPr id="4" name="Recorded Sound">
            <a:hlinkClick r:id="" action="ppaction://media"/>
            <a:extLst>
              <a:ext uri="{FF2B5EF4-FFF2-40B4-BE49-F238E27FC236}">
                <a16:creationId xmlns:a16="http://schemas.microsoft.com/office/drawing/2014/main" id="{C03DA84F-6340-41BD-A407-A30F373EA3C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994812" y="5662337"/>
            <a:ext cx="717975" cy="717975"/>
          </a:xfrm>
          <a:prstGeom prst="rect">
            <a:avLst/>
          </a:prstGeom>
        </p:spPr>
      </p:pic>
    </p:spTree>
    <p:extLst>
      <p:ext uri="{BB962C8B-B14F-4D97-AF65-F5344CB8AC3E}">
        <p14:creationId xmlns:p14="http://schemas.microsoft.com/office/powerpoint/2010/main" val="3148097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849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F4789-E5CD-408F-95AC-BC48FCE907A7}"/>
              </a:ext>
            </a:extLst>
          </p:cNvPr>
          <p:cNvSpPr>
            <a:spLocks noGrp="1"/>
          </p:cNvSpPr>
          <p:nvPr>
            <p:ph type="title"/>
          </p:nvPr>
        </p:nvSpPr>
        <p:spPr>
          <a:solidFill>
            <a:schemeClr val="tx1"/>
          </a:solidFill>
        </p:spPr>
        <p:txBody>
          <a:bodyPr/>
          <a:lstStyle/>
          <a:p>
            <a:r>
              <a:rPr lang="en-GB" dirty="0">
                <a:solidFill>
                  <a:schemeClr val="bg1"/>
                </a:solidFill>
              </a:rPr>
              <a:t>Research methods</a:t>
            </a:r>
          </a:p>
        </p:txBody>
      </p:sp>
      <p:sp>
        <p:nvSpPr>
          <p:cNvPr id="3" name="Content Placeholder 2">
            <a:extLst>
              <a:ext uri="{FF2B5EF4-FFF2-40B4-BE49-F238E27FC236}">
                <a16:creationId xmlns:a16="http://schemas.microsoft.com/office/drawing/2014/main" id="{B7ECB1D0-C826-4855-A16F-C37C85858F41}"/>
              </a:ext>
            </a:extLst>
          </p:cNvPr>
          <p:cNvSpPr>
            <a:spLocks noGrp="1"/>
          </p:cNvSpPr>
          <p:nvPr>
            <p:ph idx="1"/>
          </p:nvPr>
        </p:nvSpPr>
        <p:spPr/>
        <p:txBody>
          <a:bodyPr>
            <a:normAutofit/>
          </a:bodyPr>
          <a:lstStyle/>
          <a:p>
            <a:r>
              <a:rPr lang="en-GB" sz="3600" dirty="0">
                <a:solidFill>
                  <a:schemeClr val="bg1"/>
                </a:solidFill>
              </a:rPr>
              <a:t>Research methods are the techniques and approaches you use to conduct your research</a:t>
            </a:r>
          </a:p>
          <a:p>
            <a:r>
              <a:rPr lang="en-GB" sz="3600" dirty="0">
                <a:solidFill>
                  <a:schemeClr val="bg1"/>
                </a:solidFill>
              </a:rPr>
              <a:t>These are quantitative or qualitative methods</a:t>
            </a:r>
          </a:p>
          <a:p>
            <a:r>
              <a:rPr lang="en-GB" sz="3600" dirty="0">
                <a:solidFill>
                  <a:schemeClr val="bg1"/>
                </a:solidFill>
              </a:rPr>
              <a:t>You can also use a mixed methods approach</a:t>
            </a:r>
          </a:p>
          <a:p>
            <a:r>
              <a:rPr lang="en-GB" sz="3600" dirty="0">
                <a:solidFill>
                  <a:schemeClr val="bg1"/>
                </a:solidFill>
              </a:rPr>
              <a:t>The methods you choose should reflect your methodological, epistemological and ontological approach</a:t>
            </a:r>
          </a:p>
        </p:txBody>
      </p:sp>
      <p:pic>
        <p:nvPicPr>
          <p:cNvPr id="4" name="Recorded Sound">
            <a:hlinkClick r:id="" action="ppaction://media"/>
            <a:extLst>
              <a:ext uri="{FF2B5EF4-FFF2-40B4-BE49-F238E27FC236}">
                <a16:creationId xmlns:a16="http://schemas.microsoft.com/office/drawing/2014/main" id="{51B70DAE-D0BB-4968-90B4-37E16CEB27B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08774" y="5956376"/>
            <a:ext cx="711047" cy="711047"/>
          </a:xfrm>
          <a:prstGeom prst="rect">
            <a:avLst/>
          </a:prstGeom>
        </p:spPr>
      </p:pic>
    </p:spTree>
    <p:extLst>
      <p:ext uri="{BB962C8B-B14F-4D97-AF65-F5344CB8AC3E}">
        <p14:creationId xmlns:p14="http://schemas.microsoft.com/office/powerpoint/2010/main" val="1511706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560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464595"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546337"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85432E9-7191-4277-A6FE-4ED18C5BEAE1}"/>
              </a:ext>
            </a:extLst>
          </p:cNvPr>
          <p:cNvSpPr>
            <a:spLocks noGrp="1"/>
          </p:cNvSpPr>
          <p:nvPr>
            <p:ph type="title"/>
          </p:nvPr>
        </p:nvSpPr>
        <p:spPr>
          <a:xfrm>
            <a:off x="804672" y="640263"/>
            <a:ext cx="5157216" cy="1344975"/>
          </a:xfrm>
        </p:spPr>
        <p:txBody>
          <a:bodyPr>
            <a:normAutofit/>
          </a:bodyPr>
          <a:lstStyle/>
          <a:p>
            <a:r>
              <a:rPr lang="en-GB" sz="4000"/>
              <a:t>Deductive and inductive research</a:t>
            </a:r>
          </a:p>
        </p:txBody>
      </p:sp>
      <p:sp>
        <p:nvSpPr>
          <p:cNvPr id="3" name="Content Placeholder 2">
            <a:extLst>
              <a:ext uri="{FF2B5EF4-FFF2-40B4-BE49-F238E27FC236}">
                <a16:creationId xmlns:a16="http://schemas.microsoft.com/office/drawing/2014/main" id="{58EADDBC-C894-4F3F-86D5-49CAE51804CC}"/>
              </a:ext>
            </a:extLst>
          </p:cNvPr>
          <p:cNvSpPr>
            <a:spLocks noGrp="1"/>
          </p:cNvSpPr>
          <p:nvPr>
            <p:ph idx="1"/>
          </p:nvPr>
        </p:nvSpPr>
        <p:spPr>
          <a:xfrm>
            <a:off x="804672" y="2121763"/>
            <a:ext cx="5157216" cy="3773010"/>
          </a:xfrm>
        </p:spPr>
        <p:txBody>
          <a:bodyPr>
            <a:normAutofit/>
          </a:bodyPr>
          <a:lstStyle/>
          <a:p>
            <a:r>
              <a:rPr lang="en-GB" sz="2000" i="0" u="none" strike="noStrike">
                <a:effectLst/>
              </a:rPr>
              <a:t>Inductive and deductive research processes have to be viewed as reversals. </a:t>
            </a:r>
          </a:p>
          <a:p>
            <a:r>
              <a:rPr lang="en-GB" sz="2000" i="0" u="none" strike="noStrike">
                <a:effectLst/>
              </a:rPr>
              <a:t>Inductive research uses a bottom-up approach – ideal for smaller samples with more depth. </a:t>
            </a:r>
          </a:p>
          <a:p>
            <a:r>
              <a:rPr lang="en-GB" sz="2000" i="0" u="none" strike="noStrike">
                <a:effectLst/>
              </a:rPr>
              <a:t>Deductive research uses a top-down approach – ideal for larger samples analysed with less depth.</a:t>
            </a:r>
            <a:endParaRPr lang="en-GB" sz="2000"/>
          </a:p>
        </p:txBody>
      </p:sp>
      <p:pic>
        <p:nvPicPr>
          <p:cNvPr id="5" name="Picture 4" descr="A screenshot of a cell phone&#10;&#10;Description automatically generated">
            <a:extLst>
              <a:ext uri="{FF2B5EF4-FFF2-40B4-BE49-F238E27FC236}">
                <a16:creationId xmlns:a16="http://schemas.microsoft.com/office/drawing/2014/main" id="{4A1CBF6C-AFF3-4929-B06B-4A0F87AB100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69642" y="1574914"/>
            <a:ext cx="4736963" cy="3552722"/>
          </a:xfrm>
          <a:prstGeom prst="rect">
            <a:avLst/>
          </a:prstGeom>
        </p:spPr>
      </p:pic>
      <p:pic>
        <p:nvPicPr>
          <p:cNvPr id="4" name="Recorded Sound">
            <a:hlinkClick r:id="" action="ppaction://media"/>
            <a:extLst>
              <a:ext uri="{FF2B5EF4-FFF2-40B4-BE49-F238E27FC236}">
                <a16:creationId xmlns:a16="http://schemas.microsoft.com/office/drawing/2014/main" id="{F14F1D7C-3169-412A-9F95-8C1EAD6EC51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57935" y="6010199"/>
            <a:ext cx="692351" cy="692351"/>
          </a:xfrm>
          <a:prstGeom prst="rect">
            <a:avLst/>
          </a:prstGeom>
        </p:spPr>
      </p:pic>
    </p:spTree>
    <p:extLst>
      <p:ext uri="{BB962C8B-B14F-4D97-AF65-F5344CB8AC3E}">
        <p14:creationId xmlns:p14="http://schemas.microsoft.com/office/powerpoint/2010/main" val="287315263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169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40F20C4-574D-4AD1-A244-96E69925EC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monitor, bus, blue&#10;&#10;Description automatically generated">
            <a:extLst>
              <a:ext uri="{FF2B5EF4-FFF2-40B4-BE49-F238E27FC236}">
                <a16:creationId xmlns:a16="http://schemas.microsoft.com/office/drawing/2014/main" id="{33D83B50-ABDF-479E-A3B4-54140804F2E3}"/>
              </a:ext>
            </a:extLst>
          </p:cNvPr>
          <p:cNvPicPr>
            <a:picLocks noChangeAspect="1"/>
          </p:cNvPicPr>
          <p:nvPr/>
        </p:nvPicPr>
        <p:blipFill rotWithShape="1">
          <a:blip r:embed="rId4">
            <a:extLst>
              <a:ext uri="{28A0092B-C50C-407E-A947-70E740481C1C}">
                <a14:useLocalDpi xmlns:a14="http://schemas.microsoft.com/office/drawing/2010/main" val="0"/>
              </a:ext>
            </a:extLst>
          </a:blip>
          <a:srcRect t="16351" b="5252"/>
          <a:stretch/>
        </p:blipFill>
        <p:spPr>
          <a:xfrm>
            <a:off x="20" y="10"/>
            <a:ext cx="12191980" cy="6857990"/>
          </a:xfrm>
          <a:prstGeom prst="rect">
            <a:avLst/>
          </a:prstGeom>
        </p:spPr>
      </p:pic>
      <p:grpSp>
        <p:nvGrpSpPr>
          <p:cNvPr id="10" name="Group 9">
            <a:extLst>
              <a:ext uri="{FF2B5EF4-FFF2-40B4-BE49-F238E27FC236}">
                <a16:creationId xmlns:a16="http://schemas.microsoft.com/office/drawing/2014/main" id="{9A7CC453-6F47-4427-B67D-37E65A92C5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2021" y="518649"/>
            <a:ext cx="1128382" cy="847206"/>
            <a:chOff x="8183879" y="1000124"/>
            <a:chExt cx="1562267" cy="1172973"/>
          </a:xfrm>
        </p:grpSpPr>
        <p:sp>
          <p:nvSpPr>
            <p:cNvPr id="11" name="Freeform 5">
              <a:extLst>
                <a:ext uri="{FF2B5EF4-FFF2-40B4-BE49-F238E27FC236}">
                  <a16:creationId xmlns:a16="http://schemas.microsoft.com/office/drawing/2014/main" id="{1B6AD4D9-2CD8-4BB1-8DA9-B1E2BC9BB68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rgbClr val="FFFFFF"/>
              </a:solidFill>
            </a:ln>
          </p:spPr>
          <p:txBody>
            <a:bodyPr vert="horz" wrap="square" lIns="91440" tIns="45720" rIns="91440" bIns="45720" numCol="1" anchor="t" anchorCtr="0" compatLnSpc="1">
              <a:prstTxWarp prst="textNoShape">
                <a:avLst/>
              </a:prstTxWarp>
            </a:bodyPr>
            <a:lstStyle/>
            <a:p>
              <a:endParaRPr lang="en-US"/>
            </a:p>
          </p:txBody>
        </p:sp>
        <p:sp>
          <p:nvSpPr>
            <p:cNvPr id="12" name="Freeform 5">
              <a:extLst>
                <a:ext uri="{FF2B5EF4-FFF2-40B4-BE49-F238E27FC236}">
                  <a16:creationId xmlns:a16="http://schemas.microsoft.com/office/drawing/2014/main" id="{58E860C5-0E72-4769-BC34-B0F6BEFBC8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rgbClr val="FFFFFF"/>
              </a:solidFill>
            </a:ln>
          </p:spPr>
          <p:txBody>
            <a:bodyPr vert="horz" wrap="square" lIns="91440" tIns="45720" rIns="91440" bIns="45720" numCol="1" anchor="t" anchorCtr="0" compatLnSpc="1">
              <a:prstTxWarp prst="textNoShape">
                <a:avLst/>
              </a:prstTxWarp>
            </a:bodyPr>
            <a:lstStyle/>
            <a:p>
              <a:endParaRPr lang="en-US"/>
            </a:p>
          </p:txBody>
        </p:sp>
      </p:grpSp>
      <p:pic>
        <p:nvPicPr>
          <p:cNvPr id="2" name="Recorded Sound">
            <a:hlinkClick r:id="" action="ppaction://media"/>
            <a:extLst>
              <a:ext uri="{FF2B5EF4-FFF2-40B4-BE49-F238E27FC236}">
                <a16:creationId xmlns:a16="http://schemas.microsoft.com/office/drawing/2014/main" id="{E43FABB7-9F73-406D-8573-8B5B93B7109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00619" y="5828072"/>
            <a:ext cx="744333" cy="744333"/>
          </a:xfrm>
          <a:prstGeom prst="rect">
            <a:avLst/>
          </a:prstGeom>
        </p:spPr>
      </p:pic>
    </p:spTree>
    <p:extLst>
      <p:ext uri="{BB962C8B-B14F-4D97-AF65-F5344CB8AC3E}">
        <p14:creationId xmlns:p14="http://schemas.microsoft.com/office/powerpoint/2010/main" val="347860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345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4000"/>
            </a:schemeClr>
          </a:solidFill>
          <a:ln w="127000" cap="sq" cmpd="thinThick">
            <a:solidFill>
              <a:schemeClr val="tx1">
                <a:lumMod val="85000"/>
                <a:lumOff val="15000"/>
                <a:alpha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D063D5-52AE-4C0B-871D-D19ABE5996F6}"/>
              </a:ext>
            </a:extLst>
          </p:cNvPr>
          <p:cNvSpPr>
            <a:spLocks noGrp="1"/>
          </p:cNvSpPr>
          <p:nvPr>
            <p:ph type="title"/>
          </p:nvPr>
        </p:nvSpPr>
        <p:spPr>
          <a:xfrm>
            <a:off x="838200" y="631825"/>
            <a:ext cx="10515600" cy="1325563"/>
          </a:xfrm>
        </p:spPr>
        <p:txBody>
          <a:bodyPr>
            <a:normAutofit/>
          </a:bodyPr>
          <a:lstStyle/>
          <a:p>
            <a:pPr algn="ctr"/>
            <a:r>
              <a:rPr lang="en-GB" dirty="0"/>
              <a:t>Qualitative or quantitative data?</a:t>
            </a:r>
            <a:endParaRPr lang="en-GB"/>
          </a:p>
        </p:txBody>
      </p:sp>
      <p:cxnSp>
        <p:nvCxnSpPr>
          <p:cNvPr id="10" name="Straight Connector 9">
            <a:extLst>
              <a:ext uri="{FF2B5EF4-FFF2-40B4-BE49-F238E27FC236}">
                <a16:creationId xmlns:a16="http://schemas.microsoft.com/office/drawing/2014/main" id="{E8E35B83-1EC3-4F87-9D54-D86346335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7636" y="1957388"/>
            <a:ext cx="10396728" cy="0"/>
          </a:xfrm>
          <a:prstGeom prst="line">
            <a:avLst/>
          </a:prstGeom>
          <a:ln w="222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549C351-B8DB-4C60-B213-53C4EE8619AD}"/>
              </a:ext>
            </a:extLst>
          </p:cNvPr>
          <p:cNvSpPr>
            <a:spLocks noGrp="1"/>
          </p:cNvSpPr>
          <p:nvPr>
            <p:ph idx="1"/>
          </p:nvPr>
        </p:nvSpPr>
        <p:spPr>
          <a:xfrm>
            <a:off x="838200" y="2269173"/>
            <a:ext cx="10515600" cy="3659988"/>
          </a:xfrm>
        </p:spPr>
        <p:txBody>
          <a:bodyPr>
            <a:normAutofit/>
          </a:bodyPr>
          <a:lstStyle/>
          <a:p>
            <a:r>
              <a:rPr lang="en-GB" dirty="0"/>
              <a:t>Qualitative and quantitative data are used for different reasons. Which is best suited depends on:</a:t>
            </a:r>
          </a:p>
          <a:p>
            <a:r>
              <a:rPr lang="en-GB" dirty="0"/>
              <a:t>The nature of the research – exploratory, descriptive or causal</a:t>
            </a:r>
          </a:p>
          <a:p>
            <a:r>
              <a:rPr lang="en-GB" dirty="0"/>
              <a:t>Whether you want specific, detailed and in depth responses, or generalised and able to extrapolate to wider population</a:t>
            </a:r>
          </a:p>
          <a:p>
            <a:r>
              <a:rPr lang="en-GB" dirty="0"/>
              <a:t>What you are able to do and achieve (Covid19)</a:t>
            </a:r>
          </a:p>
          <a:p>
            <a:r>
              <a:rPr lang="en-GB" dirty="0"/>
              <a:t>A bit of both e.g. questionnaires and interviewing</a:t>
            </a:r>
          </a:p>
        </p:txBody>
      </p:sp>
      <p:pic>
        <p:nvPicPr>
          <p:cNvPr id="4" name="Recorded Sound">
            <a:hlinkClick r:id="" action="ppaction://media"/>
            <a:extLst>
              <a:ext uri="{FF2B5EF4-FFF2-40B4-BE49-F238E27FC236}">
                <a16:creationId xmlns:a16="http://schemas.microsoft.com/office/drawing/2014/main" id="{897930CA-5657-451C-B678-591F63D50DF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884310" y="5640544"/>
            <a:ext cx="653735" cy="653735"/>
          </a:xfrm>
          <a:prstGeom prst="rect">
            <a:avLst/>
          </a:prstGeom>
        </p:spPr>
      </p:pic>
    </p:spTree>
    <p:extLst>
      <p:ext uri="{BB962C8B-B14F-4D97-AF65-F5344CB8AC3E}">
        <p14:creationId xmlns:p14="http://schemas.microsoft.com/office/powerpoint/2010/main" val="4002192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039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A picture containing bottle, paper, table&#10;&#10;Description automatically generated">
            <a:extLst>
              <a:ext uri="{FF2B5EF4-FFF2-40B4-BE49-F238E27FC236}">
                <a16:creationId xmlns:a16="http://schemas.microsoft.com/office/drawing/2014/main" id="{45618A96-D4A9-47E5-8092-B878B60EFDE0}"/>
              </a:ext>
            </a:extLst>
          </p:cNvPr>
          <p:cNvPicPr>
            <a:picLocks noChangeAspect="1"/>
          </p:cNvPicPr>
          <p:nvPr/>
        </p:nvPicPr>
        <p:blipFill rotWithShape="1">
          <a:blip r:embed="rId2">
            <a:extLst>
              <a:ext uri="{28A0092B-C50C-407E-A947-70E740481C1C}">
                <a14:useLocalDpi xmlns:a14="http://schemas.microsoft.com/office/drawing/2010/main" val="0"/>
              </a:ext>
            </a:extLst>
          </a:blip>
          <a:srcRect t="3771" r="1" b="22629"/>
          <a:stretch/>
        </p:blipFill>
        <p:spPr>
          <a:xfrm>
            <a:off x="196850" y="173518"/>
            <a:ext cx="11798300" cy="6512763"/>
          </a:xfrm>
          <a:prstGeom prst="rect">
            <a:avLst/>
          </a:prstGeom>
        </p:spPr>
      </p:pic>
    </p:spTree>
    <p:extLst>
      <p:ext uri="{BB962C8B-B14F-4D97-AF65-F5344CB8AC3E}">
        <p14:creationId xmlns:p14="http://schemas.microsoft.com/office/powerpoint/2010/main" val="35717886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13"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4"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2F9FF2A1-BD57-4C11-9AB7-A2D8635374FC}"/>
              </a:ext>
            </a:extLst>
          </p:cNvPr>
          <p:cNvSpPr>
            <a:spLocks noGrp="1"/>
          </p:cNvSpPr>
          <p:nvPr>
            <p:ph type="title"/>
          </p:nvPr>
        </p:nvSpPr>
        <p:spPr>
          <a:xfrm>
            <a:off x="767290" y="1166932"/>
            <a:ext cx="3582073" cy="4279709"/>
          </a:xfrm>
        </p:spPr>
        <p:txBody>
          <a:bodyPr anchor="ctr">
            <a:normAutofit/>
          </a:bodyPr>
          <a:lstStyle/>
          <a:p>
            <a:r>
              <a:rPr lang="en-GB" sz="4800">
                <a:solidFill>
                  <a:schemeClr val="bg1"/>
                </a:solidFill>
              </a:rPr>
              <a:t>Qualitative data collection</a:t>
            </a:r>
          </a:p>
        </p:txBody>
      </p:sp>
      <p:sp>
        <p:nvSpPr>
          <p:cNvPr id="3" name="Content Placeholder 2">
            <a:extLst>
              <a:ext uri="{FF2B5EF4-FFF2-40B4-BE49-F238E27FC236}">
                <a16:creationId xmlns:a16="http://schemas.microsoft.com/office/drawing/2014/main" id="{0948CB1E-96B0-4544-A3BB-F5C7F71C540C}"/>
              </a:ext>
            </a:extLst>
          </p:cNvPr>
          <p:cNvSpPr>
            <a:spLocks noGrp="1"/>
          </p:cNvSpPr>
          <p:nvPr>
            <p:ph idx="1"/>
          </p:nvPr>
        </p:nvSpPr>
        <p:spPr>
          <a:xfrm>
            <a:off x="5116653" y="681629"/>
            <a:ext cx="6918031" cy="5807662"/>
          </a:xfrm>
        </p:spPr>
        <p:txBody>
          <a:bodyPr anchor="ctr">
            <a:normAutofit/>
          </a:bodyPr>
          <a:lstStyle/>
          <a:p>
            <a:r>
              <a:rPr lang="en-GB" sz="2400" dirty="0"/>
              <a:t>Is favoured by interpretivists</a:t>
            </a:r>
          </a:p>
          <a:p>
            <a:r>
              <a:rPr lang="en-GB" sz="2400" dirty="0"/>
              <a:t>Looks deeper into things</a:t>
            </a:r>
          </a:p>
          <a:p>
            <a:r>
              <a:rPr lang="en-GB" sz="2400" dirty="0"/>
              <a:t>Attitudes, beliefs, opinions</a:t>
            </a:r>
          </a:p>
          <a:p>
            <a:r>
              <a:rPr lang="en-GB" sz="2400" dirty="0"/>
              <a:t>Assumes a dynamic and negotiated social reality</a:t>
            </a:r>
          </a:p>
          <a:p>
            <a:r>
              <a:rPr lang="en-GB" sz="2400" dirty="0"/>
              <a:t>Reality is subjectively experienced by subjects</a:t>
            </a:r>
          </a:p>
          <a:p>
            <a:r>
              <a:rPr lang="en-GB" sz="2400" dirty="0"/>
              <a:t>Tries to avoid pre-judgements – open to what occurs</a:t>
            </a:r>
          </a:p>
          <a:p>
            <a:r>
              <a:rPr lang="en-GB" sz="2400" dirty="0"/>
              <a:t>Dependent on skills of the researcher (especially interviewing, facilitating focus groups etc)</a:t>
            </a:r>
          </a:p>
          <a:p>
            <a:r>
              <a:rPr lang="en-GB" sz="2400" dirty="0"/>
              <a:t>Can be time consuming and costly</a:t>
            </a:r>
          </a:p>
          <a:p>
            <a:r>
              <a:rPr lang="en-GB" sz="2400" dirty="0"/>
              <a:t>Usually smaller sample sizes</a:t>
            </a:r>
          </a:p>
          <a:p>
            <a:r>
              <a:rPr lang="en-GB" sz="2400" dirty="0"/>
              <a:t>Flexible</a:t>
            </a:r>
          </a:p>
        </p:txBody>
      </p:sp>
      <p:pic>
        <p:nvPicPr>
          <p:cNvPr id="4" name="Recorded Sound">
            <a:hlinkClick r:id="" action="ppaction://media"/>
            <a:extLst>
              <a:ext uri="{FF2B5EF4-FFF2-40B4-BE49-F238E27FC236}">
                <a16:creationId xmlns:a16="http://schemas.microsoft.com/office/drawing/2014/main" id="{BBA8EB5E-8237-467A-8FE9-0B0DB94A49E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54032" y="5909188"/>
            <a:ext cx="784456" cy="784456"/>
          </a:xfrm>
          <a:prstGeom prst="rect">
            <a:avLst/>
          </a:prstGeom>
        </p:spPr>
      </p:pic>
    </p:spTree>
    <p:extLst>
      <p:ext uri="{BB962C8B-B14F-4D97-AF65-F5344CB8AC3E}">
        <p14:creationId xmlns:p14="http://schemas.microsoft.com/office/powerpoint/2010/main" val="3444014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644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13"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4"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D52CCA08-D793-4A63-8EDE-88C6975CCE47}"/>
              </a:ext>
            </a:extLst>
          </p:cNvPr>
          <p:cNvSpPr>
            <a:spLocks noGrp="1"/>
          </p:cNvSpPr>
          <p:nvPr>
            <p:ph type="title"/>
          </p:nvPr>
        </p:nvSpPr>
        <p:spPr>
          <a:xfrm>
            <a:off x="767290" y="1166932"/>
            <a:ext cx="3582073" cy="4279709"/>
          </a:xfrm>
        </p:spPr>
        <p:txBody>
          <a:bodyPr anchor="ctr">
            <a:normAutofit/>
          </a:bodyPr>
          <a:lstStyle/>
          <a:p>
            <a:r>
              <a:rPr lang="en-GB" sz="4800">
                <a:solidFill>
                  <a:schemeClr val="bg1"/>
                </a:solidFill>
              </a:rPr>
              <a:t>Qualitative methods</a:t>
            </a:r>
          </a:p>
        </p:txBody>
      </p:sp>
      <p:sp>
        <p:nvSpPr>
          <p:cNvPr id="3" name="Content Placeholder 2">
            <a:extLst>
              <a:ext uri="{FF2B5EF4-FFF2-40B4-BE49-F238E27FC236}">
                <a16:creationId xmlns:a16="http://schemas.microsoft.com/office/drawing/2014/main" id="{EEDDCF3B-1B8D-49C7-9EBB-DFC4F992B2F7}"/>
              </a:ext>
            </a:extLst>
          </p:cNvPr>
          <p:cNvSpPr>
            <a:spLocks noGrp="1"/>
          </p:cNvSpPr>
          <p:nvPr>
            <p:ph idx="1"/>
          </p:nvPr>
        </p:nvSpPr>
        <p:spPr>
          <a:xfrm>
            <a:off x="5573864" y="1166933"/>
            <a:ext cx="5716988" cy="4279709"/>
          </a:xfrm>
        </p:spPr>
        <p:txBody>
          <a:bodyPr anchor="ctr">
            <a:normAutofit/>
          </a:bodyPr>
          <a:lstStyle/>
          <a:p>
            <a:r>
              <a:rPr lang="en-GB" sz="2400"/>
              <a:t>Interviews</a:t>
            </a:r>
          </a:p>
          <a:p>
            <a:r>
              <a:rPr lang="en-GB" sz="2400"/>
              <a:t>Ethnography</a:t>
            </a:r>
          </a:p>
          <a:p>
            <a:r>
              <a:rPr lang="en-GB" sz="2400"/>
              <a:t>Case studies</a:t>
            </a:r>
          </a:p>
          <a:p>
            <a:r>
              <a:rPr lang="en-GB" sz="2400"/>
              <a:t>Diaries</a:t>
            </a:r>
          </a:p>
          <a:p>
            <a:r>
              <a:rPr lang="en-GB" sz="2400"/>
              <a:t>Observations – participant and non-participant</a:t>
            </a:r>
          </a:p>
          <a:p>
            <a:r>
              <a:rPr lang="en-GB" sz="2400"/>
              <a:t>Action research</a:t>
            </a:r>
          </a:p>
          <a:p>
            <a:r>
              <a:rPr lang="en-GB" sz="2400"/>
              <a:t>Focus groups</a:t>
            </a:r>
          </a:p>
        </p:txBody>
      </p:sp>
      <p:pic>
        <p:nvPicPr>
          <p:cNvPr id="4" name="Recorded Sound">
            <a:hlinkClick r:id="" action="ppaction://media"/>
            <a:extLst>
              <a:ext uri="{FF2B5EF4-FFF2-40B4-BE49-F238E27FC236}">
                <a16:creationId xmlns:a16="http://schemas.microsoft.com/office/drawing/2014/main" id="{1F0BFE7D-84FB-4509-81FB-E2E83BBA64D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59613" y="5837903"/>
            <a:ext cx="773831" cy="773831"/>
          </a:xfrm>
          <a:prstGeom prst="rect">
            <a:avLst/>
          </a:prstGeom>
        </p:spPr>
      </p:pic>
    </p:spTree>
    <p:extLst>
      <p:ext uri="{BB962C8B-B14F-4D97-AF65-F5344CB8AC3E}">
        <p14:creationId xmlns:p14="http://schemas.microsoft.com/office/powerpoint/2010/main" val="1408616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437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655A4D">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AA15557-AF37-4AA3-A403-2A7E4C120655}"/>
              </a:ext>
            </a:extLst>
          </p:cNvPr>
          <p:cNvSpPr>
            <a:spLocks noGrp="1"/>
          </p:cNvSpPr>
          <p:nvPr>
            <p:ph type="title"/>
          </p:nvPr>
        </p:nvSpPr>
        <p:spPr>
          <a:xfrm>
            <a:off x="524256" y="491260"/>
            <a:ext cx="6594189" cy="1625210"/>
          </a:xfrm>
        </p:spPr>
        <p:txBody>
          <a:bodyPr>
            <a:normAutofit/>
          </a:bodyPr>
          <a:lstStyle/>
          <a:p>
            <a:r>
              <a:rPr lang="en-GB">
                <a:solidFill>
                  <a:srgbClr val="FFFFFF"/>
                </a:solidFill>
              </a:rPr>
              <a:t>Qualitative interviewing</a:t>
            </a:r>
          </a:p>
        </p:txBody>
      </p:sp>
      <p:pic>
        <p:nvPicPr>
          <p:cNvPr id="5" name="Picture 4" descr="A group of people sitting at a table&#10;&#10;Description automatically generated">
            <a:extLst>
              <a:ext uri="{FF2B5EF4-FFF2-40B4-BE49-F238E27FC236}">
                <a16:creationId xmlns:a16="http://schemas.microsoft.com/office/drawing/2014/main" id="{6C7633AC-3BE1-4F7B-BFB8-FD5CA4D6C7A4}"/>
              </a:ext>
            </a:extLst>
          </p:cNvPr>
          <p:cNvPicPr>
            <a:picLocks noChangeAspect="1"/>
          </p:cNvPicPr>
          <p:nvPr/>
        </p:nvPicPr>
        <p:blipFill rotWithShape="1">
          <a:blip r:embed="rId4">
            <a:extLst>
              <a:ext uri="{28A0092B-C50C-407E-A947-70E740481C1C}">
                <a14:useLocalDpi xmlns:a14="http://schemas.microsoft.com/office/drawing/2010/main" val="0"/>
              </a:ext>
            </a:extLst>
          </a:blip>
          <a:srcRect r="1" b="12744"/>
          <a:stretch/>
        </p:blipFill>
        <p:spPr>
          <a:xfrm>
            <a:off x="327547" y="2454903"/>
            <a:ext cx="7058306" cy="4080254"/>
          </a:xfrm>
          <a:prstGeom prst="rect">
            <a:avLst/>
          </a:prstGeom>
        </p:spPr>
      </p:pic>
      <p:sp>
        <p:nvSpPr>
          <p:cNvPr id="25" name="Rectangle 2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E7649EE-18CC-44B0-BF60-F5BF5C881CA9}"/>
              </a:ext>
            </a:extLst>
          </p:cNvPr>
          <p:cNvSpPr>
            <a:spLocks noGrp="1"/>
          </p:cNvSpPr>
          <p:nvPr>
            <p:ph idx="1"/>
          </p:nvPr>
        </p:nvSpPr>
        <p:spPr>
          <a:xfrm>
            <a:off x="7582564" y="491260"/>
            <a:ext cx="4085180" cy="5896839"/>
          </a:xfrm>
        </p:spPr>
        <p:txBody>
          <a:bodyPr anchor="ctr">
            <a:noAutofit/>
          </a:bodyPr>
          <a:lstStyle/>
          <a:p>
            <a:r>
              <a:rPr lang="en-GB" sz="2000" dirty="0">
                <a:solidFill>
                  <a:srgbClr val="FFFFFF"/>
                </a:solidFill>
              </a:rPr>
              <a:t>Requires some skill in the researcher – takes practice to become accomplished</a:t>
            </a:r>
          </a:p>
          <a:p>
            <a:r>
              <a:rPr lang="en-GB" sz="2000" dirty="0">
                <a:solidFill>
                  <a:srgbClr val="FFFFFF"/>
                </a:solidFill>
              </a:rPr>
              <a:t>Interviews are time consuming – duration and transcribing before analysis</a:t>
            </a:r>
          </a:p>
          <a:p>
            <a:r>
              <a:rPr lang="en-GB" sz="2000" dirty="0">
                <a:solidFill>
                  <a:srgbClr val="FFFFFF"/>
                </a:solidFill>
              </a:rPr>
              <a:t>Challenging to ‘hold the space’ </a:t>
            </a:r>
          </a:p>
          <a:p>
            <a:r>
              <a:rPr lang="en-GB" sz="2000" dirty="0">
                <a:solidFill>
                  <a:srgbClr val="FFFFFF"/>
                </a:solidFill>
              </a:rPr>
              <a:t>Why interview? To acquire in depth &amp; complex verbal information, to acquire non-verbal information</a:t>
            </a:r>
          </a:p>
          <a:p>
            <a:r>
              <a:rPr lang="en-GB" sz="2000" dirty="0">
                <a:solidFill>
                  <a:srgbClr val="FFFFFF"/>
                </a:solidFill>
              </a:rPr>
              <a:t>Rapport must be established quickly yet need for professionalism</a:t>
            </a:r>
          </a:p>
          <a:p>
            <a:r>
              <a:rPr lang="en-GB" sz="2000" dirty="0">
                <a:solidFill>
                  <a:srgbClr val="FFFFFF"/>
                </a:solidFill>
              </a:rPr>
              <a:t>Consider interviewer bias and how questions are framed – avoid jargon</a:t>
            </a:r>
          </a:p>
          <a:p>
            <a:r>
              <a:rPr lang="en-GB" sz="2000" dirty="0">
                <a:solidFill>
                  <a:srgbClr val="FFFFFF"/>
                </a:solidFill>
              </a:rPr>
              <a:t>May not be a shared understanding of the topic  </a:t>
            </a:r>
          </a:p>
        </p:txBody>
      </p:sp>
      <p:pic>
        <p:nvPicPr>
          <p:cNvPr id="4" name="Recorded Sound">
            <a:hlinkClick r:id="" action="ppaction://media"/>
            <a:extLst>
              <a:ext uri="{FF2B5EF4-FFF2-40B4-BE49-F238E27FC236}">
                <a16:creationId xmlns:a16="http://schemas.microsoft.com/office/drawing/2014/main" id="{78C40892-5ED3-4579-99D7-957CB97724B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351640" y="959791"/>
            <a:ext cx="688148" cy="688148"/>
          </a:xfrm>
          <a:prstGeom prst="rect">
            <a:avLst/>
          </a:prstGeom>
        </p:spPr>
      </p:pic>
    </p:spTree>
    <p:extLst>
      <p:ext uri="{BB962C8B-B14F-4D97-AF65-F5344CB8AC3E}">
        <p14:creationId xmlns:p14="http://schemas.microsoft.com/office/powerpoint/2010/main" val="3205537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298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E4F4F7-943F-4E7B-BDB1-155BA8749B61}"/>
              </a:ext>
            </a:extLst>
          </p:cNvPr>
          <p:cNvSpPr>
            <a:spLocks noGrp="1"/>
          </p:cNvSpPr>
          <p:nvPr>
            <p:ph type="title"/>
          </p:nvPr>
        </p:nvSpPr>
        <p:spPr>
          <a:xfrm>
            <a:off x="838200" y="631825"/>
            <a:ext cx="10515600" cy="1325563"/>
          </a:xfrm>
        </p:spPr>
        <p:txBody>
          <a:bodyPr>
            <a:normAutofit/>
          </a:bodyPr>
          <a:lstStyle/>
          <a:p>
            <a:r>
              <a:rPr lang="en-GB">
                <a:solidFill>
                  <a:schemeClr val="bg1"/>
                </a:solidFill>
              </a:rPr>
              <a:t>Types of interviews – which is best suited to your topic?</a:t>
            </a:r>
          </a:p>
        </p:txBody>
      </p:sp>
      <p:cxnSp>
        <p:nvCxnSpPr>
          <p:cNvPr id="10" name="Straight Connector 9">
            <a:extLst>
              <a:ext uri="{FF2B5EF4-FFF2-40B4-BE49-F238E27FC236}">
                <a16:creationId xmlns:a16="http://schemas.microsoft.com/office/drawing/2014/main" id="{E8E35B83-1EC3-4F87-9D54-D86346335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7636" y="1957388"/>
            <a:ext cx="1039672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5AA4509-CD80-47FF-8CCA-5D2B58446195}"/>
              </a:ext>
            </a:extLst>
          </p:cNvPr>
          <p:cNvSpPr>
            <a:spLocks noGrp="1"/>
          </p:cNvSpPr>
          <p:nvPr>
            <p:ph idx="1"/>
          </p:nvPr>
        </p:nvSpPr>
        <p:spPr>
          <a:xfrm>
            <a:off x="838200" y="2269173"/>
            <a:ext cx="10515600" cy="3659988"/>
          </a:xfrm>
        </p:spPr>
        <p:txBody>
          <a:bodyPr>
            <a:normAutofit/>
          </a:bodyPr>
          <a:lstStyle/>
          <a:p>
            <a:r>
              <a:rPr lang="en-GB" sz="2400">
                <a:solidFill>
                  <a:schemeClr val="bg1"/>
                </a:solidFill>
              </a:rPr>
              <a:t>Unstructured interview. The interviewer uses a list of topics, rather than questions, to guide the interview. These can go off point but also offer ideas and themes etc that the interviewer may not have considered. Can be more diverse. </a:t>
            </a:r>
          </a:p>
          <a:p>
            <a:r>
              <a:rPr lang="en-GB" sz="2400">
                <a:solidFill>
                  <a:schemeClr val="bg1"/>
                </a:solidFill>
              </a:rPr>
              <a:t>Semi-structured interview. The interviewer has a list of questions and attempts to cover the same questions with each interviewee. </a:t>
            </a:r>
          </a:p>
          <a:p>
            <a:r>
              <a:rPr lang="en-GB" sz="2400">
                <a:solidFill>
                  <a:schemeClr val="bg1"/>
                </a:solidFill>
              </a:rPr>
              <a:t>Structured interview.  Very similar to a survey but delivered face to face. The interviewer has a list of specific questions and most of these will be answered using tick boxes.  Answers are largely prescribed.</a:t>
            </a:r>
          </a:p>
        </p:txBody>
      </p:sp>
      <p:pic>
        <p:nvPicPr>
          <p:cNvPr id="4" name="Recorded Sound">
            <a:hlinkClick r:id="" action="ppaction://media"/>
            <a:extLst>
              <a:ext uri="{FF2B5EF4-FFF2-40B4-BE49-F238E27FC236}">
                <a16:creationId xmlns:a16="http://schemas.microsoft.com/office/drawing/2014/main" id="{5D31780A-11D9-4089-A157-AEE36A1BF56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795820" y="5552054"/>
            <a:ext cx="742226" cy="742226"/>
          </a:xfrm>
          <a:prstGeom prst="rect">
            <a:avLst/>
          </a:prstGeom>
        </p:spPr>
      </p:pic>
    </p:spTree>
    <p:extLst>
      <p:ext uri="{BB962C8B-B14F-4D97-AF65-F5344CB8AC3E}">
        <p14:creationId xmlns:p14="http://schemas.microsoft.com/office/powerpoint/2010/main" val="3753427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216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3C6A44-3BEC-4296-B782-CE3D4B2FA467}"/>
              </a:ext>
            </a:extLst>
          </p:cNvPr>
          <p:cNvSpPr>
            <a:spLocks noGrp="1"/>
          </p:cNvSpPr>
          <p:nvPr>
            <p:ph type="title"/>
          </p:nvPr>
        </p:nvSpPr>
        <p:spPr>
          <a:xfrm>
            <a:off x="838200" y="631825"/>
            <a:ext cx="10515600" cy="1325563"/>
          </a:xfrm>
        </p:spPr>
        <p:txBody>
          <a:bodyPr>
            <a:normAutofit/>
          </a:bodyPr>
          <a:lstStyle/>
          <a:p>
            <a:r>
              <a:rPr lang="en-GB">
                <a:solidFill>
                  <a:schemeClr val="bg1"/>
                </a:solidFill>
              </a:rPr>
              <a:t>Interviewing during Covid19</a:t>
            </a:r>
          </a:p>
        </p:txBody>
      </p:sp>
      <p:cxnSp>
        <p:nvCxnSpPr>
          <p:cNvPr id="10" name="Straight Connector 9">
            <a:extLst>
              <a:ext uri="{FF2B5EF4-FFF2-40B4-BE49-F238E27FC236}">
                <a16:creationId xmlns:a16="http://schemas.microsoft.com/office/drawing/2014/main" id="{E8E35B83-1EC3-4F87-9D54-D86346335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7636" y="1957388"/>
            <a:ext cx="1039672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42F4E34-CFED-4513-B540-D0775F534A42}"/>
              </a:ext>
            </a:extLst>
          </p:cNvPr>
          <p:cNvSpPr>
            <a:spLocks noGrp="1"/>
          </p:cNvSpPr>
          <p:nvPr>
            <p:ph idx="1"/>
          </p:nvPr>
        </p:nvSpPr>
        <p:spPr>
          <a:xfrm>
            <a:off x="838200" y="2269173"/>
            <a:ext cx="10515600" cy="3659988"/>
          </a:xfrm>
        </p:spPr>
        <p:txBody>
          <a:bodyPr>
            <a:normAutofit/>
          </a:bodyPr>
          <a:lstStyle/>
          <a:p>
            <a:r>
              <a:rPr lang="en-GB" sz="2200">
                <a:solidFill>
                  <a:schemeClr val="bg1"/>
                </a:solidFill>
              </a:rPr>
              <a:t>Online &amp; telephone</a:t>
            </a:r>
          </a:p>
          <a:p>
            <a:r>
              <a:rPr lang="en-GB" sz="2200">
                <a:solidFill>
                  <a:schemeClr val="bg1"/>
                </a:solidFill>
              </a:rPr>
              <a:t>Consider body language – cannot be observed when doing telephone interview and limited when online</a:t>
            </a:r>
          </a:p>
          <a:p>
            <a:r>
              <a:rPr lang="en-GB" sz="2200">
                <a:solidFill>
                  <a:schemeClr val="bg1"/>
                </a:solidFill>
              </a:rPr>
              <a:t>People maybe more easily distracted </a:t>
            </a:r>
          </a:p>
          <a:p>
            <a:r>
              <a:rPr lang="en-GB" sz="2200">
                <a:solidFill>
                  <a:schemeClr val="bg1"/>
                </a:solidFill>
              </a:rPr>
              <a:t>Can be less time consuming</a:t>
            </a:r>
          </a:p>
          <a:p>
            <a:r>
              <a:rPr lang="en-GB" sz="2200">
                <a:solidFill>
                  <a:schemeClr val="bg1"/>
                </a:solidFill>
              </a:rPr>
              <a:t>Less expense involved – no need to travel etc</a:t>
            </a:r>
          </a:p>
          <a:p>
            <a:r>
              <a:rPr lang="en-GB" sz="2200">
                <a:solidFill>
                  <a:schemeClr val="bg1"/>
                </a:solidFill>
              </a:rPr>
              <a:t>Online – expect technology glitches and fails</a:t>
            </a:r>
          </a:p>
          <a:p>
            <a:r>
              <a:rPr lang="en-GB" sz="2200">
                <a:solidFill>
                  <a:schemeClr val="bg1"/>
                </a:solidFill>
              </a:rPr>
              <a:t>More likely to miss out on the chat before and after the interview which can often reveal more information </a:t>
            </a:r>
          </a:p>
        </p:txBody>
      </p:sp>
      <p:pic>
        <p:nvPicPr>
          <p:cNvPr id="4" name="Recorded Sound">
            <a:hlinkClick r:id="" action="ppaction://media"/>
            <a:extLst>
              <a:ext uri="{FF2B5EF4-FFF2-40B4-BE49-F238E27FC236}">
                <a16:creationId xmlns:a16="http://schemas.microsoft.com/office/drawing/2014/main" id="{6815ACAC-015C-4901-A115-4864B693D66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933472" y="5759889"/>
            <a:ext cx="664010" cy="664010"/>
          </a:xfrm>
          <a:prstGeom prst="rect">
            <a:avLst/>
          </a:prstGeom>
        </p:spPr>
      </p:pic>
    </p:spTree>
    <p:extLst>
      <p:ext uri="{BB962C8B-B14F-4D97-AF65-F5344CB8AC3E}">
        <p14:creationId xmlns:p14="http://schemas.microsoft.com/office/powerpoint/2010/main" val="690510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711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221360-9EA2-4B1D-9B7F-A4BED6BA90CB}"/>
              </a:ext>
            </a:extLst>
          </p:cNvPr>
          <p:cNvSpPr>
            <a:spLocks noGrp="1"/>
          </p:cNvSpPr>
          <p:nvPr>
            <p:ph type="title"/>
          </p:nvPr>
        </p:nvSpPr>
        <p:spPr>
          <a:xfrm>
            <a:off x="838200" y="631825"/>
            <a:ext cx="10515600" cy="1325563"/>
          </a:xfrm>
        </p:spPr>
        <p:txBody>
          <a:bodyPr>
            <a:normAutofit/>
          </a:bodyPr>
          <a:lstStyle/>
          <a:p>
            <a:r>
              <a:rPr lang="en-GB">
                <a:solidFill>
                  <a:schemeClr val="bg1"/>
                </a:solidFill>
              </a:rPr>
              <a:t>Recording and transcribing</a:t>
            </a:r>
          </a:p>
        </p:txBody>
      </p:sp>
      <p:cxnSp>
        <p:nvCxnSpPr>
          <p:cNvPr id="10" name="Straight Connector 9">
            <a:extLst>
              <a:ext uri="{FF2B5EF4-FFF2-40B4-BE49-F238E27FC236}">
                <a16:creationId xmlns:a16="http://schemas.microsoft.com/office/drawing/2014/main" id="{E8E35B83-1EC3-4F87-9D54-D86346335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7636" y="1957388"/>
            <a:ext cx="1039672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5EAC1EA-4AA0-4BF9-8ED1-578B86B5CD2A}"/>
              </a:ext>
            </a:extLst>
          </p:cNvPr>
          <p:cNvSpPr>
            <a:spLocks noGrp="1"/>
          </p:cNvSpPr>
          <p:nvPr>
            <p:ph idx="1"/>
          </p:nvPr>
        </p:nvSpPr>
        <p:spPr>
          <a:xfrm>
            <a:off x="838200" y="2269173"/>
            <a:ext cx="10515600" cy="3659988"/>
          </a:xfrm>
        </p:spPr>
        <p:txBody>
          <a:bodyPr>
            <a:normAutofit/>
          </a:bodyPr>
          <a:lstStyle/>
          <a:p>
            <a:r>
              <a:rPr lang="en-GB" sz="3000" dirty="0">
                <a:solidFill>
                  <a:schemeClr val="bg1"/>
                </a:solidFill>
              </a:rPr>
              <a:t>It is easier to record the interview and transcribe it</a:t>
            </a:r>
          </a:p>
          <a:p>
            <a:r>
              <a:rPr lang="en-GB" sz="3000" dirty="0">
                <a:solidFill>
                  <a:schemeClr val="bg1"/>
                </a:solidFill>
              </a:rPr>
              <a:t>Note taking often isn’t as thorough and it is easy to miss non-verbal language, become absorbed and miss noting information</a:t>
            </a:r>
          </a:p>
          <a:p>
            <a:r>
              <a:rPr lang="en-GB" sz="3000" dirty="0">
                <a:solidFill>
                  <a:schemeClr val="bg1"/>
                </a:solidFill>
              </a:rPr>
              <a:t>Some subjects/participants may  not be comfortable with being recorded</a:t>
            </a:r>
          </a:p>
          <a:p>
            <a:r>
              <a:rPr lang="en-GB" sz="3000" dirty="0">
                <a:solidFill>
                  <a:schemeClr val="bg1"/>
                </a:solidFill>
              </a:rPr>
              <a:t>The longer the interview, the longer time required for transcribing</a:t>
            </a:r>
          </a:p>
        </p:txBody>
      </p:sp>
      <p:pic>
        <p:nvPicPr>
          <p:cNvPr id="4" name="Recorded Sound">
            <a:hlinkClick r:id="" action="ppaction://media"/>
            <a:extLst>
              <a:ext uri="{FF2B5EF4-FFF2-40B4-BE49-F238E27FC236}">
                <a16:creationId xmlns:a16="http://schemas.microsoft.com/office/drawing/2014/main" id="{7056225C-AAF6-4732-A595-2C6AA9F49CF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021962" y="5704124"/>
            <a:ext cx="590156" cy="590156"/>
          </a:xfrm>
          <a:prstGeom prst="rect">
            <a:avLst/>
          </a:prstGeom>
        </p:spPr>
      </p:pic>
    </p:spTree>
    <p:extLst>
      <p:ext uri="{BB962C8B-B14F-4D97-AF65-F5344CB8AC3E}">
        <p14:creationId xmlns:p14="http://schemas.microsoft.com/office/powerpoint/2010/main" val="1494554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371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E1FC7B4-E4A7-4452-B413-1A623E3A7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bg1">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3">
            <a:extLst>
              <a:ext uri="{FF2B5EF4-FFF2-40B4-BE49-F238E27FC236}">
                <a16:creationId xmlns:a16="http://schemas.microsoft.com/office/drawing/2014/main" id="{E0709AF0-24F0-4486-B189-BE6386BD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11">
            <a:extLst>
              <a:ext uri="{FF2B5EF4-FFF2-40B4-BE49-F238E27FC236}">
                <a16:creationId xmlns:a16="http://schemas.microsoft.com/office/drawing/2014/main" id="{FBE3B62F-5853-4A3C-B050-6186351A7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D43E413-6A87-48B6-B95B-1CA15D995D07}"/>
              </a:ext>
            </a:extLst>
          </p:cNvPr>
          <p:cNvSpPr>
            <a:spLocks noGrp="1"/>
          </p:cNvSpPr>
          <p:nvPr>
            <p:ph type="title"/>
          </p:nvPr>
        </p:nvSpPr>
        <p:spPr>
          <a:xfrm>
            <a:off x="833002" y="448253"/>
            <a:ext cx="10520702" cy="1325563"/>
          </a:xfrm>
        </p:spPr>
        <p:txBody>
          <a:bodyPr>
            <a:normAutofit/>
          </a:bodyPr>
          <a:lstStyle/>
          <a:p>
            <a:r>
              <a:rPr lang="en-GB" dirty="0"/>
              <a:t>Focus groups</a:t>
            </a:r>
          </a:p>
        </p:txBody>
      </p:sp>
      <p:sp>
        <p:nvSpPr>
          <p:cNvPr id="3" name="Content Placeholder 2">
            <a:extLst>
              <a:ext uri="{FF2B5EF4-FFF2-40B4-BE49-F238E27FC236}">
                <a16:creationId xmlns:a16="http://schemas.microsoft.com/office/drawing/2014/main" id="{1C5224B9-8E22-41C3-AEAD-8CBD8A777F64}"/>
              </a:ext>
            </a:extLst>
          </p:cNvPr>
          <p:cNvSpPr>
            <a:spLocks noGrp="1"/>
          </p:cNvSpPr>
          <p:nvPr>
            <p:ph idx="1"/>
          </p:nvPr>
        </p:nvSpPr>
        <p:spPr>
          <a:xfrm>
            <a:off x="260761" y="1676399"/>
            <a:ext cx="7089407" cy="5067301"/>
          </a:xfrm>
        </p:spPr>
        <p:txBody>
          <a:bodyPr>
            <a:noAutofit/>
          </a:bodyPr>
          <a:lstStyle/>
          <a:p>
            <a:r>
              <a:rPr lang="en-GB" sz="2400" dirty="0"/>
              <a:t>A group of people are interviewed together (usually unstructured around a topic or semi-structured)</a:t>
            </a:r>
          </a:p>
          <a:p>
            <a:r>
              <a:rPr lang="en-GB" sz="2400" dirty="0"/>
              <a:t>The researcher acts as more of a facilitator for the group</a:t>
            </a:r>
          </a:p>
          <a:p>
            <a:r>
              <a:rPr lang="en-GB" sz="2400" dirty="0"/>
              <a:t>Very useful for getting a discussion going in which subjective views are validated or challenged, tensions are revealed, consensus is agreed</a:t>
            </a:r>
          </a:p>
          <a:p>
            <a:r>
              <a:rPr lang="en-GB" sz="2400" dirty="0"/>
              <a:t>Can encourage otherwise quieter individuals to talk, enhances individuals’ confidence to discuss difficult subjects</a:t>
            </a:r>
          </a:p>
          <a:p>
            <a:r>
              <a:rPr lang="en-GB" sz="2400" dirty="0"/>
              <a:t>Good option for representative samples</a:t>
            </a:r>
          </a:p>
          <a:p>
            <a:r>
              <a:rPr lang="en-GB" sz="2400" dirty="0"/>
              <a:t>Can be recorded</a:t>
            </a:r>
          </a:p>
        </p:txBody>
      </p:sp>
      <p:pic>
        <p:nvPicPr>
          <p:cNvPr id="5" name="Picture 4" descr="A screenshot of a video game&#10;&#10;Description automatically generated">
            <a:extLst>
              <a:ext uri="{FF2B5EF4-FFF2-40B4-BE49-F238E27FC236}">
                <a16:creationId xmlns:a16="http://schemas.microsoft.com/office/drawing/2014/main" id="{A7E6B1D6-2DDA-4FC8-ADF5-2CAB0357E2B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494653" y="1676399"/>
            <a:ext cx="4436585" cy="3845039"/>
          </a:xfrm>
          <a:prstGeom prst="rect">
            <a:avLst/>
          </a:prstGeom>
        </p:spPr>
      </p:pic>
      <p:pic>
        <p:nvPicPr>
          <p:cNvPr id="4" name="Recorded Sound">
            <a:hlinkClick r:id="" action="ppaction://media"/>
            <a:extLst>
              <a:ext uri="{FF2B5EF4-FFF2-40B4-BE49-F238E27FC236}">
                <a16:creationId xmlns:a16="http://schemas.microsoft.com/office/drawing/2014/main" id="{4B793881-202C-4E97-A84C-494AC0DFCD8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55823" y="5978013"/>
            <a:ext cx="675415" cy="675415"/>
          </a:xfrm>
          <a:prstGeom prst="rect">
            <a:avLst/>
          </a:prstGeom>
        </p:spPr>
      </p:pic>
    </p:spTree>
    <p:extLst>
      <p:ext uri="{BB962C8B-B14F-4D97-AF65-F5344CB8AC3E}">
        <p14:creationId xmlns:p14="http://schemas.microsoft.com/office/powerpoint/2010/main" val="362937764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262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E77C662C-697E-46FD-A2CB-9350D7318099}"/>
              </a:ext>
            </a:extLst>
          </p:cNvPr>
          <p:cNvSpPr>
            <a:spLocks noGrp="1"/>
          </p:cNvSpPr>
          <p:nvPr>
            <p:ph type="title"/>
          </p:nvPr>
        </p:nvSpPr>
        <p:spPr>
          <a:xfrm>
            <a:off x="838200" y="669925"/>
            <a:ext cx="4508946" cy="1325563"/>
          </a:xfrm>
        </p:spPr>
        <p:txBody>
          <a:bodyPr anchor="b">
            <a:normAutofit/>
          </a:bodyPr>
          <a:lstStyle/>
          <a:p>
            <a:pPr algn="r"/>
            <a:r>
              <a:rPr lang="en-GB">
                <a:solidFill>
                  <a:schemeClr val="bg1"/>
                </a:solidFill>
              </a:rPr>
              <a:t>Case studies</a:t>
            </a: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7F60668-93A8-4DF5-B2EF-B992838DB694}"/>
              </a:ext>
            </a:extLst>
          </p:cNvPr>
          <p:cNvSpPr>
            <a:spLocks noGrp="1"/>
          </p:cNvSpPr>
          <p:nvPr>
            <p:ph idx="1"/>
          </p:nvPr>
        </p:nvSpPr>
        <p:spPr>
          <a:xfrm>
            <a:off x="1392667" y="2398957"/>
            <a:ext cx="9406666" cy="3526144"/>
          </a:xfrm>
        </p:spPr>
        <p:txBody>
          <a:bodyPr>
            <a:normAutofit/>
          </a:bodyPr>
          <a:lstStyle/>
          <a:p>
            <a:r>
              <a:rPr lang="en-GB" sz="3200" dirty="0">
                <a:solidFill>
                  <a:schemeClr val="bg1"/>
                </a:solidFill>
              </a:rPr>
              <a:t>In depth study of an individual, group or organisation</a:t>
            </a:r>
          </a:p>
          <a:p>
            <a:r>
              <a:rPr lang="en-GB" sz="3200" dirty="0">
                <a:solidFill>
                  <a:schemeClr val="bg1"/>
                </a:solidFill>
              </a:rPr>
              <a:t>Small sample but can amass a huge amount of data – some theses have been written on 3 case studies – entirely possible for a dissertation on a topic such as experiences of restorative justice. </a:t>
            </a:r>
          </a:p>
          <a:p>
            <a:r>
              <a:rPr lang="en-GB" sz="3200" dirty="0">
                <a:solidFill>
                  <a:schemeClr val="bg1"/>
                </a:solidFill>
              </a:rPr>
              <a:t>Less expensive to conduct than larger scale studies</a:t>
            </a: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Recorded Sound">
            <a:hlinkClick r:id="" action="ppaction://media"/>
            <a:extLst>
              <a:ext uri="{FF2B5EF4-FFF2-40B4-BE49-F238E27FC236}">
                <a16:creationId xmlns:a16="http://schemas.microsoft.com/office/drawing/2014/main" id="{51A97087-FB6C-4A96-9A21-0AFDDE511FE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4130064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658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3C08C5-9DE0-43D8-A148-E7A7CE6C03A0}"/>
              </a:ext>
            </a:extLst>
          </p:cNvPr>
          <p:cNvSpPr>
            <a:spLocks noGrp="1"/>
          </p:cNvSpPr>
          <p:nvPr>
            <p:ph type="title"/>
          </p:nvPr>
        </p:nvSpPr>
        <p:spPr>
          <a:xfrm>
            <a:off x="838200" y="631825"/>
            <a:ext cx="10515600" cy="1325563"/>
          </a:xfrm>
        </p:spPr>
        <p:txBody>
          <a:bodyPr>
            <a:normAutofit/>
          </a:bodyPr>
          <a:lstStyle/>
          <a:p>
            <a:r>
              <a:rPr lang="en-GB">
                <a:solidFill>
                  <a:schemeClr val="bg1"/>
                </a:solidFill>
              </a:rPr>
              <a:t>Action research</a:t>
            </a:r>
          </a:p>
        </p:txBody>
      </p:sp>
      <p:cxnSp>
        <p:nvCxnSpPr>
          <p:cNvPr id="10" name="Straight Connector 9">
            <a:extLst>
              <a:ext uri="{FF2B5EF4-FFF2-40B4-BE49-F238E27FC236}">
                <a16:creationId xmlns:a16="http://schemas.microsoft.com/office/drawing/2014/main" id="{E8E35B83-1EC3-4F87-9D54-D86346335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7636" y="1957388"/>
            <a:ext cx="1039672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1CD0B5D-C94D-42F1-A9B4-58EF3C2937F7}"/>
              </a:ext>
            </a:extLst>
          </p:cNvPr>
          <p:cNvSpPr>
            <a:spLocks noGrp="1"/>
          </p:cNvSpPr>
          <p:nvPr>
            <p:ph idx="1"/>
          </p:nvPr>
        </p:nvSpPr>
        <p:spPr>
          <a:xfrm>
            <a:off x="838200" y="2269173"/>
            <a:ext cx="10515600" cy="3659988"/>
          </a:xfrm>
        </p:spPr>
        <p:txBody>
          <a:bodyPr>
            <a:normAutofit/>
          </a:bodyPr>
          <a:lstStyle/>
          <a:p>
            <a:r>
              <a:rPr lang="en-GB" sz="2400" dirty="0">
                <a:solidFill>
                  <a:schemeClr val="bg1"/>
                </a:solidFill>
              </a:rPr>
              <a:t>Action research involves the </a:t>
            </a:r>
            <a:r>
              <a:rPr lang="en-GB" sz="2400" dirty="0">
                <a:solidFill>
                  <a:srgbClr val="FFFF00"/>
                </a:solidFill>
              </a:rPr>
              <a:t>process of actively participating in an organization change situation whilst conducting research </a:t>
            </a:r>
            <a:r>
              <a:rPr lang="en-GB" sz="2400" dirty="0">
                <a:solidFill>
                  <a:schemeClr val="bg1"/>
                </a:solidFill>
              </a:rPr>
              <a:t>(Cameron &amp; Price, 2012). </a:t>
            </a:r>
          </a:p>
          <a:p>
            <a:r>
              <a:rPr lang="en-GB" sz="2400" dirty="0">
                <a:solidFill>
                  <a:schemeClr val="bg1"/>
                </a:solidFill>
              </a:rPr>
              <a:t>Examples of potential organisations – Welsh Women’s Aid, Victim Support, police </a:t>
            </a:r>
          </a:p>
          <a:p>
            <a:r>
              <a:rPr lang="en-GB" sz="2400" dirty="0">
                <a:solidFill>
                  <a:schemeClr val="bg1"/>
                </a:solidFill>
              </a:rPr>
              <a:t>Cyclic process of action, research, evaluation and planning</a:t>
            </a:r>
          </a:p>
          <a:p>
            <a:r>
              <a:rPr lang="en-GB" sz="2400" dirty="0">
                <a:solidFill>
                  <a:schemeClr val="bg1"/>
                </a:solidFill>
              </a:rPr>
              <a:t>Emphasis on equal collaboration</a:t>
            </a:r>
          </a:p>
          <a:p>
            <a:r>
              <a:rPr lang="en-GB" sz="2400" dirty="0">
                <a:solidFill>
                  <a:schemeClr val="bg1"/>
                </a:solidFill>
              </a:rPr>
              <a:t>Problem focused – what can be improved/changed/rolled back etc?</a:t>
            </a:r>
          </a:p>
        </p:txBody>
      </p:sp>
      <p:pic>
        <p:nvPicPr>
          <p:cNvPr id="4" name="Recorded Sound">
            <a:hlinkClick r:id="" action="ppaction://media"/>
            <a:extLst>
              <a:ext uri="{FF2B5EF4-FFF2-40B4-BE49-F238E27FC236}">
                <a16:creationId xmlns:a16="http://schemas.microsoft.com/office/drawing/2014/main" id="{2124B8BA-4786-49A5-95B6-8A6B2D5E6A2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937999" y="5572796"/>
            <a:ext cx="712729" cy="712729"/>
          </a:xfrm>
          <a:prstGeom prst="rect">
            <a:avLst/>
          </a:prstGeom>
        </p:spPr>
      </p:pic>
    </p:spTree>
    <p:extLst>
      <p:ext uri="{BB962C8B-B14F-4D97-AF65-F5344CB8AC3E}">
        <p14:creationId xmlns:p14="http://schemas.microsoft.com/office/powerpoint/2010/main" val="40628648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704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tx1">
            <a:lumMod val="65000"/>
            <a:lumOff val="3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55CF8E-347C-41ED-962A-4A26246B47BC}"/>
              </a:ext>
            </a:extLst>
          </p:cNvPr>
          <p:cNvSpPr>
            <a:spLocks noGrp="1"/>
          </p:cNvSpPr>
          <p:nvPr>
            <p:ph type="title"/>
          </p:nvPr>
        </p:nvSpPr>
        <p:spPr/>
        <p:txBody>
          <a:bodyPr/>
          <a:lstStyle/>
          <a:p>
            <a:r>
              <a:rPr lang="en-GB" dirty="0">
                <a:solidFill>
                  <a:schemeClr val="bg1"/>
                </a:solidFill>
              </a:rPr>
              <a:t>Observation</a:t>
            </a:r>
          </a:p>
        </p:txBody>
      </p:sp>
      <p:sp>
        <p:nvSpPr>
          <p:cNvPr id="3" name="Content Placeholder 2">
            <a:extLst>
              <a:ext uri="{FF2B5EF4-FFF2-40B4-BE49-F238E27FC236}">
                <a16:creationId xmlns:a16="http://schemas.microsoft.com/office/drawing/2014/main" id="{4D4FAF4E-7440-4E6E-86EB-90C9B09E3E0F}"/>
              </a:ext>
            </a:extLst>
          </p:cNvPr>
          <p:cNvSpPr>
            <a:spLocks noGrp="1"/>
          </p:cNvSpPr>
          <p:nvPr>
            <p:ph idx="1"/>
          </p:nvPr>
        </p:nvSpPr>
        <p:spPr/>
        <p:txBody>
          <a:bodyPr/>
          <a:lstStyle/>
          <a:p>
            <a:r>
              <a:rPr lang="en-GB" dirty="0">
                <a:solidFill>
                  <a:schemeClr val="bg1"/>
                </a:solidFill>
              </a:rPr>
              <a:t>Participant observation – when researcher is involved in activity</a:t>
            </a:r>
          </a:p>
          <a:p>
            <a:r>
              <a:rPr lang="en-GB" dirty="0">
                <a:solidFill>
                  <a:schemeClr val="bg1"/>
                </a:solidFill>
              </a:rPr>
              <a:t>Non-participant observation – when researcher observes from a distance</a:t>
            </a:r>
          </a:p>
          <a:p>
            <a:r>
              <a:rPr lang="en-GB" dirty="0">
                <a:solidFill>
                  <a:schemeClr val="bg1"/>
                </a:solidFill>
              </a:rPr>
              <a:t>Covert/overt – consider ethics</a:t>
            </a:r>
          </a:p>
          <a:p>
            <a:r>
              <a:rPr lang="en-GB" dirty="0">
                <a:solidFill>
                  <a:schemeClr val="bg1"/>
                </a:solidFill>
              </a:rPr>
              <a:t>Can be intrusive</a:t>
            </a:r>
          </a:p>
          <a:p>
            <a:r>
              <a:rPr lang="en-GB" dirty="0">
                <a:solidFill>
                  <a:schemeClr val="bg1"/>
                </a:solidFill>
              </a:rPr>
              <a:t>Triangulation</a:t>
            </a:r>
          </a:p>
        </p:txBody>
      </p:sp>
      <p:pic>
        <p:nvPicPr>
          <p:cNvPr id="5" name="Picture 4" descr="A picture containing drawing&#10;&#10;Description automatically generated">
            <a:extLst>
              <a:ext uri="{FF2B5EF4-FFF2-40B4-BE49-F238E27FC236}">
                <a16:creationId xmlns:a16="http://schemas.microsoft.com/office/drawing/2014/main" id="{37467C48-B2A7-4CCB-B8EF-0C0AF962051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74160" y="3214688"/>
            <a:ext cx="5143500" cy="2962275"/>
          </a:xfrm>
          <a:prstGeom prst="rect">
            <a:avLst/>
          </a:prstGeom>
        </p:spPr>
      </p:pic>
      <p:pic>
        <p:nvPicPr>
          <p:cNvPr id="4" name="Recorded Sound">
            <a:hlinkClick r:id="" action="ppaction://media"/>
            <a:extLst>
              <a:ext uri="{FF2B5EF4-FFF2-40B4-BE49-F238E27FC236}">
                <a16:creationId xmlns:a16="http://schemas.microsoft.com/office/drawing/2014/main" id="{463ED0B6-5EEE-488D-88B2-30507A1C534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43340" y="5934330"/>
            <a:ext cx="755139" cy="755139"/>
          </a:xfrm>
          <a:prstGeom prst="rect">
            <a:avLst/>
          </a:prstGeom>
        </p:spPr>
      </p:pic>
    </p:spTree>
    <p:extLst>
      <p:ext uri="{BB962C8B-B14F-4D97-AF65-F5344CB8AC3E}">
        <p14:creationId xmlns:p14="http://schemas.microsoft.com/office/powerpoint/2010/main" val="3984394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297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3" name="Rectangle 9">
            <a:extLst>
              <a:ext uri="{FF2B5EF4-FFF2-40B4-BE49-F238E27FC236}">
                <a16:creationId xmlns:a16="http://schemas.microsoft.com/office/drawing/2014/main" id="{EE1FC7B4-E4A7-4452-B413-1A623E3A7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bg1">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3">
            <a:extLst>
              <a:ext uri="{FF2B5EF4-FFF2-40B4-BE49-F238E27FC236}">
                <a16:creationId xmlns:a16="http://schemas.microsoft.com/office/drawing/2014/main" id="{E0709AF0-24F0-4486-B189-BE6386BD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11">
            <a:extLst>
              <a:ext uri="{FF2B5EF4-FFF2-40B4-BE49-F238E27FC236}">
                <a16:creationId xmlns:a16="http://schemas.microsoft.com/office/drawing/2014/main" id="{FBE3B62F-5853-4A3C-B050-6186351A7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105D898-3BE2-4F5E-9C32-A35EA028656C}"/>
              </a:ext>
            </a:extLst>
          </p:cNvPr>
          <p:cNvSpPr>
            <a:spLocks noGrp="1"/>
          </p:cNvSpPr>
          <p:nvPr>
            <p:ph type="title"/>
          </p:nvPr>
        </p:nvSpPr>
        <p:spPr>
          <a:xfrm>
            <a:off x="4470400" y="448253"/>
            <a:ext cx="3314700" cy="834447"/>
          </a:xfrm>
        </p:spPr>
        <p:txBody>
          <a:bodyPr>
            <a:normAutofit/>
          </a:bodyPr>
          <a:lstStyle/>
          <a:p>
            <a:r>
              <a:rPr lang="en-GB" dirty="0"/>
              <a:t>Ethnography</a:t>
            </a:r>
          </a:p>
        </p:txBody>
      </p:sp>
      <p:sp>
        <p:nvSpPr>
          <p:cNvPr id="3" name="Content Placeholder 2">
            <a:extLst>
              <a:ext uri="{FF2B5EF4-FFF2-40B4-BE49-F238E27FC236}">
                <a16:creationId xmlns:a16="http://schemas.microsoft.com/office/drawing/2014/main" id="{38201669-96D7-4398-B2E1-D5BBB3384EBE}"/>
              </a:ext>
            </a:extLst>
          </p:cNvPr>
          <p:cNvSpPr>
            <a:spLocks noGrp="1"/>
          </p:cNvSpPr>
          <p:nvPr>
            <p:ph idx="1"/>
          </p:nvPr>
        </p:nvSpPr>
        <p:spPr>
          <a:xfrm>
            <a:off x="203200" y="1282700"/>
            <a:ext cx="6647584" cy="5283200"/>
          </a:xfrm>
        </p:spPr>
        <p:txBody>
          <a:bodyPr>
            <a:noAutofit/>
          </a:bodyPr>
          <a:lstStyle/>
          <a:p>
            <a:r>
              <a:rPr lang="en-GB" sz="1800" dirty="0"/>
              <a:t>Originated from anthropology</a:t>
            </a:r>
          </a:p>
          <a:p>
            <a:r>
              <a:rPr lang="en-GB" sz="1800" dirty="0" err="1"/>
              <a:t>Ethno</a:t>
            </a:r>
            <a:r>
              <a:rPr lang="en-GB" sz="1800" dirty="0"/>
              <a:t> = culture, </a:t>
            </a:r>
            <a:r>
              <a:rPr lang="en-GB" sz="1800" dirty="0" err="1"/>
              <a:t>graphy</a:t>
            </a:r>
            <a:r>
              <a:rPr lang="en-GB" sz="1800" dirty="0"/>
              <a:t> = writing</a:t>
            </a:r>
          </a:p>
          <a:p>
            <a:r>
              <a:rPr lang="en-GB" sz="1800" dirty="0"/>
              <a:t>Ethnography = writing about culture</a:t>
            </a:r>
          </a:p>
          <a:p>
            <a:r>
              <a:rPr lang="en-GB" sz="1800" dirty="0"/>
              <a:t>Typically researchers spend a minimum of 6 months ‘in the field’ (participants’ own environment)</a:t>
            </a:r>
          </a:p>
          <a:p>
            <a:r>
              <a:rPr lang="en-GB" sz="1800" dirty="0"/>
              <a:t>Can be challenging when studying topics around crime</a:t>
            </a:r>
          </a:p>
          <a:p>
            <a:r>
              <a:rPr lang="en-GB" sz="1800" dirty="0"/>
              <a:t>Jeff Ferrell’s </a:t>
            </a:r>
            <a:r>
              <a:rPr lang="en-GB" sz="1800" i="1" dirty="0"/>
              <a:t>Ethnography at the Edge </a:t>
            </a:r>
            <a:r>
              <a:rPr lang="en-GB" sz="1800" dirty="0"/>
              <a:t>(1998) details the issues surrounding researching crime</a:t>
            </a:r>
          </a:p>
          <a:p>
            <a:r>
              <a:rPr lang="en-GB" sz="1800" dirty="0"/>
              <a:t>Ethnography encompasses interviewing (usually informal/unstructured), participant observation and the keeping of fieldwork diaries</a:t>
            </a:r>
          </a:p>
          <a:p>
            <a:r>
              <a:rPr lang="en-GB" sz="1800" dirty="0"/>
              <a:t>Masses of information can be acquired</a:t>
            </a:r>
          </a:p>
          <a:p>
            <a:r>
              <a:rPr lang="en-GB" sz="1800" dirty="0"/>
              <a:t>Well known issues are ‘going native’ and becoming involved with/attached to subjects</a:t>
            </a:r>
          </a:p>
          <a:p>
            <a:r>
              <a:rPr lang="en-GB" sz="1800" dirty="0" err="1"/>
              <a:t>Netnography</a:t>
            </a:r>
            <a:r>
              <a:rPr lang="en-GB" sz="1800" dirty="0"/>
              <a:t> – doing ethnography online – theoretically possible during Covid19</a:t>
            </a:r>
          </a:p>
        </p:txBody>
      </p:sp>
      <p:pic>
        <p:nvPicPr>
          <p:cNvPr id="5" name="Picture 4" descr="A group of people posing for a photo&#10;&#10;Description automatically generated">
            <a:extLst>
              <a:ext uri="{FF2B5EF4-FFF2-40B4-BE49-F238E27FC236}">
                <a16:creationId xmlns:a16="http://schemas.microsoft.com/office/drawing/2014/main" id="{F3D43B33-E473-4BF7-80CA-AA398F653AA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53407" y="1884847"/>
            <a:ext cx="4935970" cy="3084981"/>
          </a:xfrm>
          <a:prstGeom prst="rect">
            <a:avLst/>
          </a:prstGeom>
        </p:spPr>
      </p:pic>
      <p:pic>
        <p:nvPicPr>
          <p:cNvPr id="4" name="Recorded Sound">
            <a:hlinkClick r:id="" action="ppaction://media"/>
            <a:extLst>
              <a:ext uri="{FF2B5EF4-FFF2-40B4-BE49-F238E27FC236}">
                <a16:creationId xmlns:a16="http://schemas.microsoft.com/office/drawing/2014/main" id="{EA916E50-1443-4478-852A-45B96D86B6B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19341" y="6021802"/>
            <a:ext cx="669459" cy="669459"/>
          </a:xfrm>
          <a:prstGeom prst="rect">
            <a:avLst/>
          </a:prstGeom>
        </p:spPr>
      </p:pic>
    </p:spTree>
    <p:extLst>
      <p:ext uri="{BB962C8B-B14F-4D97-AF65-F5344CB8AC3E}">
        <p14:creationId xmlns:p14="http://schemas.microsoft.com/office/powerpoint/2010/main" val="43087962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473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E1FC7B4-E4A7-4452-B413-1A623E3A7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bg1">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13">
            <a:extLst>
              <a:ext uri="{FF2B5EF4-FFF2-40B4-BE49-F238E27FC236}">
                <a16:creationId xmlns:a16="http://schemas.microsoft.com/office/drawing/2014/main" id="{E0709AF0-24F0-4486-B189-BE6386BD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Freeform 11">
            <a:extLst>
              <a:ext uri="{FF2B5EF4-FFF2-40B4-BE49-F238E27FC236}">
                <a16:creationId xmlns:a16="http://schemas.microsoft.com/office/drawing/2014/main" id="{FBE3B62F-5853-4A3C-B050-6186351A7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2E5E9C3-5373-4CF0-9F2F-DFB669790105}"/>
              </a:ext>
            </a:extLst>
          </p:cNvPr>
          <p:cNvSpPr>
            <a:spLocks noGrp="1"/>
          </p:cNvSpPr>
          <p:nvPr>
            <p:ph type="title"/>
          </p:nvPr>
        </p:nvSpPr>
        <p:spPr>
          <a:xfrm>
            <a:off x="736600" y="241301"/>
            <a:ext cx="9105900" cy="1423276"/>
          </a:xfrm>
        </p:spPr>
        <p:txBody>
          <a:bodyPr>
            <a:normAutofit/>
          </a:bodyPr>
          <a:lstStyle/>
          <a:p>
            <a:r>
              <a:rPr lang="en-GB" dirty="0"/>
              <a:t>Quantitative data collection</a:t>
            </a:r>
          </a:p>
        </p:txBody>
      </p:sp>
      <p:pic>
        <p:nvPicPr>
          <p:cNvPr id="5" name="Picture 4" descr="A close up of a logo&#10;&#10;Description automatically generated">
            <a:extLst>
              <a:ext uri="{FF2B5EF4-FFF2-40B4-BE49-F238E27FC236}">
                <a16:creationId xmlns:a16="http://schemas.microsoft.com/office/drawing/2014/main" id="{104B1FEA-7630-42A1-AAE3-78D28F953BB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81650" y="2773900"/>
            <a:ext cx="3366877" cy="2247391"/>
          </a:xfrm>
          <a:prstGeom prst="rect">
            <a:avLst/>
          </a:prstGeom>
        </p:spPr>
      </p:pic>
      <p:sp>
        <p:nvSpPr>
          <p:cNvPr id="3" name="Content Placeholder 2">
            <a:extLst>
              <a:ext uri="{FF2B5EF4-FFF2-40B4-BE49-F238E27FC236}">
                <a16:creationId xmlns:a16="http://schemas.microsoft.com/office/drawing/2014/main" id="{F76053D8-5B5C-4BEB-B60B-2CF16D8F0E27}"/>
              </a:ext>
            </a:extLst>
          </p:cNvPr>
          <p:cNvSpPr>
            <a:spLocks noGrp="1"/>
          </p:cNvSpPr>
          <p:nvPr>
            <p:ph idx="1"/>
          </p:nvPr>
        </p:nvSpPr>
        <p:spPr>
          <a:xfrm>
            <a:off x="5103382" y="1664577"/>
            <a:ext cx="6872718" cy="4825123"/>
          </a:xfrm>
        </p:spPr>
        <p:txBody>
          <a:bodyPr>
            <a:normAutofit/>
          </a:bodyPr>
          <a:lstStyle/>
          <a:p>
            <a:r>
              <a:rPr lang="en-GB" sz="2400" dirty="0"/>
              <a:t>Quantitative = quantity = numbers</a:t>
            </a:r>
          </a:p>
          <a:p>
            <a:r>
              <a:rPr lang="en-GB" sz="2400" dirty="0"/>
              <a:t>Data which can be measured and tested</a:t>
            </a:r>
          </a:p>
          <a:p>
            <a:r>
              <a:rPr lang="en-GB" sz="2400" dirty="0"/>
              <a:t>Structured response categories provided</a:t>
            </a:r>
          </a:p>
          <a:p>
            <a:r>
              <a:rPr lang="en-GB" sz="2400" dirty="0"/>
              <a:t>‘Objective’ – is any method objective? If not, why?</a:t>
            </a:r>
          </a:p>
          <a:p>
            <a:r>
              <a:rPr lang="en-GB" sz="2400" dirty="0"/>
              <a:t>Researcher involved/uninvolved? </a:t>
            </a:r>
          </a:p>
          <a:p>
            <a:r>
              <a:rPr lang="en-GB" sz="2400" dirty="0"/>
              <a:t>Inductive reasoning</a:t>
            </a:r>
          </a:p>
          <a:p>
            <a:r>
              <a:rPr lang="en-GB" sz="2400" dirty="0"/>
              <a:t>Outcome = statistical analysis</a:t>
            </a:r>
          </a:p>
          <a:p>
            <a:r>
              <a:rPr lang="en-GB" sz="2400" dirty="0"/>
              <a:t>Cost – variable</a:t>
            </a:r>
          </a:p>
          <a:p>
            <a:r>
              <a:rPr lang="en-GB" sz="2400" dirty="0"/>
              <a:t>Larger sample sizes</a:t>
            </a:r>
          </a:p>
          <a:p>
            <a:r>
              <a:rPr lang="en-GB" sz="2400" dirty="0"/>
              <a:t>Difficult to change things once data collection starts</a:t>
            </a:r>
          </a:p>
        </p:txBody>
      </p:sp>
      <p:pic>
        <p:nvPicPr>
          <p:cNvPr id="4" name="Recorded Sound">
            <a:hlinkClick r:id="" action="ppaction://media"/>
            <a:extLst>
              <a:ext uri="{FF2B5EF4-FFF2-40B4-BE49-F238E27FC236}">
                <a16:creationId xmlns:a16="http://schemas.microsoft.com/office/drawing/2014/main" id="{69F5071D-9111-4673-A561-3505E4EA056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076076" y="368300"/>
            <a:ext cx="807065" cy="807065"/>
          </a:xfrm>
          <a:prstGeom prst="rect">
            <a:avLst/>
          </a:prstGeom>
        </p:spPr>
      </p:pic>
    </p:spTree>
    <p:extLst>
      <p:ext uri="{BB962C8B-B14F-4D97-AF65-F5344CB8AC3E}">
        <p14:creationId xmlns:p14="http://schemas.microsoft.com/office/powerpoint/2010/main" val="246058680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353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1CC6BD-A78D-4BD4-87B4-D0F6732E8A74}"/>
              </a:ext>
            </a:extLst>
          </p:cNvPr>
          <p:cNvSpPr>
            <a:spLocks noGrp="1"/>
          </p:cNvSpPr>
          <p:nvPr>
            <p:ph type="title"/>
          </p:nvPr>
        </p:nvSpPr>
        <p:spPr>
          <a:xfrm>
            <a:off x="838200" y="631825"/>
            <a:ext cx="10515600" cy="1325563"/>
          </a:xfrm>
        </p:spPr>
        <p:txBody>
          <a:bodyPr>
            <a:normAutofit/>
          </a:bodyPr>
          <a:lstStyle/>
          <a:p>
            <a:r>
              <a:rPr lang="en-GB">
                <a:solidFill>
                  <a:schemeClr val="bg1"/>
                </a:solidFill>
              </a:rPr>
              <a:t>Quantitative data collection methods</a:t>
            </a:r>
          </a:p>
        </p:txBody>
      </p:sp>
      <p:cxnSp>
        <p:nvCxnSpPr>
          <p:cNvPr id="10" name="Straight Connector 9">
            <a:extLst>
              <a:ext uri="{FF2B5EF4-FFF2-40B4-BE49-F238E27FC236}">
                <a16:creationId xmlns:a16="http://schemas.microsoft.com/office/drawing/2014/main" id="{E8E35B83-1EC3-4F87-9D54-D86346335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7636" y="1957388"/>
            <a:ext cx="1039672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726AA89-E782-4336-AE36-B96ABB70E9C3}"/>
              </a:ext>
            </a:extLst>
          </p:cNvPr>
          <p:cNvSpPr>
            <a:spLocks noGrp="1"/>
          </p:cNvSpPr>
          <p:nvPr>
            <p:ph idx="1"/>
          </p:nvPr>
        </p:nvSpPr>
        <p:spPr>
          <a:xfrm>
            <a:off x="838200" y="2269173"/>
            <a:ext cx="10515600" cy="3659988"/>
          </a:xfrm>
        </p:spPr>
        <p:txBody>
          <a:bodyPr>
            <a:normAutofit/>
          </a:bodyPr>
          <a:lstStyle/>
          <a:p>
            <a:r>
              <a:rPr lang="en-GB" sz="2000">
                <a:solidFill>
                  <a:schemeClr val="bg1"/>
                </a:solidFill>
              </a:rPr>
              <a:t>Surveys</a:t>
            </a:r>
          </a:p>
          <a:p>
            <a:r>
              <a:rPr lang="en-GB" sz="2000">
                <a:solidFill>
                  <a:schemeClr val="bg1"/>
                </a:solidFill>
              </a:rPr>
              <a:t>Questionnaires</a:t>
            </a:r>
          </a:p>
          <a:p>
            <a:r>
              <a:rPr lang="en-GB" sz="2000">
                <a:solidFill>
                  <a:schemeClr val="bg1"/>
                </a:solidFill>
              </a:rPr>
              <a:t>Polls</a:t>
            </a:r>
          </a:p>
          <a:p>
            <a:endParaRPr lang="en-GB" sz="2000">
              <a:solidFill>
                <a:schemeClr val="bg1"/>
              </a:solidFill>
            </a:endParaRPr>
          </a:p>
          <a:p>
            <a:r>
              <a:rPr lang="en-GB" sz="2000">
                <a:solidFill>
                  <a:schemeClr val="bg1"/>
                </a:solidFill>
                <a:hlinkClick r:id="rId4"/>
              </a:rPr>
              <a:t>https://www.crimesurvey.co.uk/en/index.html</a:t>
            </a:r>
            <a:endParaRPr lang="en-GB" sz="2000">
              <a:solidFill>
                <a:schemeClr val="bg1"/>
              </a:solidFill>
            </a:endParaRPr>
          </a:p>
          <a:p>
            <a:r>
              <a:rPr lang="en-GB" sz="2000">
                <a:solidFill>
                  <a:schemeClr val="bg1"/>
                </a:solidFill>
                <a:hlinkClick r:id="rId5"/>
              </a:rPr>
              <a:t>https://www.ons.gov.uk/surveys/</a:t>
            </a:r>
            <a:endParaRPr lang="en-GB" sz="2000">
              <a:solidFill>
                <a:schemeClr val="bg1"/>
              </a:solidFill>
            </a:endParaRPr>
          </a:p>
          <a:p>
            <a:endParaRPr lang="en-GB" sz="2000">
              <a:solidFill>
                <a:schemeClr val="bg1"/>
              </a:solidFill>
            </a:endParaRPr>
          </a:p>
          <a:p>
            <a:r>
              <a:rPr lang="en-GB" sz="2000">
                <a:solidFill>
                  <a:schemeClr val="bg1"/>
                </a:solidFill>
              </a:rPr>
              <a:t>Self response questionnaires can be sent out via email or conducted online – ideal for Covid19 situation! </a:t>
            </a:r>
          </a:p>
          <a:p>
            <a:endParaRPr lang="en-GB" sz="2000">
              <a:solidFill>
                <a:schemeClr val="bg1"/>
              </a:solidFill>
            </a:endParaRPr>
          </a:p>
        </p:txBody>
      </p:sp>
      <p:pic>
        <p:nvPicPr>
          <p:cNvPr id="4" name="Recorded Sound">
            <a:hlinkClick r:id="" action="ppaction://media"/>
            <a:extLst>
              <a:ext uri="{FF2B5EF4-FFF2-40B4-BE49-F238E27FC236}">
                <a16:creationId xmlns:a16="http://schemas.microsoft.com/office/drawing/2014/main" id="{8B7CC803-4660-4FE9-8528-872EF42C8BE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702744" y="593328"/>
            <a:ext cx="909374" cy="909374"/>
          </a:xfrm>
          <a:prstGeom prst="rect">
            <a:avLst/>
          </a:prstGeom>
        </p:spPr>
      </p:pic>
    </p:spTree>
    <p:extLst>
      <p:ext uri="{BB962C8B-B14F-4D97-AF65-F5344CB8AC3E}">
        <p14:creationId xmlns:p14="http://schemas.microsoft.com/office/powerpoint/2010/main" val="751534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138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92226-1DEC-41FC-8728-48AB705B8441}"/>
              </a:ext>
            </a:extLst>
          </p:cNvPr>
          <p:cNvSpPr>
            <a:spLocks noGrp="1"/>
          </p:cNvSpPr>
          <p:nvPr>
            <p:ph type="title"/>
          </p:nvPr>
        </p:nvSpPr>
        <p:spPr>
          <a:xfrm>
            <a:off x="723900" y="1"/>
            <a:ext cx="10629900" cy="990599"/>
          </a:xfrm>
          <a:solidFill>
            <a:schemeClr val="tx1">
              <a:lumMod val="75000"/>
              <a:lumOff val="25000"/>
            </a:schemeClr>
          </a:solidFill>
        </p:spPr>
        <p:txBody>
          <a:bodyPr/>
          <a:lstStyle/>
          <a:p>
            <a:r>
              <a:rPr lang="en-GB" dirty="0">
                <a:solidFill>
                  <a:schemeClr val="bg1"/>
                </a:solidFill>
              </a:rPr>
              <a:t>How to create a good questionnaire </a:t>
            </a:r>
          </a:p>
        </p:txBody>
      </p:sp>
      <p:sp>
        <p:nvSpPr>
          <p:cNvPr id="3" name="Content Placeholder 2">
            <a:extLst>
              <a:ext uri="{FF2B5EF4-FFF2-40B4-BE49-F238E27FC236}">
                <a16:creationId xmlns:a16="http://schemas.microsoft.com/office/drawing/2014/main" id="{FBA0D138-7510-465C-94A9-E0BC6B2CC0C5}"/>
              </a:ext>
            </a:extLst>
          </p:cNvPr>
          <p:cNvSpPr>
            <a:spLocks noGrp="1"/>
          </p:cNvSpPr>
          <p:nvPr>
            <p:ph idx="1"/>
          </p:nvPr>
        </p:nvSpPr>
        <p:spPr>
          <a:xfrm>
            <a:off x="723900" y="1092200"/>
            <a:ext cx="10629900" cy="5511800"/>
          </a:xfrm>
          <a:solidFill>
            <a:schemeClr val="tx1">
              <a:lumMod val="75000"/>
              <a:lumOff val="25000"/>
            </a:schemeClr>
          </a:solidFill>
        </p:spPr>
        <p:txBody>
          <a:bodyPr>
            <a:normAutofit fontScale="85000" lnSpcReduction="20000"/>
          </a:bodyPr>
          <a:lstStyle/>
          <a:p>
            <a:r>
              <a:rPr lang="en-GB" dirty="0">
                <a:solidFill>
                  <a:schemeClr val="bg1"/>
                </a:solidFill>
              </a:rPr>
              <a:t>Ask relevant questions pertaining only to research topic</a:t>
            </a:r>
          </a:p>
          <a:p>
            <a:r>
              <a:rPr lang="en-GB" dirty="0">
                <a:solidFill>
                  <a:schemeClr val="bg1"/>
                </a:solidFill>
              </a:rPr>
              <a:t>Keep questions short (max 16 words), simple and well written</a:t>
            </a:r>
          </a:p>
          <a:p>
            <a:r>
              <a:rPr lang="en-GB" dirty="0">
                <a:solidFill>
                  <a:schemeClr val="bg1"/>
                </a:solidFill>
              </a:rPr>
              <a:t>Place easier questions first</a:t>
            </a:r>
          </a:p>
          <a:p>
            <a:r>
              <a:rPr lang="en-GB" dirty="0">
                <a:solidFill>
                  <a:schemeClr val="bg1"/>
                </a:solidFill>
              </a:rPr>
              <a:t>Use individual questions (avoiding merging two or more)</a:t>
            </a:r>
          </a:p>
          <a:p>
            <a:r>
              <a:rPr lang="en-GB" dirty="0">
                <a:solidFill>
                  <a:schemeClr val="bg1"/>
                </a:solidFill>
              </a:rPr>
              <a:t>Use contextualised explanations for groups of related questions</a:t>
            </a:r>
          </a:p>
          <a:p>
            <a:r>
              <a:rPr lang="en-GB" dirty="0">
                <a:solidFill>
                  <a:schemeClr val="bg1"/>
                </a:solidFill>
              </a:rPr>
              <a:t>Use check boxes and fill-in boxes if/when more detail is needed</a:t>
            </a:r>
          </a:p>
          <a:p>
            <a:r>
              <a:rPr lang="en-GB" dirty="0">
                <a:solidFill>
                  <a:schemeClr val="bg1"/>
                </a:solidFill>
              </a:rPr>
              <a:t>Do not make it too long – respondents want to complete it quickly</a:t>
            </a:r>
          </a:p>
          <a:p>
            <a:r>
              <a:rPr lang="en-GB" dirty="0">
                <a:solidFill>
                  <a:schemeClr val="bg1"/>
                </a:solidFill>
              </a:rPr>
              <a:t>Aim to get valid responses that truly reflect respondent’s opinions</a:t>
            </a:r>
          </a:p>
          <a:p>
            <a:r>
              <a:rPr lang="en-GB" dirty="0">
                <a:solidFill>
                  <a:schemeClr val="bg1"/>
                </a:solidFill>
              </a:rPr>
              <a:t>Be specific and clear and generally avoid open ended questions</a:t>
            </a:r>
          </a:p>
          <a:p>
            <a:r>
              <a:rPr lang="en-GB" dirty="0">
                <a:solidFill>
                  <a:schemeClr val="bg1"/>
                </a:solidFill>
              </a:rPr>
              <a:t>Avoid ‘leading’ or ‘double negative’ questions</a:t>
            </a:r>
          </a:p>
          <a:p>
            <a:r>
              <a:rPr lang="en-GB" dirty="0">
                <a:solidFill>
                  <a:schemeClr val="bg1"/>
                </a:solidFill>
              </a:rPr>
              <a:t>Aim to acquire a representative response so data is inferable</a:t>
            </a:r>
          </a:p>
          <a:p>
            <a:r>
              <a:rPr lang="en-GB" dirty="0">
                <a:solidFill>
                  <a:schemeClr val="bg1"/>
                </a:solidFill>
              </a:rPr>
              <a:t>Choose the right tool – email a spreadsheet style questionnaire with return address or use an online tool like SurveyMonkey?</a:t>
            </a:r>
          </a:p>
          <a:p>
            <a:r>
              <a:rPr lang="en-GB" dirty="0">
                <a:solidFill>
                  <a:schemeClr val="bg1"/>
                </a:solidFill>
              </a:rPr>
              <a:t>Give a deadline for completion</a:t>
            </a:r>
          </a:p>
          <a:p>
            <a:endParaRPr lang="en-GB" dirty="0"/>
          </a:p>
          <a:p>
            <a:endParaRPr lang="en-GB" dirty="0"/>
          </a:p>
        </p:txBody>
      </p:sp>
      <p:pic>
        <p:nvPicPr>
          <p:cNvPr id="4" name="Recorded Sound">
            <a:hlinkClick r:id="" action="ppaction://media"/>
            <a:extLst>
              <a:ext uri="{FF2B5EF4-FFF2-40B4-BE49-F238E27FC236}">
                <a16:creationId xmlns:a16="http://schemas.microsoft.com/office/drawing/2014/main" id="{2CEA8600-B870-41C7-90AD-9F980348435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00529" y="5868859"/>
            <a:ext cx="735141" cy="735141"/>
          </a:xfrm>
          <a:prstGeom prst="rect">
            <a:avLst/>
          </a:prstGeom>
        </p:spPr>
      </p:pic>
    </p:spTree>
    <p:extLst>
      <p:ext uri="{BB962C8B-B14F-4D97-AF65-F5344CB8AC3E}">
        <p14:creationId xmlns:p14="http://schemas.microsoft.com/office/powerpoint/2010/main" val="12521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722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E34FE-7D0A-437A-8504-44200809E03F}"/>
              </a:ext>
            </a:extLst>
          </p:cNvPr>
          <p:cNvSpPr>
            <a:spLocks noGrp="1"/>
          </p:cNvSpPr>
          <p:nvPr>
            <p:ph type="title"/>
          </p:nvPr>
        </p:nvSpPr>
        <p:spPr/>
        <p:txBody>
          <a:bodyPr/>
          <a:lstStyle/>
          <a:p>
            <a:r>
              <a:rPr lang="en-GB" dirty="0">
                <a:solidFill>
                  <a:schemeClr val="bg1"/>
                </a:solidFill>
              </a:rPr>
              <a:t>Developing a questionnaire</a:t>
            </a:r>
          </a:p>
        </p:txBody>
      </p:sp>
      <p:sp>
        <p:nvSpPr>
          <p:cNvPr id="3" name="Content Placeholder 2">
            <a:extLst>
              <a:ext uri="{FF2B5EF4-FFF2-40B4-BE49-F238E27FC236}">
                <a16:creationId xmlns:a16="http://schemas.microsoft.com/office/drawing/2014/main" id="{25F2EF10-0E4D-4E65-8A42-5E3E15375893}"/>
              </a:ext>
            </a:extLst>
          </p:cNvPr>
          <p:cNvSpPr>
            <a:spLocks noGrp="1"/>
          </p:cNvSpPr>
          <p:nvPr>
            <p:ph idx="1"/>
          </p:nvPr>
        </p:nvSpPr>
        <p:spPr>
          <a:xfrm>
            <a:off x="4896464" y="1818968"/>
            <a:ext cx="6457335" cy="4357995"/>
          </a:xfrm>
        </p:spPr>
        <p:txBody>
          <a:bodyPr>
            <a:normAutofit fontScale="92500" lnSpcReduction="20000"/>
          </a:bodyPr>
          <a:lstStyle/>
          <a:p>
            <a:r>
              <a:rPr lang="en-GB" dirty="0">
                <a:solidFill>
                  <a:schemeClr val="bg1"/>
                </a:solidFill>
              </a:rPr>
              <a:t>Plan </a:t>
            </a:r>
          </a:p>
          <a:p>
            <a:r>
              <a:rPr lang="en-GB" sz="2000" dirty="0">
                <a:solidFill>
                  <a:schemeClr val="bg1"/>
                </a:solidFill>
              </a:rPr>
              <a:t>Make sure you are clear on research aims and objectives </a:t>
            </a:r>
          </a:p>
          <a:p>
            <a:r>
              <a:rPr lang="en-GB" sz="2000" dirty="0">
                <a:solidFill>
                  <a:schemeClr val="bg1"/>
                </a:solidFill>
              </a:rPr>
              <a:t>Use your supervisor if you need help clarifying</a:t>
            </a:r>
          </a:p>
          <a:p>
            <a:r>
              <a:rPr lang="en-GB" sz="2000" dirty="0">
                <a:solidFill>
                  <a:schemeClr val="bg1"/>
                </a:solidFill>
              </a:rPr>
              <a:t>Explore different options</a:t>
            </a:r>
          </a:p>
          <a:p>
            <a:r>
              <a:rPr lang="en-GB" sz="2000" dirty="0">
                <a:solidFill>
                  <a:schemeClr val="bg1"/>
                </a:solidFill>
              </a:rPr>
              <a:t>Confirm target group</a:t>
            </a:r>
          </a:p>
          <a:p>
            <a:r>
              <a:rPr lang="en-GB" dirty="0">
                <a:solidFill>
                  <a:schemeClr val="bg1"/>
                </a:solidFill>
              </a:rPr>
              <a:t>Design</a:t>
            </a:r>
          </a:p>
          <a:p>
            <a:r>
              <a:rPr lang="en-GB" sz="2000" dirty="0">
                <a:solidFill>
                  <a:schemeClr val="bg1"/>
                </a:solidFill>
              </a:rPr>
              <a:t>See previous slide</a:t>
            </a:r>
          </a:p>
          <a:p>
            <a:r>
              <a:rPr lang="en-GB" dirty="0">
                <a:solidFill>
                  <a:schemeClr val="bg1"/>
                </a:solidFill>
              </a:rPr>
              <a:t>Pilot</a:t>
            </a:r>
          </a:p>
          <a:p>
            <a:r>
              <a:rPr lang="en-GB" sz="2000" dirty="0">
                <a:solidFill>
                  <a:schemeClr val="bg1"/>
                </a:solidFill>
              </a:rPr>
              <a:t>Send out to small group for feedback and assessment </a:t>
            </a:r>
          </a:p>
          <a:p>
            <a:r>
              <a:rPr lang="en-GB" sz="2000" dirty="0">
                <a:solidFill>
                  <a:schemeClr val="bg1"/>
                </a:solidFill>
              </a:rPr>
              <a:t>Tests the process</a:t>
            </a:r>
          </a:p>
          <a:p>
            <a:r>
              <a:rPr lang="en-GB" sz="3000" dirty="0">
                <a:solidFill>
                  <a:schemeClr val="bg1"/>
                </a:solidFill>
              </a:rPr>
              <a:t>Redesign</a:t>
            </a:r>
            <a:r>
              <a:rPr lang="en-GB" sz="2000" dirty="0">
                <a:solidFill>
                  <a:schemeClr val="bg1"/>
                </a:solidFill>
              </a:rPr>
              <a:t> </a:t>
            </a:r>
          </a:p>
          <a:p>
            <a:r>
              <a:rPr lang="en-GB" dirty="0">
                <a:solidFill>
                  <a:schemeClr val="bg1"/>
                </a:solidFill>
              </a:rPr>
              <a:t>Final questionnaire </a:t>
            </a:r>
          </a:p>
        </p:txBody>
      </p:sp>
      <p:pic>
        <p:nvPicPr>
          <p:cNvPr id="1026" name="Picture 2" descr="See the source image">
            <a:extLst>
              <a:ext uri="{FF2B5EF4-FFF2-40B4-BE49-F238E27FC236}">
                <a16:creationId xmlns:a16="http://schemas.microsoft.com/office/drawing/2014/main" id="{89A49365-BE22-4713-A466-355E359D86D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3903" y="1995948"/>
            <a:ext cx="3373694" cy="2249129"/>
          </a:xfrm>
          <a:prstGeom prst="rect">
            <a:avLst/>
          </a:prstGeom>
          <a:noFill/>
          <a:extLst>
            <a:ext uri="{909E8E84-426E-40DD-AFC4-6F175D3DCCD1}">
              <a14:hiddenFill xmlns:a14="http://schemas.microsoft.com/office/drawing/2010/main">
                <a:solidFill>
                  <a:srgbClr val="FFFFFF"/>
                </a:solidFill>
              </a14:hiddenFill>
            </a:ext>
          </a:extLst>
        </p:spPr>
      </p:pic>
      <p:pic>
        <p:nvPicPr>
          <p:cNvPr id="4" name="Recorded Sound">
            <a:hlinkClick r:id="" action="ppaction://media"/>
            <a:extLst>
              <a:ext uri="{FF2B5EF4-FFF2-40B4-BE49-F238E27FC236}">
                <a16:creationId xmlns:a16="http://schemas.microsoft.com/office/drawing/2014/main" id="{01385302-8F60-4B5B-A630-FE15E852C4F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54848" y="5804309"/>
            <a:ext cx="745307" cy="745307"/>
          </a:xfrm>
          <a:prstGeom prst="rect">
            <a:avLst/>
          </a:prstGeom>
        </p:spPr>
      </p:pic>
    </p:spTree>
    <p:extLst>
      <p:ext uri="{BB962C8B-B14F-4D97-AF65-F5344CB8AC3E}">
        <p14:creationId xmlns:p14="http://schemas.microsoft.com/office/powerpoint/2010/main" val="3702786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657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6759F-8807-4869-B5D6-5F484E448369}"/>
              </a:ext>
            </a:extLst>
          </p:cNvPr>
          <p:cNvSpPr>
            <a:spLocks noGrp="1"/>
          </p:cNvSpPr>
          <p:nvPr>
            <p:ph type="title"/>
          </p:nvPr>
        </p:nvSpPr>
        <p:spPr/>
        <p:txBody>
          <a:bodyPr/>
          <a:lstStyle/>
          <a:p>
            <a:r>
              <a:rPr lang="en-GB" dirty="0">
                <a:solidFill>
                  <a:schemeClr val="bg1"/>
                </a:solidFill>
              </a:rPr>
              <a:t>Access to the field – how do you acquire subjects/participants for your study?</a:t>
            </a:r>
          </a:p>
        </p:txBody>
      </p:sp>
      <p:sp>
        <p:nvSpPr>
          <p:cNvPr id="3" name="Content Placeholder 2">
            <a:extLst>
              <a:ext uri="{FF2B5EF4-FFF2-40B4-BE49-F238E27FC236}">
                <a16:creationId xmlns:a16="http://schemas.microsoft.com/office/drawing/2014/main" id="{92005E40-DD7D-4D32-8429-A8269BD4D47D}"/>
              </a:ext>
            </a:extLst>
          </p:cNvPr>
          <p:cNvSpPr>
            <a:spLocks noGrp="1"/>
          </p:cNvSpPr>
          <p:nvPr>
            <p:ph idx="1"/>
          </p:nvPr>
        </p:nvSpPr>
        <p:spPr>
          <a:solidFill>
            <a:schemeClr val="tx1"/>
          </a:solidFill>
        </p:spPr>
        <p:txBody>
          <a:bodyPr>
            <a:noAutofit/>
          </a:bodyPr>
          <a:lstStyle/>
          <a:p>
            <a:r>
              <a:rPr lang="en-GB" dirty="0">
                <a:solidFill>
                  <a:schemeClr val="bg1"/>
                </a:solidFill>
              </a:rPr>
              <a:t>This is important to consider when choosing research methods</a:t>
            </a:r>
          </a:p>
          <a:p>
            <a:r>
              <a:rPr lang="en-GB" dirty="0">
                <a:solidFill>
                  <a:schemeClr val="bg1"/>
                </a:solidFill>
              </a:rPr>
              <a:t>Think carefully about how you will recruit participants</a:t>
            </a:r>
          </a:p>
          <a:p>
            <a:r>
              <a:rPr lang="en-GB" dirty="0">
                <a:solidFill>
                  <a:schemeClr val="bg1"/>
                </a:solidFill>
              </a:rPr>
              <a:t>What sort of sample do you need? Random? Representative?</a:t>
            </a:r>
          </a:p>
          <a:p>
            <a:r>
              <a:rPr lang="en-GB" dirty="0">
                <a:solidFill>
                  <a:schemeClr val="bg1"/>
                </a:solidFill>
              </a:rPr>
              <a:t>Particularly difficult with qualitative methods because:</a:t>
            </a:r>
          </a:p>
          <a:p>
            <a:r>
              <a:rPr lang="en-GB" dirty="0">
                <a:solidFill>
                  <a:schemeClr val="bg1"/>
                </a:solidFill>
              </a:rPr>
              <a:t>You have to arrange dates and times to interview/facilitate focus groups around not only your life but also other people’s</a:t>
            </a:r>
          </a:p>
          <a:p>
            <a:r>
              <a:rPr lang="en-GB" dirty="0">
                <a:solidFill>
                  <a:schemeClr val="bg1"/>
                </a:solidFill>
              </a:rPr>
              <a:t>You may have participants deemed vulnerable e.g. children/young people</a:t>
            </a:r>
          </a:p>
          <a:p>
            <a:r>
              <a:rPr lang="en-GB" dirty="0">
                <a:solidFill>
                  <a:schemeClr val="bg1"/>
                </a:solidFill>
              </a:rPr>
              <a:t>Consent must be acquired </a:t>
            </a:r>
          </a:p>
        </p:txBody>
      </p:sp>
      <p:pic>
        <p:nvPicPr>
          <p:cNvPr id="4" name="Recorded Sound">
            <a:hlinkClick r:id="" action="ppaction://media"/>
            <a:extLst>
              <a:ext uri="{FF2B5EF4-FFF2-40B4-BE49-F238E27FC236}">
                <a16:creationId xmlns:a16="http://schemas.microsoft.com/office/drawing/2014/main" id="{FCA333D4-DF9F-4B16-A59E-98181C17240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48808" y="5899355"/>
            <a:ext cx="764971" cy="764971"/>
          </a:xfrm>
          <a:prstGeom prst="rect">
            <a:avLst/>
          </a:prstGeom>
        </p:spPr>
      </p:pic>
    </p:spTree>
    <p:extLst>
      <p:ext uri="{BB962C8B-B14F-4D97-AF65-F5344CB8AC3E}">
        <p14:creationId xmlns:p14="http://schemas.microsoft.com/office/powerpoint/2010/main" val="2335909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111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95352-EE97-4A77-9A33-DAF9E7AA85AA}"/>
              </a:ext>
            </a:extLst>
          </p:cNvPr>
          <p:cNvSpPr>
            <a:spLocks noGrp="1"/>
          </p:cNvSpPr>
          <p:nvPr>
            <p:ph type="title"/>
          </p:nvPr>
        </p:nvSpPr>
        <p:spPr>
          <a:solidFill>
            <a:schemeClr val="tx1"/>
          </a:solidFill>
        </p:spPr>
        <p:txBody>
          <a:bodyPr/>
          <a:lstStyle/>
          <a:p>
            <a:r>
              <a:rPr lang="en-GB" dirty="0">
                <a:solidFill>
                  <a:schemeClr val="bg1"/>
                </a:solidFill>
              </a:rPr>
              <a:t>Consent</a:t>
            </a:r>
          </a:p>
        </p:txBody>
      </p:sp>
      <p:sp>
        <p:nvSpPr>
          <p:cNvPr id="3" name="Content Placeholder 2">
            <a:extLst>
              <a:ext uri="{FF2B5EF4-FFF2-40B4-BE49-F238E27FC236}">
                <a16:creationId xmlns:a16="http://schemas.microsoft.com/office/drawing/2014/main" id="{63BDC908-EF56-4326-A591-0933132DA3D4}"/>
              </a:ext>
            </a:extLst>
          </p:cNvPr>
          <p:cNvSpPr>
            <a:spLocks noGrp="1"/>
          </p:cNvSpPr>
          <p:nvPr>
            <p:ph idx="1"/>
          </p:nvPr>
        </p:nvSpPr>
        <p:spPr>
          <a:solidFill>
            <a:schemeClr val="tx1"/>
          </a:solidFill>
        </p:spPr>
        <p:txBody>
          <a:bodyPr>
            <a:normAutofit fontScale="92500" lnSpcReduction="20000"/>
          </a:bodyPr>
          <a:lstStyle/>
          <a:p>
            <a:r>
              <a:rPr lang="en-GB" dirty="0">
                <a:solidFill>
                  <a:schemeClr val="bg1"/>
                </a:solidFill>
              </a:rPr>
              <a:t>Consent must be acquired when doing research and is an important aspects of ethical practice, discussed in the earlier lecture on ‘getting going with the dissertation’</a:t>
            </a:r>
          </a:p>
          <a:p>
            <a:r>
              <a:rPr lang="en-GB" dirty="0">
                <a:solidFill>
                  <a:schemeClr val="bg1"/>
                </a:solidFill>
              </a:rPr>
              <a:t>Ongoing process - communication - practice of transparency</a:t>
            </a:r>
          </a:p>
          <a:p>
            <a:r>
              <a:rPr lang="en-GB" dirty="0">
                <a:solidFill>
                  <a:schemeClr val="bg1"/>
                </a:solidFill>
              </a:rPr>
              <a:t>Participants are informed of the details of the study</a:t>
            </a:r>
          </a:p>
          <a:p>
            <a:r>
              <a:rPr lang="en-GB" dirty="0">
                <a:solidFill>
                  <a:schemeClr val="bg1"/>
                </a:solidFill>
              </a:rPr>
              <a:t>Important to emphasise confidentiality and anonymity of individuals, groups, institutions and organisations, and places</a:t>
            </a:r>
          </a:p>
          <a:p>
            <a:r>
              <a:rPr lang="en-GB" dirty="0">
                <a:solidFill>
                  <a:schemeClr val="bg1"/>
                </a:solidFill>
              </a:rPr>
              <a:t>Allows participants to volunteer freely and feel comfortable in the knowledge that their personal information won’t be shared</a:t>
            </a:r>
          </a:p>
          <a:p>
            <a:r>
              <a:rPr lang="en-GB" dirty="0">
                <a:solidFill>
                  <a:schemeClr val="bg1"/>
                </a:solidFill>
              </a:rPr>
              <a:t>Template forms are available – should be sent out to participants involved in qualitative research</a:t>
            </a:r>
          </a:p>
          <a:p>
            <a:r>
              <a:rPr lang="en-GB" dirty="0">
                <a:solidFill>
                  <a:schemeClr val="bg1"/>
                </a:solidFill>
              </a:rPr>
              <a:t>Quantitative research – details of research project on questionnaires </a:t>
            </a:r>
          </a:p>
        </p:txBody>
      </p:sp>
      <p:pic>
        <p:nvPicPr>
          <p:cNvPr id="4" name="Recorded Sound">
            <a:hlinkClick r:id="" action="ppaction://media"/>
            <a:extLst>
              <a:ext uri="{FF2B5EF4-FFF2-40B4-BE49-F238E27FC236}">
                <a16:creationId xmlns:a16="http://schemas.microsoft.com/office/drawing/2014/main" id="{C404985A-BDA0-48FE-94BD-5EED889869E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79277" y="5808406"/>
            <a:ext cx="773831" cy="773831"/>
          </a:xfrm>
          <a:prstGeom prst="rect">
            <a:avLst/>
          </a:prstGeom>
        </p:spPr>
      </p:pic>
    </p:spTree>
    <p:extLst>
      <p:ext uri="{BB962C8B-B14F-4D97-AF65-F5344CB8AC3E}">
        <p14:creationId xmlns:p14="http://schemas.microsoft.com/office/powerpoint/2010/main" val="3314209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528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A0927-E900-4D51-9AA5-168549AD162E}"/>
              </a:ext>
            </a:extLst>
          </p:cNvPr>
          <p:cNvSpPr>
            <a:spLocks noGrp="1"/>
          </p:cNvSpPr>
          <p:nvPr>
            <p:ph type="title"/>
          </p:nvPr>
        </p:nvSpPr>
        <p:spPr/>
        <p:txBody>
          <a:bodyPr/>
          <a:lstStyle/>
          <a:p>
            <a:r>
              <a:rPr lang="en-GB" dirty="0">
                <a:solidFill>
                  <a:schemeClr val="bg1"/>
                </a:solidFill>
              </a:rPr>
              <a:t>Whatever your chosen method, be professional and polite…</a:t>
            </a:r>
          </a:p>
        </p:txBody>
      </p:sp>
      <p:sp>
        <p:nvSpPr>
          <p:cNvPr id="3" name="Content Placeholder 2">
            <a:extLst>
              <a:ext uri="{FF2B5EF4-FFF2-40B4-BE49-F238E27FC236}">
                <a16:creationId xmlns:a16="http://schemas.microsoft.com/office/drawing/2014/main" id="{D3416582-55D7-475A-96C6-04CE9957E6B7}"/>
              </a:ext>
            </a:extLst>
          </p:cNvPr>
          <p:cNvSpPr>
            <a:spLocks noGrp="1"/>
          </p:cNvSpPr>
          <p:nvPr>
            <p:ph idx="1"/>
          </p:nvPr>
        </p:nvSpPr>
        <p:spPr/>
        <p:txBody>
          <a:bodyPr>
            <a:normAutofit/>
          </a:bodyPr>
          <a:lstStyle/>
          <a:p>
            <a:r>
              <a:rPr lang="en-GB" sz="3600" dirty="0">
                <a:solidFill>
                  <a:schemeClr val="bg1"/>
                </a:solidFill>
              </a:rPr>
              <a:t>Explain your project fully</a:t>
            </a:r>
          </a:p>
          <a:p>
            <a:r>
              <a:rPr lang="en-GB" sz="3600" dirty="0">
                <a:solidFill>
                  <a:schemeClr val="bg1"/>
                </a:solidFill>
              </a:rPr>
              <a:t>Give an estimated time frame – e.g. interviews 30 minutes, questionnaires 5 minutes</a:t>
            </a:r>
          </a:p>
          <a:p>
            <a:r>
              <a:rPr lang="en-GB" sz="3600" dirty="0">
                <a:solidFill>
                  <a:schemeClr val="bg1"/>
                </a:solidFill>
              </a:rPr>
              <a:t>Respect ethical procedures and practices</a:t>
            </a:r>
          </a:p>
          <a:p>
            <a:r>
              <a:rPr lang="en-GB" sz="3600" dirty="0">
                <a:solidFill>
                  <a:schemeClr val="bg1"/>
                </a:solidFill>
              </a:rPr>
              <a:t>Provide information requested</a:t>
            </a:r>
          </a:p>
          <a:p>
            <a:r>
              <a:rPr lang="en-GB" sz="3600" dirty="0">
                <a:solidFill>
                  <a:schemeClr val="bg1"/>
                </a:solidFill>
              </a:rPr>
              <a:t>Say thank you</a:t>
            </a:r>
          </a:p>
        </p:txBody>
      </p:sp>
      <p:pic>
        <p:nvPicPr>
          <p:cNvPr id="4" name="Recorded Sound">
            <a:hlinkClick r:id="" action="ppaction://media"/>
            <a:extLst>
              <a:ext uri="{FF2B5EF4-FFF2-40B4-BE49-F238E27FC236}">
                <a16:creationId xmlns:a16="http://schemas.microsoft.com/office/drawing/2014/main" id="{1912EB6F-76E2-4058-A4C2-A8D5D3E2A00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15521" y="5899355"/>
            <a:ext cx="764971" cy="764971"/>
          </a:xfrm>
          <a:prstGeom prst="rect">
            <a:avLst/>
          </a:prstGeom>
        </p:spPr>
      </p:pic>
    </p:spTree>
    <p:extLst>
      <p:ext uri="{BB962C8B-B14F-4D97-AF65-F5344CB8AC3E}">
        <p14:creationId xmlns:p14="http://schemas.microsoft.com/office/powerpoint/2010/main" val="6773305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766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TotalTime>
  <Words>2028</Words>
  <Application>Microsoft Office PowerPoint</Application>
  <PresentationFormat>Widescreen</PresentationFormat>
  <Paragraphs>228</Paragraphs>
  <Slides>36</Slides>
  <Notes>0</Notes>
  <HiddenSlides>0</HiddenSlides>
  <MMClips>32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36</vt:i4>
      </vt:variant>
    </vt:vector>
  </HeadingPairs>
  <TitlesOfParts>
    <vt:vector size="41" baseType="lpstr">
      <vt:lpstr>Arial</vt:lpstr>
      <vt:lpstr>Calibri</vt:lpstr>
      <vt:lpstr>Calibri Light</vt:lpstr>
      <vt:lpstr>inherit</vt:lpstr>
      <vt:lpstr>Office Theme</vt:lpstr>
      <vt:lpstr>Research Methodologies</vt:lpstr>
      <vt:lpstr>Lecture content</vt:lpstr>
      <vt:lpstr>PowerPoint Presentation</vt:lpstr>
      <vt:lpstr>Exploratory research</vt:lpstr>
      <vt:lpstr>Descriptive research</vt:lpstr>
      <vt:lpstr>Causal research</vt:lpstr>
      <vt:lpstr>PowerPoint Presentation</vt:lpstr>
      <vt:lpstr>Research paradigms – where do you belong?</vt:lpstr>
      <vt:lpstr>PowerPoint Presentation</vt:lpstr>
      <vt:lpstr>How do paradigms look?</vt:lpstr>
      <vt:lpstr>What is ontology?</vt:lpstr>
      <vt:lpstr>What is epistemology?</vt:lpstr>
      <vt:lpstr>What is methodology?</vt:lpstr>
      <vt:lpstr>Research methods</vt:lpstr>
      <vt:lpstr>Deductive and inductive research</vt:lpstr>
      <vt:lpstr>PowerPoint Presentation</vt:lpstr>
      <vt:lpstr>Qualitative or quantitative data?</vt:lpstr>
      <vt:lpstr>PowerPoint Presentation</vt:lpstr>
      <vt:lpstr>Qualitative data collection</vt:lpstr>
      <vt:lpstr>Qualitative methods</vt:lpstr>
      <vt:lpstr>Qualitative interviewing</vt:lpstr>
      <vt:lpstr>Types of interviews – which is best suited to your topic?</vt:lpstr>
      <vt:lpstr>Interviewing during Covid19</vt:lpstr>
      <vt:lpstr>Recording and transcribing</vt:lpstr>
      <vt:lpstr>Focus groups</vt:lpstr>
      <vt:lpstr>Case studies</vt:lpstr>
      <vt:lpstr>Action research</vt:lpstr>
      <vt:lpstr>Observation</vt:lpstr>
      <vt:lpstr>Ethnography</vt:lpstr>
      <vt:lpstr>Quantitative data collection</vt:lpstr>
      <vt:lpstr>Quantitative data collection methods</vt:lpstr>
      <vt:lpstr>How to create a good questionnaire </vt:lpstr>
      <vt:lpstr>Developing a questionnaire</vt:lpstr>
      <vt:lpstr>Access to the field – how do you acquire subjects/participants for your study?</vt:lpstr>
      <vt:lpstr>Consent</vt:lpstr>
      <vt:lpstr>Whatever your chosen method, be professional and polite…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Methodologies</dc:title>
  <dc:creator>Sarah Jones (IMH)</dc:creator>
  <cp:lastModifiedBy>Sarah Jones (IMH)</cp:lastModifiedBy>
  <cp:revision>1</cp:revision>
  <dcterms:created xsi:type="dcterms:W3CDTF">2021-01-25T10:34:52Z</dcterms:created>
  <dcterms:modified xsi:type="dcterms:W3CDTF">2021-01-25T10:41:31Z</dcterms:modified>
</cp:coreProperties>
</file>