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63" r:id="rId8"/>
    <p:sldId id="265" r:id="rId9"/>
    <p:sldId id="268" r:id="rId10"/>
    <p:sldId id="267" r:id="rId11"/>
    <p:sldId id="266" r:id="rId12"/>
    <p:sldId id="264" r:id="rId13"/>
    <p:sldId id="260" r:id="rId14"/>
    <p:sldId id="262" r:id="rId15"/>
    <p:sldId id="261" r:id="rId16"/>
    <p:sldId id="25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67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101A3-B2CA-F029-D884-73331FE4D9F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6D1A3F-7CAD-FEF6-F00C-ADF5607428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A5C411B-1E68-C247-6ABD-AD0862B63A81}"/>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F580F8B8-EE5E-C844-D722-B0801A25F6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0927C7-66AB-77FD-D4B6-4B981A3F4665}"/>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41211775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533D85-A203-E59F-063F-13CE8D07F3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48501D-B679-F221-2540-9FF28C69FE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DB3FF2-2550-676D-DA6E-757C7D90937C}"/>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DE9DC854-CD56-4DA1-83C3-96E5643029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D87015-BE14-D2D4-F9E0-D5C09174246C}"/>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2997671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52D5C-B381-8AEA-F18C-7BE5012F16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5319FE-B4DB-30E9-7D86-FE25C1BB61C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6D514E3-0C47-4F42-07CD-8B83C5126003}"/>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47BE94CE-A7D7-80F6-1AE4-7674593315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EF590B-66F0-1511-9E69-7B17FBCB5135}"/>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792626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716CA-2090-DB0C-A337-C3061EDDE0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F9F06F-CC77-7524-37DC-EF92F36BD86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0C9E6E-EB6D-C6F3-79EB-0C84FF882EE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ABE243-5334-668C-058B-BF7289168D3B}"/>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6" name="Footer Placeholder 5">
            <a:extLst>
              <a:ext uri="{FF2B5EF4-FFF2-40B4-BE49-F238E27FC236}">
                <a16:creationId xmlns:a16="http://schemas.microsoft.com/office/drawing/2014/main" id="{5353462C-9800-9514-1293-F27E3CA7695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0A9896-5DE7-00ED-A611-2B6288899207}"/>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1649727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6B1E9-79D0-0ED3-7D7F-BB8E6600D15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AEF52A0-40D7-EA26-0943-57CBA69FD1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7BBDA5-AA4B-F048-2869-FF79A199A8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D40D60-83BE-3663-4559-3EEE39ED9B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5ED244-962E-7D68-6F1F-5B5F0271C4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B718259-3B85-24CF-49F0-50F4F4B0CBBC}"/>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8" name="Footer Placeholder 7">
            <a:extLst>
              <a:ext uri="{FF2B5EF4-FFF2-40B4-BE49-F238E27FC236}">
                <a16:creationId xmlns:a16="http://schemas.microsoft.com/office/drawing/2014/main" id="{5E978385-46AF-337B-5E6B-1D741BB2DE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E57684-59D0-7FC3-5290-F1E7AC7E8640}"/>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1125704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54284-C9E7-519E-7229-017D18DE887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B04023-21E6-8935-7A20-0212ABF83382}"/>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4" name="Footer Placeholder 3">
            <a:extLst>
              <a:ext uri="{FF2B5EF4-FFF2-40B4-BE49-F238E27FC236}">
                <a16:creationId xmlns:a16="http://schemas.microsoft.com/office/drawing/2014/main" id="{71A1FA66-83C1-951D-AA6E-CB4B0C8A492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C667B27-2A5C-8542-8066-320812D10EFD}"/>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2625232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6029DA-E072-BF1D-68BC-367CE82BFFAE}"/>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3" name="Footer Placeholder 2">
            <a:extLst>
              <a:ext uri="{FF2B5EF4-FFF2-40B4-BE49-F238E27FC236}">
                <a16:creationId xmlns:a16="http://schemas.microsoft.com/office/drawing/2014/main" id="{8615DB8D-ED2B-7692-F2E6-0CD17A95CAA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B36F5CF-B4CA-DE6B-A02D-25A352AC9880}"/>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35066874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17F8-8B3B-82A6-054A-03E192EE917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11A0BB8-0B74-CF5D-7545-243AECBF38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EFF9D80-06C2-92D8-FB91-A335FCACFE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DF59EC-4C24-B77E-B823-569FA1584CE6}"/>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6" name="Footer Placeholder 5">
            <a:extLst>
              <a:ext uri="{FF2B5EF4-FFF2-40B4-BE49-F238E27FC236}">
                <a16:creationId xmlns:a16="http://schemas.microsoft.com/office/drawing/2014/main" id="{A89B7275-324E-7EF9-0873-692D0CFC11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EEBD59-DD16-42AB-D6EC-68CB640F69F1}"/>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1554549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39729-BAC7-7FC0-F0A2-F4698001CC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2CFEF8-3411-59A5-4495-4A16A839620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8F07F9A-206F-87E8-72FD-1F5FB42A5B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68AB81-7DB2-8C53-AC78-B0804E1DBE6B}"/>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6" name="Footer Placeholder 5">
            <a:extLst>
              <a:ext uri="{FF2B5EF4-FFF2-40B4-BE49-F238E27FC236}">
                <a16:creationId xmlns:a16="http://schemas.microsoft.com/office/drawing/2014/main" id="{D0F6266A-C16C-6B94-D7D8-836AC850279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00A217-ED74-45E2-85C3-9C3906E83326}"/>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17642284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19BC2-6391-C38D-4659-F218A31017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DCBA0D-5966-A898-4CC6-EF1C04B730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ADB033-41A7-BDF5-49C6-3D3B46298FF9}"/>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14E76764-A73D-81CD-D605-223DA907D5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F1E81F-1612-FD17-1B32-A93978FD532C}"/>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4186734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038A0D-3175-4B47-F9AA-7B143F4503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5A894C-2F8F-77B7-24B4-D5552F1E427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35F24C-C877-D31D-A77D-2DE034BE6CB1}"/>
              </a:ext>
            </a:extLst>
          </p:cNvPr>
          <p:cNvSpPr>
            <a:spLocks noGrp="1"/>
          </p:cNvSpPr>
          <p:nvPr>
            <p:ph type="dt" sz="half" idx="10"/>
          </p:nvPr>
        </p:nvSpPr>
        <p:spPr/>
        <p:txBody>
          <a:body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591D2B4B-F8FB-39F7-596E-CD1D47DB9C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D483E0-B465-E503-BAA3-F4E88A8B6E62}"/>
              </a:ext>
            </a:extLst>
          </p:cNvPr>
          <p:cNvSpPr>
            <a:spLocks noGrp="1"/>
          </p:cNvSpPr>
          <p:nvPr>
            <p:ph type="sldNum" sz="quarter" idx="12"/>
          </p:nvPr>
        </p:nvSpPr>
        <p:spPr/>
        <p:txBody>
          <a:bodyPr/>
          <a:lstStyle/>
          <a:p>
            <a:fld id="{283F40F1-E25D-4B5B-A71E-C3EDF7008500}" type="slidenum">
              <a:rPr lang="en-GB" smtClean="0"/>
              <a:t>‹#›</a:t>
            </a:fld>
            <a:endParaRPr lang="en-GB"/>
          </a:p>
        </p:txBody>
      </p:sp>
    </p:spTree>
    <p:extLst>
      <p:ext uri="{BB962C8B-B14F-4D97-AF65-F5344CB8AC3E}">
        <p14:creationId xmlns:p14="http://schemas.microsoft.com/office/powerpoint/2010/main" val="206282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C5F3F8-1EE9-4417-56B4-BAFF1F5DE3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BA5947F-15D4-8FA2-2800-31249F17D88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9CC365-95B8-F337-5704-C1F42A6B9B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B28C81-AFC5-4005-ABF7-8472A686806C}" type="datetimeFigureOut">
              <a:rPr lang="en-GB" smtClean="0"/>
              <a:t>17/03/2023</a:t>
            </a:fld>
            <a:endParaRPr lang="en-GB"/>
          </a:p>
        </p:txBody>
      </p:sp>
      <p:sp>
        <p:nvSpPr>
          <p:cNvPr id="5" name="Footer Placeholder 4">
            <a:extLst>
              <a:ext uri="{FF2B5EF4-FFF2-40B4-BE49-F238E27FC236}">
                <a16:creationId xmlns:a16="http://schemas.microsoft.com/office/drawing/2014/main" id="{E6981164-1EA4-76F0-4218-016DE78F95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1CD3F-D8E1-E6BB-EC62-4570F90C5F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3F40F1-E25D-4B5B-A71E-C3EDF7008500}" type="slidenum">
              <a:rPr lang="en-GB" smtClean="0"/>
              <a:t>‹#›</a:t>
            </a:fld>
            <a:endParaRPr lang="en-GB"/>
          </a:p>
        </p:txBody>
      </p:sp>
    </p:spTree>
    <p:extLst>
      <p:ext uri="{BB962C8B-B14F-4D97-AF65-F5344CB8AC3E}">
        <p14:creationId xmlns:p14="http://schemas.microsoft.com/office/powerpoint/2010/main" val="359557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D670D-B535-E033-27A0-31DA462CB2DB}"/>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57D9BE40-B528-68AC-D19A-74C7321BF3AE}"/>
              </a:ext>
            </a:extLst>
          </p:cNvPr>
          <p:cNvSpPr>
            <a:spLocks noGrp="1"/>
          </p:cNvSpPr>
          <p:nvPr>
            <p:ph type="subTitle" idx="1"/>
          </p:nvPr>
        </p:nvSpPr>
        <p:spPr/>
        <p:txBody>
          <a:bodyPr>
            <a:normAutofit fontScale="77500" lnSpcReduction="20000"/>
          </a:bodyPr>
          <a:lstStyle/>
          <a:p>
            <a:r>
              <a:rPr lang="en-GB" dirty="0"/>
              <a:t>Student Name: Ebong Obot</a:t>
            </a:r>
          </a:p>
          <a:p>
            <a:r>
              <a:rPr lang="en-GB" dirty="0"/>
              <a:t>Module : Introduction to Research</a:t>
            </a:r>
          </a:p>
          <a:p>
            <a:r>
              <a:rPr lang="en-GB" dirty="0"/>
              <a:t>Student Number : 1915035</a:t>
            </a:r>
          </a:p>
          <a:p>
            <a:r>
              <a:rPr lang="en-GB" dirty="0"/>
              <a:t>Module Code : BMHP5005_BIRM</a:t>
            </a:r>
          </a:p>
          <a:p>
            <a:r>
              <a:rPr lang="en-GB" dirty="0"/>
              <a:t>Lecturer : Dr Farah </a:t>
            </a:r>
            <a:r>
              <a:rPr lang="en-GB" dirty="0" err="1"/>
              <a:t>Kkan</a:t>
            </a:r>
            <a:endParaRPr lang="en-GB" dirty="0"/>
          </a:p>
        </p:txBody>
      </p:sp>
    </p:spTree>
    <p:extLst>
      <p:ext uri="{BB962C8B-B14F-4D97-AF65-F5344CB8AC3E}">
        <p14:creationId xmlns:p14="http://schemas.microsoft.com/office/powerpoint/2010/main" val="3949188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8D23B-34CD-ECD9-86D1-3A414B6F899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F685A4A4-A45D-49BD-874A-6E185777FA3F}"/>
              </a:ext>
            </a:extLst>
          </p:cNvPr>
          <p:cNvSpPr>
            <a:spLocks noGrp="1"/>
          </p:cNvSpPr>
          <p:nvPr>
            <p:ph idx="1"/>
          </p:nvPr>
        </p:nvSpPr>
        <p:spPr/>
        <p:txBody>
          <a:bodyPr/>
          <a:lstStyle/>
          <a:p>
            <a:r>
              <a:rPr lang="en-GB" dirty="0"/>
              <a:t>My Research is on Mental Health and its barriers in the United Kingdom.</a:t>
            </a:r>
          </a:p>
          <a:p>
            <a:r>
              <a:rPr lang="en-GB" dirty="0"/>
              <a:t>Mental health refers to the psychological, social and emotional well-being of an individual (NHS Digital, 2020; Jia et al., 2020). Good mental health is considered an asset that enables a person to function productively and cope with the normal stress of life (Mental Health Foundation {MHF}, 2022), According to the Office for National Statistics(ONS, 2020), mental health issues are the leading causes of disabilities in the UK. At any given year, about one in every four adults suffer from at least one mental health illness (MHF, 2022).</a:t>
            </a:r>
          </a:p>
        </p:txBody>
      </p:sp>
    </p:spTree>
    <p:extLst>
      <p:ext uri="{BB962C8B-B14F-4D97-AF65-F5344CB8AC3E}">
        <p14:creationId xmlns:p14="http://schemas.microsoft.com/office/powerpoint/2010/main" val="73345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CACCA-6C77-25A6-ECAE-34EA10F1D4B6}"/>
              </a:ext>
            </a:extLst>
          </p:cNvPr>
          <p:cNvSpPr>
            <a:spLocks noGrp="1"/>
          </p:cNvSpPr>
          <p:nvPr>
            <p:ph type="ctrTitle"/>
          </p:nvPr>
        </p:nvSpPr>
        <p:spPr/>
        <p:txBody>
          <a:bodyPr>
            <a:normAutofit fontScale="90000"/>
          </a:bodyPr>
          <a:lstStyle/>
          <a:p>
            <a:r>
              <a:rPr lang="en-GB" sz="3600" dirty="0"/>
              <a:t>Mental health is impacted by psychological, social, biological and economic factors, Notably the social stigma associated with mental illnesses is the leading barrier for people seeking mental health services in the UK (NHS Digital, 2020) However, resent evidence shows that most people have changed their attitudes and perceptions towards mental diseases over the last decade (Johnson et al.,2018;Jia et al, 2018., 2020)                               </a:t>
            </a:r>
          </a:p>
        </p:txBody>
      </p:sp>
      <p:sp>
        <p:nvSpPr>
          <p:cNvPr id="3" name="Subtitle 2">
            <a:extLst>
              <a:ext uri="{FF2B5EF4-FFF2-40B4-BE49-F238E27FC236}">
                <a16:creationId xmlns:a16="http://schemas.microsoft.com/office/drawing/2014/main" id="{B6C75DBD-06FF-B4D7-5349-1C497E7ED99D}"/>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17283646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D72E5-FFE7-7BF8-61A6-A93D0CE274A7}"/>
              </a:ext>
            </a:extLst>
          </p:cNvPr>
          <p:cNvSpPr>
            <a:spLocks noGrp="1"/>
          </p:cNvSpPr>
          <p:nvPr>
            <p:ph type="ctrTitle"/>
          </p:nvPr>
        </p:nvSpPr>
        <p:spPr/>
        <p:txBody>
          <a:bodyPr>
            <a:normAutofit fontScale="90000"/>
          </a:bodyPr>
          <a:lstStyle/>
          <a:p>
            <a:r>
              <a:rPr lang="en-GB" sz="3600" dirty="0"/>
              <a:t>In the UK, mental health remains to be the most underfunded, with the number of beds in psychiatric wards continuing to decrease since the year 2000 (MHF, 2022) for instance there are only 24500 beds in psychiatric wards in the UK (ONS, 2020) however, psychiatrists increased from 8200 in 2000 to 12700 in 2020 (NHS Digital, 2020)</a:t>
            </a:r>
          </a:p>
        </p:txBody>
      </p:sp>
      <p:sp>
        <p:nvSpPr>
          <p:cNvPr id="3" name="Subtitle 2">
            <a:extLst>
              <a:ext uri="{FF2B5EF4-FFF2-40B4-BE49-F238E27FC236}">
                <a16:creationId xmlns:a16="http://schemas.microsoft.com/office/drawing/2014/main" id="{B4A11473-9EB9-459B-A12E-BE76ADB0779F}"/>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962870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82A62-3508-95C3-3AF2-ADB7DA17322D}"/>
              </a:ext>
            </a:extLst>
          </p:cNvPr>
          <p:cNvSpPr>
            <a:spLocks noGrp="1"/>
          </p:cNvSpPr>
          <p:nvPr>
            <p:ph type="ctrTitle"/>
          </p:nvPr>
        </p:nvSpPr>
        <p:spPr/>
        <p:txBody>
          <a:bodyPr>
            <a:normAutofit fontScale="90000"/>
          </a:bodyPr>
          <a:lstStyle/>
          <a:p>
            <a:r>
              <a:rPr lang="en-GB" sz="3600" dirty="0"/>
              <a:t>The commonest mental disorder in the UK include anxiety, psychiatric disorder and depression (</a:t>
            </a:r>
            <a:r>
              <a:rPr lang="en-GB" sz="3600" dirty="0" err="1"/>
              <a:t>Pieh</a:t>
            </a:r>
            <a:r>
              <a:rPr lang="en-GB" sz="3600" dirty="0"/>
              <a:t> et al., 2021), depression globally is the leading mental disorder, followed by anxiety, schizophrenia and bipolar disorder, respectively (NHS Digital, 2020) In 2013, depression was ranked as the leading cause of disabilities worldwide (John et al., 2018; Jia et ai.,2020)</a:t>
            </a:r>
          </a:p>
        </p:txBody>
      </p:sp>
      <p:sp>
        <p:nvSpPr>
          <p:cNvPr id="3" name="Subtitle 2">
            <a:extLst>
              <a:ext uri="{FF2B5EF4-FFF2-40B4-BE49-F238E27FC236}">
                <a16:creationId xmlns:a16="http://schemas.microsoft.com/office/drawing/2014/main" id="{3CC66605-721E-D858-41E6-463DE07343CE}"/>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502896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C8AD2-92FF-ABEF-6C76-7AD2B44E539A}"/>
              </a:ext>
            </a:extLst>
          </p:cNvPr>
          <p:cNvSpPr>
            <a:spLocks noGrp="1"/>
          </p:cNvSpPr>
          <p:nvPr>
            <p:ph type="ctrTitle"/>
          </p:nvPr>
        </p:nvSpPr>
        <p:spPr/>
        <p:txBody>
          <a:bodyPr>
            <a:normAutofit fontScale="90000"/>
          </a:bodyPr>
          <a:lstStyle/>
          <a:p>
            <a:r>
              <a:rPr lang="en-GB" sz="3600" dirty="0"/>
              <a:t>Methodology and Methods:</a:t>
            </a:r>
            <a:br>
              <a:rPr lang="en-GB" sz="3600" dirty="0"/>
            </a:br>
            <a:r>
              <a:rPr lang="en-GB" sz="3600" dirty="0"/>
              <a:t>For this research a systematic review was conducted on barriers to mental health services in the UK. Literature reviews are categorised under qualitative studies (Page </a:t>
            </a:r>
            <a:r>
              <a:rPr lang="en-GB" sz="3600" dirty="0" err="1"/>
              <a:t>el</a:t>
            </a:r>
            <a:r>
              <a:rPr lang="en-GB" sz="3600" dirty="0"/>
              <a:t> al.,2021) a qualitative methodology is primarily applied when collecting data such as peoples views , convictions, opinion and beliefs (Bashir et al.,2018)</a:t>
            </a:r>
          </a:p>
        </p:txBody>
      </p:sp>
      <p:sp>
        <p:nvSpPr>
          <p:cNvPr id="3" name="Subtitle 2">
            <a:extLst>
              <a:ext uri="{FF2B5EF4-FFF2-40B4-BE49-F238E27FC236}">
                <a16:creationId xmlns:a16="http://schemas.microsoft.com/office/drawing/2014/main" id="{27101309-BC6C-A60B-447A-A24C243412B0}"/>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402254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A209F-14D7-58DF-355E-526CC20D8E7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B867F52-3E36-0526-BBC4-7DFF2546E1E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193934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2F77F9-B834-3654-21D7-D801C7BB829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27B82EDB-3414-79FB-CDE8-F95B16AE6DB6}"/>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2720744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902B0-FA9A-45EB-E924-4FE5CDFEC26E}"/>
              </a:ext>
            </a:extLst>
          </p:cNvPr>
          <p:cNvSpPr>
            <a:spLocks noGrp="1"/>
          </p:cNvSpPr>
          <p:nvPr>
            <p:ph type="ctrTitle"/>
          </p:nvPr>
        </p:nvSpPr>
        <p:spPr/>
        <p:txBody>
          <a:bodyPr>
            <a:normAutofit/>
          </a:bodyPr>
          <a:lstStyle/>
          <a:p>
            <a:r>
              <a:rPr lang="en-GB" sz="3600" dirty="0"/>
              <a:t>The</a:t>
            </a:r>
          </a:p>
        </p:txBody>
      </p:sp>
      <p:sp>
        <p:nvSpPr>
          <p:cNvPr id="3" name="Subtitle 2">
            <a:extLst>
              <a:ext uri="{FF2B5EF4-FFF2-40B4-BE49-F238E27FC236}">
                <a16:creationId xmlns:a16="http://schemas.microsoft.com/office/drawing/2014/main" id="{5B047890-D927-4C6F-2A2A-D68671BB616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770241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4042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9DEE0-30E9-7FB4-C923-ECE588AC56B3}"/>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66F06D7-7E27-D599-FB37-4967D905CB9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606022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ADAAF-ACF5-9137-C6A8-DF5739AE90B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C8BA284-BA90-C6F0-C8A6-47D61FDA531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278319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23358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73C3363D2C34142BB9C00026A752F8F" ma:contentTypeVersion="8" ma:contentTypeDescription="Create a new document." ma:contentTypeScope="" ma:versionID="0fa57095c7d7883cae202aaa84e59d59">
  <xsd:schema xmlns:xsd="http://www.w3.org/2001/XMLSchema" xmlns:xs="http://www.w3.org/2001/XMLSchema" xmlns:p="http://schemas.microsoft.com/office/2006/metadata/properties" xmlns:ns3="717b0226-a333-4c25-acd7-534bd000737f" xmlns:ns4="5fa7c6fb-f4dc-42b8-b650-783ea9de0442" targetNamespace="http://schemas.microsoft.com/office/2006/metadata/properties" ma:root="true" ma:fieldsID="751f8020766a7cf631cb45b8d2a9e8e8" ns3:_="" ns4:_="">
    <xsd:import namespace="717b0226-a333-4c25-acd7-534bd000737f"/>
    <xsd:import namespace="5fa7c6fb-f4dc-42b8-b650-783ea9de04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b0226-a333-4c25-acd7-534bd00073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a7c6fb-f4dc-42b8-b650-783ea9de044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261F604-8E3F-45FB-9B52-49E2A86F6C0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7b0226-a333-4c25-acd7-534bd000737f"/>
    <ds:schemaRef ds:uri="5fa7c6fb-f4dc-42b8-b650-783ea9de044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39A6D8-1776-42B8-92F3-2D0FF821C268}">
  <ds:schemaRefs>
    <ds:schemaRef ds:uri="http://schemas.microsoft.com/sharepoint/v3/contenttype/forms"/>
  </ds:schemaRefs>
</ds:datastoreItem>
</file>

<file path=customXml/itemProps3.xml><?xml version="1.0" encoding="utf-8"?>
<ds:datastoreItem xmlns:ds="http://schemas.openxmlformats.org/officeDocument/2006/customXml" ds:itemID="{8AED5733-6DCB-4BD5-B630-4B2DDC654D6D}">
  <ds:schemaRefs>
    <ds:schemaRef ds:uri="http://purl.org/dc/dcmitype/"/>
    <ds:schemaRef ds:uri="http://schemas.microsoft.com/office/2006/metadata/properties"/>
    <ds:schemaRef ds:uri="http://schemas.microsoft.com/office/2006/documentManagement/types"/>
    <ds:schemaRef ds:uri="http://www.w3.org/XML/1998/namespace"/>
    <ds:schemaRef ds:uri="http://purl.org/dc/terms/"/>
    <ds:schemaRef ds:uri="http://purl.org/dc/elements/1.1/"/>
    <ds:schemaRef ds:uri="http://schemas.microsoft.com/office/infopath/2007/PartnerControls"/>
    <ds:schemaRef ds:uri="http://schemas.openxmlformats.org/package/2006/metadata/core-properties"/>
    <ds:schemaRef ds:uri="5fa7c6fb-f4dc-42b8-b650-783ea9de0442"/>
    <ds:schemaRef ds:uri="717b0226-a333-4c25-acd7-534bd000737f"/>
  </ds:schemaRefs>
</ds:datastoreItem>
</file>

<file path=docProps/app.xml><?xml version="1.0" encoding="utf-8"?>
<Properties xmlns="http://schemas.openxmlformats.org/officeDocument/2006/extended-properties" xmlns:vt="http://schemas.openxmlformats.org/officeDocument/2006/docPropsVTypes">
  <TotalTime>87</TotalTime>
  <Words>426</Words>
  <Application>Microsoft Office PowerPoint</Application>
  <PresentationFormat>Widescreen</PresentationFormat>
  <Paragraphs>12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PowerPoint Presentation</vt:lpstr>
      <vt:lpstr>PowerPoint Presentation</vt:lpstr>
      <vt:lpstr>Mental health is impacted by psychological, social, biological and economic factors, Notably the social stigma associated with mental illnesses is the leading barrier for people seeking mental health services in the UK (NHS Digital, 2020) However, resent evidence shows that most people have changed their attitudes and perceptions towards mental diseases over the last decade (Johnson et al.,2018;Jia et al, 2018., 2020)                               </vt:lpstr>
      <vt:lpstr>In the UK, mental health remains to be the most underfunded, with the number of beds in psychiatric wards continuing to decrease since the year 2000 (MHF, 2022) for instance there are only 24500 beds in psychiatric wards in the UK (ONS, 2020) however, psychiatrists increased from 8200 in 2000 to 12700 in 2020 (NHS Digital, 2020)</vt:lpstr>
      <vt:lpstr>The commonest mental disorder in the UK include anxiety, psychiatric disorder and depression (Pieh et al., 2021), depression globally is the leading mental disorder, followed by anxiety, schizophrenia and bipolar disorder, respectively (NHS Digital, 2020) In 2013, depression was ranked as the leading cause of disabilities worldwide (John et al., 2018; Jia et ai.,2020)</vt:lpstr>
      <vt:lpstr>Methodology and Methods: For this research a systematic review was conducted on barriers to mental health services in the UK. Literature reviews are categorised under qualitative studies (Page el al.,2021) a qualitative methodology is primarily applied when collecting data such as peoples views , convictions, opinion and beliefs (Bashir et al.,2018)</vt:lpstr>
      <vt:lpstr>PowerPoint Presentation</vt:lpstr>
      <vt:lpstr>PowerPoint Presentation</vt:lpstr>
      <vt:lpstr>The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Ebong Obot (1915035)</dc:creator>
  <cp:lastModifiedBy>Ebong Obot (1915035)</cp:lastModifiedBy>
  <cp:revision>1</cp:revision>
  <dcterms:created xsi:type="dcterms:W3CDTF">2023-03-17T13:53:39Z</dcterms:created>
  <dcterms:modified xsi:type="dcterms:W3CDTF">2023-03-17T15:20:50Z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0x010100C73C3363D2C34142BB9C00026A752F8F</vt:lpwstr>
  </property>
</Properties>
</file>