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0BD5A5E-62CD-469C-87E0-6CAB241D89F3}" v="24" dt="2025-04-24T12:24:44.80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iana Stanciu" userId="ab581f976689c414" providerId="LiveId" clId="{60BD5A5E-62CD-469C-87E0-6CAB241D89F3}"/>
    <pc:docChg chg="undo custSel addSld modSld modMainMaster">
      <pc:chgData name="Diana Stanciu" userId="ab581f976689c414" providerId="LiveId" clId="{60BD5A5E-62CD-469C-87E0-6CAB241D89F3}" dt="2025-04-24T12:37:11.448" v="496" actId="1076"/>
      <pc:docMkLst>
        <pc:docMk/>
      </pc:docMkLst>
      <pc:sldChg chg="modSp new mod">
        <pc:chgData name="Diana Stanciu" userId="ab581f976689c414" providerId="LiveId" clId="{60BD5A5E-62CD-469C-87E0-6CAB241D89F3}" dt="2025-04-24T12:37:11.448" v="496" actId="1076"/>
        <pc:sldMkLst>
          <pc:docMk/>
          <pc:sldMk cId="810433036" sldId="256"/>
        </pc:sldMkLst>
        <pc:spChg chg="mod">
          <ac:chgData name="Diana Stanciu" userId="ab581f976689c414" providerId="LiveId" clId="{60BD5A5E-62CD-469C-87E0-6CAB241D89F3}" dt="2025-04-24T12:36:52.588" v="458" actId="14100"/>
          <ac:spMkLst>
            <pc:docMk/>
            <pc:sldMk cId="810433036" sldId="256"/>
            <ac:spMk id="2" creationId="{A3EF2B91-185F-0E3F-3EF1-E03638C1A7BF}"/>
          </ac:spMkLst>
        </pc:spChg>
        <pc:spChg chg="mod">
          <ac:chgData name="Diana Stanciu" userId="ab581f976689c414" providerId="LiveId" clId="{60BD5A5E-62CD-469C-87E0-6CAB241D89F3}" dt="2025-04-24T12:37:11.448" v="496" actId="1076"/>
          <ac:spMkLst>
            <pc:docMk/>
            <pc:sldMk cId="810433036" sldId="256"/>
            <ac:spMk id="3" creationId="{AAD57718-8932-DA8A-C122-332544146CED}"/>
          </ac:spMkLst>
        </pc:spChg>
      </pc:sldChg>
      <pc:sldChg chg="modSp new mod">
        <pc:chgData name="Diana Stanciu" userId="ab581f976689c414" providerId="LiveId" clId="{60BD5A5E-62CD-469C-87E0-6CAB241D89F3}" dt="2025-04-24T12:34:19.986" v="427" actId="20577"/>
        <pc:sldMkLst>
          <pc:docMk/>
          <pc:sldMk cId="2685718210" sldId="257"/>
        </pc:sldMkLst>
        <pc:spChg chg="mod">
          <ac:chgData name="Diana Stanciu" userId="ab581f976689c414" providerId="LiveId" clId="{60BD5A5E-62CD-469C-87E0-6CAB241D89F3}" dt="2025-04-24T11:14:14.766" v="21" actId="20577"/>
          <ac:spMkLst>
            <pc:docMk/>
            <pc:sldMk cId="2685718210" sldId="257"/>
            <ac:spMk id="2" creationId="{960B76E4-6A01-76A2-567F-F69683A19861}"/>
          </ac:spMkLst>
        </pc:spChg>
        <pc:spChg chg="mod">
          <ac:chgData name="Diana Stanciu" userId="ab581f976689c414" providerId="LiveId" clId="{60BD5A5E-62CD-469C-87E0-6CAB241D89F3}" dt="2025-04-24T12:34:19.986" v="427" actId="20577"/>
          <ac:spMkLst>
            <pc:docMk/>
            <pc:sldMk cId="2685718210" sldId="257"/>
            <ac:spMk id="3" creationId="{BFCE3C82-2B18-7A36-01C0-1BC58ACBEC32}"/>
          </ac:spMkLst>
        </pc:spChg>
      </pc:sldChg>
      <pc:sldChg chg="addSp delSp modSp new mod modClrScheme chgLayout">
        <pc:chgData name="Diana Stanciu" userId="ab581f976689c414" providerId="LiveId" clId="{60BD5A5E-62CD-469C-87E0-6CAB241D89F3}" dt="2025-04-24T11:17:13.006" v="41" actId="255"/>
        <pc:sldMkLst>
          <pc:docMk/>
          <pc:sldMk cId="202474697" sldId="258"/>
        </pc:sldMkLst>
        <pc:spChg chg="mod ord">
          <ac:chgData name="Diana Stanciu" userId="ab581f976689c414" providerId="LiveId" clId="{60BD5A5E-62CD-469C-87E0-6CAB241D89F3}" dt="2025-04-24T11:15:48.547" v="25" actId="700"/>
          <ac:spMkLst>
            <pc:docMk/>
            <pc:sldMk cId="202474697" sldId="258"/>
            <ac:spMk id="2" creationId="{052D38CD-5017-21C3-0431-FD5AD0BC4F89}"/>
          </ac:spMkLst>
        </pc:spChg>
        <pc:spChg chg="del mod ord">
          <ac:chgData name="Diana Stanciu" userId="ab581f976689c414" providerId="LiveId" clId="{60BD5A5E-62CD-469C-87E0-6CAB241D89F3}" dt="2025-04-24T11:15:48.547" v="25" actId="700"/>
          <ac:spMkLst>
            <pc:docMk/>
            <pc:sldMk cId="202474697" sldId="258"/>
            <ac:spMk id="3" creationId="{99432D54-BB82-F7B2-EB81-6E25CF92DB67}"/>
          </ac:spMkLst>
        </pc:spChg>
        <pc:spChg chg="add mod ord">
          <ac:chgData name="Diana Stanciu" userId="ab581f976689c414" providerId="LiveId" clId="{60BD5A5E-62CD-469C-87E0-6CAB241D89F3}" dt="2025-04-24T11:16:40.260" v="36" actId="255"/>
          <ac:spMkLst>
            <pc:docMk/>
            <pc:sldMk cId="202474697" sldId="258"/>
            <ac:spMk id="4" creationId="{8E60DCCF-A9E8-DC0D-2F20-E3F3F182D1F2}"/>
          </ac:spMkLst>
        </pc:spChg>
        <pc:spChg chg="add mod ord">
          <ac:chgData name="Diana Stanciu" userId="ab581f976689c414" providerId="LiveId" clId="{60BD5A5E-62CD-469C-87E0-6CAB241D89F3}" dt="2025-04-24T11:17:13.006" v="41" actId="255"/>
          <ac:spMkLst>
            <pc:docMk/>
            <pc:sldMk cId="202474697" sldId="258"/>
            <ac:spMk id="5" creationId="{7E5A7199-768C-1525-31F2-0EDB9018EEB1}"/>
          </ac:spMkLst>
        </pc:spChg>
      </pc:sldChg>
      <pc:sldChg chg="addSp delSp modSp new mod">
        <pc:chgData name="Diana Stanciu" userId="ab581f976689c414" providerId="LiveId" clId="{60BD5A5E-62CD-469C-87E0-6CAB241D89F3}" dt="2025-04-24T11:32:16.464" v="86" actId="27636"/>
        <pc:sldMkLst>
          <pc:docMk/>
          <pc:sldMk cId="3634179650" sldId="259"/>
        </pc:sldMkLst>
        <pc:spChg chg="mod">
          <ac:chgData name="Diana Stanciu" userId="ab581f976689c414" providerId="LiveId" clId="{60BD5A5E-62CD-469C-87E0-6CAB241D89F3}" dt="2025-04-24T11:30:25.728" v="61" actId="1076"/>
          <ac:spMkLst>
            <pc:docMk/>
            <pc:sldMk cId="3634179650" sldId="259"/>
            <ac:spMk id="2" creationId="{AEB88839-9426-9E19-8987-FD3F564F5707}"/>
          </ac:spMkLst>
        </pc:spChg>
        <pc:spChg chg="mod">
          <ac:chgData name="Diana Stanciu" userId="ab581f976689c414" providerId="LiveId" clId="{60BD5A5E-62CD-469C-87E0-6CAB241D89F3}" dt="2025-04-24T11:32:16.464" v="86" actId="27636"/>
          <ac:spMkLst>
            <pc:docMk/>
            <pc:sldMk cId="3634179650" sldId="259"/>
            <ac:spMk id="3" creationId="{E5A20857-D78B-F0E3-B6AA-96BCBC968A91}"/>
          </ac:spMkLst>
        </pc:spChg>
        <pc:spChg chg="mod">
          <ac:chgData name="Diana Stanciu" userId="ab581f976689c414" providerId="LiveId" clId="{60BD5A5E-62CD-469C-87E0-6CAB241D89F3}" dt="2025-04-24T11:32:16.463" v="85" actId="27636"/>
          <ac:spMkLst>
            <pc:docMk/>
            <pc:sldMk cId="3634179650" sldId="259"/>
            <ac:spMk id="4" creationId="{919D2514-557B-BA83-BBDE-61FD9912E96F}"/>
          </ac:spMkLst>
        </pc:spChg>
        <pc:picChg chg="add del mod">
          <ac:chgData name="Diana Stanciu" userId="ab581f976689c414" providerId="LiveId" clId="{60BD5A5E-62CD-469C-87E0-6CAB241D89F3}" dt="2025-04-24T11:31:42.512" v="73" actId="21"/>
          <ac:picMkLst>
            <pc:docMk/>
            <pc:sldMk cId="3634179650" sldId="259"/>
            <ac:picMk id="5" creationId="{F3F45BE4-451B-BD53-C24D-432D1B7757E3}"/>
          </ac:picMkLst>
        </pc:picChg>
        <pc:picChg chg="add mod">
          <ac:chgData name="Diana Stanciu" userId="ab581f976689c414" providerId="LiveId" clId="{60BD5A5E-62CD-469C-87E0-6CAB241D89F3}" dt="2025-04-24T11:32:07.323" v="78" actId="1076"/>
          <ac:picMkLst>
            <pc:docMk/>
            <pc:sldMk cId="3634179650" sldId="259"/>
            <ac:picMk id="6" creationId="{E4D264F2-5E33-A6A5-5EA0-2F6D88121DAF}"/>
          </ac:picMkLst>
        </pc:picChg>
      </pc:sldChg>
      <pc:sldChg chg="addSp delSp modSp new mod setBg modClrScheme chgLayout">
        <pc:chgData name="Diana Stanciu" userId="ab581f976689c414" providerId="LiveId" clId="{60BD5A5E-62CD-469C-87E0-6CAB241D89F3}" dt="2025-04-24T12:34:53.543" v="446" actId="20577"/>
        <pc:sldMkLst>
          <pc:docMk/>
          <pc:sldMk cId="4032841494" sldId="260"/>
        </pc:sldMkLst>
        <pc:spChg chg="del mod ord">
          <ac:chgData name="Diana Stanciu" userId="ab581f976689c414" providerId="LiveId" clId="{60BD5A5E-62CD-469C-87E0-6CAB241D89F3}" dt="2025-04-24T11:32:42.738" v="88" actId="700"/>
          <ac:spMkLst>
            <pc:docMk/>
            <pc:sldMk cId="4032841494" sldId="260"/>
            <ac:spMk id="2" creationId="{AAB1406C-40C9-EEF7-D2B5-5A60C2AF1572}"/>
          </ac:spMkLst>
        </pc:spChg>
        <pc:spChg chg="del mod ord">
          <ac:chgData name="Diana Stanciu" userId="ab581f976689c414" providerId="LiveId" clId="{60BD5A5E-62CD-469C-87E0-6CAB241D89F3}" dt="2025-04-24T11:32:42.738" v="88" actId="700"/>
          <ac:spMkLst>
            <pc:docMk/>
            <pc:sldMk cId="4032841494" sldId="260"/>
            <ac:spMk id="3" creationId="{83697792-DE48-6FAB-8D20-756A891F09B1}"/>
          </ac:spMkLst>
        </pc:spChg>
        <pc:spChg chg="del">
          <ac:chgData name="Diana Stanciu" userId="ab581f976689c414" providerId="LiveId" clId="{60BD5A5E-62CD-469C-87E0-6CAB241D89F3}" dt="2025-04-24T11:32:42.738" v="88" actId="700"/>
          <ac:spMkLst>
            <pc:docMk/>
            <pc:sldMk cId="4032841494" sldId="260"/>
            <ac:spMk id="4" creationId="{21DD59E8-3B01-A248-3DFD-94768BA6D081}"/>
          </ac:spMkLst>
        </pc:spChg>
        <pc:spChg chg="add mod ord">
          <ac:chgData name="Diana Stanciu" userId="ab581f976689c414" providerId="LiveId" clId="{60BD5A5E-62CD-469C-87E0-6CAB241D89F3}" dt="2025-04-24T11:37:10.849" v="128" actId="26606"/>
          <ac:spMkLst>
            <pc:docMk/>
            <pc:sldMk cId="4032841494" sldId="260"/>
            <ac:spMk id="5" creationId="{8BA9C78A-0619-35FD-EE7D-9ED5B9C3A63B}"/>
          </ac:spMkLst>
        </pc:spChg>
        <pc:spChg chg="add del mod ord">
          <ac:chgData name="Diana Stanciu" userId="ab581f976689c414" providerId="LiveId" clId="{60BD5A5E-62CD-469C-87E0-6CAB241D89F3}" dt="2025-04-24T11:33:22.967" v="91" actId="3680"/>
          <ac:spMkLst>
            <pc:docMk/>
            <pc:sldMk cId="4032841494" sldId="260"/>
            <ac:spMk id="6" creationId="{A7C4DAA5-F0B1-5CE8-D97C-EFFD58255AF6}"/>
          </ac:spMkLst>
        </pc:spChg>
        <pc:spChg chg="add mod">
          <ac:chgData name="Diana Stanciu" userId="ab581f976689c414" providerId="LiveId" clId="{60BD5A5E-62CD-469C-87E0-6CAB241D89F3}" dt="2025-04-24T12:34:53.543" v="446" actId="20577"/>
          <ac:spMkLst>
            <pc:docMk/>
            <pc:sldMk cId="4032841494" sldId="260"/>
            <ac:spMk id="8" creationId="{03CC5227-9BC3-F4C6-3D45-8C7605CA281B}"/>
          </ac:spMkLst>
        </pc:spChg>
        <pc:graphicFrameChg chg="add mod ord modGraphic">
          <ac:chgData name="Diana Stanciu" userId="ab581f976689c414" providerId="LiveId" clId="{60BD5A5E-62CD-469C-87E0-6CAB241D89F3}" dt="2025-04-24T11:37:35.092" v="130" actId="12385"/>
          <ac:graphicFrameMkLst>
            <pc:docMk/>
            <pc:sldMk cId="4032841494" sldId="260"/>
            <ac:graphicFrameMk id="7" creationId="{CDF9C59E-690B-4D11-E79A-90A44268C5C1}"/>
          </ac:graphicFrameMkLst>
        </pc:graphicFrameChg>
      </pc:sldChg>
      <pc:sldChg chg="addSp modSp new mod setBg">
        <pc:chgData name="Diana Stanciu" userId="ab581f976689c414" providerId="LiveId" clId="{60BD5A5E-62CD-469C-87E0-6CAB241D89F3}" dt="2025-04-24T12:35:42.721" v="453" actId="255"/>
        <pc:sldMkLst>
          <pc:docMk/>
          <pc:sldMk cId="1989223997" sldId="261"/>
        </pc:sldMkLst>
        <pc:spChg chg="mod">
          <ac:chgData name="Diana Stanciu" userId="ab581f976689c414" providerId="LiveId" clId="{60BD5A5E-62CD-469C-87E0-6CAB241D89F3}" dt="2025-04-24T11:45:46.703" v="179" actId="26606"/>
          <ac:spMkLst>
            <pc:docMk/>
            <pc:sldMk cId="1989223997" sldId="261"/>
            <ac:spMk id="2" creationId="{719EE31C-668D-4E62-0822-9F9E51802FD3}"/>
          </ac:spMkLst>
        </pc:spChg>
        <pc:spChg chg="mod">
          <ac:chgData name="Diana Stanciu" userId="ab581f976689c414" providerId="LiveId" clId="{60BD5A5E-62CD-469C-87E0-6CAB241D89F3}" dt="2025-04-24T12:35:42.721" v="453" actId="255"/>
          <ac:spMkLst>
            <pc:docMk/>
            <pc:sldMk cId="1989223997" sldId="261"/>
            <ac:spMk id="3" creationId="{44DA94ED-1DD8-73C9-E0AE-95F29EA6D730}"/>
          </ac:spMkLst>
        </pc:spChg>
        <pc:picChg chg="add mod">
          <ac:chgData name="Diana Stanciu" userId="ab581f976689c414" providerId="LiveId" clId="{60BD5A5E-62CD-469C-87E0-6CAB241D89F3}" dt="2025-04-24T11:45:46.703" v="179" actId="26606"/>
          <ac:picMkLst>
            <pc:docMk/>
            <pc:sldMk cId="1989223997" sldId="261"/>
            <ac:picMk id="4" creationId="{81466A38-C439-E0D0-A145-D1FA20F071F7}"/>
          </ac:picMkLst>
        </pc:picChg>
      </pc:sldChg>
      <pc:sldChg chg="addSp modSp new mod setBg">
        <pc:chgData name="Diana Stanciu" userId="ab581f976689c414" providerId="LiveId" clId="{60BD5A5E-62CD-469C-87E0-6CAB241D89F3}" dt="2025-04-24T12:36:14.108" v="456" actId="255"/>
        <pc:sldMkLst>
          <pc:docMk/>
          <pc:sldMk cId="3099115370" sldId="262"/>
        </pc:sldMkLst>
        <pc:spChg chg="mod">
          <ac:chgData name="Diana Stanciu" userId="ab581f976689c414" providerId="LiveId" clId="{60BD5A5E-62CD-469C-87E0-6CAB241D89F3}" dt="2025-04-24T11:52:13.717" v="232" actId="26606"/>
          <ac:spMkLst>
            <pc:docMk/>
            <pc:sldMk cId="3099115370" sldId="262"/>
            <ac:spMk id="2" creationId="{9883B5FE-D99F-8465-9CF5-54AF1A2ABC33}"/>
          </ac:spMkLst>
        </pc:spChg>
        <pc:spChg chg="mod">
          <ac:chgData name="Diana Stanciu" userId="ab581f976689c414" providerId="LiveId" clId="{60BD5A5E-62CD-469C-87E0-6CAB241D89F3}" dt="2025-04-24T12:36:14.108" v="456" actId="255"/>
          <ac:spMkLst>
            <pc:docMk/>
            <pc:sldMk cId="3099115370" sldId="262"/>
            <ac:spMk id="3" creationId="{A64D0F19-473B-AFD8-1C8F-6D85BD36BE5C}"/>
          </ac:spMkLst>
        </pc:spChg>
        <pc:picChg chg="add mod">
          <ac:chgData name="Diana Stanciu" userId="ab581f976689c414" providerId="LiveId" clId="{60BD5A5E-62CD-469C-87E0-6CAB241D89F3}" dt="2025-04-24T11:52:13.717" v="232" actId="26606"/>
          <ac:picMkLst>
            <pc:docMk/>
            <pc:sldMk cId="3099115370" sldId="262"/>
            <ac:picMk id="4" creationId="{E6314AF7-1218-FF35-F8EC-10C76AF2A68E}"/>
          </ac:picMkLst>
        </pc:picChg>
      </pc:sldChg>
      <pc:sldChg chg="addSp delSp modSp new mod setBg">
        <pc:chgData name="Diana Stanciu" userId="ab581f976689c414" providerId="LiveId" clId="{60BD5A5E-62CD-469C-87E0-6CAB241D89F3}" dt="2025-04-24T12:20:39.913" v="315"/>
        <pc:sldMkLst>
          <pc:docMk/>
          <pc:sldMk cId="1790257459" sldId="263"/>
        </pc:sldMkLst>
        <pc:spChg chg="mod">
          <ac:chgData name="Diana Stanciu" userId="ab581f976689c414" providerId="LiveId" clId="{60BD5A5E-62CD-469C-87E0-6CAB241D89F3}" dt="2025-04-24T12:20:32.751" v="314" actId="26606"/>
          <ac:spMkLst>
            <pc:docMk/>
            <pc:sldMk cId="1790257459" sldId="263"/>
            <ac:spMk id="2" creationId="{FE8A4D21-FE9D-32B0-21CB-0950CA86FB32}"/>
          </ac:spMkLst>
        </pc:spChg>
        <pc:spChg chg="mod">
          <ac:chgData name="Diana Stanciu" userId="ab581f976689c414" providerId="LiveId" clId="{60BD5A5E-62CD-469C-87E0-6CAB241D89F3}" dt="2025-04-24T12:20:32.751" v="314" actId="26606"/>
          <ac:spMkLst>
            <pc:docMk/>
            <pc:sldMk cId="1790257459" sldId="263"/>
            <ac:spMk id="3" creationId="{702A1A76-469E-8A26-2BA6-2D55B73D3201}"/>
          </ac:spMkLst>
        </pc:spChg>
        <pc:picChg chg="add del mod">
          <ac:chgData name="Diana Stanciu" userId="ab581f976689c414" providerId="LiveId" clId="{60BD5A5E-62CD-469C-87E0-6CAB241D89F3}" dt="2025-04-24T12:19:28.533" v="306" actId="21"/>
          <ac:picMkLst>
            <pc:docMk/>
            <pc:sldMk cId="1790257459" sldId="263"/>
            <ac:picMk id="4" creationId="{4F9C942E-4D18-71BB-31F2-3B4DE8103690}"/>
          </ac:picMkLst>
        </pc:picChg>
        <pc:picChg chg="add mod">
          <ac:chgData name="Diana Stanciu" userId="ab581f976689c414" providerId="LiveId" clId="{60BD5A5E-62CD-469C-87E0-6CAB241D89F3}" dt="2025-04-24T12:20:32.751" v="314" actId="26606"/>
          <ac:picMkLst>
            <pc:docMk/>
            <pc:sldMk cId="1790257459" sldId="263"/>
            <ac:picMk id="5" creationId="{9D751C6E-B8EF-100F-7DC3-CD7326598198}"/>
          </ac:picMkLst>
        </pc:picChg>
      </pc:sldChg>
      <pc:sldChg chg="addSp delSp modSp new mod setBg">
        <pc:chgData name="Diana Stanciu" userId="ab581f976689c414" providerId="LiveId" clId="{60BD5A5E-62CD-469C-87E0-6CAB241D89F3}" dt="2025-04-24T12:17:40.281" v="298"/>
        <pc:sldMkLst>
          <pc:docMk/>
          <pc:sldMk cId="455754739" sldId="264"/>
        </pc:sldMkLst>
        <pc:spChg chg="mod">
          <ac:chgData name="Diana Stanciu" userId="ab581f976689c414" providerId="LiveId" clId="{60BD5A5E-62CD-469C-87E0-6CAB241D89F3}" dt="2025-04-24T12:17:26.632" v="297" actId="26606"/>
          <ac:spMkLst>
            <pc:docMk/>
            <pc:sldMk cId="455754739" sldId="264"/>
            <ac:spMk id="2" creationId="{9A043B9E-917C-402D-9DE2-B49F8D0E3696}"/>
          </ac:spMkLst>
        </pc:spChg>
        <pc:spChg chg="del">
          <ac:chgData name="Diana Stanciu" userId="ab581f976689c414" providerId="LiveId" clId="{60BD5A5E-62CD-469C-87E0-6CAB241D89F3}" dt="2025-04-24T12:14:17.562" v="253"/>
          <ac:spMkLst>
            <pc:docMk/>
            <pc:sldMk cId="455754739" sldId="264"/>
            <ac:spMk id="3" creationId="{A4B73C12-F43E-E52B-98C1-65FF7EA36CF4}"/>
          </ac:spMkLst>
        </pc:spChg>
        <pc:spChg chg="add mod ord">
          <ac:chgData name="Diana Stanciu" userId="ab581f976689c414" providerId="LiveId" clId="{60BD5A5E-62CD-469C-87E0-6CAB241D89F3}" dt="2025-04-24T12:17:26.632" v="297" actId="26606"/>
          <ac:spMkLst>
            <pc:docMk/>
            <pc:sldMk cId="455754739" sldId="264"/>
            <ac:spMk id="4" creationId="{EC4B6026-FF9C-F323-24DE-67ED15189EB3}"/>
          </ac:spMkLst>
        </pc:spChg>
        <pc:spChg chg="add">
          <ac:chgData name="Diana Stanciu" userId="ab581f976689c414" providerId="LiveId" clId="{60BD5A5E-62CD-469C-87E0-6CAB241D89F3}" dt="2025-04-24T12:17:26.632" v="297" actId="26606"/>
          <ac:spMkLst>
            <pc:docMk/>
            <pc:sldMk cId="455754739" sldId="264"/>
            <ac:spMk id="10" creationId="{7E61F402-3445-458A-9A2B-D28FD288390C}"/>
          </ac:spMkLst>
        </pc:spChg>
        <pc:grpChg chg="add">
          <ac:chgData name="Diana Stanciu" userId="ab581f976689c414" providerId="LiveId" clId="{60BD5A5E-62CD-469C-87E0-6CAB241D89F3}" dt="2025-04-24T12:17:26.632" v="297" actId="26606"/>
          <ac:grpSpMkLst>
            <pc:docMk/>
            <pc:sldMk cId="455754739" sldId="264"/>
            <ac:grpSpMk id="12" creationId="{A673C096-95AE-4644-B76C-1DF1B667DC44}"/>
          </ac:grpSpMkLst>
        </pc:grpChg>
        <pc:picChg chg="add mod">
          <ac:chgData name="Diana Stanciu" userId="ab581f976689c414" providerId="LiveId" clId="{60BD5A5E-62CD-469C-87E0-6CAB241D89F3}" dt="2025-04-24T12:17:26.632" v="297" actId="26606"/>
          <ac:picMkLst>
            <pc:docMk/>
            <pc:sldMk cId="455754739" sldId="264"/>
            <ac:picMk id="5" creationId="{5DC520B5-3D9C-6733-B898-F882FC5507ED}"/>
          </ac:picMkLst>
        </pc:picChg>
        <pc:cxnChg chg="add">
          <ac:chgData name="Diana Stanciu" userId="ab581f976689c414" providerId="LiveId" clId="{60BD5A5E-62CD-469C-87E0-6CAB241D89F3}" dt="2025-04-24T12:17:26.632" v="297" actId="26606"/>
          <ac:cxnSpMkLst>
            <pc:docMk/>
            <pc:sldMk cId="455754739" sldId="264"/>
            <ac:cxnSpMk id="18" creationId="{2BE880E9-2B86-4CDB-B5B7-308745CDD19D}"/>
          </ac:cxnSpMkLst>
        </pc:cxnChg>
      </pc:sldChg>
      <pc:sldChg chg="addSp modSp new mod setBg">
        <pc:chgData name="Diana Stanciu" userId="ab581f976689c414" providerId="LiveId" clId="{60BD5A5E-62CD-469C-87E0-6CAB241D89F3}" dt="2025-04-24T12:19:46.706" v="311"/>
        <pc:sldMkLst>
          <pc:docMk/>
          <pc:sldMk cId="3543418129" sldId="265"/>
        </pc:sldMkLst>
        <pc:spChg chg="mod">
          <ac:chgData name="Diana Stanciu" userId="ab581f976689c414" providerId="LiveId" clId="{60BD5A5E-62CD-469C-87E0-6CAB241D89F3}" dt="2025-04-24T12:19:37.141" v="310" actId="26606"/>
          <ac:spMkLst>
            <pc:docMk/>
            <pc:sldMk cId="3543418129" sldId="265"/>
            <ac:spMk id="2" creationId="{109701AC-C39F-EC7C-D5D1-93E173FE57E5}"/>
          </ac:spMkLst>
        </pc:spChg>
        <pc:spChg chg="mod">
          <ac:chgData name="Diana Stanciu" userId="ab581f976689c414" providerId="LiveId" clId="{60BD5A5E-62CD-469C-87E0-6CAB241D89F3}" dt="2025-04-24T12:19:37.141" v="310" actId="26606"/>
          <ac:spMkLst>
            <pc:docMk/>
            <pc:sldMk cId="3543418129" sldId="265"/>
            <ac:spMk id="3" creationId="{6630E710-D18C-FF20-0F25-69FFC9623638}"/>
          </ac:spMkLst>
        </pc:spChg>
        <pc:spChg chg="add">
          <ac:chgData name="Diana Stanciu" userId="ab581f976689c414" providerId="LiveId" clId="{60BD5A5E-62CD-469C-87E0-6CAB241D89F3}" dt="2025-04-24T12:19:37.141" v="310" actId="26606"/>
          <ac:spMkLst>
            <pc:docMk/>
            <pc:sldMk cId="3543418129" sldId="265"/>
            <ac:spMk id="9" creationId="{7E61F402-3445-458A-9A2B-D28FD288390C}"/>
          </ac:spMkLst>
        </pc:spChg>
        <pc:grpChg chg="add">
          <ac:chgData name="Diana Stanciu" userId="ab581f976689c414" providerId="LiveId" clId="{60BD5A5E-62CD-469C-87E0-6CAB241D89F3}" dt="2025-04-24T12:19:37.141" v="310" actId="26606"/>
          <ac:grpSpMkLst>
            <pc:docMk/>
            <pc:sldMk cId="3543418129" sldId="265"/>
            <ac:grpSpMk id="11" creationId="{A673C096-95AE-4644-B76C-1DF1B667DC44}"/>
          </ac:grpSpMkLst>
        </pc:grpChg>
        <pc:picChg chg="add mod">
          <ac:chgData name="Diana Stanciu" userId="ab581f976689c414" providerId="LiveId" clId="{60BD5A5E-62CD-469C-87E0-6CAB241D89F3}" dt="2025-04-24T12:19:37.141" v="310" actId="26606"/>
          <ac:picMkLst>
            <pc:docMk/>
            <pc:sldMk cId="3543418129" sldId="265"/>
            <ac:picMk id="4" creationId="{E7DDA347-5DFB-A05A-BA37-0D892C1FE3B3}"/>
          </ac:picMkLst>
        </pc:picChg>
        <pc:cxnChg chg="add">
          <ac:chgData name="Diana Stanciu" userId="ab581f976689c414" providerId="LiveId" clId="{60BD5A5E-62CD-469C-87E0-6CAB241D89F3}" dt="2025-04-24T12:19:37.141" v="310" actId="26606"/>
          <ac:cxnSpMkLst>
            <pc:docMk/>
            <pc:sldMk cId="3543418129" sldId="265"/>
            <ac:cxnSpMk id="17" creationId="{2BE880E9-2B86-4CDB-B5B7-308745CDD19D}"/>
          </ac:cxnSpMkLst>
        </pc:cxnChg>
      </pc:sldChg>
      <pc:sldChg chg="addSp delSp modSp new mod">
        <pc:chgData name="Diana Stanciu" userId="ab581f976689c414" providerId="LiveId" clId="{60BD5A5E-62CD-469C-87E0-6CAB241D89F3}" dt="2025-04-24T12:30:34.745" v="394" actId="20577"/>
        <pc:sldMkLst>
          <pc:docMk/>
          <pc:sldMk cId="3425242138" sldId="266"/>
        </pc:sldMkLst>
        <pc:spChg chg="mod">
          <ac:chgData name="Diana Stanciu" userId="ab581f976689c414" providerId="LiveId" clId="{60BD5A5E-62CD-469C-87E0-6CAB241D89F3}" dt="2025-04-24T12:20:53.650" v="332" actId="27636"/>
          <ac:spMkLst>
            <pc:docMk/>
            <pc:sldMk cId="3425242138" sldId="266"/>
            <ac:spMk id="2" creationId="{3DDE4D9E-836E-71E3-4F2C-BEC2E7BFDF99}"/>
          </ac:spMkLst>
        </pc:spChg>
        <pc:spChg chg="add del mod">
          <ac:chgData name="Diana Stanciu" userId="ab581f976689c414" providerId="LiveId" clId="{60BD5A5E-62CD-469C-87E0-6CAB241D89F3}" dt="2025-04-24T12:30:34.745" v="394" actId="20577"/>
          <ac:spMkLst>
            <pc:docMk/>
            <pc:sldMk cId="3425242138" sldId="266"/>
            <ac:spMk id="3" creationId="{ED8800D7-2F6F-7A1C-8B44-FC2B90AFA9D8}"/>
          </ac:spMkLst>
        </pc:spChg>
        <pc:spChg chg="add mod">
          <ac:chgData name="Diana Stanciu" userId="ab581f976689c414" providerId="LiveId" clId="{60BD5A5E-62CD-469C-87E0-6CAB241D89F3}" dt="2025-04-24T12:23:55.065" v="334"/>
          <ac:spMkLst>
            <pc:docMk/>
            <pc:sldMk cId="3425242138" sldId="266"/>
            <ac:spMk id="4" creationId="{911AFCFD-049E-BB6F-C5BA-85B295C3135F}"/>
          </ac:spMkLst>
        </pc:spChg>
      </pc:sldChg>
      <pc:sldMasterChg chg="setBg">
        <pc:chgData name="Diana Stanciu" userId="ab581f976689c414" providerId="LiveId" clId="{60BD5A5E-62CD-469C-87E0-6CAB241D89F3}" dt="2025-04-23T08:47:08.435" v="2"/>
        <pc:sldMasterMkLst>
          <pc:docMk/>
          <pc:sldMasterMk cId="2241705618" sldId="2147483660"/>
        </pc:sldMasterMkLst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590A95E0-CBD2-4081-87B7-B89A3D2B6E1B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B723E14C-FB11-4E15-8689-9D29394D1F8C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90229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A95E0-CBD2-4081-87B7-B89A3D2B6E1B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3E14C-FB11-4E15-8689-9D29394D1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9244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A95E0-CBD2-4081-87B7-B89A3D2B6E1B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3E14C-FB11-4E15-8689-9D29394D1F8C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4768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A95E0-CBD2-4081-87B7-B89A3D2B6E1B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3E14C-FB11-4E15-8689-9D29394D1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7810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A95E0-CBD2-4081-87B7-B89A3D2B6E1B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3E14C-FB11-4E15-8689-9D29394D1F8C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2532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A95E0-CBD2-4081-87B7-B89A3D2B6E1B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3E14C-FB11-4E15-8689-9D29394D1F8C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7765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A95E0-CBD2-4081-87B7-B89A3D2B6E1B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3E14C-FB11-4E15-8689-9D29394D1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8470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A95E0-CBD2-4081-87B7-B89A3D2B6E1B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3E14C-FB11-4E15-8689-9D29394D1F8C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2465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A95E0-CBD2-4081-87B7-B89A3D2B6E1B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3E14C-FB11-4E15-8689-9D29394D1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8923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A95E0-CBD2-4081-87B7-B89A3D2B6E1B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3E14C-FB11-4E15-8689-9D29394D1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858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A95E0-CBD2-4081-87B7-B89A3D2B6E1B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3E14C-FB11-4E15-8689-9D29394D1F8C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92233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A95E0-CBD2-4081-87B7-B89A3D2B6E1B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3E14C-FB11-4E15-8689-9D29394D1F8C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53575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A95E0-CBD2-4081-87B7-B89A3D2B6E1B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3E14C-FB11-4E15-8689-9D29394D1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2603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A95E0-CBD2-4081-87B7-B89A3D2B6E1B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3E14C-FB11-4E15-8689-9D29394D1F8C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42185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A95E0-CBD2-4081-87B7-B89A3D2B6E1B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3E14C-FB11-4E15-8689-9D29394D1F8C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90697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A95E0-CBD2-4081-87B7-B89A3D2B6E1B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3E14C-FB11-4E15-8689-9D29394D1F8C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56816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A95E0-CBD2-4081-87B7-B89A3D2B6E1B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3E14C-FB11-4E15-8689-9D29394D1F8C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9314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90A95E0-CBD2-4081-87B7-B89A3D2B6E1B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723E14C-FB11-4E15-8689-9D29394D1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705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heculturefactor.com/country-comparison-tool?countries=china%2Cunited+kingd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EF2B91-185F-0E3F-3EF1-E03638C1A7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2458" y="1913467"/>
            <a:ext cx="7805056" cy="1515533"/>
          </a:xfrm>
        </p:spPr>
        <p:txBody>
          <a:bodyPr/>
          <a:lstStyle/>
          <a:p>
            <a:r>
              <a:rPr lang="en-US" sz="3200" b="1" dirty="0"/>
              <a:t>Negotiating Success: Cultural Strategy for Partnership between Northbridge Technologies and Shenzhen </a:t>
            </a:r>
            <a:r>
              <a:rPr lang="en-US" sz="3200" b="1" dirty="0" err="1"/>
              <a:t>Hual</a:t>
            </a:r>
            <a:endParaRPr lang="en-GB" sz="32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D57718-8932-DA8A-C122-332544146C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355602" y="4125683"/>
            <a:ext cx="6815669" cy="1320802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15000"/>
              </a:lnSpc>
              <a:spcBef>
                <a:spcPts val="500"/>
              </a:spcBef>
              <a:spcAft>
                <a:spcPts val="1000"/>
              </a:spcAft>
              <a:buNone/>
            </a:pPr>
            <a:r>
              <a:rPr lang="en-GB" sz="1800" b="1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1800" dirty="0">
              <a:effectLst/>
              <a:latin typeface="Aptos" panose="020B00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500"/>
              </a:spcBef>
              <a:spcAft>
                <a:spcPts val="1000"/>
              </a:spcAft>
              <a:buNone/>
            </a:pPr>
            <a:r>
              <a:rPr lang="en-GB" sz="1800" b="1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Name: Dumitru Iulian </a:t>
            </a:r>
            <a:r>
              <a:rPr lang="en-GB" sz="1800" b="1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Filote</a:t>
            </a:r>
            <a:endParaRPr lang="en-GB" sz="1800" dirty="0">
              <a:effectLst/>
              <a:latin typeface="Aptos" panose="020B00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500"/>
              </a:spcBef>
              <a:spcAft>
                <a:spcPts val="1000"/>
              </a:spcAft>
            </a:pPr>
            <a:r>
              <a:rPr lang="en-GB" sz="1800" b="1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Id: 1920814</a:t>
            </a:r>
            <a:endParaRPr lang="en-GB" sz="1800" dirty="0">
              <a:effectLst/>
              <a:latin typeface="Aptos" panose="020B00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04330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0B76E4-6A01-76A2-567F-F69683A19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CE3C82-2B18-7A36-01C0-1BC58ACBEC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100943"/>
            <a:ext cx="9601196" cy="3774925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Purpose of the Presentation &amp; Strategic Context</a:t>
            </a:r>
          </a:p>
          <a:p>
            <a:r>
              <a:rPr lang="en-GB" dirty="0"/>
              <a:t>Understanding Culture in Business</a:t>
            </a:r>
          </a:p>
          <a:p>
            <a:r>
              <a:rPr lang="en-GB" dirty="0"/>
              <a:t>Understanding Culture in Business</a:t>
            </a:r>
          </a:p>
          <a:p>
            <a:r>
              <a:rPr lang="en-US" sz="2400" dirty="0"/>
              <a:t>Key Dimensions Relevant to UK–China Business Relations: Hofstede's Cultural Dimensions</a:t>
            </a:r>
          </a:p>
          <a:p>
            <a:r>
              <a:rPr lang="en-US" sz="2400" dirty="0"/>
              <a:t>Cultural Dynamics to Address for a Successful UK–China Partnership</a:t>
            </a:r>
          </a:p>
          <a:p>
            <a:r>
              <a:rPr lang="en-US" sz="2400" dirty="0"/>
              <a:t>Negotiation Strategies for a Successful Deal</a:t>
            </a:r>
          </a:p>
          <a:p>
            <a:r>
              <a:rPr lang="en-US" sz="2400" dirty="0"/>
              <a:t>Understanding to Succeed: Navigating Cultures in Business Deals</a:t>
            </a:r>
          </a:p>
          <a:p>
            <a:r>
              <a:rPr lang="en-US" sz="2400" dirty="0">
                <a:solidFill>
                  <a:srgbClr val="262626"/>
                </a:solidFill>
              </a:rPr>
              <a:t>Practical Actions for Northbridge Technologies Ltd</a:t>
            </a:r>
          </a:p>
          <a:p>
            <a:r>
              <a:rPr lang="en-US" sz="2400" dirty="0">
                <a:solidFill>
                  <a:srgbClr val="262626"/>
                </a:solidFill>
              </a:rPr>
              <a:t>Conclusion</a:t>
            </a:r>
          </a:p>
          <a:p>
            <a:r>
              <a:rPr lang="en-GB" dirty="0"/>
              <a:t>References </a:t>
            </a:r>
          </a:p>
        </p:txBody>
      </p:sp>
    </p:spTree>
    <p:extLst>
      <p:ext uri="{BB962C8B-B14F-4D97-AF65-F5344CB8AC3E}">
        <p14:creationId xmlns:p14="http://schemas.microsoft.com/office/powerpoint/2010/main" val="2685718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2D38CD-5017-21C3-0431-FD5AD0BC4F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Purpose of the Presentation &amp; Strategic Context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60DCCF-A9E8-DC0D-2F20-E3F3F182D1F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GB" sz="2600" b="1" dirty="0"/>
              <a:t>Purpose:</a:t>
            </a:r>
            <a:br>
              <a:rPr lang="en-GB" sz="2600" dirty="0"/>
            </a:br>
            <a:r>
              <a:rPr lang="en-GB" sz="2600" dirty="0"/>
              <a:t>To present a culturally informed negotiation strategy for securing a long-term, strategic partnership between </a:t>
            </a:r>
            <a:r>
              <a:rPr lang="en-GB" sz="2600" b="1" dirty="0"/>
              <a:t>Northbridge Technologies Ltd.</a:t>
            </a:r>
            <a:r>
              <a:rPr lang="en-GB" sz="2600" dirty="0"/>
              <a:t> (UK) and </a:t>
            </a:r>
            <a:r>
              <a:rPr lang="en-GB" sz="2600" b="1" dirty="0"/>
              <a:t>Shenzhen Huali Industrial Group</a:t>
            </a:r>
            <a:r>
              <a:rPr lang="en-GB" sz="2600" dirty="0"/>
              <a:t> (China).</a:t>
            </a:r>
          </a:p>
          <a:p>
            <a:pPr>
              <a:buNone/>
            </a:pPr>
            <a:r>
              <a:rPr lang="en-GB" sz="2600" b="1" dirty="0"/>
              <a:t>About the Partnership:</a:t>
            </a:r>
            <a:endParaRPr lang="en-GB" sz="26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600" b="1" dirty="0"/>
              <a:t>Northbridge Technologies</a:t>
            </a:r>
            <a:r>
              <a:rPr lang="en-GB" sz="2600" dirty="0"/>
              <a:t>: UK leader in AI-driven automation for logistics and manufacturing.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600" b="1" dirty="0"/>
              <a:t>Shenzhen Huali</a:t>
            </a:r>
            <a:r>
              <a:rPr lang="en-GB" sz="2600" dirty="0"/>
              <a:t>: Chinese firm specializing in smart manufacturing and regional distribution.</a:t>
            </a:r>
          </a:p>
          <a:p>
            <a:endParaRPr lang="en-GB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E5A7199-768C-1525-31F2-0EDB9018EEB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GB" b="1" dirty="0"/>
              <a:t>Focus Areas: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Co-develop smart factory solutions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Exchange expertise in AI and automation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Expand market presence in China and Europe</a:t>
            </a:r>
          </a:p>
          <a:p>
            <a:pPr>
              <a:buNone/>
            </a:pPr>
            <a:r>
              <a:rPr lang="en-GB" b="1" dirty="0"/>
              <a:t>Strategic Fit: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Accelerates Asian market entry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Fosters innovation through R&amp;D collaboration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Leverages local networks for regional growth</a:t>
            </a:r>
          </a:p>
        </p:txBody>
      </p:sp>
    </p:spTree>
    <p:extLst>
      <p:ext uri="{BB962C8B-B14F-4D97-AF65-F5344CB8AC3E}">
        <p14:creationId xmlns:p14="http://schemas.microsoft.com/office/powerpoint/2010/main" val="2024746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B88839-9426-9E19-8987-FD3F564F57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8452" y="682316"/>
            <a:ext cx="9601196" cy="1303867"/>
          </a:xfrm>
        </p:spPr>
        <p:txBody>
          <a:bodyPr/>
          <a:lstStyle/>
          <a:p>
            <a:r>
              <a:rPr lang="en-GB" dirty="0"/>
              <a:t>Understanding Culture in Business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A20857-D78B-F0E3-B6AA-96BCBC968A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33261" y="4659084"/>
            <a:ext cx="4718304" cy="2895602"/>
          </a:xfrm>
        </p:spPr>
        <p:txBody>
          <a:bodyPr>
            <a:normAutofit fontScale="70000" lnSpcReduction="20000"/>
          </a:bodyPr>
          <a:lstStyle/>
          <a:p>
            <a:r>
              <a:rPr lang="en-US" b="1" dirty="0"/>
              <a:t>Culture </a:t>
            </a:r>
            <a:r>
              <a:rPr lang="en-US" dirty="0"/>
              <a:t>refers to the shared values, beliefs, and norms within a society or group that shape how individuals think, communicate, and behave. It influences perceptions, decision-making, and interpersonal dynamics in both social and professional settings (Schneider, </a:t>
            </a:r>
            <a:r>
              <a:rPr lang="en-US" dirty="0" err="1"/>
              <a:t>Barsoux</a:t>
            </a:r>
            <a:r>
              <a:rPr lang="en-US" dirty="0"/>
              <a:t> &amp; Stahl, 2014).</a:t>
            </a: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9D2514-557B-BA83-BBDE-61FD9912E9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28402" y="2865556"/>
            <a:ext cx="4718304" cy="3310128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b="1" dirty="0"/>
              <a:t>Key Cultural Elements That Impact Business Operations: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Values &amp; Beliefs:</a:t>
            </a:r>
            <a:r>
              <a:rPr lang="en-US" dirty="0"/>
              <a:t> What a society considers important or appropriate (e.g., hierarchy, loyalty)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Communication Style:</a:t>
            </a:r>
            <a:r>
              <a:rPr lang="en-US" dirty="0"/>
              <a:t> Direct vs. indirect, context-heavy vs. context-light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Time Orientation:</a:t>
            </a:r>
            <a:r>
              <a:rPr lang="en-US" dirty="0"/>
              <a:t> Short-term (UK) vs. long-term focus (China)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Power Distance:</a:t>
            </a:r>
            <a:r>
              <a:rPr lang="en-US" dirty="0"/>
              <a:t> Attitudes toward authority and decision-making structures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Relationship Orientation:</a:t>
            </a:r>
            <a:r>
              <a:rPr lang="en-US" dirty="0"/>
              <a:t> Task-based (UK) vs. relationship-based (China)</a:t>
            </a: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4D264F2-5E33-A6A5-5EA0-2F6D88121D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4132" y="2429169"/>
            <a:ext cx="4456562" cy="1999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1796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BA9C78A-0619-35FD-EE7D-9ED5B9C3A6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4144" y="732194"/>
            <a:ext cx="9601196" cy="1303867"/>
          </a:xfrm>
        </p:spPr>
        <p:txBody>
          <a:bodyPr>
            <a:normAutofit/>
          </a:bodyPr>
          <a:lstStyle/>
          <a:p>
            <a:r>
              <a:rPr lang="en-US" sz="3200" dirty="0"/>
              <a:t>Key Dimensions Relevant to UK–China Business </a:t>
            </a:r>
            <a:r>
              <a:rPr lang="en-US" sz="3200" dirty="0" err="1"/>
              <a:t>Relations:Hofstede's</a:t>
            </a:r>
            <a:r>
              <a:rPr lang="en-US" sz="3200" dirty="0"/>
              <a:t> Cultural Dimensions</a:t>
            </a:r>
            <a:endParaRPr lang="en-GB" sz="3200" dirty="0"/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CDF9C59E-690B-4D11-E79A-90A44268C5C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06000677"/>
              </p:ext>
            </p:extLst>
          </p:nvPr>
        </p:nvGraphicFramePr>
        <p:xfrm>
          <a:off x="892630" y="2036062"/>
          <a:ext cx="10189026" cy="4089744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221032">
                  <a:extLst>
                    <a:ext uri="{9D8B030D-6E8A-4147-A177-3AD203B41FA5}">
                      <a16:colId xmlns:a16="http://schemas.microsoft.com/office/drawing/2014/main" val="1640272758"/>
                    </a:ext>
                  </a:extLst>
                </a:gridCol>
                <a:gridCol w="2533052">
                  <a:extLst>
                    <a:ext uri="{9D8B030D-6E8A-4147-A177-3AD203B41FA5}">
                      <a16:colId xmlns:a16="http://schemas.microsoft.com/office/drawing/2014/main" val="628234585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3687077233"/>
                    </a:ext>
                  </a:extLst>
                </a:gridCol>
                <a:gridCol w="1774372">
                  <a:extLst>
                    <a:ext uri="{9D8B030D-6E8A-4147-A177-3AD203B41FA5}">
                      <a16:colId xmlns:a16="http://schemas.microsoft.com/office/drawing/2014/main" val="1313661290"/>
                    </a:ext>
                  </a:extLst>
                </a:gridCol>
                <a:gridCol w="3831770">
                  <a:extLst>
                    <a:ext uri="{9D8B030D-6E8A-4147-A177-3AD203B41FA5}">
                      <a16:colId xmlns:a16="http://schemas.microsoft.com/office/drawing/2014/main" val="2350692334"/>
                    </a:ext>
                  </a:extLst>
                </a:gridCol>
              </a:tblGrid>
              <a:tr h="316904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Dimension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United Kingdom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China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Business Implication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71656251"/>
                  </a:ext>
                </a:extLst>
              </a:tr>
              <a:tr h="1152812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/>
                        <a:t>Individualism vs. Collectivism</a:t>
                      </a:r>
                      <a:endParaRPr lang="en-GB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Highly individualistic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Strongly collectivist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200"/>
                        <a:t>Chinese firms prioritize group harmony and consensus — individual assertiveness may be seen as aggressive.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63574612"/>
                  </a:ext>
                </a:extLst>
              </a:tr>
              <a:tr h="733608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/>
                        <a:t>Power Distance</a:t>
                      </a:r>
                      <a:endParaRPr lang="en-GB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Low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High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200"/>
                        <a:t>In China, decision-making is top-down — seniority must be respected in meetings.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340401"/>
                  </a:ext>
                </a:extLst>
              </a:tr>
              <a:tr h="94321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/>
                        <a:t>Uncertainty Avoidance</a:t>
                      </a:r>
                      <a:endParaRPr lang="en-GB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Moderate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Low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200"/>
                        <a:t>Chinese partners may be more comfortable with flexible outcomes and evolving agreements.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7045645"/>
                  </a:ext>
                </a:extLst>
              </a:tr>
              <a:tr h="943210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/>
                        <a:t>Long-Term Orientation</a:t>
                      </a:r>
                      <a:endParaRPr lang="en-GB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Short-term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Long-term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Our partner may prefer gradual relationship-building before committing to big deals.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70266272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03CC5227-9BC3-F4C6-3D45-8C7605CA281B}"/>
              </a:ext>
            </a:extLst>
          </p:cNvPr>
          <p:cNvSpPr txBox="1"/>
          <p:nvPr/>
        </p:nvSpPr>
        <p:spPr>
          <a:xfrm>
            <a:off x="3733800" y="5756474"/>
            <a:ext cx="24089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The culture factor, 2025)</a:t>
            </a:r>
          </a:p>
        </p:txBody>
      </p:sp>
    </p:spTree>
    <p:extLst>
      <p:ext uri="{BB962C8B-B14F-4D97-AF65-F5344CB8AC3E}">
        <p14:creationId xmlns:p14="http://schemas.microsoft.com/office/powerpoint/2010/main" val="40328414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EE31C-668D-4E62-0822-9F9E51802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100" dirty="0"/>
              <a:t>Cultural Dynamics to Address for a Successful UK–China Partnership</a:t>
            </a:r>
            <a:endParaRPr lang="en-GB" sz="41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DA94ED-1DD8-73C9-E0AE-95F29EA6D7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2" y="2556932"/>
            <a:ext cx="6256866" cy="331893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None/>
            </a:pPr>
            <a:r>
              <a:rPr lang="en-US" sz="1500" b="1" dirty="0"/>
              <a:t>1. Hierarchy</a:t>
            </a:r>
            <a:br>
              <a:rPr lang="en-US" sz="1500" dirty="0"/>
            </a:br>
            <a:r>
              <a:rPr lang="en-US" sz="1500" dirty="0"/>
              <a:t>Authority rests with senior leaders; decisions are top-down with limited input from junior staff (</a:t>
            </a:r>
            <a:r>
              <a:rPr lang="en-GB" sz="1500" dirty="0"/>
              <a:t>The culture factor</a:t>
            </a:r>
            <a:r>
              <a:rPr lang="en-US" sz="1500" dirty="0"/>
              <a:t>, 2025).</a:t>
            </a:r>
          </a:p>
          <a:p>
            <a:pPr>
              <a:lnSpc>
                <a:spcPct val="90000"/>
              </a:lnSpc>
              <a:buNone/>
            </a:pPr>
            <a:r>
              <a:rPr lang="en-US" sz="1500" b="1" dirty="0"/>
              <a:t>2. Face (</a:t>
            </a:r>
            <a:r>
              <a:rPr lang="en-US" sz="1500" b="1" dirty="0" err="1"/>
              <a:t>Mianzi</a:t>
            </a:r>
            <a:r>
              <a:rPr lang="en-US" sz="1500" b="1" dirty="0"/>
              <a:t>)</a:t>
            </a:r>
            <a:br>
              <a:rPr lang="en-US" sz="1500" dirty="0"/>
            </a:br>
            <a:r>
              <a:rPr lang="en-US" sz="1500" dirty="0"/>
              <a:t>Preserving dignity and avoiding embarrassment is vital — confrontation can harm negotiations (Ting-Toomey &amp; Kurogi, 1998).</a:t>
            </a:r>
          </a:p>
          <a:p>
            <a:pPr>
              <a:lnSpc>
                <a:spcPct val="90000"/>
              </a:lnSpc>
              <a:buNone/>
            </a:pPr>
            <a:r>
              <a:rPr lang="en-US" sz="1500" b="1" dirty="0"/>
              <a:t>3. Indirect Communication</a:t>
            </a:r>
            <a:br>
              <a:rPr lang="en-US" sz="1500" dirty="0"/>
            </a:br>
            <a:r>
              <a:rPr lang="en-US" sz="1500" dirty="0"/>
              <a:t>Messages are often implied rather than stated directly — “no” is rarely used (Hall, 1976).</a:t>
            </a:r>
          </a:p>
          <a:p>
            <a:pPr>
              <a:lnSpc>
                <a:spcPct val="90000"/>
              </a:lnSpc>
            </a:pPr>
            <a:r>
              <a:rPr lang="en-US" sz="1500" b="1" dirty="0"/>
              <a:t>4. Guanxi</a:t>
            </a:r>
            <a:br>
              <a:rPr lang="en-US" sz="1500" dirty="0"/>
            </a:br>
            <a:r>
              <a:rPr lang="en-US" sz="1500" dirty="0"/>
              <a:t>Personal relationships and trust outweigh formal contracts in Chinese business culture (Chen &amp; Chen, 2004).</a:t>
            </a:r>
          </a:p>
          <a:p>
            <a:pPr>
              <a:lnSpc>
                <a:spcPct val="90000"/>
              </a:lnSpc>
            </a:pPr>
            <a:endParaRPr lang="en-GB" sz="15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1466A38-C439-E0D0-A145-D1FA20F071F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284" r="23691" b="-3"/>
          <a:stretch/>
        </p:blipFill>
        <p:spPr>
          <a:xfrm>
            <a:off x="8085026" y="2701180"/>
            <a:ext cx="2739728" cy="2852640"/>
          </a:xfrm>
          <a:prstGeom prst="rect">
            <a:avLst/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1989223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83B5FE-D99F-8465-9CF5-54AF1A2ABC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700" b="1" dirty="0"/>
              <a:t>Negotiation Strategies for a Successful Deal</a:t>
            </a:r>
            <a:br>
              <a:rPr lang="en-US" sz="3700" b="1" dirty="0"/>
            </a:br>
            <a:endParaRPr lang="en-GB" sz="37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4D0F19-473B-AFD8-1C8F-6D85BD36BE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2" y="2556932"/>
            <a:ext cx="6256866" cy="331893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900" dirty="0"/>
              <a:t>Invest time in informal meetings, shared meals, and personal rapport (Chen &amp; Chen, 2004).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900" dirty="0"/>
              <a:t>Use a bilingual consultant or liaison familiar with both British and Chinese business etiquette (Fang, 2012).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900" dirty="0"/>
              <a:t>Decision-making may take time and must follow proper protocol (</a:t>
            </a:r>
            <a:r>
              <a:rPr lang="en-GB" sz="1900" dirty="0"/>
              <a:t>The culture factor</a:t>
            </a:r>
            <a:r>
              <a:rPr lang="en-US" sz="1900" dirty="0"/>
              <a:t>, 2025).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900" dirty="0"/>
              <a:t>Emphasize benefits collaboratively rather than using competitive language (Hall, 1976).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900" dirty="0"/>
              <a:t>Chinese partners may appreciate open-ended agreements that evolve over time (Fang, 2012).</a:t>
            </a:r>
          </a:p>
          <a:p>
            <a:pPr>
              <a:lnSpc>
                <a:spcPct val="90000"/>
              </a:lnSpc>
            </a:pPr>
            <a:endParaRPr lang="en-GB" sz="19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6314AF7-1218-FF35-F8EC-10C76AF2A68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22" r="44553" b="-3"/>
          <a:stretch/>
        </p:blipFill>
        <p:spPr>
          <a:xfrm>
            <a:off x="8085026" y="2701180"/>
            <a:ext cx="2739728" cy="2852640"/>
          </a:xfrm>
          <a:prstGeom prst="rect">
            <a:avLst/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30991153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8A4D21-FE9D-32B0-21CB-0950CA86FB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100" dirty="0"/>
              <a:t>Understanding to Succeed: Navigating Cultures in Business Deals</a:t>
            </a:r>
            <a:endParaRPr lang="en-GB" sz="41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2A1A76-469E-8A26-2BA6-2D55B73D32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2" y="2556932"/>
            <a:ext cx="6256866" cy="331893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None/>
            </a:pPr>
            <a:r>
              <a:rPr lang="en-US" sz="1700" b="1"/>
              <a:t>Cultural Understanding is Essential</a:t>
            </a:r>
            <a:endParaRPr lang="en-US" sz="1700"/>
          </a:p>
          <a:p>
            <a:pPr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700"/>
              <a:t>Misreading cultural cues can weaken trust and derail negotiations (Thomas &amp; Peterson, 2017)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700"/>
              <a:t>Understanding local norms helps us engage with clarity and anticipate decision-making styles</a:t>
            </a:r>
          </a:p>
          <a:p>
            <a:pPr>
              <a:lnSpc>
                <a:spcPct val="90000"/>
              </a:lnSpc>
              <a:buNone/>
            </a:pPr>
            <a:r>
              <a:rPr lang="en-US" sz="1700" b="1"/>
              <a:t>Adaptability as a Strategic Strength</a:t>
            </a:r>
            <a:endParaRPr lang="en-US" sz="1700"/>
          </a:p>
          <a:p>
            <a:pPr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700"/>
              <a:t>Flexibility in approach enhances the likelihood of successful agreements (Ang et al., 2007)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700"/>
              <a:t>In Chinese business culture, respect for traditions builds credibility and strengthens ties</a:t>
            </a:r>
          </a:p>
          <a:p>
            <a:pPr>
              <a:lnSpc>
                <a:spcPct val="90000"/>
              </a:lnSpc>
            </a:pPr>
            <a:endParaRPr lang="en-GB" sz="17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D751C6E-B8EF-100F-7DC3-CD732659819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974" r="17387" b="-3"/>
          <a:stretch/>
        </p:blipFill>
        <p:spPr>
          <a:xfrm>
            <a:off x="8085026" y="2701180"/>
            <a:ext cx="2739728" cy="2852640"/>
          </a:xfrm>
          <a:prstGeom prst="rect">
            <a:avLst/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17902574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E61F402-3445-458A-9A2B-D28FD28839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673C096-95AE-4644-B76C-1DF1B667D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77A91835-418B-4867-87D7-1376A57F3F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5B511A1-E0EC-49FE-8068-9DA29CD00E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4A61BC5F-ADA4-4DBA-9C6B-E17E0B82EC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1CE6F7D2-ACED-47D2-BEFD-FB26F75374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A043B9E-917C-402D-9DE2-B49F8D0E36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3660056" cy="1325373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800" dirty="0">
                <a:solidFill>
                  <a:srgbClr val="262626"/>
                </a:solidFill>
              </a:rPr>
              <a:t>Practical Actions for Northbridge Technologies Ltd.</a:t>
            </a:r>
            <a:endParaRPr lang="en-GB" sz="2800" dirty="0">
              <a:solidFill>
                <a:srgbClr val="262626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2BE880E9-2B86-4CDB-B5B7-308745CDD1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95401" y="2400639"/>
            <a:ext cx="366005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Rectangle 1">
            <a:extLst>
              <a:ext uri="{FF2B5EF4-FFF2-40B4-BE49-F238E27FC236}">
                <a16:creationId xmlns:a16="http://schemas.microsoft.com/office/drawing/2014/main" id="{EC4B6026-FF9C-F323-24DE-67ED15189EB3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295401" y="2493774"/>
            <a:ext cx="3660057" cy="3382094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algn="ctr" defTabSz="914400" eaLnBrk="0" fontAlgn="base" hangingPunct="0">
              <a:lnSpc>
                <a:spcPct val="90000"/>
              </a:lnSpc>
              <a:spcBef>
                <a:spcPct val="0"/>
              </a:spcBef>
              <a:buClrTx/>
              <a:buSzTx/>
            </a:pP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rgbClr val="262626"/>
                </a:solidFill>
                <a:effectLst/>
                <a:latin typeface="Arial" panose="020B0604020202020204" pitchFamily="34" charset="0"/>
              </a:rPr>
              <a:t>Equip negotiation teams with knowledge of Chinese business etiquette and communication norms.</a:t>
            </a:r>
          </a:p>
          <a:p>
            <a:pPr algn="ctr" defTabSz="914400" eaLnBrk="0" fontAlgn="base" hangingPunct="0">
              <a:lnSpc>
                <a:spcPct val="90000"/>
              </a:lnSpc>
              <a:spcBef>
                <a:spcPct val="0"/>
              </a:spcBef>
              <a:buClrTx/>
              <a:buSzTx/>
            </a:pP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rgbClr val="262626"/>
                </a:solidFill>
                <a:effectLst/>
                <a:latin typeface="Arial" panose="020B0604020202020204" pitchFamily="34" charset="0"/>
              </a:rPr>
              <a:t>Encourage a mindset of cultural curiosity and openness during all engagement phases.</a:t>
            </a:r>
          </a:p>
          <a:p>
            <a:pPr algn="ctr" defTabSz="914400" eaLnBrk="0" fontAlgn="base" hangingPunct="0">
              <a:lnSpc>
                <a:spcPct val="90000"/>
              </a:lnSpc>
              <a:spcBef>
                <a:spcPct val="0"/>
              </a:spcBef>
              <a:buClrTx/>
              <a:buSzTx/>
            </a:pP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rgbClr val="262626"/>
                </a:solidFill>
                <a:effectLst/>
                <a:latin typeface="Arial" panose="020B0604020202020204" pitchFamily="34" charset="0"/>
              </a:rPr>
              <a:t>Prioritize informal connections and trust-building before proposing formal agreements.</a:t>
            </a:r>
          </a:p>
          <a:p>
            <a:pPr algn="ctr" defTabSz="914400" eaLnBrk="0" fontAlgn="base" hangingPunct="0">
              <a:lnSpc>
                <a:spcPct val="90000"/>
              </a:lnSpc>
              <a:spcBef>
                <a:spcPct val="0"/>
              </a:spcBef>
              <a:buClrTx/>
              <a:buSzTx/>
            </a:pP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rgbClr val="262626"/>
                </a:solidFill>
                <a:effectLst/>
                <a:latin typeface="Arial" panose="020B0604020202020204" pitchFamily="34" charset="0"/>
              </a:rPr>
              <a:t>Engage directly with senior decision-makers and observe formalities.</a:t>
            </a:r>
          </a:p>
          <a:p>
            <a:pPr algn="ctr" defTabSz="914400" eaLnBrk="0" fontAlgn="base" hangingPunct="0">
              <a:lnSpc>
                <a:spcPct val="90000"/>
              </a:lnSpc>
              <a:spcBef>
                <a:spcPct val="0"/>
              </a:spcBef>
              <a:buClrTx/>
              <a:buSzTx/>
            </a:pP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rgbClr val="262626"/>
                </a:solidFill>
                <a:effectLst/>
                <a:latin typeface="Arial" panose="020B0604020202020204" pitchFamily="34" charset="0"/>
              </a:rPr>
              <a:t>Allow time for internal decision-making and demonstrate adaptability.</a:t>
            </a:r>
          </a:p>
          <a:p>
            <a:pPr algn="ctr" defTabSz="914400" eaLnBrk="0" fontAlgn="base" hangingPunct="0">
              <a:lnSpc>
                <a:spcPct val="90000"/>
              </a:lnSpc>
              <a:spcBef>
                <a:spcPct val="0"/>
              </a:spcBef>
              <a:buClrTx/>
              <a:buSzTx/>
            </a:pP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rgbClr val="262626"/>
                </a:solidFill>
                <a:effectLst/>
                <a:latin typeface="Arial" panose="020B0604020202020204" pitchFamily="34" charset="0"/>
              </a:rPr>
              <a:t>Communicate with respect and tact to avoid embarrassment or conflict.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C520B5-3D9C-6733-B898-F882FC5507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06533" y="982131"/>
            <a:ext cx="4893735" cy="4893735"/>
          </a:xfrm>
          <a:prstGeom prst="rect">
            <a:avLst/>
          </a:prstGeom>
          <a:ln w="57150" cmpd="thickThin">
            <a:solidFill>
              <a:srgbClr val="7F7F7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4557547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E61F402-3445-458A-9A2B-D28FD28839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673C096-95AE-4644-B76C-1DF1B667D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77A91835-418B-4867-87D7-1376A57F3F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5B511A1-E0EC-49FE-8068-9DA29CD00E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4A61BC5F-ADA4-4DBA-9C6B-E17E0B82EC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1CE6F7D2-ACED-47D2-BEFD-FB26F75374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09701AC-C39F-EC7C-D5D1-93E173FE57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3660056" cy="1325373"/>
          </a:xfrm>
        </p:spPr>
        <p:txBody>
          <a:bodyPr anchor="b">
            <a:normAutofit/>
          </a:bodyPr>
          <a:lstStyle/>
          <a:p>
            <a:r>
              <a:rPr lang="en-US" sz="2800" b="1" dirty="0">
                <a:solidFill>
                  <a:srgbClr val="262626"/>
                </a:solidFill>
              </a:rPr>
              <a:t>Conclusion</a:t>
            </a:r>
            <a:br>
              <a:rPr lang="en-US" sz="2800" b="1" dirty="0">
                <a:solidFill>
                  <a:srgbClr val="262626"/>
                </a:solidFill>
              </a:rPr>
            </a:br>
            <a:endParaRPr lang="en-GB" sz="2800" dirty="0">
              <a:solidFill>
                <a:srgbClr val="262626"/>
              </a:solidFill>
            </a:endParaRP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BE880E9-2B86-4CDB-B5B7-308745CDD1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95401" y="2400639"/>
            <a:ext cx="366005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30E710-D18C-FF20-0F25-69FFC96236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493774"/>
            <a:ext cx="3660057" cy="3382094"/>
          </a:xfrm>
        </p:spPr>
        <p:txBody>
          <a:bodyPr>
            <a:normAutofit/>
          </a:bodyPr>
          <a:lstStyle/>
          <a:p>
            <a:pPr algn="ctr">
              <a:buFont typeface="Arial" panose="020B0604020202020204" pitchFamily="34" charset="0"/>
              <a:buChar char="•"/>
            </a:pPr>
            <a:r>
              <a:rPr lang="en-US" sz="1600">
                <a:solidFill>
                  <a:srgbClr val="262626"/>
                </a:solidFill>
              </a:rPr>
              <a:t>A successful partnership between </a:t>
            </a:r>
            <a:r>
              <a:rPr lang="en-US" sz="1600" b="1">
                <a:solidFill>
                  <a:srgbClr val="262626"/>
                </a:solidFill>
              </a:rPr>
              <a:t>Northbridge Technologies Ltd.</a:t>
            </a:r>
            <a:r>
              <a:rPr lang="en-US" sz="1600">
                <a:solidFill>
                  <a:srgbClr val="262626"/>
                </a:solidFill>
              </a:rPr>
              <a:t> and </a:t>
            </a:r>
            <a:r>
              <a:rPr lang="en-US" sz="1600" b="1">
                <a:solidFill>
                  <a:srgbClr val="262626"/>
                </a:solidFill>
              </a:rPr>
              <a:t>Shenzhen Huali Industrial Group</a:t>
            </a:r>
            <a:r>
              <a:rPr lang="en-US" sz="1600">
                <a:solidFill>
                  <a:srgbClr val="262626"/>
                </a:solidFill>
              </a:rPr>
              <a:t> requires more than a good business proposition — it demands cultural intelligence.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US" sz="1600">
                <a:solidFill>
                  <a:srgbClr val="262626"/>
                </a:solidFill>
              </a:rPr>
              <a:t>By understanding and respecting Chinese business culture, we position ourselves as a credible, trustworthy, and long-term partner</a:t>
            </a:r>
          </a:p>
          <a:p>
            <a:pPr algn="ctr"/>
            <a:endParaRPr lang="en-GB" sz="1600">
              <a:solidFill>
                <a:srgbClr val="262626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7DDA347-5DFB-A05A-BA37-0D892C1FE3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79229" y="982131"/>
            <a:ext cx="5348344" cy="4893735"/>
          </a:xfrm>
          <a:prstGeom prst="rect">
            <a:avLst/>
          </a:prstGeom>
          <a:ln w="57150" cmpd="thickThin">
            <a:solidFill>
              <a:srgbClr val="7F7F7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35434181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DE4D9E-836E-71E3-4F2C-BEC2E7BFDF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8800D7-2F6F-7A1C-8B44-FC2B90AFA9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457200" indent="-457200">
              <a:buAutoNum type="arabicPeriod"/>
            </a:pPr>
            <a:r>
              <a:rPr lang="en-GB" dirty="0"/>
              <a:t>Ang, S., Van Dyne, L., &amp; Koh, C. (2007). Cultural Intelligence: Its Measurement and Effects on Cultural Judgment and Decision Making, Cultural Adaptation and Task Performance. Management and Organization Review, 3(3), 335–371.</a:t>
            </a:r>
          </a:p>
          <a:p>
            <a:pPr marL="457200" indent="-457200">
              <a:buAutoNum type="arabicPeriod"/>
            </a:pPr>
            <a:r>
              <a:rPr lang="en-GB" dirty="0"/>
              <a:t>Chen, X.-P., &amp; Chen, C. C. (2004). On the intricacies of the Chinese guanxi: A process model of guanxi development. Asia Pacific Journal of Management, 21(3), 305–324.</a:t>
            </a:r>
          </a:p>
          <a:p>
            <a:pPr marL="457200" indent="-457200">
              <a:buAutoNum type="arabicPeriod"/>
            </a:pPr>
            <a:r>
              <a:rPr lang="en-GB" dirty="0"/>
              <a:t>Fang, T. (2012). Yin Yang: A New Perspective on Culture. Management and Organization Review, 8(1), 25–50.</a:t>
            </a:r>
          </a:p>
          <a:p>
            <a:pPr marL="457200" indent="-457200">
              <a:buAutoNum type="arabicPeriod"/>
            </a:pPr>
            <a:r>
              <a:rPr lang="en-GB" dirty="0"/>
              <a:t>Hall, E. T. (1976). Beyond Culture. Anchor Books.</a:t>
            </a:r>
          </a:p>
          <a:p>
            <a:pPr marL="457200" indent="-457200">
              <a:buAutoNum type="arabicPeriod"/>
            </a:pPr>
            <a:r>
              <a:rPr lang="en-GB" dirty="0"/>
              <a:t>Schneider, S. C., </a:t>
            </a:r>
            <a:r>
              <a:rPr lang="en-GB" dirty="0" err="1"/>
              <a:t>Barsoux</a:t>
            </a:r>
            <a:r>
              <a:rPr lang="en-GB" dirty="0"/>
              <a:t>, J.-L., &amp; Stahl, G. K. (2014). Managing Across Cultures (3rd ed.). Pearson Education.</a:t>
            </a:r>
          </a:p>
          <a:p>
            <a:pPr marL="457200" indent="-457200">
              <a:buFont typeface="Arial"/>
              <a:buAutoNum type="arabicPeriod"/>
            </a:pPr>
            <a:r>
              <a:rPr lang="en-GB" dirty="0"/>
              <a:t>The culture factor. (2025). Country Comparison tool: United Kingdom vs China. </a:t>
            </a:r>
            <a:r>
              <a:rPr lang="en-GB" dirty="0">
                <a:hlinkClick r:id="rId2"/>
              </a:rPr>
              <a:t>Country comparison tool</a:t>
            </a:r>
            <a:endParaRPr lang="en-GB" dirty="0"/>
          </a:p>
          <a:p>
            <a:pPr marL="457200" indent="-457200">
              <a:buAutoNum type="arabicPeriod"/>
            </a:pPr>
            <a:r>
              <a:rPr lang="en-GB" dirty="0"/>
              <a:t>Thomas, D. C., &amp; Peterson, M. F. (2017). Cross-Cultural Management: Essential Concepts (4th ed.). Sage Publications.</a:t>
            </a:r>
          </a:p>
          <a:p>
            <a:pPr marL="457200" indent="-457200">
              <a:buAutoNum type="arabicPeriod"/>
            </a:pPr>
            <a:r>
              <a:rPr lang="en-GB" dirty="0"/>
              <a:t>Ting-Toomey, S., &amp; Kurogi, A. (1998). Facework competence in intercultural conflict: An updated face-negotiation theory. International Journal of Intercultural Relations, 22(2), 187–225.</a:t>
            </a:r>
          </a:p>
        </p:txBody>
      </p:sp>
    </p:spTree>
    <p:extLst>
      <p:ext uri="{BB962C8B-B14F-4D97-AF65-F5344CB8AC3E}">
        <p14:creationId xmlns:p14="http://schemas.microsoft.com/office/powerpoint/2010/main" val="342524213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TM02900743[[fn=Organic]]</Template>
  <TotalTime>107</TotalTime>
  <Words>1061</Words>
  <Application>Microsoft Office PowerPoint</Application>
  <PresentationFormat>Widescreen</PresentationFormat>
  <Paragraphs>95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Aptos</vt:lpstr>
      <vt:lpstr>Arial</vt:lpstr>
      <vt:lpstr>Garamond</vt:lpstr>
      <vt:lpstr>Organic</vt:lpstr>
      <vt:lpstr>Negotiating Success: Cultural Strategy for Partnership between Northbridge Technologies and Shenzhen Hual</vt:lpstr>
      <vt:lpstr>Content </vt:lpstr>
      <vt:lpstr>Purpose of the Presentation &amp; Strategic Context</vt:lpstr>
      <vt:lpstr>Understanding Culture in Business</vt:lpstr>
      <vt:lpstr>Key Dimensions Relevant to UK–China Business Relations:Hofstede's Cultural Dimensions</vt:lpstr>
      <vt:lpstr>Cultural Dynamics to Address for a Successful UK–China Partnership</vt:lpstr>
      <vt:lpstr>Negotiation Strategies for a Successful Deal </vt:lpstr>
      <vt:lpstr>Understanding to Succeed: Navigating Cultures in Business Deals</vt:lpstr>
      <vt:lpstr>Practical Actions for Northbridge Technologies Ltd.</vt:lpstr>
      <vt:lpstr>Conclusion 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Diana Stanciu</dc:creator>
  <cp:lastModifiedBy>Diana Stanciu</cp:lastModifiedBy>
  <cp:revision>1</cp:revision>
  <dcterms:created xsi:type="dcterms:W3CDTF">2025-04-23T08:23:23Z</dcterms:created>
  <dcterms:modified xsi:type="dcterms:W3CDTF">2025-04-24T12:37:22Z</dcterms:modified>
</cp:coreProperties>
</file>