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4" r:id="rId3"/>
    <p:sldId id="277" r:id="rId4"/>
    <p:sldId id="270" r:id="rId5"/>
    <p:sldId id="273" r:id="rId6"/>
    <p:sldId id="279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E3FD"/>
    <a:srgbClr val="ADF2F9"/>
    <a:srgbClr val="A7FFDB"/>
    <a:srgbClr val="CD0398"/>
    <a:srgbClr val="00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1211C7-2FC6-43FB-A6D0-42C65BBBB70E}" v="5" dt="2026-09-28T07:44:00.4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99" d="100"/>
          <a:sy n="99" d="100"/>
        </p:scale>
        <p:origin x="68" y="1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ena Joseph" userId="cf2afdda-3d9d-41a3-a122-1e48d3b244a1" providerId="ADAL" clId="{62FAE8E6-B6D7-4502-96FA-F4B62E5B3DFB}"/>
    <pc:docChg chg="delSld modSld">
      <pc:chgData name="Seena Joseph" userId="cf2afdda-3d9d-41a3-a122-1e48d3b244a1" providerId="ADAL" clId="{62FAE8E6-B6D7-4502-96FA-F4B62E5B3DFB}" dt="2026-09-28T07:44:01.099" v="7" actId="20577"/>
      <pc:docMkLst>
        <pc:docMk/>
      </pc:docMkLst>
      <pc:sldChg chg="modSp mod">
        <pc:chgData name="Seena Joseph" userId="cf2afdda-3d9d-41a3-a122-1e48d3b244a1" providerId="ADAL" clId="{62FAE8E6-B6D7-4502-96FA-F4B62E5B3DFB}" dt="2026-09-28T07:43:52.689" v="4" actId="20577"/>
        <pc:sldMkLst>
          <pc:docMk/>
          <pc:sldMk cId="2948854119" sldId="273"/>
        </pc:sldMkLst>
        <pc:graphicFrameChg chg="mod modGraphic">
          <ac:chgData name="Seena Joseph" userId="cf2afdda-3d9d-41a3-a122-1e48d3b244a1" providerId="ADAL" clId="{62FAE8E6-B6D7-4502-96FA-F4B62E5B3DFB}" dt="2026-09-28T07:43:52.689" v="4" actId="20577"/>
          <ac:graphicFrameMkLst>
            <pc:docMk/>
            <pc:sldMk cId="2948854119" sldId="273"/>
            <ac:graphicFrameMk id="5" creationId="{2E4C8729-B1F2-4B08-7C1A-C520334A4D76}"/>
          </ac:graphicFrameMkLst>
        </pc:graphicFrameChg>
      </pc:sldChg>
      <pc:sldChg chg="del">
        <pc:chgData name="Seena Joseph" userId="cf2afdda-3d9d-41a3-a122-1e48d3b244a1" providerId="ADAL" clId="{62FAE8E6-B6D7-4502-96FA-F4B62E5B3DFB}" dt="2026-09-27T21:04:07.547" v="0" actId="47"/>
        <pc:sldMkLst>
          <pc:docMk/>
          <pc:sldMk cId="2708817825" sldId="278"/>
        </pc:sldMkLst>
      </pc:sldChg>
      <pc:sldChg chg="modSp mod">
        <pc:chgData name="Seena Joseph" userId="cf2afdda-3d9d-41a3-a122-1e48d3b244a1" providerId="ADAL" clId="{62FAE8E6-B6D7-4502-96FA-F4B62E5B3DFB}" dt="2026-09-28T07:44:01.099" v="7" actId="20577"/>
        <pc:sldMkLst>
          <pc:docMk/>
          <pc:sldMk cId="2948854119" sldId="279"/>
        </pc:sldMkLst>
        <pc:graphicFrameChg chg="mod modGraphic">
          <ac:chgData name="Seena Joseph" userId="cf2afdda-3d9d-41a3-a122-1e48d3b244a1" providerId="ADAL" clId="{62FAE8E6-B6D7-4502-96FA-F4B62E5B3DFB}" dt="2026-09-28T07:44:01.099" v="7" actId="20577"/>
          <ac:graphicFrameMkLst>
            <pc:docMk/>
            <pc:sldMk cId="2948854119" sldId="279"/>
            <ac:graphicFrameMk id="5" creationId="{2E4C8729-B1F2-4B08-7C1A-C520334A4D76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328CF-4718-42C4-8C94-BDCF2031EF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DBD067-8FE1-42AA-A6BE-54E7EE33AC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Z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5D09DA-2664-47EF-BD76-A4354B2581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2026/09/28</a:t>
            </a:fld>
            <a:endParaRPr lang="en-Z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705B91-088E-456E-9DC3-E155AE9E27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6086C7-EC1A-4554-93CE-3D654B497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42000310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C79DA-B09B-4D77-998A-49452962F6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C46B4-6709-4707-BA92-6807D2E82F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47E14C-447B-46DA-8EE6-F725617C0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2026/09/28</a:t>
            </a:fld>
            <a:endParaRPr lang="en-Z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85632C-CB64-404D-A614-D1A0E77179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64D58-5B0E-46F5-AB38-72482CA771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2822819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2A3B8-6047-4EF0-B19F-3B56C9562F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558A70-EF96-4A6F-ABF1-6A840B828F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F2D141-9D02-48BF-8E75-F131CEE78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2026/09/28</a:t>
            </a:fld>
            <a:endParaRPr lang="en-Z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6B69BD-68ED-4AB3-B079-C5575C80F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6B528D-363B-4312-8A4E-0E05BA323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25098858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FE600-A74B-491D-916B-15C4413DE4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98218A-974A-413A-B2C4-214BB43448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2E1F41-151D-4BB0-ABF7-FA886C2ED1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D12F91-9190-4A28-ABA4-F1EF46F23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2026/09/28</a:t>
            </a:fld>
            <a:endParaRPr lang="en-ZA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6679E5-8885-44B8-88B4-FBE129951B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78D1D-F800-4834-B60C-15FC3D5B4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32912556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99C3A-F68E-49CA-8188-B04875560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8CEB70-816E-4552-9B8F-21E5D03ECB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440EC1-F5BB-4962-B962-6FA68846E6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34F92D-94D1-4FDC-8AE8-93B2680E7C6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0F3E0E-2DCC-4742-B844-462560E402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30057F2-784D-433A-BF06-FCCC318324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2026/09/28</a:t>
            </a:fld>
            <a:endParaRPr lang="en-ZA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8F47EBE-274A-4323-8E66-6FCC8A043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7F5FA3-1876-496E-AB44-3E45B124E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2426293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DB238-8B71-428D-A6EB-185BE7FEB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A09939-C229-42D5-A6D5-3D9BCD5D8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2026/09/28</a:t>
            </a:fld>
            <a:endParaRPr lang="en-ZA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EA7DC9-4C5F-4F11-BC6B-BECB78DCFD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6F031D-3AEB-4727-A042-3DB7E4346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487704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94B164-56C6-4185-8A9D-D3ED37FBA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2026/09/28</a:t>
            </a:fld>
            <a:endParaRPr lang="en-ZA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627841A-33C0-4C03-8A9A-FEF6B1639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B09207-9497-4C57-A86F-8F23789FF8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4212000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1099B8-CD53-4C5F-9539-DF852A6EC9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B0584A-50FC-4654-A288-DB4BE45438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9F1546-C767-4D90-A869-116FCA70F1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C302D7-0044-40E3-97C9-466152668D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2026/09/28</a:t>
            </a:fld>
            <a:endParaRPr lang="en-ZA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1A0355-BC40-40DD-92CB-D951DF951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3067B1-9DA7-4AEB-95CB-EF7A5CD5F7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2880777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E9CC2-1E37-42F9-AED0-DB60B9A54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EE7303-A6EA-4786-83D6-7A6AFF83C68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ZA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9AF706-EAED-4158-8EC2-542D09B699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9F0051-882A-47B7-8F7C-CC04BB798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2026/09/28</a:t>
            </a:fld>
            <a:endParaRPr lang="en-ZA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5F9284-31B6-4A38-A6DA-9AD0C34DA3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D19203-F888-473A-AD76-67E94A28A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19196455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B31BA-7DC3-48DB-B2DC-0722F46842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BD4ADE-8B78-456C-9114-5D6ACA0330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37EBCB-D042-4736-932C-2A59EB9947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2026/09/28</a:t>
            </a:fld>
            <a:endParaRPr lang="en-Z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535542-AC12-44F3-8581-7799F08D60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8CA29A-875E-401D-BB55-F52FA39128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33979529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A59EB2-C6B8-4A86-A2A2-D5E5B9E5C95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473003-D4AC-42A1-89C1-CFDB41C851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5CE174-EC94-49E7-9CD9-DF013D5E8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2026/09/28</a:t>
            </a:fld>
            <a:endParaRPr lang="en-Z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759035-3642-4254-B3E3-076C94FB7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DCE5E1-0423-4874-BD26-FCA97589F9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3027763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A6BBCA6-FA55-44C6-9FE5-5C9281263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40EA97-895D-4999-830D-58B6716873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CCD468-6010-4DC6-B946-00B1FEEDA7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829F3D-45EE-4771-872E-0D0547B2C680}" type="datetimeFigureOut">
              <a:rPr lang="en-ZA" smtClean="0"/>
              <a:t>2026/09/28</a:t>
            </a:fld>
            <a:endParaRPr lang="en-Z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6A4147-3C7D-44F1-856C-194ECED8B5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Z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698E53-6C18-4DC7-8B43-A049B3F87A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718865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FF99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ED184-F360-49BF-86E1-6E9675A552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9041" y="2623930"/>
            <a:ext cx="10238474" cy="1732917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Artificial Intelligence and Machine Learning  : </a:t>
            </a:r>
            <a:r>
              <a:rPr lang="en-US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ACCA6011</a:t>
            </a:r>
            <a:endParaRPr lang="en-ZA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5259F4-DC54-4729-9A5B-79D2058AD0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3341" y="5251543"/>
            <a:ext cx="9144000" cy="733425"/>
          </a:xfrm>
        </p:spPr>
        <p:txBody>
          <a:bodyPr>
            <a:normAutofit/>
          </a:bodyPr>
          <a:lstStyle/>
          <a:p>
            <a:pPr algn="r"/>
            <a:r>
              <a:rPr lang="en-ZA" dirty="0" err="1"/>
              <a:t>Dr.</a:t>
            </a:r>
            <a:r>
              <a:rPr lang="en-ZA" dirty="0"/>
              <a:t> Seena Joseph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DF9714-7DDE-1581-F9E6-83E4690194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3670570" cy="1835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1965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A7FFDB"/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FD7584B-C835-CD07-5F17-6305514E0D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59BCD-EB98-663B-EC82-10977A990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487" y="184821"/>
            <a:ext cx="10515600" cy="909884"/>
          </a:xfrm>
        </p:spPr>
        <p:txBody>
          <a:bodyPr>
            <a:normAutofit/>
          </a:bodyPr>
          <a:lstStyle/>
          <a:p>
            <a:r>
              <a:rPr lang="en-ZA" sz="3600" b="1" dirty="0"/>
              <a:t>Content 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6059C-46C5-7D64-4288-88C8BE64FF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0084"/>
            <a:ext cx="9690279" cy="4863318"/>
          </a:xfrm>
        </p:spPr>
        <p:txBody>
          <a:bodyPr/>
          <a:lstStyle/>
          <a:p>
            <a:r>
              <a:rPr lang="en-US" dirty="0">
                <a:solidFill>
                  <a:srgbClr val="002060"/>
                </a:solidFill>
              </a:rPr>
              <a:t>Introduction to AI </a:t>
            </a:r>
            <a:r>
              <a:rPr lang="en-US" dirty="0">
                <a:solidFill>
                  <a:srgbClr val="CD0398"/>
                </a:solidFill>
              </a:rPr>
              <a:t>[Lecture 1]</a:t>
            </a:r>
          </a:p>
          <a:p>
            <a:r>
              <a:rPr lang="en-US" dirty="0">
                <a:solidFill>
                  <a:srgbClr val="002060"/>
                </a:solidFill>
              </a:rPr>
              <a:t>Probability and statistics for AI  </a:t>
            </a:r>
            <a:r>
              <a:rPr lang="en-US" dirty="0">
                <a:solidFill>
                  <a:srgbClr val="CD0398"/>
                </a:solidFill>
              </a:rPr>
              <a:t>[Lecture 2]</a:t>
            </a:r>
            <a:endParaRPr lang="en-US" dirty="0"/>
          </a:p>
          <a:p>
            <a:r>
              <a:rPr lang="en-US" dirty="0">
                <a:solidFill>
                  <a:srgbClr val="002060"/>
                </a:solidFill>
              </a:rPr>
              <a:t>Introduction to Machine Learning  </a:t>
            </a:r>
            <a:r>
              <a:rPr lang="en-US" dirty="0">
                <a:solidFill>
                  <a:srgbClr val="CD0398"/>
                </a:solidFill>
              </a:rPr>
              <a:t>[Lecture 3]</a:t>
            </a:r>
          </a:p>
          <a:p>
            <a:pPr lvl="1"/>
            <a:r>
              <a:rPr lang="en-US" dirty="0">
                <a:solidFill>
                  <a:srgbClr val="002060"/>
                </a:solidFill>
              </a:rPr>
              <a:t>Definition: Types of ML</a:t>
            </a:r>
          </a:p>
          <a:p>
            <a:pPr lvl="1"/>
            <a:r>
              <a:rPr lang="en-US" dirty="0">
                <a:solidFill>
                  <a:srgbClr val="002060"/>
                </a:solidFill>
              </a:rPr>
              <a:t>Overview: Application of ML</a:t>
            </a:r>
          </a:p>
          <a:p>
            <a:r>
              <a:rPr lang="en-US" dirty="0">
                <a:solidFill>
                  <a:srgbClr val="002060"/>
                </a:solidFill>
              </a:rPr>
              <a:t>Supervised Learning </a:t>
            </a:r>
            <a:r>
              <a:rPr lang="en-US" dirty="0">
                <a:solidFill>
                  <a:srgbClr val="CD0398"/>
                </a:solidFill>
              </a:rPr>
              <a:t>[Lecture 4 and 5]</a:t>
            </a:r>
          </a:p>
          <a:p>
            <a:pPr lvl="1"/>
            <a:r>
              <a:rPr lang="en-US" dirty="0">
                <a:solidFill>
                  <a:srgbClr val="002060"/>
                </a:solidFill>
              </a:rPr>
              <a:t>Introduction to supervised learning </a:t>
            </a:r>
          </a:p>
          <a:p>
            <a:pPr lvl="1"/>
            <a:r>
              <a:rPr lang="en-US" dirty="0">
                <a:solidFill>
                  <a:srgbClr val="002060"/>
                </a:solidFill>
              </a:rPr>
              <a:t>Common algorithms LR, Decision Tree</a:t>
            </a:r>
          </a:p>
          <a:p>
            <a:pPr lvl="1"/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ZA" dirty="0"/>
          </a:p>
          <a:p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5012148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A7FFDB"/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5768C5F-4559-9DC8-6A91-DF67098175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95587-C254-F12D-4C0B-0F9B5F8EB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ZA" sz="3600" b="1" dirty="0"/>
              <a:t>Content 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8CEE0-722A-957B-E3B3-91C1A0204D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rgbClr val="002060"/>
                </a:solidFill>
              </a:rPr>
              <a:t>Unsupervised Learning </a:t>
            </a:r>
            <a:r>
              <a:rPr lang="en-US" dirty="0">
                <a:solidFill>
                  <a:srgbClr val="CD0398"/>
                </a:solidFill>
              </a:rPr>
              <a:t>[Lecture 6 and 7]</a:t>
            </a:r>
          </a:p>
          <a:p>
            <a:pPr lvl="1"/>
            <a:r>
              <a:rPr lang="en-US" dirty="0">
                <a:solidFill>
                  <a:srgbClr val="002060"/>
                </a:solidFill>
              </a:rPr>
              <a:t>Introduction to unsupervised learning </a:t>
            </a:r>
          </a:p>
          <a:p>
            <a:pPr lvl="1"/>
            <a:r>
              <a:rPr lang="en-US" dirty="0">
                <a:solidFill>
                  <a:srgbClr val="002060"/>
                </a:solidFill>
              </a:rPr>
              <a:t>Clustering algorithm - K Means</a:t>
            </a:r>
          </a:p>
          <a:p>
            <a:r>
              <a:rPr lang="en-US" dirty="0">
                <a:solidFill>
                  <a:srgbClr val="002060"/>
                </a:solidFill>
              </a:rPr>
              <a:t>Classification Algorithms </a:t>
            </a:r>
            <a:r>
              <a:rPr lang="en-US" dirty="0">
                <a:solidFill>
                  <a:srgbClr val="CD0398"/>
                </a:solidFill>
              </a:rPr>
              <a:t>[Lecture 8]</a:t>
            </a:r>
            <a:endParaRPr lang="en-US" dirty="0"/>
          </a:p>
          <a:p>
            <a:pPr lvl="1"/>
            <a:r>
              <a:rPr lang="en-US" dirty="0">
                <a:solidFill>
                  <a:srgbClr val="002060"/>
                </a:solidFill>
              </a:rPr>
              <a:t>SVM, KNN, Naïve Bayes classifier</a:t>
            </a:r>
          </a:p>
          <a:p>
            <a:r>
              <a:rPr lang="en-US" dirty="0">
                <a:solidFill>
                  <a:srgbClr val="002060"/>
                </a:solidFill>
              </a:rPr>
              <a:t>Introduction to Neural networks</a:t>
            </a:r>
            <a:r>
              <a:rPr lang="en-US" dirty="0"/>
              <a:t> [</a:t>
            </a:r>
            <a:r>
              <a:rPr lang="en-US" dirty="0">
                <a:solidFill>
                  <a:srgbClr val="CD0398"/>
                </a:solidFill>
              </a:rPr>
              <a:t>Lecture 9 , 10 and 11]</a:t>
            </a:r>
            <a:endParaRPr lang="en-US" dirty="0"/>
          </a:p>
          <a:p>
            <a:pPr lvl="1"/>
            <a:r>
              <a:rPr lang="en-US" dirty="0">
                <a:solidFill>
                  <a:srgbClr val="002060"/>
                </a:solidFill>
              </a:rPr>
              <a:t>ANN</a:t>
            </a:r>
          </a:p>
          <a:p>
            <a:pPr lvl="1"/>
            <a:r>
              <a:rPr lang="en-US" dirty="0">
                <a:solidFill>
                  <a:srgbClr val="002060"/>
                </a:solidFill>
              </a:rPr>
              <a:t>Basic concepts and Architecture </a:t>
            </a:r>
          </a:p>
          <a:p>
            <a:pPr lvl="1"/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ZA" dirty="0"/>
          </a:p>
          <a:p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4192704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A7FFDB"/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7D5A6-CDD9-46DD-B270-785544535C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ZA" sz="3600" b="1" dirty="0"/>
              <a:t>Content 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02D94-A25C-4805-84CF-EF61C8E9EC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13268"/>
            <a:ext cx="9651642" cy="4663695"/>
          </a:xfrm>
        </p:spPr>
        <p:txBody>
          <a:bodyPr>
            <a:normAutofit/>
          </a:bodyPr>
          <a:lstStyle/>
          <a:p>
            <a:r>
              <a:rPr lang="en-US" dirty="0"/>
              <a:t> </a:t>
            </a:r>
            <a:r>
              <a:rPr lang="en-US" dirty="0">
                <a:solidFill>
                  <a:srgbClr val="002060"/>
                </a:solidFill>
              </a:rPr>
              <a:t>Decision-making for AI agents </a:t>
            </a:r>
            <a:r>
              <a:rPr lang="en-US" dirty="0">
                <a:solidFill>
                  <a:srgbClr val="CD0398"/>
                </a:solidFill>
              </a:rPr>
              <a:t>[Lecture 12 and 13]</a:t>
            </a:r>
            <a:endParaRPr lang="en-US" dirty="0"/>
          </a:p>
          <a:p>
            <a:pPr lvl="1"/>
            <a:r>
              <a:rPr lang="en-US" dirty="0">
                <a:solidFill>
                  <a:srgbClr val="002060"/>
                </a:solidFill>
              </a:rPr>
              <a:t>Fuzzy logic</a:t>
            </a:r>
          </a:p>
          <a:p>
            <a:r>
              <a:rPr lang="en-US" dirty="0">
                <a:solidFill>
                  <a:srgbClr val="002060"/>
                </a:solidFill>
              </a:rPr>
              <a:t>Search Algorithms  </a:t>
            </a:r>
            <a:r>
              <a:rPr lang="en-US" dirty="0">
                <a:solidFill>
                  <a:srgbClr val="CD0398"/>
                </a:solidFill>
              </a:rPr>
              <a:t>[Lecture 14 and 15]</a:t>
            </a:r>
            <a:endParaRPr lang="en-US" dirty="0"/>
          </a:p>
          <a:p>
            <a:pPr lvl="1"/>
            <a:r>
              <a:rPr lang="en-US" dirty="0">
                <a:solidFill>
                  <a:srgbClr val="002060"/>
                </a:solidFill>
              </a:rPr>
              <a:t>Decision tree</a:t>
            </a:r>
          </a:p>
          <a:p>
            <a:pPr lvl="1"/>
            <a:r>
              <a:rPr lang="en-US" dirty="0">
                <a:solidFill>
                  <a:srgbClr val="002060"/>
                </a:solidFill>
              </a:rPr>
              <a:t>Example: DFS, BFS</a:t>
            </a:r>
          </a:p>
          <a:p>
            <a:pPr lvl="1"/>
            <a:r>
              <a:rPr lang="en-US" dirty="0">
                <a:solidFill>
                  <a:srgbClr val="002060"/>
                </a:solidFill>
              </a:rPr>
              <a:t>Example: Heuristic Search, A* Algorithm</a:t>
            </a:r>
          </a:p>
          <a:p>
            <a:r>
              <a:rPr lang="en-US" dirty="0">
                <a:solidFill>
                  <a:srgbClr val="002060"/>
                </a:solidFill>
              </a:rPr>
              <a:t>Local Search Algorithms  </a:t>
            </a:r>
            <a:r>
              <a:rPr lang="en-US" dirty="0">
                <a:solidFill>
                  <a:srgbClr val="CD0398"/>
                </a:solidFill>
              </a:rPr>
              <a:t>[Lecture 16 and 17]</a:t>
            </a:r>
          </a:p>
          <a:p>
            <a:r>
              <a:rPr lang="en-US" dirty="0" err="1">
                <a:solidFill>
                  <a:srgbClr val="002060"/>
                </a:solidFill>
              </a:rPr>
              <a:t>Optimisation</a:t>
            </a:r>
            <a:r>
              <a:rPr lang="en-US" dirty="0">
                <a:solidFill>
                  <a:srgbClr val="002060"/>
                </a:solidFill>
              </a:rPr>
              <a:t> Techniques </a:t>
            </a:r>
            <a:r>
              <a:rPr lang="en-US" dirty="0">
                <a:solidFill>
                  <a:srgbClr val="CD0398"/>
                </a:solidFill>
              </a:rPr>
              <a:t>[Lecture 18 and 19]</a:t>
            </a:r>
          </a:p>
          <a:p>
            <a:r>
              <a:rPr lang="en-US" dirty="0">
                <a:solidFill>
                  <a:srgbClr val="002060"/>
                </a:solidFill>
              </a:rPr>
              <a:t>Responsible AI </a:t>
            </a:r>
            <a:r>
              <a:rPr lang="en-US" dirty="0">
                <a:solidFill>
                  <a:srgbClr val="CD0398"/>
                </a:solidFill>
              </a:rPr>
              <a:t>[Lecture 20 and 21]</a:t>
            </a:r>
          </a:p>
          <a:p>
            <a:r>
              <a:rPr lang="en-US" dirty="0">
                <a:solidFill>
                  <a:srgbClr val="002060"/>
                </a:solidFill>
              </a:rPr>
              <a:t>Revision</a:t>
            </a:r>
            <a:r>
              <a:rPr lang="en-US" dirty="0">
                <a:solidFill>
                  <a:srgbClr val="CD0398"/>
                </a:solidFill>
              </a:rPr>
              <a:t> [Lecture 22]</a:t>
            </a:r>
            <a:endParaRPr lang="en-US" dirty="0"/>
          </a:p>
          <a:p>
            <a:endParaRPr lang="en-US" dirty="0">
              <a:solidFill>
                <a:srgbClr val="CD0398"/>
              </a:solidFill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ZA" dirty="0"/>
          </a:p>
          <a:p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12136122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A7FFDB"/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7D5A6-CDD9-46DD-B270-785544535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09518"/>
          </a:xfrm>
        </p:spPr>
        <p:txBody>
          <a:bodyPr>
            <a:normAutofit fontScale="90000"/>
          </a:bodyPr>
          <a:lstStyle/>
          <a:p>
            <a:r>
              <a:rPr lang="en-ZA" sz="3600" b="1" dirty="0"/>
              <a:t>Lecture  Schedule 	                               Assessment Schedule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02D94-A25C-4805-84CF-EF61C8E9EC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2"/>
            <a:endParaRPr lang="en-US" dirty="0"/>
          </a:p>
          <a:p>
            <a:endParaRPr lang="en-US" dirty="0"/>
          </a:p>
          <a:p>
            <a:pPr lvl="1"/>
            <a:endParaRPr lang="en-US" dirty="0"/>
          </a:p>
          <a:p>
            <a:pPr lvl="2"/>
            <a:endParaRPr lang="en-US" dirty="0"/>
          </a:p>
          <a:p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ZA" dirty="0"/>
          </a:p>
          <a:p>
            <a:endParaRPr lang="en-ZA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1D01A51-7DBE-B091-AD5E-ECEECF83F75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7080379"/>
              </p:ext>
            </p:extLst>
          </p:nvPr>
        </p:nvGraphicFramePr>
        <p:xfrm>
          <a:off x="899492" y="995258"/>
          <a:ext cx="6301408" cy="5057235"/>
        </p:xfrm>
        <a:graphic>
          <a:graphicData uri="http://schemas.openxmlformats.org/drawingml/2006/table">
            <a:tbl>
              <a:tblPr firstRow="1" bandRow="1">
                <a:solidFill>
                  <a:srgbClr val="A7FFDB"/>
                </a:solidFill>
                <a:tableStyleId>{93296810-A885-4BE3-A3E7-6D5BEEA58F35}</a:tableStyleId>
              </a:tblPr>
              <a:tblGrid>
                <a:gridCol w="1554347">
                  <a:extLst>
                    <a:ext uri="{9D8B030D-6E8A-4147-A177-3AD203B41FA5}">
                      <a16:colId xmlns:a16="http://schemas.microsoft.com/office/drawing/2014/main" val="592424689"/>
                    </a:ext>
                  </a:extLst>
                </a:gridCol>
                <a:gridCol w="4747061">
                  <a:extLst>
                    <a:ext uri="{9D8B030D-6E8A-4147-A177-3AD203B41FA5}">
                      <a16:colId xmlns:a16="http://schemas.microsoft.com/office/drawing/2014/main" val="1378090643"/>
                    </a:ext>
                  </a:extLst>
                </a:gridCol>
              </a:tblGrid>
              <a:tr h="337149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Date 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Content (Semester 1, 2026–27)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33447797"/>
                  </a:ext>
                </a:extLst>
              </a:tr>
              <a:tr h="337149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Sep 28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Introduction to AI [Lecture 1]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0954406"/>
                  </a:ext>
                </a:extLst>
              </a:tr>
              <a:tr h="337149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Oct 5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Probability and statistics for AI [Lecture 2]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2270900"/>
                  </a:ext>
                </a:extLst>
              </a:tr>
              <a:tr h="337149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Oct 12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Introduction to Machine Learning [Lecture 3]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03793123"/>
                  </a:ext>
                </a:extLst>
              </a:tr>
              <a:tr h="337149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Oct 19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Supervised learning [Lecture 4]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1152169"/>
                  </a:ext>
                </a:extLst>
              </a:tr>
              <a:tr h="337149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Oct 26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Supervised learning [Lecture 5]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67218521"/>
                  </a:ext>
                </a:extLst>
              </a:tr>
              <a:tr h="337149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Nov 2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nd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Unsupervised learning [Lecture 6]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3125447"/>
                  </a:ext>
                </a:extLst>
              </a:tr>
              <a:tr h="337149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Nov 9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Unsupervised learning [Lecture 7]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84173362"/>
                  </a:ext>
                </a:extLst>
              </a:tr>
              <a:tr h="337149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Nov 16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</a:p>
                  </a:txBody>
                  <a:tcPr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i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Support/Reading Week</a:t>
                      </a:r>
                    </a:p>
                  </a:txBody>
                  <a:tcPr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8187757"/>
                  </a:ext>
                </a:extLst>
              </a:tr>
              <a:tr h="337149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Nov 23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rd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Classification Algorithms [Lecture 8]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8458001"/>
                  </a:ext>
                </a:extLst>
              </a:tr>
              <a:tr h="337149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Nov 30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Introduction to Neural networks [Lecture 9]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7093277"/>
                  </a:ext>
                </a:extLst>
              </a:tr>
              <a:tr h="337149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Dec 7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Introduction to Neural networks [Lecture 10]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0053649"/>
                  </a:ext>
                </a:extLst>
              </a:tr>
              <a:tr h="337149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 14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– Jan 3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rd</a:t>
                      </a: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sz="1200" b="1" baseline="30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i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Christmas Break (3 weeks)</a:t>
                      </a:r>
                    </a:p>
                  </a:txBody>
                  <a:tcPr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8327169"/>
                  </a:ext>
                </a:extLst>
              </a:tr>
              <a:tr h="337149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Jan 4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Introduction to Neural networks [Lecture 11]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0349924"/>
                  </a:ext>
                </a:extLst>
              </a:tr>
              <a:tr h="337149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Jan 11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– Jan 22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nd</a:t>
                      </a:r>
                    </a:p>
                  </a:txBody>
                  <a:tcPr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i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Assessment period</a:t>
                      </a:r>
                    </a:p>
                  </a:txBody>
                  <a:tcPr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1532988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E4C8729-B1F2-4B08-7C1A-C520334A4D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2512942"/>
              </p:ext>
            </p:extLst>
          </p:nvPr>
        </p:nvGraphicFramePr>
        <p:xfrm>
          <a:off x="7419559" y="973491"/>
          <a:ext cx="4210063" cy="1258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01673">
                  <a:extLst>
                    <a:ext uri="{9D8B030D-6E8A-4147-A177-3AD203B41FA5}">
                      <a16:colId xmlns:a16="http://schemas.microsoft.com/office/drawing/2014/main" val="2322896643"/>
                    </a:ext>
                  </a:extLst>
                </a:gridCol>
                <a:gridCol w="2508390">
                  <a:extLst>
                    <a:ext uri="{9D8B030D-6E8A-4147-A177-3AD203B41FA5}">
                      <a16:colId xmlns:a16="http://schemas.microsoft.com/office/drawing/2014/main" val="3834093017"/>
                    </a:ext>
                  </a:extLst>
                </a:gridCol>
              </a:tblGrid>
              <a:tr h="300969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Assessment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Date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1458208"/>
                  </a:ext>
                </a:extLst>
              </a:tr>
              <a:tr h="300969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Assignment 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Jan 12</a:t>
                      </a:r>
                      <a:r>
                        <a:rPr lang="en-GB" baseline="30000" dirty="0">
                          <a:solidFill>
                            <a:srgbClr val="C00000"/>
                          </a:solidFill>
                        </a:rPr>
                        <a:t>th</a:t>
                      </a:r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  2027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07528945"/>
                  </a:ext>
                </a:extLst>
              </a:tr>
              <a:tr h="52669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Exam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May 2027 Exam period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49997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88541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A7FFDB"/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7D5A6-CDD9-46DD-B270-785544535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09518"/>
          </a:xfrm>
        </p:spPr>
        <p:txBody>
          <a:bodyPr>
            <a:normAutofit fontScale="90000"/>
          </a:bodyPr>
          <a:lstStyle/>
          <a:p>
            <a:r>
              <a:rPr lang="en-ZA" sz="3600" b="1" dirty="0"/>
              <a:t>Lecture  Schedule 	                               Assessment Schedule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02D94-A25C-4805-84CF-EF61C8E9EC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2"/>
            <a:endParaRPr lang="en-US" dirty="0"/>
          </a:p>
          <a:p>
            <a:endParaRPr lang="en-US" dirty="0"/>
          </a:p>
          <a:p>
            <a:pPr lvl="1"/>
            <a:endParaRPr lang="en-US" dirty="0"/>
          </a:p>
          <a:p>
            <a:pPr lvl="2"/>
            <a:endParaRPr lang="en-US" dirty="0"/>
          </a:p>
          <a:p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ZA" dirty="0"/>
          </a:p>
          <a:p>
            <a:endParaRPr lang="en-ZA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1D01A51-7DBE-B091-AD5E-ECEECF83F75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6259028"/>
              </p:ext>
            </p:extLst>
          </p:nvPr>
        </p:nvGraphicFramePr>
        <p:xfrm>
          <a:off x="899492" y="995258"/>
          <a:ext cx="6301408" cy="5177286"/>
        </p:xfrm>
        <a:graphic>
          <a:graphicData uri="http://schemas.openxmlformats.org/drawingml/2006/table">
            <a:tbl>
              <a:tblPr firstRow="1" bandRow="1">
                <a:solidFill>
                  <a:srgbClr val="A7FFDB"/>
                </a:solidFill>
                <a:tableStyleId>{93296810-A885-4BE3-A3E7-6D5BEEA58F35}</a:tableStyleId>
              </a:tblPr>
              <a:tblGrid>
                <a:gridCol w="1554347">
                  <a:extLst>
                    <a:ext uri="{9D8B030D-6E8A-4147-A177-3AD203B41FA5}">
                      <a16:colId xmlns:a16="http://schemas.microsoft.com/office/drawing/2014/main" val="592424689"/>
                    </a:ext>
                  </a:extLst>
                </a:gridCol>
                <a:gridCol w="4747061">
                  <a:extLst>
                    <a:ext uri="{9D8B030D-6E8A-4147-A177-3AD203B41FA5}">
                      <a16:colId xmlns:a16="http://schemas.microsoft.com/office/drawing/2014/main" val="1378090643"/>
                    </a:ext>
                  </a:extLst>
                </a:gridCol>
              </a:tblGrid>
              <a:tr h="337149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Date 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Content (Semester 2, 2026–27)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33447797"/>
                  </a:ext>
                </a:extLst>
              </a:tr>
              <a:tr h="337149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Jan 25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Decision making for AI agents [Lecture 12]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3567002"/>
                  </a:ext>
                </a:extLst>
              </a:tr>
              <a:tr h="337149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Feb 1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Decision making for AI agents [Lecture 13]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1918670"/>
                  </a:ext>
                </a:extLst>
              </a:tr>
              <a:tr h="337149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Feb 8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Search Algorithms [Lecture 14]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67350529"/>
                  </a:ext>
                </a:extLst>
              </a:tr>
              <a:tr h="337149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Feb 15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Search Algorithms [Lecture 15]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9173615"/>
                  </a:ext>
                </a:extLst>
              </a:tr>
              <a:tr h="337149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Feb 22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nd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Search Algorithms [Lecture 16]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30396548"/>
                  </a:ext>
                </a:extLst>
              </a:tr>
              <a:tr h="337149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Mar 1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</a:t>
                      </a:r>
                    </a:p>
                  </a:txBody>
                  <a:tcPr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i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Support/Reading Week</a:t>
                      </a:r>
                    </a:p>
                  </a:txBody>
                  <a:tcPr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2757591"/>
                  </a:ext>
                </a:extLst>
              </a:tr>
              <a:tr h="337149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Mar 8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Local Search Algorithms [Lecture 17]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249797"/>
                  </a:ext>
                </a:extLst>
              </a:tr>
              <a:tr h="337149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Mar 15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Optimisation Techniques  [Lecture 18]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6369138"/>
                  </a:ext>
                </a:extLst>
              </a:tr>
              <a:tr h="337149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 22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nd</a:t>
                      </a: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– Apr 9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</a:p>
                  </a:txBody>
                  <a:tcPr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i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Easter Break (3 weeks)</a:t>
                      </a:r>
                    </a:p>
                  </a:txBody>
                  <a:tcPr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490347"/>
                  </a:ext>
                </a:extLst>
              </a:tr>
              <a:tr h="337149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Apr 12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Optimisation Techniques [Lecture 19]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4240768"/>
                  </a:ext>
                </a:extLst>
              </a:tr>
              <a:tr h="337149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Apr 19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Responsible AI [Lecture 20]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7898717"/>
                  </a:ext>
                </a:extLst>
              </a:tr>
              <a:tr h="337149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Apr 26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Responsible AI [Lecture 21]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84373131"/>
                  </a:ext>
                </a:extLst>
              </a:tr>
              <a:tr h="337149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May 3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rd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Revision [Lecture 22]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9334117"/>
                  </a:ext>
                </a:extLst>
              </a:tr>
              <a:tr h="337149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 10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– May 23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rd</a:t>
                      </a:r>
                    </a:p>
                  </a:txBody>
                  <a:tcPr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i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Assessment period (May exam)</a:t>
                      </a:r>
                    </a:p>
                  </a:txBody>
                  <a:tcPr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8888635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E4C8729-B1F2-4B08-7C1A-C520334A4D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4854962"/>
              </p:ext>
            </p:extLst>
          </p:nvPr>
        </p:nvGraphicFramePr>
        <p:xfrm>
          <a:off x="7419559" y="973491"/>
          <a:ext cx="4210063" cy="1258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01673">
                  <a:extLst>
                    <a:ext uri="{9D8B030D-6E8A-4147-A177-3AD203B41FA5}">
                      <a16:colId xmlns:a16="http://schemas.microsoft.com/office/drawing/2014/main" val="2322896643"/>
                    </a:ext>
                  </a:extLst>
                </a:gridCol>
                <a:gridCol w="2508390">
                  <a:extLst>
                    <a:ext uri="{9D8B030D-6E8A-4147-A177-3AD203B41FA5}">
                      <a16:colId xmlns:a16="http://schemas.microsoft.com/office/drawing/2014/main" val="3834093017"/>
                    </a:ext>
                  </a:extLst>
                </a:gridCol>
              </a:tblGrid>
              <a:tr h="300969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Assessment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Date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1458208"/>
                  </a:ext>
                </a:extLst>
              </a:tr>
              <a:tr h="300969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Assignment 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Jan 12</a:t>
                      </a:r>
                      <a:r>
                        <a:rPr lang="en-GB" baseline="30000" dirty="0">
                          <a:solidFill>
                            <a:srgbClr val="C00000"/>
                          </a:solidFill>
                        </a:rPr>
                        <a:t>th</a:t>
                      </a:r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  2027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07528945"/>
                  </a:ext>
                </a:extLst>
              </a:tr>
              <a:tr h="52669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Exam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C00000"/>
                          </a:solidFill>
                        </a:rPr>
                        <a:t>May 2027 Exam period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49997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88541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526</Words>
  <Application>Microsoft Office PowerPoint</Application>
  <PresentationFormat>Widescreen</PresentationFormat>
  <Paragraphs>140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Times New Roman</vt:lpstr>
      <vt:lpstr>Office Theme</vt:lpstr>
      <vt:lpstr>Artificial Intelligence and Machine Learning  : ACCA6011</vt:lpstr>
      <vt:lpstr>Content  </vt:lpstr>
      <vt:lpstr>Content  </vt:lpstr>
      <vt:lpstr>Content  </vt:lpstr>
      <vt:lpstr>Lecture  Schedule                                 Assessment Schedule </vt:lpstr>
      <vt:lpstr>Lecture  Schedule                                 Assessment Schedule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Building an Artificial Neural Network  in Python</dc:title>
  <dc:creator>Seena Joseph</dc:creator>
  <cp:lastModifiedBy>Seena Joseph</cp:lastModifiedBy>
  <cp:revision>96</cp:revision>
  <dcterms:created xsi:type="dcterms:W3CDTF">2023-06-28T20:41:52Z</dcterms:created>
  <dcterms:modified xsi:type="dcterms:W3CDTF">2026-09-28T07:44:06Z</dcterms:modified>
</cp:coreProperties>
</file>