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8" r:id="rId3"/>
    <p:sldId id="259" r:id="rId4"/>
    <p:sldId id="260" r:id="rId5"/>
    <p:sldId id="257" r:id="rId6"/>
    <p:sldId id="289" r:id="rId7"/>
    <p:sldId id="261" r:id="rId8"/>
    <p:sldId id="278" r:id="rId9"/>
    <p:sldId id="262" r:id="rId10"/>
    <p:sldId id="277" r:id="rId11"/>
    <p:sldId id="280" r:id="rId12"/>
    <p:sldId id="264" r:id="rId13"/>
    <p:sldId id="266" r:id="rId14"/>
    <p:sldId id="290" r:id="rId15"/>
    <p:sldId id="291" r:id="rId16"/>
    <p:sldId id="292" r:id="rId17"/>
    <p:sldId id="281" r:id="rId18"/>
    <p:sldId id="282" r:id="rId19"/>
    <p:sldId id="293" r:id="rId20"/>
    <p:sldId id="294" r:id="rId21"/>
    <p:sldId id="295" r:id="rId22"/>
    <p:sldId id="274" r:id="rId23"/>
    <p:sldId id="287"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FE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88369" autoAdjust="0"/>
  </p:normalViewPr>
  <p:slideViewPr>
    <p:cSldViewPr snapToGrid="0">
      <p:cViewPr varScale="1">
        <p:scale>
          <a:sx n="73" d="100"/>
          <a:sy n="73" d="100"/>
        </p:scale>
        <p:origin x="84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presProps" Target="presProps.xml" /><Relationship Id="rId30" Type="http://schemas.openxmlformats.org/officeDocument/2006/relationships/tableStyles" Target="tableStyles.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122265-B31E-4513-BD84-C8331F43E7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C5BCC07-E819-49A3-AE73-30E7AC5ABE93}">
      <dgm:prSet custT="1"/>
      <dgm:spPr/>
      <dgm:t>
        <a:bodyPr/>
        <a:lstStyle/>
        <a:p>
          <a:r>
            <a:rPr lang="en-GB" sz="1700" u="none" dirty="0">
              <a:latin typeface="Aptos (Body)"/>
              <a:cs typeface="Times New Roman" panose="02020603050405020304" pitchFamily="18" charset="0"/>
            </a:rPr>
            <a:t>Tesla brings in human capital, the principles of innovation and manufacturing and organisational growth.</a:t>
          </a:r>
          <a:endParaRPr lang="en-US" sz="1700" dirty="0">
            <a:latin typeface="Aptos (Body)"/>
            <a:cs typeface="Times New Roman" panose="02020603050405020304" pitchFamily="18" charset="0"/>
          </a:endParaRPr>
        </a:p>
      </dgm:t>
    </dgm:pt>
    <dgm:pt modelId="{D4FB647F-1B37-4F50-A8C4-E6FE2A4F2153}" type="parTrans" cxnId="{48FDC1C4-A7EE-4ABA-BE13-EA123006E240}">
      <dgm:prSet/>
      <dgm:spPr/>
      <dgm:t>
        <a:bodyPr/>
        <a:lstStyle/>
        <a:p>
          <a:endParaRPr lang="en-US">
            <a:latin typeface="Times New Roman" panose="02020603050405020304" pitchFamily="18" charset="0"/>
            <a:cs typeface="Times New Roman" panose="02020603050405020304" pitchFamily="18" charset="0"/>
          </a:endParaRPr>
        </a:p>
      </dgm:t>
    </dgm:pt>
    <dgm:pt modelId="{0E8941F3-F3DC-4BD2-8721-865A29CC133B}" type="sibTrans" cxnId="{48FDC1C4-A7EE-4ABA-BE13-EA123006E240}">
      <dgm:prSet/>
      <dgm:spPr/>
      <dgm:t>
        <a:bodyPr/>
        <a:lstStyle/>
        <a:p>
          <a:endParaRPr lang="en-US">
            <a:latin typeface="Times New Roman" panose="02020603050405020304" pitchFamily="18" charset="0"/>
            <a:cs typeface="Times New Roman" panose="02020603050405020304" pitchFamily="18" charset="0"/>
          </a:endParaRPr>
        </a:p>
      </dgm:t>
    </dgm:pt>
    <dgm:pt modelId="{86D8C52E-7B7F-43C6-8A97-C4C0ADF84C41}">
      <dgm:prSet custT="1"/>
      <dgm:spPr/>
      <dgm:t>
        <a:bodyPr/>
        <a:lstStyle/>
        <a:p>
          <a:r>
            <a:rPr lang="en-GB" sz="1700" u="none" dirty="0">
              <a:latin typeface="Aptos (Body)"/>
              <a:cs typeface="Times New Roman" panose="02020603050405020304" pitchFamily="18" charset="0"/>
            </a:rPr>
            <a:t>Diversity, equity and inclusion improve workforce capability, collaboration and future competitiveness (Eeoc.gov, 2023).</a:t>
          </a:r>
          <a:endParaRPr lang="en-US" sz="1700" dirty="0">
            <a:latin typeface="Aptos (Body)"/>
            <a:cs typeface="Times New Roman" panose="02020603050405020304" pitchFamily="18" charset="0"/>
          </a:endParaRPr>
        </a:p>
      </dgm:t>
    </dgm:pt>
    <dgm:pt modelId="{D375DCBC-9C18-4417-8C55-6C0E17859A07}" type="parTrans" cxnId="{0B5A87EE-817F-416A-8C18-C3D1BA5EEA06}">
      <dgm:prSet/>
      <dgm:spPr/>
      <dgm:t>
        <a:bodyPr/>
        <a:lstStyle/>
        <a:p>
          <a:endParaRPr lang="en-US">
            <a:latin typeface="Times New Roman" panose="02020603050405020304" pitchFamily="18" charset="0"/>
            <a:cs typeface="Times New Roman" panose="02020603050405020304" pitchFamily="18" charset="0"/>
          </a:endParaRPr>
        </a:p>
      </dgm:t>
    </dgm:pt>
    <dgm:pt modelId="{3D5F09B2-65D6-4F88-8CF8-A757B1C95CE8}" type="sibTrans" cxnId="{0B5A87EE-817F-416A-8C18-C3D1BA5EEA06}">
      <dgm:prSet/>
      <dgm:spPr/>
      <dgm:t>
        <a:bodyPr/>
        <a:lstStyle/>
        <a:p>
          <a:endParaRPr lang="en-US">
            <a:latin typeface="Times New Roman" panose="02020603050405020304" pitchFamily="18" charset="0"/>
            <a:cs typeface="Times New Roman" panose="02020603050405020304" pitchFamily="18" charset="0"/>
          </a:endParaRPr>
        </a:p>
      </dgm:t>
    </dgm:pt>
    <dgm:pt modelId="{5906BBAD-AB70-4AD1-BE65-5EF9D961A2B7}">
      <dgm:prSet custT="1"/>
      <dgm:spPr/>
      <dgm:t>
        <a:bodyPr/>
        <a:lstStyle/>
        <a:p>
          <a:r>
            <a:rPr lang="en-GB" sz="1700" u="none" dirty="0">
              <a:latin typeface="Aptos (Body)"/>
              <a:cs typeface="Times New Roman" panose="02020603050405020304" pitchFamily="18" charset="0"/>
            </a:rPr>
            <a:t>Diversity, equity and inclusion improve workforce capability, collaboration and future competitiveness (Eeoc.gov, 2023).</a:t>
          </a:r>
          <a:endParaRPr lang="en-US" sz="1700" dirty="0">
            <a:latin typeface="Aptos (Body)"/>
            <a:cs typeface="Times New Roman" panose="02020603050405020304" pitchFamily="18" charset="0"/>
          </a:endParaRPr>
        </a:p>
      </dgm:t>
    </dgm:pt>
    <dgm:pt modelId="{50777F41-803C-42D2-AB4E-13086FAE5D72}" type="parTrans" cxnId="{A8946F84-C07F-474E-9FB6-5149AE1342CD}">
      <dgm:prSet/>
      <dgm:spPr/>
      <dgm:t>
        <a:bodyPr/>
        <a:lstStyle/>
        <a:p>
          <a:endParaRPr lang="en-US">
            <a:latin typeface="Times New Roman" panose="02020603050405020304" pitchFamily="18" charset="0"/>
            <a:cs typeface="Times New Roman" panose="02020603050405020304" pitchFamily="18" charset="0"/>
          </a:endParaRPr>
        </a:p>
      </dgm:t>
    </dgm:pt>
    <dgm:pt modelId="{075C804D-B2EB-4B5C-9DE1-A778E90DD355}" type="sibTrans" cxnId="{A8946F84-C07F-474E-9FB6-5149AE1342CD}">
      <dgm:prSet/>
      <dgm:spPr/>
      <dgm:t>
        <a:bodyPr/>
        <a:lstStyle/>
        <a:p>
          <a:endParaRPr lang="en-US">
            <a:latin typeface="Times New Roman" panose="02020603050405020304" pitchFamily="18" charset="0"/>
            <a:cs typeface="Times New Roman" panose="02020603050405020304" pitchFamily="18" charset="0"/>
          </a:endParaRPr>
        </a:p>
      </dgm:t>
    </dgm:pt>
    <dgm:pt modelId="{859FF495-D9BC-4F98-A1F4-C743B884AFC3}">
      <dgm:prSet custT="1"/>
      <dgm:spPr/>
      <dgm:t>
        <a:bodyPr/>
        <a:lstStyle/>
        <a:p>
          <a:r>
            <a:rPr lang="en-GB" sz="1700" u="none" dirty="0">
              <a:latin typeface="Aptos (Body)"/>
              <a:cs typeface="Times New Roman" panose="02020603050405020304" pitchFamily="18" charset="0"/>
            </a:rPr>
            <a:t>Diversity, equity and inclusion improve workforce capability, collaboration and future competitiveness (Eeoc.gov, 2023).</a:t>
          </a:r>
          <a:endParaRPr lang="en-US" sz="1700" dirty="0">
            <a:latin typeface="Aptos (Body)"/>
            <a:cs typeface="Times New Roman" panose="02020603050405020304" pitchFamily="18" charset="0"/>
          </a:endParaRPr>
        </a:p>
      </dgm:t>
    </dgm:pt>
    <dgm:pt modelId="{ED7A334C-113D-4C7A-976D-98CFE736FF3A}" type="parTrans" cxnId="{A676B771-0D1C-49BA-9657-EE29F11706C1}">
      <dgm:prSet/>
      <dgm:spPr/>
      <dgm:t>
        <a:bodyPr/>
        <a:lstStyle/>
        <a:p>
          <a:endParaRPr lang="en-GB">
            <a:latin typeface="Times New Roman" panose="02020603050405020304" pitchFamily="18" charset="0"/>
            <a:cs typeface="Times New Roman" panose="02020603050405020304" pitchFamily="18" charset="0"/>
          </a:endParaRPr>
        </a:p>
      </dgm:t>
    </dgm:pt>
    <dgm:pt modelId="{47321809-AA00-47BD-AA68-E129440F139D}" type="sibTrans" cxnId="{A676B771-0D1C-49BA-9657-EE29F11706C1}">
      <dgm:prSet/>
      <dgm:spPr/>
      <dgm:t>
        <a:bodyPr/>
        <a:lstStyle/>
        <a:p>
          <a:endParaRPr lang="en-GB">
            <a:latin typeface="Times New Roman" panose="02020603050405020304" pitchFamily="18" charset="0"/>
            <a:cs typeface="Times New Roman" panose="02020603050405020304" pitchFamily="18" charset="0"/>
          </a:endParaRPr>
        </a:p>
      </dgm:t>
    </dgm:pt>
    <dgm:pt modelId="{A3AAB856-ECEC-4996-86A8-7624AB547F96}" type="pres">
      <dgm:prSet presAssocID="{E5122265-B31E-4513-BD84-C8331F43E764}" presName="linear" presStyleCnt="0">
        <dgm:presLayoutVars>
          <dgm:animLvl val="lvl"/>
          <dgm:resizeHandles val="exact"/>
        </dgm:presLayoutVars>
      </dgm:prSet>
      <dgm:spPr/>
    </dgm:pt>
    <dgm:pt modelId="{B90F4856-0C94-4587-B849-EA50A261B68D}" type="pres">
      <dgm:prSet presAssocID="{9C5BCC07-E819-49A3-AE73-30E7AC5ABE93}" presName="parentText" presStyleLbl="node1" presStyleIdx="0" presStyleCnt="4">
        <dgm:presLayoutVars>
          <dgm:chMax val="0"/>
          <dgm:bulletEnabled val="1"/>
        </dgm:presLayoutVars>
      </dgm:prSet>
      <dgm:spPr/>
    </dgm:pt>
    <dgm:pt modelId="{3ECA7EA5-3EDF-4A24-B72B-EB7A082BE038}" type="pres">
      <dgm:prSet presAssocID="{0E8941F3-F3DC-4BD2-8721-865A29CC133B}" presName="spacer" presStyleCnt="0"/>
      <dgm:spPr/>
    </dgm:pt>
    <dgm:pt modelId="{1F9725D9-F43F-467B-93B3-F21C7E160FD6}" type="pres">
      <dgm:prSet presAssocID="{86D8C52E-7B7F-43C6-8A97-C4C0ADF84C41}" presName="parentText" presStyleLbl="node1" presStyleIdx="1" presStyleCnt="4">
        <dgm:presLayoutVars>
          <dgm:chMax val="0"/>
          <dgm:bulletEnabled val="1"/>
        </dgm:presLayoutVars>
      </dgm:prSet>
      <dgm:spPr/>
    </dgm:pt>
    <dgm:pt modelId="{7511F4C5-B580-4F93-B6DC-E10A69CC6C4B}" type="pres">
      <dgm:prSet presAssocID="{3D5F09B2-65D6-4F88-8CF8-A757B1C95CE8}" presName="spacer" presStyleCnt="0"/>
      <dgm:spPr/>
    </dgm:pt>
    <dgm:pt modelId="{0F16F5B9-4A09-455F-827B-4EDB8BA49AD7}" type="pres">
      <dgm:prSet presAssocID="{5906BBAD-AB70-4AD1-BE65-5EF9D961A2B7}" presName="parentText" presStyleLbl="node1" presStyleIdx="2" presStyleCnt="4">
        <dgm:presLayoutVars>
          <dgm:chMax val="0"/>
          <dgm:bulletEnabled val="1"/>
        </dgm:presLayoutVars>
      </dgm:prSet>
      <dgm:spPr/>
    </dgm:pt>
    <dgm:pt modelId="{CB1BADBE-2C9D-44CA-A6CC-9A26993F8161}" type="pres">
      <dgm:prSet presAssocID="{075C804D-B2EB-4B5C-9DE1-A778E90DD355}" presName="spacer" presStyleCnt="0"/>
      <dgm:spPr/>
    </dgm:pt>
    <dgm:pt modelId="{208BE316-914D-4787-899C-E8EF3A7D3DF5}" type="pres">
      <dgm:prSet presAssocID="{859FF495-D9BC-4F98-A1F4-C743B884AFC3}" presName="parentText" presStyleLbl="node1" presStyleIdx="3" presStyleCnt="4">
        <dgm:presLayoutVars>
          <dgm:chMax val="0"/>
          <dgm:bulletEnabled val="1"/>
        </dgm:presLayoutVars>
      </dgm:prSet>
      <dgm:spPr/>
    </dgm:pt>
  </dgm:ptLst>
  <dgm:cxnLst>
    <dgm:cxn modelId="{60E8C25F-0AD1-496D-B1F0-489FC40B0079}" type="presOf" srcId="{859FF495-D9BC-4F98-A1F4-C743B884AFC3}" destId="{208BE316-914D-4787-899C-E8EF3A7D3DF5}" srcOrd="0" destOrd="0" presId="urn:microsoft.com/office/officeart/2005/8/layout/vList2"/>
    <dgm:cxn modelId="{A676B771-0D1C-49BA-9657-EE29F11706C1}" srcId="{E5122265-B31E-4513-BD84-C8331F43E764}" destId="{859FF495-D9BC-4F98-A1F4-C743B884AFC3}" srcOrd="3" destOrd="0" parTransId="{ED7A334C-113D-4C7A-976D-98CFE736FF3A}" sibTransId="{47321809-AA00-47BD-AA68-E129440F139D}"/>
    <dgm:cxn modelId="{A8946F84-C07F-474E-9FB6-5149AE1342CD}" srcId="{E5122265-B31E-4513-BD84-C8331F43E764}" destId="{5906BBAD-AB70-4AD1-BE65-5EF9D961A2B7}" srcOrd="2" destOrd="0" parTransId="{50777F41-803C-42D2-AB4E-13086FAE5D72}" sibTransId="{075C804D-B2EB-4B5C-9DE1-A778E90DD355}"/>
    <dgm:cxn modelId="{80ADD3A8-C2D6-430F-8093-B73386AE448E}" type="presOf" srcId="{E5122265-B31E-4513-BD84-C8331F43E764}" destId="{A3AAB856-ECEC-4996-86A8-7624AB547F96}" srcOrd="0" destOrd="0" presId="urn:microsoft.com/office/officeart/2005/8/layout/vList2"/>
    <dgm:cxn modelId="{48FDC1C4-A7EE-4ABA-BE13-EA123006E240}" srcId="{E5122265-B31E-4513-BD84-C8331F43E764}" destId="{9C5BCC07-E819-49A3-AE73-30E7AC5ABE93}" srcOrd="0" destOrd="0" parTransId="{D4FB647F-1B37-4F50-A8C4-E6FE2A4F2153}" sibTransId="{0E8941F3-F3DC-4BD2-8721-865A29CC133B}"/>
    <dgm:cxn modelId="{E9F6D3C6-7F87-4FBB-A822-5581998CE48A}" type="presOf" srcId="{9C5BCC07-E819-49A3-AE73-30E7AC5ABE93}" destId="{B90F4856-0C94-4587-B849-EA50A261B68D}" srcOrd="0" destOrd="0" presId="urn:microsoft.com/office/officeart/2005/8/layout/vList2"/>
    <dgm:cxn modelId="{0B5A87EE-817F-416A-8C18-C3D1BA5EEA06}" srcId="{E5122265-B31E-4513-BD84-C8331F43E764}" destId="{86D8C52E-7B7F-43C6-8A97-C4C0ADF84C41}" srcOrd="1" destOrd="0" parTransId="{D375DCBC-9C18-4417-8C55-6C0E17859A07}" sibTransId="{3D5F09B2-65D6-4F88-8CF8-A757B1C95CE8}"/>
    <dgm:cxn modelId="{A943C4F6-5D91-4D33-9E34-1FCC7F7337DA}" type="presOf" srcId="{5906BBAD-AB70-4AD1-BE65-5EF9D961A2B7}" destId="{0F16F5B9-4A09-455F-827B-4EDB8BA49AD7}" srcOrd="0" destOrd="0" presId="urn:microsoft.com/office/officeart/2005/8/layout/vList2"/>
    <dgm:cxn modelId="{65270AFD-DD98-4B4F-9FCA-93F54D16691D}" type="presOf" srcId="{86D8C52E-7B7F-43C6-8A97-C4C0ADF84C41}" destId="{1F9725D9-F43F-467B-93B3-F21C7E160FD6}" srcOrd="0" destOrd="0" presId="urn:microsoft.com/office/officeart/2005/8/layout/vList2"/>
    <dgm:cxn modelId="{94F92127-C9B3-4BFE-BB69-F48133250781}" type="presParOf" srcId="{A3AAB856-ECEC-4996-86A8-7624AB547F96}" destId="{B90F4856-0C94-4587-B849-EA50A261B68D}" srcOrd="0" destOrd="0" presId="urn:microsoft.com/office/officeart/2005/8/layout/vList2"/>
    <dgm:cxn modelId="{A0AEF5FA-7356-4ACA-A05F-E5A291ED961B}" type="presParOf" srcId="{A3AAB856-ECEC-4996-86A8-7624AB547F96}" destId="{3ECA7EA5-3EDF-4A24-B72B-EB7A082BE038}" srcOrd="1" destOrd="0" presId="urn:microsoft.com/office/officeart/2005/8/layout/vList2"/>
    <dgm:cxn modelId="{304E8AF6-99D3-4156-A86D-103245D2A4BF}" type="presParOf" srcId="{A3AAB856-ECEC-4996-86A8-7624AB547F96}" destId="{1F9725D9-F43F-467B-93B3-F21C7E160FD6}" srcOrd="2" destOrd="0" presId="urn:microsoft.com/office/officeart/2005/8/layout/vList2"/>
    <dgm:cxn modelId="{7007AD94-BB17-4595-8D94-5B76FD827A58}" type="presParOf" srcId="{A3AAB856-ECEC-4996-86A8-7624AB547F96}" destId="{7511F4C5-B580-4F93-B6DC-E10A69CC6C4B}" srcOrd="3" destOrd="0" presId="urn:microsoft.com/office/officeart/2005/8/layout/vList2"/>
    <dgm:cxn modelId="{1C011497-AAF1-4B9A-925C-C2A8A58B55C7}" type="presParOf" srcId="{A3AAB856-ECEC-4996-86A8-7624AB547F96}" destId="{0F16F5B9-4A09-455F-827B-4EDB8BA49AD7}" srcOrd="4" destOrd="0" presId="urn:microsoft.com/office/officeart/2005/8/layout/vList2"/>
    <dgm:cxn modelId="{55CFAC32-1F55-49DA-9CCE-4E5D409D3CD6}" type="presParOf" srcId="{A3AAB856-ECEC-4996-86A8-7624AB547F96}" destId="{CB1BADBE-2C9D-44CA-A6CC-9A26993F8161}" srcOrd="5" destOrd="0" presId="urn:microsoft.com/office/officeart/2005/8/layout/vList2"/>
    <dgm:cxn modelId="{1213ECAF-E00D-4327-9E7D-0000B4201063}" type="presParOf" srcId="{A3AAB856-ECEC-4996-86A8-7624AB547F96}" destId="{208BE316-914D-4787-899C-E8EF3A7D3DF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F69E0C-3B2D-4F10-A2D0-788F1A626CA2}"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76B13B5-EF7A-403A-969E-D35FB7AEA039}">
      <dgm:prSet custT="1"/>
      <dgm:spPr/>
      <dgm:t>
        <a:bodyPr/>
        <a:lstStyle/>
        <a:p>
          <a:r>
            <a:rPr lang="en-GB" sz="1600" u="none" dirty="0"/>
            <a:t>Diversities in an organisation means different workforce characteristics (</a:t>
          </a:r>
          <a:r>
            <a:rPr lang="en-GB" sz="1600" u="none" dirty="0" err="1"/>
            <a:t>Arsel</a:t>
          </a:r>
          <a:r>
            <a:rPr lang="en-GB" sz="1600" u="none" dirty="0"/>
            <a:t> </a:t>
          </a:r>
          <a:r>
            <a:rPr lang="en-GB" sz="1600" i="1" u="none" dirty="0"/>
            <a:t>et al., </a:t>
          </a:r>
          <a:r>
            <a:rPr lang="en-GB" sz="1600" u="none" dirty="0"/>
            <a:t>2022).</a:t>
          </a:r>
          <a:endParaRPr lang="en-US" sz="1600" dirty="0">
            <a:latin typeface="Times New Roman" panose="02020603050405020304" pitchFamily="18" charset="0"/>
            <a:cs typeface="Times New Roman" panose="02020603050405020304" pitchFamily="18" charset="0"/>
          </a:endParaRPr>
        </a:p>
      </dgm:t>
    </dgm:pt>
    <dgm:pt modelId="{448C474D-9AA2-4D73-996D-9F8E6F8FCB26}" type="parTrans" cxnId="{6DD3ABD1-ECA7-4FA8-AA74-6B596C165303}">
      <dgm:prSet/>
      <dgm:spPr/>
      <dgm:t>
        <a:bodyPr/>
        <a:lstStyle/>
        <a:p>
          <a:endParaRPr lang="en-US"/>
        </a:p>
      </dgm:t>
    </dgm:pt>
    <dgm:pt modelId="{D252D06A-342E-4930-8F8A-9C075EA3190E}" type="sibTrans" cxnId="{6DD3ABD1-ECA7-4FA8-AA74-6B596C165303}">
      <dgm:prSet/>
      <dgm:spPr/>
      <dgm:t>
        <a:bodyPr/>
        <a:lstStyle/>
        <a:p>
          <a:endParaRPr lang="en-US"/>
        </a:p>
      </dgm:t>
    </dgm:pt>
    <dgm:pt modelId="{E671B14D-475E-491C-9B2A-845F6957E9BE}">
      <dgm:prSet custT="1"/>
      <dgm:spPr/>
      <dgm:t>
        <a:bodyPr/>
        <a:lstStyle/>
        <a:p>
          <a:r>
            <a:rPr lang="en-GB" sz="1600" u="none" dirty="0"/>
            <a:t>Equity provides equal opportunities, resources, development and self-assessment activities.</a:t>
          </a:r>
          <a:endParaRPr lang="en-US" sz="1600" dirty="0">
            <a:latin typeface="Times New Roman" panose="02020603050405020304" pitchFamily="18" charset="0"/>
            <a:cs typeface="Times New Roman" panose="02020603050405020304" pitchFamily="18" charset="0"/>
          </a:endParaRPr>
        </a:p>
      </dgm:t>
    </dgm:pt>
    <dgm:pt modelId="{BC6B51E3-EED1-4A36-B9DF-6191F75F0636}" type="parTrans" cxnId="{2C3AF7DF-79EB-44AF-82D5-33C7318761F6}">
      <dgm:prSet/>
      <dgm:spPr/>
      <dgm:t>
        <a:bodyPr/>
        <a:lstStyle/>
        <a:p>
          <a:endParaRPr lang="en-US"/>
        </a:p>
      </dgm:t>
    </dgm:pt>
    <dgm:pt modelId="{608CFF11-C594-48CF-BA0D-ED06F76D9AE8}" type="sibTrans" cxnId="{2C3AF7DF-79EB-44AF-82D5-33C7318761F6}">
      <dgm:prSet/>
      <dgm:spPr/>
      <dgm:t>
        <a:bodyPr/>
        <a:lstStyle/>
        <a:p>
          <a:endParaRPr lang="en-US"/>
        </a:p>
      </dgm:t>
    </dgm:pt>
    <dgm:pt modelId="{89D11184-2121-4C59-B80C-F41CC440DCA9}">
      <dgm:prSet custT="1"/>
      <dgm:spPr/>
      <dgm:t>
        <a:bodyPr/>
        <a:lstStyle/>
        <a:p>
          <a:r>
            <a:rPr lang="en-GB" sz="1600" u="none" dirty="0"/>
            <a:t>Inclusion ensures good working places that are respectful and enriching for employees.</a:t>
          </a:r>
          <a:endParaRPr lang="en-US" sz="1600" dirty="0">
            <a:latin typeface="Times New Roman" panose="02020603050405020304" pitchFamily="18" charset="0"/>
            <a:cs typeface="Times New Roman" panose="02020603050405020304" pitchFamily="18" charset="0"/>
          </a:endParaRPr>
        </a:p>
      </dgm:t>
    </dgm:pt>
    <dgm:pt modelId="{D03C7DA3-B34F-4BFE-A33B-F2640B4E74DA}" type="parTrans" cxnId="{FBD2ADB7-B2AB-4B9E-9C5F-4E8666E9CF43}">
      <dgm:prSet/>
      <dgm:spPr/>
      <dgm:t>
        <a:bodyPr/>
        <a:lstStyle/>
        <a:p>
          <a:endParaRPr lang="en-US"/>
        </a:p>
      </dgm:t>
    </dgm:pt>
    <dgm:pt modelId="{3470DB44-AAC9-4398-A2DE-6A220705C8B6}" type="sibTrans" cxnId="{FBD2ADB7-B2AB-4B9E-9C5F-4E8666E9CF43}">
      <dgm:prSet/>
      <dgm:spPr/>
      <dgm:t>
        <a:bodyPr/>
        <a:lstStyle/>
        <a:p>
          <a:endParaRPr lang="en-US"/>
        </a:p>
      </dgm:t>
    </dgm:pt>
    <dgm:pt modelId="{DB1FE769-AF0A-492A-A886-ED798EEBE8D3}">
      <dgm:prSet custT="1"/>
      <dgm:spPr/>
      <dgm:t>
        <a:bodyPr/>
        <a:lstStyle/>
        <a:p>
          <a:r>
            <a:rPr lang="en-GB" sz="1600" u="none" dirty="0"/>
            <a:t>Shared DEI efforts shape innovation, creativity, collaboration and the performance of an organisation (Rosenkranz </a:t>
          </a:r>
          <a:r>
            <a:rPr lang="en-GB" sz="1600" i="1" u="none" dirty="0"/>
            <a:t>et al., </a:t>
          </a:r>
          <a:r>
            <a:rPr lang="en-GB" sz="1600" u="none" dirty="0"/>
            <a:t>2021).</a:t>
          </a:r>
          <a:endParaRPr lang="en-US" sz="1600" dirty="0">
            <a:latin typeface="Times New Roman" panose="02020603050405020304" pitchFamily="18" charset="0"/>
            <a:cs typeface="Times New Roman" panose="02020603050405020304" pitchFamily="18" charset="0"/>
          </a:endParaRPr>
        </a:p>
      </dgm:t>
    </dgm:pt>
    <dgm:pt modelId="{EBEFEC23-B91C-482E-9BCC-CC53EF247155}" type="parTrans" cxnId="{B0DBBE56-5794-4536-9C07-BB3A02FE77FE}">
      <dgm:prSet/>
      <dgm:spPr/>
      <dgm:t>
        <a:bodyPr/>
        <a:lstStyle/>
        <a:p>
          <a:endParaRPr lang="en-US"/>
        </a:p>
      </dgm:t>
    </dgm:pt>
    <dgm:pt modelId="{476BE2CB-6063-4BB4-BE8F-96F4811C68EE}" type="sibTrans" cxnId="{B0DBBE56-5794-4536-9C07-BB3A02FE77FE}">
      <dgm:prSet/>
      <dgm:spPr/>
      <dgm:t>
        <a:bodyPr/>
        <a:lstStyle/>
        <a:p>
          <a:endParaRPr lang="en-US"/>
        </a:p>
      </dgm:t>
    </dgm:pt>
    <dgm:pt modelId="{BB9E6039-72B3-4625-B9D8-CA1B26FF9D02}" type="pres">
      <dgm:prSet presAssocID="{74F69E0C-3B2D-4F10-A2D0-788F1A626CA2}" presName="linear" presStyleCnt="0">
        <dgm:presLayoutVars>
          <dgm:animLvl val="lvl"/>
          <dgm:resizeHandles val="exact"/>
        </dgm:presLayoutVars>
      </dgm:prSet>
      <dgm:spPr/>
    </dgm:pt>
    <dgm:pt modelId="{1648B312-A336-4235-9E82-FDC143704744}" type="pres">
      <dgm:prSet presAssocID="{E76B13B5-EF7A-403A-969E-D35FB7AEA039}" presName="parentText" presStyleLbl="node1" presStyleIdx="0" presStyleCnt="4">
        <dgm:presLayoutVars>
          <dgm:chMax val="0"/>
          <dgm:bulletEnabled val="1"/>
        </dgm:presLayoutVars>
      </dgm:prSet>
      <dgm:spPr/>
    </dgm:pt>
    <dgm:pt modelId="{14662FA6-E3DA-4147-AD46-393D213DB9E5}" type="pres">
      <dgm:prSet presAssocID="{D252D06A-342E-4930-8F8A-9C075EA3190E}" presName="spacer" presStyleCnt="0"/>
      <dgm:spPr/>
    </dgm:pt>
    <dgm:pt modelId="{AA969F19-C358-44FC-BDDC-DF5CA521A839}" type="pres">
      <dgm:prSet presAssocID="{E671B14D-475E-491C-9B2A-845F6957E9BE}" presName="parentText" presStyleLbl="node1" presStyleIdx="1" presStyleCnt="4">
        <dgm:presLayoutVars>
          <dgm:chMax val="0"/>
          <dgm:bulletEnabled val="1"/>
        </dgm:presLayoutVars>
      </dgm:prSet>
      <dgm:spPr/>
    </dgm:pt>
    <dgm:pt modelId="{C2A2EEB5-8216-463E-8D96-09352B842D63}" type="pres">
      <dgm:prSet presAssocID="{608CFF11-C594-48CF-BA0D-ED06F76D9AE8}" presName="spacer" presStyleCnt="0"/>
      <dgm:spPr/>
    </dgm:pt>
    <dgm:pt modelId="{594DF903-17C6-437A-99E8-0238A209D47D}" type="pres">
      <dgm:prSet presAssocID="{89D11184-2121-4C59-B80C-F41CC440DCA9}" presName="parentText" presStyleLbl="node1" presStyleIdx="2" presStyleCnt="4">
        <dgm:presLayoutVars>
          <dgm:chMax val="0"/>
          <dgm:bulletEnabled val="1"/>
        </dgm:presLayoutVars>
      </dgm:prSet>
      <dgm:spPr/>
    </dgm:pt>
    <dgm:pt modelId="{FB917A96-0311-450C-95EB-4D92FCBC0E12}" type="pres">
      <dgm:prSet presAssocID="{3470DB44-AAC9-4398-A2DE-6A220705C8B6}" presName="spacer" presStyleCnt="0"/>
      <dgm:spPr/>
    </dgm:pt>
    <dgm:pt modelId="{58A9C62A-06E7-40DB-82AE-E62573081024}" type="pres">
      <dgm:prSet presAssocID="{DB1FE769-AF0A-492A-A886-ED798EEBE8D3}" presName="parentText" presStyleLbl="node1" presStyleIdx="3" presStyleCnt="4">
        <dgm:presLayoutVars>
          <dgm:chMax val="0"/>
          <dgm:bulletEnabled val="1"/>
        </dgm:presLayoutVars>
      </dgm:prSet>
      <dgm:spPr/>
    </dgm:pt>
  </dgm:ptLst>
  <dgm:cxnLst>
    <dgm:cxn modelId="{B0DBBE56-5794-4536-9C07-BB3A02FE77FE}" srcId="{74F69E0C-3B2D-4F10-A2D0-788F1A626CA2}" destId="{DB1FE769-AF0A-492A-A886-ED798EEBE8D3}" srcOrd="3" destOrd="0" parTransId="{EBEFEC23-B91C-482E-9BCC-CC53EF247155}" sibTransId="{476BE2CB-6063-4BB4-BE8F-96F4811C68EE}"/>
    <dgm:cxn modelId="{E8A75159-8893-4EA0-82D7-B0EF386917C4}" type="presOf" srcId="{E671B14D-475E-491C-9B2A-845F6957E9BE}" destId="{AA969F19-C358-44FC-BDDC-DF5CA521A839}" srcOrd="0" destOrd="0" presId="urn:microsoft.com/office/officeart/2005/8/layout/vList2"/>
    <dgm:cxn modelId="{7C7B1381-C336-4816-AE07-222983AE2D1F}" type="presOf" srcId="{E76B13B5-EF7A-403A-969E-D35FB7AEA039}" destId="{1648B312-A336-4235-9E82-FDC143704744}" srcOrd="0" destOrd="0" presId="urn:microsoft.com/office/officeart/2005/8/layout/vList2"/>
    <dgm:cxn modelId="{5BDF2C97-8849-40FC-BDCF-55C9B8E7A1C1}" type="presOf" srcId="{74F69E0C-3B2D-4F10-A2D0-788F1A626CA2}" destId="{BB9E6039-72B3-4625-B9D8-CA1B26FF9D02}" srcOrd="0" destOrd="0" presId="urn:microsoft.com/office/officeart/2005/8/layout/vList2"/>
    <dgm:cxn modelId="{1C0253AD-7EEA-44DF-87A3-983F94A93838}" type="presOf" srcId="{89D11184-2121-4C59-B80C-F41CC440DCA9}" destId="{594DF903-17C6-437A-99E8-0238A209D47D}" srcOrd="0" destOrd="0" presId="urn:microsoft.com/office/officeart/2005/8/layout/vList2"/>
    <dgm:cxn modelId="{E8864DB0-4CE0-4940-B55A-0B325D1949C6}" type="presOf" srcId="{DB1FE769-AF0A-492A-A886-ED798EEBE8D3}" destId="{58A9C62A-06E7-40DB-82AE-E62573081024}" srcOrd="0" destOrd="0" presId="urn:microsoft.com/office/officeart/2005/8/layout/vList2"/>
    <dgm:cxn modelId="{FBD2ADB7-B2AB-4B9E-9C5F-4E8666E9CF43}" srcId="{74F69E0C-3B2D-4F10-A2D0-788F1A626CA2}" destId="{89D11184-2121-4C59-B80C-F41CC440DCA9}" srcOrd="2" destOrd="0" parTransId="{D03C7DA3-B34F-4BFE-A33B-F2640B4E74DA}" sibTransId="{3470DB44-AAC9-4398-A2DE-6A220705C8B6}"/>
    <dgm:cxn modelId="{6DD3ABD1-ECA7-4FA8-AA74-6B596C165303}" srcId="{74F69E0C-3B2D-4F10-A2D0-788F1A626CA2}" destId="{E76B13B5-EF7A-403A-969E-D35FB7AEA039}" srcOrd="0" destOrd="0" parTransId="{448C474D-9AA2-4D73-996D-9F8E6F8FCB26}" sibTransId="{D252D06A-342E-4930-8F8A-9C075EA3190E}"/>
    <dgm:cxn modelId="{2C3AF7DF-79EB-44AF-82D5-33C7318761F6}" srcId="{74F69E0C-3B2D-4F10-A2D0-788F1A626CA2}" destId="{E671B14D-475E-491C-9B2A-845F6957E9BE}" srcOrd="1" destOrd="0" parTransId="{BC6B51E3-EED1-4A36-B9DF-6191F75F0636}" sibTransId="{608CFF11-C594-48CF-BA0D-ED06F76D9AE8}"/>
    <dgm:cxn modelId="{52B7F28B-3BD5-4FE7-B99B-87C19138F2D7}" type="presParOf" srcId="{BB9E6039-72B3-4625-B9D8-CA1B26FF9D02}" destId="{1648B312-A336-4235-9E82-FDC143704744}" srcOrd="0" destOrd="0" presId="urn:microsoft.com/office/officeart/2005/8/layout/vList2"/>
    <dgm:cxn modelId="{DB33F9C1-6B59-40CF-9284-BF19C8F5985A}" type="presParOf" srcId="{BB9E6039-72B3-4625-B9D8-CA1B26FF9D02}" destId="{14662FA6-E3DA-4147-AD46-393D213DB9E5}" srcOrd="1" destOrd="0" presId="urn:microsoft.com/office/officeart/2005/8/layout/vList2"/>
    <dgm:cxn modelId="{8F95E6BD-E24F-473C-86F0-C7363E0B65ED}" type="presParOf" srcId="{BB9E6039-72B3-4625-B9D8-CA1B26FF9D02}" destId="{AA969F19-C358-44FC-BDDC-DF5CA521A839}" srcOrd="2" destOrd="0" presId="urn:microsoft.com/office/officeart/2005/8/layout/vList2"/>
    <dgm:cxn modelId="{2F8E05B7-8508-4335-8528-C3E4E5371311}" type="presParOf" srcId="{BB9E6039-72B3-4625-B9D8-CA1B26FF9D02}" destId="{C2A2EEB5-8216-463E-8D96-09352B842D63}" srcOrd="3" destOrd="0" presId="urn:microsoft.com/office/officeart/2005/8/layout/vList2"/>
    <dgm:cxn modelId="{AAA554CE-07B5-467F-A73F-BC4C9F28987D}" type="presParOf" srcId="{BB9E6039-72B3-4625-B9D8-CA1B26FF9D02}" destId="{594DF903-17C6-437A-99E8-0238A209D47D}" srcOrd="4" destOrd="0" presId="urn:microsoft.com/office/officeart/2005/8/layout/vList2"/>
    <dgm:cxn modelId="{55B849B3-4199-4F7E-BDCA-5B22F1FF18BC}" type="presParOf" srcId="{BB9E6039-72B3-4625-B9D8-CA1B26FF9D02}" destId="{FB917A96-0311-450C-95EB-4D92FCBC0E12}" srcOrd="5" destOrd="0" presId="urn:microsoft.com/office/officeart/2005/8/layout/vList2"/>
    <dgm:cxn modelId="{23235824-A728-41D4-A37C-F37C8728070B}" type="presParOf" srcId="{BB9E6039-72B3-4625-B9D8-CA1B26FF9D02}" destId="{58A9C62A-06E7-40DB-82AE-E6257308102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6B5B04-2654-4B8C-A6FE-CD2E6E526632}"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2D16F5C9-81FA-437B-824F-83E786E954F1}">
      <dgm:prSet custT="1"/>
      <dgm:spPr/>
      <dgm:t>
        <a:bodyPr/>
        <a:lstStyle/>
        <a:p>
          <a:r>
            <a:rPr lang="en-GB" sz="1800" u="none" dirty="0"/>
            <a:t>An inclusive workplace leads to higher employee engagement, motivation, organisational commitment and productivity.</a:t>
          </a:r>
          <a:endParaRPr lang="en-US" sz="1800" dirty="0">
            <a:latin typeface="Times New Roman" panose="02020603050405020304" pitchFamily="18" charset="0"/>
            <a:cs typeface="Times New Roman" panose="02020603050405020304" pitchFamily="18" charset="0"/>
          </a:endParaRPr>
        </a:p>
      </dgm:t>
    </dgm:pt>
    <dgm:pt modelId="{38B8C299-80B6-457E-90FC-ECD7D7BD746E}" type="parTrans" cxnId="{484ADBCA-F160-4FC8-B036-CFAA015F259D}">
      <dgm:prSet/>
      <dgm:spPr/>
      <dgm:t>
        <a:bodyPr/>
        <a:lstStyle/>
        <a:p>
          <a:endParaRPr lang="en-US"/>
        </a:p>
      </dgm:t>
    </dgm:pt>
    <dgm:pt modelId="{00EB35CF-20A3-4E0C-8F26-10711E0132FA}" type="sibTrans" cxnId="{484ADBCA-F160-4FC8-B036-CFAA015F259D}">
      <dgm:prSet phldrT="01" phldr="0"/>
      <dgm:spPr/>
      <dgm:t>
        <a:bodyPr/>
        <a:lstStyle/>
        <a:p>
          <a:r>
            <a:rPr lang="en-US"/>
            <a:t>01</a:t>
          </a:r>
          <a:endParaRPr lang="en-US" dirty="0"/>
        </a:p>
      </dgm:t>
    </dgm:pt>
    <dgm:pt modelId="{43C924CB-25DA-40FD-A918-42D0EB384F1F}">
      <dgm:prSet custT="1"/>
      <dgm:spPr/>
      <dgm:t>
        <a:bodyPr/>
        <a:lstStyle/>
        <a:p>
          <a:r>
            <a:rPr lang="en-GB" sz="1800" u="none" dirty="0"/>
            <a:t>An inclusive workplace leads to higher employee engagement, motivation, organisational commitment and productivity.</a:t>
          </a:r>
          <a:endParaRPr lang="en-US" sz="1800" dirty="0">
            <a:latin typeface="Times New Roman" panose="02020603050405020304" pitchFamily="18" charset="0"/>
            <a:cs typeface="Times New Roman" panose="02020603050405020304" pitchFamily="18" charset="0"/>
          </a:endParaRPr>
        </a:p>
      </dgm:t>
    </dgm:pt>
    <dgm:pt modelId="{CB075E83-7B74-48DE-87C7-6A6E72FEC4BE}" type="parTrans" cxnId="{BF8C1607-1B76-4F7E-9BD1-A4791B535515}">
      <dgm:prSet/>
      <dgm:spPr/>
      <dgm:t>
        <a:bodyPr/>
        <a:lstStyle/>
        <a:p>
          <a:endParaRPr lang="en-US"/>
        </a:p>
      </dgm:t>
    </dgm:pt>
    <dgm:pt modelId="{8E2D8ED5-99EA-457A-9D5D-BD6298AF77AA}" type="sibTrans" cxnId="{BF8C1607-1B76-4F7E-9BD1-A4791B535515}">
      <dgm:prSet phldrT="02" phldr="0"/>
      <dgm:spPr/>
      <dgm:t>
        <a:bodyPr/>
        <a:lstStyle/>
        <a:p>
          <a:r>
            <a:rPr lang="en-US"/>
            <a:t>02</a:t>
          </a:r>
          <a:endParaRPr lang="en-US" dirty="0"/>
        </a:p>
      </dgm:t>
    </dgm:pt>
    <dgm:pt modelId="{0D9F99A6-515E-4A39-91CE-76F5CB7C7A0B}">
      <dgm:prSet custT="1"/>
      <dgm:spPr/>
      <dgm:t>
        <a:bodyPr/>
        <a:lstStyle/>
        <a:p>
          <a:r>
            <a:rPr lang="en-GB" sz="1800" u="none" dirty="0"/>
            <a:t>An inclusive workplace leads to higher employee engagement, motivation, organisational commitment and productivity.</a:t>
          </a:r>
          <a:endParaRPr lang="en-US" sz="1800" dirty="0">
            <a:latin typeface="Times New Roman" panose="02020603050405020304" pitchFamily="18" charset="0"/>
            <a:cs typeface="Times New Roman" panose="02020603050405020304" pitchFamily="18" charset="0"/>
          </a:endParaRPr>
        </a:p>
      </dgm:t>
    </dgm:pt>
    <dgm:pt modelId="{97F61ED6-03FC-4D11-AE31-7444F78B89C6}" type="parTrans" cxnId="{A92188FC-5FA0-425D-B5B1-6EC294493F4B}">
      <dgm:prSet/>
      <dgm:spPr/>
      <dgm:t>
        <a:bodyPr/>
        <a:lstStyle/>
        <a:p>
          <a:endParaRPr lang="en-US"/>
        </a:p>
      </dgm:t>
    </dgm:pt>
    <dgm:pt modelId="{3E2E7451-A1DF-4B92-8345-49B0A78BFB81}" type="sibTrans" cxnId="{A92188FC-5FA0-425D-B5B1-6EC294493F4B}">
      <dgm:prSet phldrT="03" phldr="0"/>
      <dgm:spPr/>
      <dgm:t>
        <a:bodyPr/>
        <a:lstStyle/>
        <a:p>
          <a:r>
            <a:rPr lang="en-US"/>
            <a:t>03</a:t>
          </a:r>
          <a:endParaRPr lang="en-US" dirty="0"/>
        </a:p>
      </dgm:t>
    </dgm:pt>
    <dgm:pt modelId="{727CB7FC-69B6-4BE2-A511-89315B460D2D}">
      <dgm:prSet custT="1"/>
      <dgm:spPr/>
      <dgm:t>
        <a:bodyPr/>
        <a:lstStyle/>
        <a:p>
          <a:r>
            <a:rPr lang="en-GB" sz="1800" u="none" dirty="0"/>
            <a:t>An inclusive workplace leads to higher employee engagement, motivation, organisational commitment and productivity.</a:t>
          </a:r>
          <a:endParaRPr lang="en-US" sz="1800" dirty="0">
            <a:latin typeface="Times New Roman" panose="02020603050405020304" pitchFamily="18" charset="0"/>
            <a:cs typeface="Times New Roman" panose="02020603050405020304" pitchFamily="18" charset="0"/>
          </a:endParaRPr>
        </a:p>
      </dgm:t>
    </dgm:pt>
    <dgm:pt modelId="{AB64E67E-1A6E-48B4-A74D-C59436929DC1}" type="parTrans" cxnId="{C6298C0C-06FB-48AE-BCED-5B3D29DF89F9}">
      <dgm:prSet/>
      <dgm:spPr/>
      <dgm:t>
        <a:bodyPr/>
        <a:lstStyle/>
        <a:p>
          <a:endParaRPr lang="en-GB"/>
        </a:p>
      </dgm:t>
    </dgm:pt>
    <dgm:pt modelId="{18E677F3-E8E4-45AF-9685-80750050B87F}" type="sibTrans" cxnId="{C6298C0C-06FB-48AE-BCED-5B3D29DF89F9}">
      <dgm:prSet phldrT="04" phldr="0"/>
      <dgm:spPr/>
      <dgm:t>
        <a:bodyPr/>
        <a:lstStyle/>
        <a:p>
          <a:r>
            <a:rPr lang="en-GB"/>
            <a:t>04</a:t>
          </a:r>
          <a:endParaRPr lang="en-GB" dirty="0"/>
        </a:p>
      </dgm:t>
    </dgm:pt>
    <dgm:pt modelId="{CF72AF66-581D-41DF-B6E1-2D14A965B97D}" type="pres">
      <dgm:prSet presAssocID="{DA6B5B04-2654-4B8C-A6FE-CD2E6E526632}" presName="Name0" presStyleCnt="0">
        <dgm:presLayoutVars>
          <dgm:animLvl val="lvl"/>
          <dgm:resizeHandles val="exact"/>
        </dgm:presLayoutVars>
      </dgm:prSet>
      <dgm:spPr/>
    </dgm:pt>
    <dgm:pt modelId="{9F09337C-9557-48A6-83F6-53E1ED37159B}" type="pres">
      <dgm:prSet presAssocID="{2D16F5C9-81FA-437B-824F-83E786E954F1}" presName="compositeNode" presStyleCnt="0">
        <dgm:presLayoutVars>
          <dgm:bulletEnabled val="1"/>
        </dgm:presLayoutVars>
      </dgm:prSet>
      <dgm:spPr/>
    </dgm:pt>
    <dgm:pt modelId="{F3B94DB2-2927-417C-8F13-293EDFDFF998}" type="pres">
      <dgm:prSet presAssocID="{2D16F5C9-81FA-437B-824F-83E786E954F1}" presName="bgRect" presStyleLbl="alignNode1" presStyleIdx="0" presStyleCnt="4" custScaleX="112959" custScaleY="144125"/>
      <dgm:spPr/>
    </dgm:pt>
    <dgm:pt modelId="{C208A76E-7A18-4E01-B3B4-688F0F77AA5D}" type="pres">
      <dgm:prSet presAssocID="{00EB35CF-20A3-4E0C-8F26-10711E0132FA}" presName="sibTransNodeRect" presStyleLbl="alignNode1" presStyleIdx="0" presStyleCnt="4" custScaleX="41359" custScaleY="82598" custLinFactNeighborX="-884" custLinFactNeighborY="-51895">
        <dgm:presLayoutVars>
          <dgm:chMax val="0"/>
          <dgm:bulletEnabled val="1"/>
        </dgm:presLayoutVars>
      </dgm:prSet>
      <dgm:spPr/>
    </dgm:pt>
    <dgm:pt modelId="{327580DF-08BA-48D7-9D4D-584B112BE455}" type="pres">
      <dgm:prSet presAssocID="{2D16F5C9-81FA-437B-824F-83E786E954F1}" presName="nodeRect" presStyleLbl="alignNode1" presStyleIdx="0" presStyleCnt="4">
        <dgm:presLayoutVars>
          <dgm:bulletEnabled val="1"/>
        </dgm:presLayoutVars>
      </dgm:prSet>
      <dgm:spPr/>
    </dgm:pt>
    <dgm:pt modelId="{47BBD0A3-83D3-455D-937C-1997EC95B6D9}" type="pres">
      <dgm:prSet presAssocID="{00EB35CF-20A3-4E0C-8F26-10711E0132FA}" presName="sibTrans" presStyleCnt="0"/>
      <dgm:spPr/>
    </dgm:pt>
    <dgm:pt modelId="{B9D5DE37-DA31-4997-B093-2B6A5947B2C0}" type="pres">
      <dgm:prSet presAssocID="{43C924CB-25DA-40FD-A918-42D0EB384F1F}" presName="compositeNode" presStyleCnt="0">
        <dgm:presLayoutVars>
          <dgm:bulletEnabled val="1"/>
        </dgm:presLayoutVars>
      </dgm:prSet>
      <dgm:spPr/>
    </dgm:pt>
    <dgm:pt modelId="{59A344A9-271D-475E-8301-5C8F7DF3BF0C}" type="pres">
      <dgm:prSet presAssocID="{43C924CB-25DA-40FD-A918-42D0EB384F1F}" presName="bgRect" presStyleLbl="alignNode1" presStyleIdx="1" presStyleCnt="4" custScaleX="120861" custScaleY="144051" custLinFactNeighborX="-486"/>
      <dgm:spPr/>
    </dgm:pt>
    <dgm:pt modelId="{65179095-F91A-42CA-9737-EEBEA1D2C655}" type="pres">
      <dgm:prSet presAssocID="{8E2D8ED5-99EA-457A-9D5D-BD6298AF77AA}" presName="sibTransNodeRect" presStyleLbl="alignNode1" presStyleIdx="1" presStyleCnt="4" custScaleX="42665" custScaleY="73129" custLinFactNeighborX="2211" custLinFactNeighborY="-55265">
        <dgm:presLayoutVars>
          <dgm:chMax val="0"/>
          <dgm:bulletEnabled val="1"/>
        </dgm:presLayoutVars>
      </dgm:prSet>
      <dgm:spPr/>
    </dgm:pt>
    <dgm:pt modelId="{A8D8CFAA-68A2-4241-9288-820B7224E325}" type="pres">
      <dgm:prSet presAssocID="{43C924CB-25DA-40FD-A918-42D0EB384F1F}" presName="nodeRect" presStyleLbl="alignNode1" presStyleIdx="1" presStyleCnt="4">
        <dgm:presLayoutVars>
          <dgm:bulletEnabled val="1"/>
        </dgm:presLayoutVars>
      </dgm:prSet>
      <dgm:spPr/>
    </dgm:pt>
    <dgm:pt modelId="{1D14AE85-B8E5-4AF8-8F8C-1CD6D50C28BB}" type="pres">
      <dgm:prSet presAssocID="{8E2D8ED5-99EA-457A-9D5D-BD6298AF77AA}" presName="sibTrans" presStyleCnt="0"/>
      <dgm:spPr/>
    </dgm:pt>
    <dgm:pt modelId="{88ACB0A3-FF2E-475F-AB7E-60EDF283D0D4}" type="pres">
      <dgm:prSet presAssocID="{0D9F99A6-515E-4A39-91CE-76F5CB7C7A0B}" presName="compositeNode" presStyleCnt="0">
        <dgm:presLayoutVars>
          <dgm:bulletEnabled val="1"/>
        </dgm:presLayoutVars>
      </dgm:prSet>
      <dgm:spPr/>
    </dgm:pt>
    <dgm:pt modelId="{E7ADC538-6563-4137-8ABE-47412EFE4517}" type="pres">
      <dgm:prSet presAssocID="{0D9F99A6-515E-4A39-91CE-76F5CB7C7A0B}" presName="bgRect" presStyleLbl="alignNode1" presStyleIdx="2" presStyleCnt="4" custScaleX="107411" custScaleY="143978"/>
      <dgm:spPr/>
    </dgm:pt>
    <dgm:pt modelId="{D2CE1C63-23DC-479F-BFE8-A9FAD3E36E44}" type="pres">
      <dgm:prSet presAssocID="{3E2E7451-A1DF-4B92-8345-49B0A78BFB81}" presName="sibTransNodeRect" presStyleLbl="alignNode1" presStyleIdx="2" presStyleCnt="4" custScaleX="53940" custScaleY="76627" custLinFactNeighborX="4421" custLinFactNeighborY="-57108">
        <dgm:presLayoutVars>
          <dgm:chMax val="0"/>
          <dgm:bulletEnabled val="1"/>
        </dgm:presLayoutVars>
      </dgm:prSet>
      <dgm:spPr/>
    </dgm:pt>
    <dgm:pt modelId="{375FD00E-E879-49FD-90CD-A728FCE193F4}" type="pres">
      <dgm:prSet presAssocID="{0D9F99A6-515E-4A39-91CE-76F5CB7C7A0B}" presName="nodeRect" presStyleLbl="alignNode1" presStyleIdx="2" presStyleCnt="4">
        <dgm:presLayoutVars>
          <dgm:bulletEnabled val="1"/>
        </dgm:presLayoutVars>
      </dgm:prSet>
      <dgm:spPr/>
    </dgm:pt>
    <dgm:pt modelId="{259B1800-DAB1-483D-B73A-2C2FA2A588D5}" type="pres">
      <dgm:prSet presAssocID="{3E2E7451-A1DF-4B92-8345-49B0A78BFB81}" presName="sibTrans" presStyleCnt="0"/>
      <dgm:spPr/>
    </dgm:pt>
    <dgm:pt modelId="{D19DC0D7-B5A2-4BF0-A72F-FC21436F2451}" type="pres">
      <dgm:prSet presAssocID="{727CB7FC-69B6-4BE2-A511-89315B460D2D}" presName="compositeNode" presStyleCnt="0">
        <dgm:presLayoutVars>
          <dgm:bulletEnabled val="1"/>
        </dgm:presLayoutVars>
      </dgm:prSet>
      <dgm:spPr/>
    </dgm:pt>
    <dgm:pt modelId="{6834A876-778A-4259-96DA-3CBAFFC47E2F}" type="pres">
      <dgm:prSet presAssocID="{727CB7FC-69B6-4BE2-A511-89315B460D2D}" presName="bgRect" presStyleLbl="alignNode1" presStyleIdx="3" presStyleCnt="4" custScaleX="117437" custScaleY="141525"/>
      <dgm:spPr/>
    </dgm:pt>
    <dgm:pt modelId="{9F105146-E500-4EFB-A362-7CF8914425B1}" type="pres">
      <dgm:prSet presAssocID="{18E677F3-E8E4-45AF-9685-80750050B87F}" presName="sibTransNodeRect" presStyleLbl="alignNode1" presStyleIdx="3" presStyleCnt="4" custScaleX="48301" custScaleY="79259" custLinFactNeighborX="4863" custLinFactNeighborY="-52502">
        <dgm:presLayoutVars>
          <dgm:chMax val="0"/>
          <dgm:bulletEnabled val="1"/>
        </dgm:presLayoutVars>
      </dgm:prSet>
      <dgm:spPr/>
    </dgm:pt>
    <dgm:pt modelId="{86640346-DCF9-40AD-869A-6956076190F6}" type="pres">
      <dgm:prSet presAssocID="{727CB7FC-69B6-4BE2-A511-89315B460D2D}" presName="nodeRect" presStyleLbl="alignNode1" presStyleIdx="3" presStyleCnt="4">
        <dgm:presLayoutVars>
          <dgm:bulletEnabled val="1"/>
        </dgm:presLayoutVars>
      </dgm:prSet>
      <dgm:spPr/>
    </dgm:pt>
  </dgm:ptLst>
  <dgm:cxnLst>
    <dgm:cxn modelId="{BF8C1607-1B76-4F7E-9BD1-A4791B535515}" srcId="{DA6B5B04-2654-4B8C-A6FE-CD2E6E526632}" destId="{43C924CB-25DA-40FD-A918-42D0EB384F1F}" srcOrd="1" destOrd="0" parTransId="{CB075E83-7B74-48DE-87C7-6A6E72FEC4BE}" sibTransId="{8E2D8ED5-99EA-457A-9D5D-BD6298AF77AA}"/>
    <dgm:cxn modelId="{D5A08708-C8F5-4CA9-9403-7F6DB02E720E}" type="presOf" srcId="{0D9F99A6-515E-4A39-91CE-76F5CB7C7A0B}" destId="{375FD00E-E879-49FD-90CD-A728FCE193F4}" srcOrd="1" destOrd="0" presId="urn:microsoft.com/office/officeart/2016/7/layout/LinearBlockProcessNumbered"/>
    <dgm:cxn modelId="{C6298C0C-06FB-48AE-BCED-5B3D29DF89F9}" srcId="{DA6B5B04-2654-4B8C-A6FE-CD2E6E526632}" destId="{727CB7FC-69B6-4BE2-A511-89315B460D2D}" srcOrd="3" destOrd="0" parTransId="{AB64E67E-1A6E-48B4-A74D-C59436929DC1}" sibTransId="{18E677F3-E8E4-45AF-9685-80750050B87F}"/>
    <dgm:cxn modelId="{0AD44310-0C53-4879-91AA-6506A145603E}" type="presOf" srcId="{0D9F99A6-515E-4A39-91CE-76F5CB7C7A0B}" destId="{E7ADC538-6563-4137-8ABE-47412EFE4517}" srcOrd="0" destOrd="0" presId="urn:microsoft.com/office/officeart/2016/7/layout/LinearBlockProcessNumbered"/>
    <dgm:cxn modelId="{BAC4CA14-E211-4B8F-9363-1B6597AAE78F}" type="presOf" srcId="{2D16F5C9-81FA-437B-824F-83E786E954F1}" destId="{F3B94DB2-2927-417C-8F13-293EDFDFF998}" srcOrd="0" destOrd="0" presId="urn:microsoft.com/office/officeart/2016/7/layout/LinearBlockProcessNumbered"/>
    <dgm:cxn modelId="{626B1F39-8D22-47B3-BD52-4B909AA520AB}" type="presOf" srcId="{727CB7FC-69B6-4BE2-A511-89315B460D2D}" destId="{6834A876-778A-4259-96DA-3CBAFFC47E2F}" srcOrd="0" destOrd="0" presId="urn:microsoft.com/office/officeart/2016/7/layout/LinearBlockProcessNumbered"/>
    <dgm:cxn modelId="{1F4FCC3B-B9A8-413F-8D1B-05E67CE1EB26}" type="presOf" srcId="{18E677F3-E8E4-45AF-9685-80750050B87F}" destId="{9F105146-E500-4EFB-A362-7CF8914425B1}" srcOrd="0" destOrd="0" presId="urn:microsoft.com/office/officeart/2016/7/layout/LinearBlockProcessNumbered"/>
    <dgm:cxn modelId="{A4F8BD8C-3563-4319-9BFD-A1E1FF367BEC}" type="presOf" srcId="{43C924CB-25DA-40FD-A918-42D0EB384F1F}" destId="{59A344A9-271D-475E-8301-5C8F7DF3BF0C}" srcOrd="0" destOrd="0" presId="urn:microsoft.com/office/officeart/2016/7/layout/LinearBlockProcessNumbered"/>
    <dgm:cxn modelId="{A02D64A0-9F26-49EA-9453-C7A26A31B512}" type="presOf" srcId="{00EB35CF-20A3-4E0C-8F26-10711E0132FA}" destId="{C208A76E-7A18-4E01-B3B4-688F0F77AA5D}" srcOrd="0" destOrd="0" presId="urn:microsoft.com/office/officeart/2016/7/layout/LinearBlockProcessNumbered"/>
    <dgm:cxn modelId="{C56091B0-347E-4427-85CE-B31171DAB56B}" type="presOf" srcId="{43C924CB-25DA-40FD-A918-42D0EB384F1F}" destId="{A8D8CFAA-68A2-4241-9288-820B7224E325}" srcOrd="1" destOrd="0" presId="urn:microsoft.com/office/officeart/2016/7/layout/LinearBlockProcessNumbered"/>
    <dgm:cxn modelId="{74C0A8B3-BC30-443E-979C-A7620829BFDB}" type="presOf" srcId="{8E2D8ED5-99EA-457A-9D5D-BD6298AF77AA}" destId="{65179095-F91A-42CA-9737-EEBEA1D2C655}" srcOrd="0" destOrd="0" presId="urn:microsoft.com/office/officeart/2016/7/layout/LinearBlockProcessNumbered"/>
    <dgm:cxn modelId="{484ADBCA-F160-4FC8-B036-CFAA015F259D}" srcId="{DA6B5B04-2654-4B8C-A6FE-CD2E6E526632}" destId="{2D16F5C9-81FA-437B-824F-83E786E954F1}" srcOrd="0" destOrd="0" parTransId="{38B8C299-80B6-457E-90FC-ECD7D7BD746E}" sibTransId="{00EB35CF-20A3-4E0C-8F26-10711E0132FA}"/>
    <dgm:cxn modelId="{5D54E1D5-2B7F-44B4-84E6-35CCC7E60989}" type="presOf" srcId="{727CB7FC-69B6-4BE2-A511-89315B460D2D}" destId="{86640346-DCF9-40AD-869A-6956076190F6}" srcOrd="1" destOrd="0" presId="urn:microsoft.com/office/officeart/2016/7/layout/LinearBlockProcessNumbered"/>
    <dgm:cxn modelId="{A7FF0BF0-491D-4BD3-A0BB-D418F165348B}" type="presOf" srcId="{DA6B5B04-2654-4B8C-A6FE-CD2E6E526632}" destId="{CF72AF66-581D-41DF-B6E1-2D14A965B97D}" srcOrd="0" destOrd="0" presId="urn:microsoft.com/office/officeart/2016/7/layout/LinearBlockProcessNumbered"/>
    <dgm:cxn modelId="{28851CF5-40AB-40E9-9738-F30805541ED5}" type="presOf" srcId="{2D16F5C9-81FA-437B-824F-83E786E954F1}" destId="{327580DF-08BA-48D7-9D4D-584B112BE455}" srcOrd="1" destOrd="0" presId="urn:microsoft.com/office/officeart/2016/7/layout/LinearBlockProcessNumbered"/>
    <dgm:cxn modelId="{A92188FC-5FA0-425D-B5B1-6EC294493F4B}" srcId="{DA6B5B04-2654-4B8C-A6FE-CD2E6E526632}" destId="{0D9F99A6-515E-4A39-91CE-76F5CB7C7A0B}" srcOrd="2" destOrd="0" parTransId="{97F61ED6-03FC-4D11-AE31-7444F78B89C6}" sibTransId="{3E2E7451-A1DF-4B92-8345-49B0A78BFB81}"/>
    <dgm:cxn modelId="{19A46EFD-B501-484F-A2A3-17E4EDF9449D}" type="presOf" srcId="{3E2E7451-A1DF-4B92-8345-49B0A78BFB81}" destId="{D2CE1C63-23DC-479F-BFE8-A9FAD3E36E44}" srcOrd="0" destOrd="0" presId="urn:microsoft.com/office/officeart/2016/7/layout/LinearBlockProcessNumbered"/>
    <dgm:cxn modelId="{CA546591-5D9A-48E2-BEF2-2AC2E86925B0}" type="presParOf" srcId="{CF72AF66-581D-41DF-B6E1-2D14A965B97D}" destId="{9F09337C-9557-48A6-83F6-53E1ED37159B}" srcOrd="0" destOrd="0" presId="urn:microsoft.com/office/officeart/2016/7/layout/LinearBlockProcessNumbered"/>
    <dgm:cxn modelId="{74856EF0-5CE3-4259-892F-0B70F07187C6}" type="presParOf" srcId="{9F09337C-9557-48A6-83F6-53E1ED37159B}" destId="{F3B94DB2-2927-417C-8F13-293EDFDFF998}" srcOrd="0" destOrd="0" presId="urn:microsoft.com/office/officeart/2016/7/layout/LinearBlockProcessNumbered"/>
    <dgm:cxn modelId="{798E182D-24E5-4ED3-B1E4-BAA5D235812B}" type="presParOf" srcId="{9F09337C-9557-48A6-83F6-53E1ED37159B}" destId="{C208A76E-7A18-4E01-B3B4-688F0F77AA5D}" srcOrd="1" destOrd="0" presId="urn:microsoft.com/office/officeart/2016/7/layout/LinearBlockProcessNumbered"/>
    <dgm:cxn modelId="{3B8A9C86-B999-4D19-AC60-B709403156C3}" type="presParOf" srcId="{9F09337C-9557-48A6-83F6-53E1ED37159B}" destId="{327580DF-08BA-48D7-9D4D-584B112BE455}" srcOrd="2" destOrd="0" presId="urn:microsoft.com/office/officeart/2016/7/layout/LinearBlockProcessNumbered"/>
    <dgm:cxn modelId="{0D648391-26DD-4BE5-9C51-59126BECDAF1}" type="presParOf" srcId="{CF72AF66-581D-41DF-B6E1-2D14A965B97D}" destId="{47BBD0A3-83D3-455D-937C-1997EC95B6D9}" srcOrd="1" destOrd="0" presId="urn:microsoft.com/office/officeart/2016/7/layout/LinearBlockProcessNumbered"/>
    <dgm:cxn modelId="{69CDB224-A3E3-4BB5-8DEE-14E29744DE92}" type="presParOf" srcId="{CF72AF66-581D-41DF-B6E1-2D14A965B97D}" destId="{B9D5DE37-DA31-4997-B093-2B6A5947B2C0}" srcOrd="2" destOrd="0" presId="urn:microsoft.com/office/officeart/2016/7/layout/LinearBlockProcessNumbered"/>
    <dgm:cxn modelId="{14FFE029-29AC-4647-853B-95455309C682}" type="presParOf" srcId="{B9D5DE37-DA31-4997-B093-2B6A5947B2C0}" destId="{59A344A9-271D-475E-8301-5C8F7DF3BF0C}" srcOrd="0" destOrd="0" presId="urn:microsoft.com/office/officeart/2016/7/layout/LinearBlockProcessNumbered"/>
    <dgm:cxn modelId="{B56515D3-E41F-4253-B244-53CFBC708435}" type="presParOf" srcId="{B9D5DE37-DA31-4997-B093-2B6A5947B2C0}" destId="{65179095-F91A-42CA-9737-EEBEA1D2C655}" srcOrd="1" destOrd="0" presId="urn:microsoft.com/office/officeart/2016/7/layout/LinearBlockProcessNumbered"/>
    <dgm:cxn modelId="{AC17023F-4D74-4766-8AF1-9570FD3123AA}" type="presParOf" srcId="{B9D5DE37-DA31-4997-B093-2B6A5947B2C0}" destId="{A8D8CFAA-68A2-4241-9288-820B7224E325}" srcOrd="2" destOrd="0" presId="urn:microsoft.com/office/officeart/2016/7/layout/LinearBlockProcessNumbered"/>
    <dgm:cxn modelId="{FB5435E6-66BB-4E51-8778-1CA11DBBF558}" type="presParOf" srcId="{CF72AF66-581D-41DF-B6E1-2D14A965B97D}" destId="{1D14AE85-B8E5-4AF8-8F8C-1CD6D50C28BB}" srcOrd="3" destOrd="0" presId="urn:microsoft.com/office/officeart/2016/7/layout/LinearBlockProcessNumbered"/>
    <dgm:cxn modelId="{F317D5AF-70CA-4125-A692-AAD13BB6038F}" type="presParOf" srcId="{CF72AF66-581D-41DF-B6E1-2D14A965B97D}" destId="{88ACB0A3-FF2E-475F-AB7E-60EDF283D0D4}" srcOrd="4" destOrd="0" presId="urn:microsoft.com/office/officeart/2016/7/layout/LinearBlockProcessNumbered"/>
    <dgm:cxn modelId="{995079D5-7B5C-4A0B-A09A-6D0DE34B9DE6}" type="presParOf" srcId="{88ACB0A3-FF2E-475F-AB7E-60EDF283D0D4}" destId="{E7ADC538-6563-4137-8ABE-47412EFE4517}" srcOrd="0" destOrd="0" presId="urn:microsoft.com/office/officeart/2016/7/layout/LinearBlockProcessNumbered"/>
    <dgm:cxn modelId="{E3D34B2A-44A9-4F1C-8391-C14FFFED303A}" type="presParOf" srcId="{88ACB0A3-FF2E-475F-AB7E-60EDF283D0D4}" destId="{D2CE1C63-23DC-479F-BFE8-A9FAD3E36E44}" srcOrd="1" destOrd="0" presId="urn:microsoft.com/office/officeart/2016/7/layout/LinearBlockProcessNumbered"/>
    <dgm:cxn modelId="{F84C2B33-8B36-4CB2-8476-41F1D2654B13}" type="presParOf" srcId="{88ACB0A3-FF2E-475F-AB7E-60EDF283D0D4}" destId="{375FD00E-E879-49FD-90CD-A728FCE193F4}" srcOrd="2" destOrd="0" presId="urn:microsoft.com/office/officeart/2016/7/layout/LinearBlockProcessNumbered"/>
    <dgm:cxn modelId="{9F8062D9-3D82-4503-BAA4-780B4C9AA743}" type="presParOf" srcId="{CF72AF66-581D-41DF-B6E1-2D14A965B97D}" destId="{259B1800-DAB1-483D-B73A-2C2FA2A588D5}" srcOrd="5" destOrd="0" presId="urn:microsoft.com/office/officeart/2016/7/layout/LinearBlockProcessNumbered"/>
    <dgm:cxn modelId="{07A1917A-31CF-4271-90C5-0AA7B369D624}" type="presParOf" srcId="{CF72AF66-581D-41DF-B6E1-2D14A965B97D}" destId="{D19DC0D7-B5A2-4BF0-A72F-FC21436F2451}" srcOrd="6" destOrd="0" presId="urn:microsoft.com/office/officeart/2016/7/layout/LinearBlockProcessNumbered"/>
    <dgm:cxn modelId="{8FF85902-316B-4A36-9272-C98AECA481D5}" type="presParOf" srcId="{D19DC0D7-B5A2-4BF0-A72F-FC21436F2451}" destId="{6834A876-778A-4259-96DA-3CBAFFC47E2F}" srcOrd="0" destOrd="0" presId="urn:microsoft.com/office/officeart/2016/7/layout/LinearBlockProcessNumbered"/>
    <dgm:cxn modelId="{651DAF7A-0889-4BF5-87F6-000D9AA4A399}" type="presParOf" srcId="{D19DC0D7-B5A2-4BF0-A72F-FC21436F2451}" destId="{9F105146-E500-4EFB-A362-7CF8914425B1}" srcOrd="1" destOrd="0" presId="urn:microsoft.com/office/officeart/2016/7/layout/LinearBlockProcessNumbered"/>
    <dgm:cxn modelId="{041A8E0F-646E-4CDD-9A43-69EC4DC31E3F}" type="presParOf" srcId="{D19DC0D7-B5A2-4BF0-A72F-FC21436F2451}" destId="{86640346-DCF9-40AD-869A-6956076190F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4F69E0C-3B2D-4F10-A2D0-788F1A626CA2}" type="doc">
      <dgm:prSet loTypeId="urn:microsoft.com/office/officeart/2005/8/layout/vList2" loCatId="list" qsTypeId="urn:microsoft.com/office/officeart/2005/8/quickstyle/simple4" qsCatId="simple" csTypeId="urn:microsoft.com/office/officeart/2005/8/colors/accent3_4" csCatId="accent3" phldr="1"/>
      <dgm:spPr/>
      <dgm:t>
        <a:bodyPr/>
        <a:lstStyle/>
        <a:p>
          <a:endParaRPr lang="en-US"/>
        </a:p>
      </dgm:t>
    </dgm:pt>
    <dgm:pt modelId="{E76B13B5-EF7A-403A-969E-D35FB7AEA039}">
      <dgm:prSet custT="1"/>
      <dgm:spPr/>
      <dgm:t>
        <a:bodyPr/>
        <a:lstStyle/>
        <a:p>
          <a:r>
            <a:rPr lang="en-GB" sz="1700" u="none" dirty="0"/>
            <a:t>The Equality in Employment Policy is applicable for recruitment, promotion and at work decision making.</a:t>
          </a:r>
          <a:endParaRPr lang="en-GB" sz="1700" b="0" dirty="0">
            <a:latin typeface="Times New Roman" panose="02020603050405020304" pitchFamily="18" charset="0"/>
            <a:cs typeface="Times New Roman" panose="02020603050405020304" pitchFamily="18" charset="0"/>
          </a:endParaRPr>
        </a:p>
      </dgm:t>
    </dgm:pt>
    <dgm:pt modelId="{448C474D-9AA2-4D73-996D-9F8E6F8FCB26}" type="parTrans" cxnId="{6DD3ABD1-ECA7-4FA8-AA74-6B596C165303}">
      <dgm:prSet/>
      <dgm:spPr/>
      <dgm:t>
        <a:bodyPr/>
        <a:lstStyle/>
        <a:p>
          <a:endParaRPr lang="en-US"/>
        </a:p>
      </dgm:t>
    </dgm:pt>
    <dgm:pt modelId="{D252D06A-342E-4930-8F8A-9C075EA3190E}" type="sibTrans" cxnId="{6DD3ABD1-ECA7-4FA8-AA74-6B596C165303}">
      <dgm:prSet/>
      <dgm:spPr/>
      <dgm:t>
        <a:bodyPr/>
        <a:lstStyle/>
        <a:p>
          <a:endParaRPr lang="en-US"/>
        </a:p>
      </dgm:t>
    </dgm:pt>
    <dgm:pt modelId="{E671B14D-475E-491C-9B2A-845F6957E9BE}">
      <dgm:prSet custT="1"/>
      <dgm:spPr/>
      <dgm:t>
        <a:bodyPr/>
        <a:lstStyle/>
        <a:p>
          <a:r>
            <a:rPr lang="en-GB" sz="1700" u="none" dirty="0"/>
            <a:t>An Employee </a:t>
          </a:r>
          <a:r>
            <a:rPr lang="en-GB" sz="1700" u="none" dirty="0">
              <a:latin typeface="Aptos (Body)"/>
            </a:rPr>
            <a:t>Resource</a:t>
          </a:r>
          <a:r>
            <a:rPr lang="en-GB" sz="1700" u="none" dirty="0"/>
            <a:t> Group fosters networking, mentoring, inclusion and professional development (Tesla.com, 2020).</a:t>
          </a:r>
          <a:endParaRPr lang="en-US" sz="1700" dirty="0">
            <a:latin typeface="Times New Roman" panose="02020603050405020304" pitchFamily="18" charset="0"/>
            <a:cs typeface="Times New Roman" panose="02020603050405020304" pitchFamily="18" charset="0"/>
          </a:endParaRPr>
        </a:p>
      </dgm:t>
    </dgm:pt>
    <dgm:pt modelId="{BC6B51E3-EED1-4A36-B9DF-6191F75F0636}" type="parTrans" cxnId="{2C3AF7DF-79EB-44AF-82D5-33C7318761F6}">
      <dgm:prSet/>
      <dgm:spPr/>
      <dgm:t>
        <a:bodyPr/>
        <a:lstStyle/>
        <a:p>
          <a:endParaRPr lang="en-US"/>
        </a:p>
      </dgm:t>
    </dgm:pt>
    <dgm:pt modelId="{608CFF11-C594-48CF-BA0D-ED06F76D9AE8}" type="sibTrans" cxnId="{2C3AF7DF-79EB-44AF-82D5-33C7318761F6}">
      <dgm:prSet/>
      <dgm:spPr/>
      <dgm:t>
        <a:bodyPr/>
        <a:lstStyle/>
        <a:p>
          <a:endParaRPr lang="en-US"/>
        </a:p>
      </dgm:t>
    </dgm:pt>
    <dgm:pt modelId="{89D11184-2121-4C59-B80C-F41CC440DCA9}">
      <dgm:prSet custT="1"/>
      <dgm:spPr/>
      <dgm:t>
        <a:bodyPr/>
        <a:lstStyle/>
        <a:p>
          <a:r>
            <a:rPr lang="en-GB" sz="1700" u="none" dirty="0"/>
            <a:t>Leadership development programs promote internal promotions and capacity building.</a:t>
          </a:r>
          <a:endParaRPr lang="en-US" sz="1700" dirty="0">
            <a:latin typeface="Times New Roman" panose="02020603050405020304" pitchFamily="18" charset="0"/>
            <a:cs typeface="Times New Roman" panose="02020603050405020304" pitchFamily="18" charset="0"/>
          </a:endParaRPr>
        </a:p>
      </dgm:t>
    </dgm:pt>
    <dgm:pt modelId="{D03C7DA3-B34F-4BFE-A33B-F2640B4E74DA}" type="parTrans" cxnId="{FBD2ADB7-B2AB-4B9E-9C5F-4E8666E9CF43}">
      <dgm:prSet/>
      <dgm:spPr/>
      <dgm:t>
        <a:bodyPr/>
        <a:lstStyle/>
        <a:p>
          <a:endParaRPr lang="en-US"/>
        </a:p>
      </dgm:t>
    </dgm:pt>
    <dgm:pt modelId="{3470DB44-AAC9-4398-A2DE-6A220705C8B6}" type="sibTrans" cxnId="{FBD2ADB7-B2AB-4B9E-9C5F-4E8666E9CF43}">
      <dgm:prSet/>
      <dgm:spPr/>
      <dgm:t>
        <a:bodyPr/>
        <a:lstStyle/>
        <a:p>
          <a:endParaRPr lang="en-US"/>
        </a:p>
      </dgm:t>
    </dgm:pt>
    <dgm:pt modelId="{DB1FE769-AF0A-492A-A886-ED798EEBE8D3}">
      <dgm:prSet custT="1"/>
      <dgm:spPr/>
      <dgm:t>
        <a:bodyPr/>
        <a:lstStyle/>
        <a:p>
          <a:r>
            <a:rPr lang="en-GB" sz="1700" u="none" dirty="0"/>
            <a:t>Annual impact reporting is a way of getting transparency on workforce D&amp;I progress (Tesla.com, 2020).</a:t>
          </a:r>
          <a:endParaRPr lang="en-US" sz="1700" dirty="0">
            <a:latin typeface="Times New Roman" panose="02020603050405020304" pitchFamily="18" charset="0"/>
            <a:cs typeface="Times New Roman" panose="02020603050405020304" pitchFamily="18" charset="0"/>
          </a:endParaRPr>
        </a:p>
      </dgm:t>
    </dgm:pt>
    <dgm:pt modelId="{EBEFEC23-B91C-482E-9BCC-CC53EF247155}" type="parTrans" cxnId="{B0DBBE56-5794-4536-9C07-BB3A02FE77FE}">
      <dgm:prSet/>
      <dgm:spPr/>
      <dgm:t>
        <a:bodyPr/>
        <a:lstStyle/>
        <a:p>
          <a:endParaRPr lang="en-US"/>
        </a:p>
      </dgm:t>
    </dgm:pt>
    <dgm:pt modelId="{476BE2CB-6063-4BB4-BE8F-96F4811C68EE}" type="sibTrans" cxnId="{B0DBBE56-5794-4536-9C07-BB3A02FE77FE}">
      <dgm:prSet/>
      <dgm:spPr/>
      <dgm:t>
        <a:bodyPr/>
        <a:lstStyle/>
        <a:p>
          <a:endParaRPr lang="en-US"/>
        </a:p>
      </dgm:t>
    </dgm:pt>
    <dgm:pt modelId="{BB9E6039-72B3-4625-B9D8-CA1B26FF9D02}" type="pres">
      <dgm:prSet presAssocID="{74F69E0C-3B2D-4F10-A2D0-788F1A626CA2}" presName="linear" presStyleCnt="0">
        <dgm:presLayoutVars>
          <dgm:animLvl val="lvl"/>
          <dgm:resizeHandles val="exact"/>
        </dgm:presLayoutVars>
      </dgm:prSet>
      <dgm:spPr/>
    </dgm:pt>
    <dgm:pt modelId="{1648B312-A336-4235-9E82-FDC143704744}" type="pres">
      <dgm:prSet presAssocID="{E76B13B5-EF7A-403A-969E-D35FB7AEA039}" presName="parentText" presStyleLbl="node1" presStyleIdx="0" presStyleCnt="4">
        <dgm:presLayoutVars>
          <dgm:chMax val="0"/>
          <dgm:bulletEnabled val="1"/>
        </dgm:presLayoutVars>
      </dgm:prSet>
      <dgm:spPr/>
    </dgm:pt>
    <dgm:pt modelId="{14662FA6-E3DA-4147-AD46-393D213DB9E5}" type="pres">
      <dgm:prSet presAssocID="{D252D06A-342E-4930-8F8A-9C075EA3190E}" presName="spacer" presStyleCnt="0"/>
      <dgm:spPr/>
    </dgm:pt>
    <dgm:pt modelId="{AA969F19-C358-44FC-BDDC-DF5CA521A839}" type="pres">
      <dgm:prSet presAssocID="{E671B14D-475E-491C-9B2A-845F6957E9BE}" presName="parentText" presStyleLbl="node1" presStyleIdx="1" presStyleCnt="4">
        <dgm:presLayoutVars>
          <dgm:chMax val="0"/>
          <dgm:bulletEnabled val="1"/>
        </dgm:presLayoutVars>
      </dgm:prSet>
      <dgm:spPr/>
    </dgm:pt>
    <dgm:pt modelId="{C2A2EEB5-8216-463E-8D96-09352B842D63}" type="pres">
      <dgm:prSet presAssocID="{608CFF11-C594-48CF-BA0D-ED06F76D9AE8}" presName="spacer" presStyleCnt="0"/>
      <dgm:spPr/>
    </dgm:pt>
    <dgm:pt modelId="{594DF903-17C6-437A-99E8-0238A209D47D}" type="pres">
      <dgm:prSet presAssocID="{89D11184-2121-4C59-B80C-F41CC440DCA9}" presName="parentText" presStyleLbl="node1" presStyleIdx="2" presStyleCnt="4">
        <dgm:presLayoutVars>
          <dgm:chMax val="0"/>
          <dgm:bulletEnabled val="1"/>
        </dgm:presLayoutVars>
      </dgm:prSet>
      <dgm:spPr/>
    </dgm:pt>
    <dgm:pt modelId="{FB917A96-0311-450C-95EB-4D92FCBC0E12}" type="pres">
      <dgm:prSet presAssocID="{3470DB44-AAC9-4398-A2DE-6A220705C8B6}" presName="spacer" presStyleCnt="0"/>
      <dgm:spPr/>
    </dgm:pt>
    <dgm:pt modelId="{58A9C62A-06E7-40DB-82AE-E62573081024}" type="pres">
      <dgm:prSet presAssocID="{DB1FE769-AF0A-492A-A886-ED798EEBE8D3}" presName="parentText" presStyleLbl="node1" presStyleIdx="3" presStyleCnt="4">
        <dgm:presLayoutVars>
          <dgm:chMax val="0"/>
          <dgm:bulletEnabled val="1"/>
        </dgm:presLayoutVars>
      </dgm:prSet>
      <dgm:spPr/>
    </dgm:pt>
  </dgm:ptLst>
  <dgm:cxnLst>
    <dgm:cxn modelId="{B0DBBE56-5794-4536-9C07-BB3A02FE77FE}" srcId="{74F69E0C-3B2D-4F10-A2D0-788F1A626CA2}" destId="{DB1FE769-AF0A-492A-A886-ED798EEBE8D3}" srcOrd="3" destOrd="0" parTransId="{EBEFEC23-B91C-482E-9BCC-CC53EF247155}" sibTransId="{476BE2CB-6063-4BB4-BE8F-96F4811C68EE}"/>
    <dgm:cxn modelId="{E8A75159-8893-4EA0-82D7-B0EF386917C4}" type="presOf" srcId="{E671B14D-475E-491C-9B2A-845F6957E9BE}" destId="{AA969F19-C358-44FC-BDDC-DF5CA521A839}" srcOrd="0" destOrd="0" presId="urn:microsoft.com/office/officeart/2005/8/layout/vList2"/>
    <dgm:cxn modelId="{7C7B1381-C336-4816-AE07-222983AE2D1F}" type="presOf" srcId="{E76B13B5-EF7A-403A-969E-D35FB7AEA039}" destId="{1648B312-A336-4235-9E82-FDC143704744}" srcOrd="0" destOrd="0" presId="urn:microsoft.com/office/officeart/2005/8/layout/vList2"/>
    <dgm:cxn modelId="{5BDF2C97-8849-40FC-BDCF-55C9B8E7A1C1}" type="presOf" srcId="{74F69E0C-3B2D-4F10-A2D0-788F1A626CA2}" destId="{BB9E6039-72B3-4625-B9D8-CA1B26FF9D02}" srcOrd="0" destOrd="0" presId="urn:microsoft.com/office/officeart/2005/8/layout/vList2"/>
    <dgm:cxn modelId="{1C0253AD-7EEA-44DF-87A3-983F94A93838}" type="presOf" srcId="{89D11184-2121-4C59-B80C-F41CC440DCA9}" destId="{594DF903-17C6-437A-99E8-0238A209D47D}" srcOrd="0" destOrd="0" presId="urn:microsoft.com/office/officeart/2005/8/layout/vList2"/>
    <dgm:cxn modelId="{E8864DB0-4CE0-4940-B55A-0B325D1949C6}" type="presOf" srcId="{DB1FE769-AF0A-492A-A886-ED798EEBE8D3}" destId="{58A9C62A-06E7-40DB-82AE-E62573081024}" srcOrd="0" destOrd="0" presId="urn:microsoft.com/office/officeart/2005/8/layout/vList2"/>
    <dgm:cxn modelId="{FBD2ADB7-B2AB-4B9E-9C5F-4E8666E9CF43}" srcId="{74F69E0C-3B2D-4F10-A2D0-788F1A626CA2}" destId="{89D11184-2121-4C59-B80C-F41CC440DCA9}" srcOrd="2" destOrd="0" parTransId="{D03C7DA3-B34F-4BFE-A33B-F2640B4E74DA}" sibTransId="{3470DB44-AAC9-4398-A2DE-6A220705C8B6}"/>
    <dgm:cxn modelId="{6DD3ABD1-ECA7-4FA8-AA74-6B596C165303}" srcId="{74F69E0C-3B2D-4F10-A2D0-788F1A626CA2}" destId="{E76B13B5-EF7A-403A-969E-D35FB7AEA039}" srcOrd="0" destOrd="0" parTransId="{448C474D-9AA2-4D73-996D-9F8E6F8FCB26}" sibTransId="{D252D06A-342E-4930-8F8A-9C075EA3190E}"/>
    <dgm:cxn modelId="{2C3AF7DF-79EB-44AF-82D5-33C7318761F6}" srcId="{74F69E0C-3B2D-4F10-A2D0-788F1A626CA2}" destId="{E671B14D-475E-491C-9B2A-845F6957E9BE}" srcOrd="1" destOrd="0" parTransId="{BC6B51E3-EED1-4A36-B9DF-6191F75F0636}" sibTransId="{608CFF11-C594-48CF-BA0D-ED06F76D9AE8}"/>
    <dgm:cxn modelId="{52B7F28B-3BD5-4FE7-B99B-87C19138F2D7}" type="presParOf" srcId="{BB9E6039-72B3-4625-B9D8-CA1B26FF9D02}" destId="{1648B312-A336-4235-9E82-FDC143704744}" srcOrd="0" destOrd="0" presId="urn:microsoft.com/office/officeart/2005/8/layout/vList2"/>
    <dgm:cxn modelId="{DB33F9C1-6B59-40CF-9284-BF19C8F5985A}" type="presParOf" srcId="{BB9E6039-72B3-4625-B9D8-CA1B26FF9D02}" destId="{14662FA6-E3DA-4147-AD46-393D213DB9E5}" srcOrd="1" destOrd="0" presId="urn:microsoft.com/office/officeart/2005/8/layout/vList2"/>
    <dgm:cxn modelId="{8F95E6BD-E24F-473C-86F0-C7363E0B65ED}" type="presParOf" srcId="{BB9E6039-72B3-4625-B9D8-CA1B26FF9D02}" destId="{AA969F19-C358-44FC-BDDC-DF5CA521A839}" srcOrd="2" destOrd="0" presId="urn:microsoft.com/office/officeart/2005/8/layout/vList2"/>
    <dgm:cxn modelId="{2F8E05B7-8508-4335-8528-C3E4E5371311}" type="presParOf" srcId="{BB9E6039-72B3-4625-B9D8-CA1B26FF9D02}" destId="{C2A2EEB5-8216-463E-8D96-09352B842D63}" srcOrd="3" destOrd="0" presId="urn:microsoft.com/office/officeart/2005/8/layout/vList2"/>
    <dgm:cxn modelId="{AAA554CE-07B5-467F-A73F-BC4C9F28987D}" type="presParOf" srcId="{BB9E6039-72B3-4625-B9D8-CA1B26FF9D02}" destId="{594DF903-17C6-437A-99E8-0238A209D47D}" srcOrd="4" destOrd="0" presId="urn:microsoft.com/office/officeart/2005/8/layout/vList2"/>
    <dgm:cxn modelId="{55B849B3-4199-4F7E-BDCA-5B22F1FF18BC}" type="presParOf" srcId="{BB9E6039-72B3-4625-B9D8-CA1B26FF9D02}" destId="{FB917A96-0311-450C-95EB-4D92FCBC0E12}" srcOrd="5" destOrd="0" presId="urn:microsoft.com/office/officeart/2005/8/layout/vList2"/>
    <dgm:cxn modelId="{23235824-A728-41D4-A37C-F37C8728070B}" type="presParOf" srcId="{BB9E6039-72B3-4625-B9D8-CA1B26FF9D02}" destId="{58A9C62A-06E7-40DB-82AE-E6257308102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A7167B7-DFBF-40CC-8165-9C992B1CB11D}" type="doc">
      <dgm:prSet loTypeId="urn:microsoft.com/office/officeart/2005/8/layout/matrix3" loCatId="matrix" qsTypeId="urn:microsoft.com/office/officeart/2005/8/quickstyle/simple4" qsCatId="simple" csTypeId="urn:microsoft.com/office/officeart/2005/8/colors/colorful5" csCatId="colorful" phldr="1"/>
      <dgm:spPr/>
      <dgm:t>
        <a:bodyPr/>
        <a:lstStyle/>
        <a:p>
          <a:endParaRPr lang="en-US"/>
        </a:p>
      </dgm:t>
    </dgm:pt>
    <dgm:pt modelId="{97DB1814-702E-4F7A-A132-9964D64A4AE7}">
      <dgm:prSet/>
      <dgm:spPr/>
      <dgm:t>
        <a:bodyPr/>
        <a:lstStyle/>
        <a:p>
          <a:r>
            <a:rPr lang="en-GB" u="none" dirty="0"/>
            <a:t>Leaders commitments to DEI is inconsistent which affected the consistent use of a DEI policy.</a:t>
          </a:r>
          <a:endParaRPr lang="en-US" dirty="0">
            <a:latin typeface="Times New Roman" panose="02020603050405020304" pitchFamily="18" charset="0"/>
            <a:cs typeface="Times New Roman" panose="02020603050405020304" pitchFamily="18" charset="0"/>
          </a:endParaRPr>
        </a:p>
      </dgm:t>
    </dgm:pt>
    <dgm:pt modelId="{C78789FE-02B1-447D-8409-56E343C15D32}" type="parTrans" cxnId="{F916AFD4-9C12-4296-A2F3-B919A475C1D6}">
      <dgm:prSet/>
      <dgm:spPr/>
      <dgm:t>
        <a:bodyPr/>
        <a:lstStyle/>
        <a:p>
          <a:endParaRPr lang="en-US"/>
        </a:p>
      </dgm:t>
    </dgm:pt>
    <dgm:pt modelId="{EF0F2CBC-6F41-489C-AD4C-9BDEA895177F}" type="sibTrans" cxnId="{F916AFD4-9C12-4296-A2F3-B919A475C1D6}">
      <dgm:prSet/>
      <dgm:spPr/>
      <dgm:t>
        <a:bodyPr/>
        <a:lstStyle/>
        <a:p>
          <a:endParaRPr lang="en-US"/>
        </a:p>
      </dgm:t>
    </dgm:pt>
    <dgm:pt modelId="{AB78CC76-5017-416C-9A3D-C98FB45AF40D}">
      <dgm:prSet/>
      <dgm:spPr/>
      <dgm:t>
        <a:bodyPr/>
        <a:lstStyle/>
        <a:p>
          <a:r>
            <a:rPr lang="en-GB" u="none" dirty="0"/>
            <a:t>Developing relationships </a:t>
          </a:r>
          <a:r>
            <a:rPr lang="en-GB" u="none" dirty="0" err="1"/>
            <a:t>betweens</a:t>
          </a:r>
          <a:r>
            <a:rPr lang="en-GB" u="none" dirty="0"/>
            <a:t> workers is more important than setting production goals (</a:t>
          </a:r>
          <a:r>
            <a:rPr lang="en-GB" u="none" dirty="0" err="1"/>
            <a:t>Wolbring</a:t>
          </a:r>
          <a:r>
            <a:rPr lang="en-GB" u="none" dirty="0"/>
            <a:t> and Nguyen, 2023).</a:t>
          </a:r>
          <a:endParaRPr lang="en-US" dirty="0">
            <a:latin typeface="Times New Roman" panose="02020603050405020304" pitchFamily="18" charset="0"/>
            <a:cs typeface="Times New Roman" panose="02020603050405020304" pitchFamily="18" charset="0"/>
          </a:endParaRPr>
        </a:p>
      </dgm:t>
    </dgm:pt>
    <dgm:pt modelId="{BF6D1F45-FC33-44F2-8D6A-FDE5E0B614C6}" type="parTrans" cxnId="{41884FE7-44F1-4C50-A65D-1C4BA0981B7E}">
      <dgm:prSet/>
      <dgm:spPr/>
      <dgm:t>
        <a:bodyPr/>
        <a:lstStyle/>
        <a:p>
          <a:endParaRPr lang="en-US"/>
        </a:p>
      </dgm:t>
    </dgm:pt>
    <dgm:pt modelId="{33EC2E96-B0FB-4E83-9153-04DBB295E6B6}" type="sibTrans" cxnId="{41884FE7-44F1-4C50-A65D-1C4BA0981B7E}">
      <dgm:prSet/>
      <dgm:spPr/>
      <dgm:t>
        <a:bodyPr/>
        <a:lstStyle/>
        <a:p>
          <a:endParaRPr lang="en-US"/>
        </a:p>
      </dgm:t>
    </dgm:pt>
    <dgm:pt modelId="{8761BBA3-8562-4224-9584-EBF985A2F6C9}">
      <dgm:prSet/>
      <dgm:spPr/>
      <dgm:t>
        <a:bodyPr/>
        <a:lstStyle/>
        <a:p>
          <a:r>
            <a:rPr lang="en-GB" u="none" dirty="0"/>
            <a:t>Policy implementations is different across various facilities resulting in less similarity among employees' experiences.</a:t>
          </a:r>
          <a:endParaRPr lang="en-US" dirty="0">
            <a:latin typeface="Times New Roman" panose="02020603050405020304" pitchFamily="18" charset="0"/>
            <a:cs typeface="Times New Roman" panose="02020603050405020304" pitchFamily="18" charset="0"/>
          </a:endParaRPr>
        </a:p>
      </dgm:t>
    </dgm:pt>
    <dgm:pt modelId="{FD4249CF-B7F4-407E-908C-4FCEE694FFD9}" type="parTrans" cxnId="{FBA05D11-8AF1-4441-9E33-47AA3DBAE056}">
      <dgm:prSet/>
      <dgm:spPr/>
      <dgm:t>
        <a:bodyPr/>
        <a:lstStyle/>
        <a:p>
          <a:endParaRPr lang="en-US"/>
        </a:p>
      </dgm:t>
    </dgm:pt>
    <dgm:pt modelId="{97591E58-96FF-4CAC-A3B8-3710FCFA58F2}" type="sibTrans" cxnId="{FBA05D11-8AF1-4441-9E33-47AA3DBAE056}">
      <dgm:prSet/>
      <dgm:spPr/>
      <dgm:t>
        <a:bodyPr/>
        <a:lstStyle/>
        <a:p>
          <a:endParaRPr lang="en-US"/>
        </a:p>
      </dgm:t>
    </dgm:pt>
    <dgm:pt modelId="{6EF5ECA7-D8E6-48D9-AE81-BEBB8FCDF1AC}">
      <dgm:prSet/>
      <dgm:spPr/>
      <dgm:t>
        <a:bodyPr/>
        <a:lstStyle/>
        <a:p>
          <a:r>
            <a:rPr lang="en-GB" u="none" dirty="0"/>
            <a:t>Diminished leaderships diversity leads to less inclusiveness bias and equal opportunity for career path.</a:t>
          </a:r>
          <a:endParaRPr lang="en-US" dirty="0">
            <a:latin typeface="Times New Roman" panose="02020603050405020304" pitchFamily="18" charset="0"/>
            <a:cs typeface="Times New Roman" panose="02020603050405020304" pitchFamily="18" charset="0"/>
          </a:endParaRPr>
        </a:p>
      </dgm:t>
    </dgm:pt>
    <dgm:pt modelId="{0555DF15-CC1D-4C0F-ADB0-8E64A1C0D030}" type="parTrans" cxnId="{A6480E6B-3EE3-4F9F-8A43-8FEAAE062B04}">
      <dgm:prSet/>
      <dgm:spPr/>
      <dgm:t>
        <a:bodyPr/>
        <a:lstStyle/>
        <a:p>
          <a:endParaRPr lang="en-US"/>
        </a:p>
      </dgm:t>
    </dgm:pt>
    <dgm:pt modelId="{14DDC9D9-39F2-4E13-B465-4FAFD9803B46}" type="sibTrans" cxnId="{A6480E6B-3EE3-4F9F-8A43-8FEAAE062B04}">
      <dgm:prSet/>
      <dgm:spPr/>
      <dgm:t>
        <a:bodyPr/>
        <a:lstStyle/>
        <a:p>
          <a:endParaRPr lang="en-US"/>
        </a:p>
      </dgm:t>
    </dgm:pt>
    <dgm:pt modelId="{428956BF-EF8C-4F67-9F65-BA1F74CC183F}" type="pres">
      <dgm:prSet presAssocID="{6A7167B7-DFBF-40CC-8165-9C992B1CB11D}" presName="matrix" presStyleCnt="0">
        <dgm:presLayoutVars>
          <dgm:chMax val="1"/>
          <dgm:dir/>
          <dgm:resizeHandles val="exact"/>
        </dgm:presLayoutVars>
      </dgm:prSet>
      <dgm:spPr/>
    </dgm:pt>
    <dgm:pt modelId="{914D233B-7067-4AAF-AE9A-E375F0E7618C}" type="pres">
      <dgm:prSet presAssocID="{6A7167B7-DFBF-40CC-8165-9C992B1CB11D}" presName="diamond" presStyleLbl="bgShp" presStyleIdx="0" presStyleCnt="1"/>
      <dgm:spPr/>
    </dgm:pt>
    <dgm:pt modelId="{F7D2994F-8D51-4185-BAE3-F94ADDDE9C73}" type="pres">
      <dgm:prSet presAssocID="{6A7167B7-DFBF-40CC-8165-9C992B1CB11D}" presName="quad1" presStyleLbl="node1" presStyleIdx="0" presStyleCnt="4">
        <dgm:presLayoutVars>
          <dgm:chMax val="0"/>
          <dgm:chPref val="0"/>
          <dgm:bulletEnabled val="1"/>
        </dgm:presLayoutVars>
      </dgm:prSet>
      <dgm:spPr/>
    </dgm:pt>
    <dgm:pt modelId="{86109D7A-27DF-41F1-9DC1-ACFEB9F279F4}" type="pres">
      <dgm:prSet presAssocID="{6A7167B7-DFBF-40CC-8165-9C992B1CB11D}" presName="quad2" presStyleLbl="node1" presStyleIdx="1" presStyleCnt="4">
        <dgm:presLayoutVars>
          <dgm:chMax val="0"/>
          <dgm:chPref val="0"/>
          <dgm:bulletEnabled val="1"/>
        </dgm:presLayoutVars>
      </dgm:prSet>
      <dgm:spPr/>
    </dgm:pt>
    <dgm:pt modelId="{97B1B227-4D97-42CB-8443-81D8117101F3}" type="pres">
      <dgm:prSet presAssocID="{6A7167B7-DFBF-40CC-8165-9C992B1CB11D}" presName="quad3" presStyleLbl="node1" presStyleIdx="2" presStyleCnt="4">
        <dgm:presLayoutVars>
          <dgm:chMax val="0"/>
          <dgm:chPref val="0"/>
          <dgm:bulletEnabled val="1"/>
        </dgm:presLayoutVars>
      </dgm:prSet>
      <dgm:spPr/>
    </dgm:pt>
    <dgm:pt modelId="{4FCB9CF5-0091-4122-A07C-8AADD1C31D8B}" type="pres">
      <dgm:prSet presAssocID="{6A7167B7-DFBF-40CC-8165-9C992B1CB11D}" presName="quad4" presStyleLbl="node1" presStyleIdx="3" presStyleCnt="4">
        <dgm:presLayoutVars>
          <dgm:chMax val="0"/>
          <dgm:chPref val="0"/>
          <dgm:bulletEnabled val="1"/>
        </dgm:presLayoutVars>
      </dgm:prSet>
      <dgm:spPr/>
    </dgm:pt>
  </dgm:ptLst>
  <dgm:cxnLst>
    <dgm:cxn modelId="{2344AE0C-1293-4CF3-A972-D56CF5FD08B0}" type="presOf" srcId="{6EF5ECA7-D8E6-48D9-AE81-BEBB8FCDF1AC}" destId="{4FCB9CF5-0091-4122-A07C-8AADD1C31D8B}" srcOrd="0" destOrd="0" presId="urn:microsoft.com/office/officeart/2005/8/layout/matrix3"/>
    <dgm:cxn modelId="{FBA05D11-8AF1-4441-9E33-47AA3DBAE056}" srcId="{6A7167B7-DFBF-40CC-8165-9C992B1CB11D}" destId="{8761BBA3-8562-4224-9584-EBF985A2F6C9}" srcOrd="2" destOrd="0" parTransId="{FD4249CF-B7F4-407E-908C-4FCEE694FFD9}" sibTransId="{97591E58-96FF-4CAC-A3B8-3710FCFA58F2}"/>
    <dgm:cxn modelId="{B6EA861D-8EBF-4ADD-9337-4B676BEA9700}" type="presOf" srcId="{8761BBA3-8562-4224-9584-EBF985A2F6C9}" destId="{97B1B227-4D97-42CB-8443-81D8117101F3}" srcOrd="0" destOrd="0" presId="urn:microsoft.com/office/officeart/2005/8/layout/matrix3"/>
    <dgm:cxn modelId="{DF762D24-C27E-4B72-8B7B-323BBC61EF6A}" type="presOf" srcId="{AB78CC76-5017-416C-9A3D-C98FB45AF40D}" destId="{86109D7A-27DF-41F1-9DC1-ACFEB9F279F4}" srcOrd="0" destOrd="0" presId="urn:microsoft.com/office/officeart/2005/8/layout/matrix3"/>
    <dgm:cxn modelId="{88648D2E-2147-487D-87D8-F8498BAE7506}" type="presOf" srcId="{6A7167B7-DFBF-40CC-8165-9C992B1CB11D}" destId="{428956BF-EF8C-4F67-9F65-BA1F74CC183F}" srcOrd="0" destOrd="0" presId="urn:microsoft.com/office/officeart/2005/8/layout/matrix3"/>
    <dgm:cxn modelId="{A6480E6B-3EE3-4F9F-8A43-8FEAAE062B04}" srcId="{6A7167B7-DFBF-40CC-8165-9C992B1CB11D}" destId="{6EF5ECA7-D8E6-48D9-AE81-BEBB8FCDF1AC}" srcOrd="3" destOrd="0" parTransId="{0555DF15-CC1D-4C0F-ADB0-8E64A1C0D030}" sibTransId="{14DDC9D9-39F2-4E13-B465-4FAFD9803B46}"/>
    <dgm:cxn modelId="{DF557F56-7555-4BD7-9D18-9D06EEBDB398}" type="presOf" srcId="{97DB1814-702E-4F7A-A132-9964D64A4AE7}" destId="{F7D2994F-8D51-4185-BAE3-F94ADDDE9C73}" srcOrd="0" destOrd="0" presId="urn:microsoft.com/office/officeart/2005/8/layout/matrix3"/>
    <dgm:cxn modelId="{F916AFD4-9C12-4296-A2F3-B919A475C1D6}" srcId="{6A7167B7-DFBF-40CC-8165-9C992B1CB11D}" destId="{97DB1814-702E-4F7A-A132-9964D64A4AE7}" srcOrd="0" destOrd="0" parTransId="{C78789FE-02B1-447D-8409-56E343C15D32}" sibTransId="{EF0F2CBC-6F41-489C-AD4C-9BDEA895177F}"/>
    <dgm:cxn modelId="{41884FE7-44F1-4C50-A65D-1C4BA0981B7E}" srcId="{6A7167B7-DFBF-40CC-8165-9C992B1CB11D}" destId="{AB78CC76-5017-416C-9A3D-C98FB45AF40D}" srcOrd="1" destOrd="0" parTransId="{BF6D1F45-FC33-44F2-8D6A-FDE5E0B614C6}" sibTransId="{33EC2E96-B0FB-4E83-9153-04DBB295E6B6}"/>
    <dgm:cxn modelId="{634C7950-B3A4-4AD9-9D14-F3A0BBCA2122}" type="presParOf" srcId="{428956BF-EF8C-4F67-9F65-BA1F74CC183F}" destId="{914D233B-7067-4AAF-AE9A-E375F0E7618C}" srcOrd="0" destOrd="0" presId="urn:microsoft.com/office/officeart/2005/8/layout/matrix3"/>
    <dgm:cxn modelId="{B90FD4C4-546D-4E19-B4F3-C4344474FAA1}" type="presParOf" srcId="{428956BF-EF8C-4F67-9F65-BA1F74CC183F}" destId="{F7D2994F-8D51-4185-BAE3-F94ADDDE9C73}" srcOrd="1" destOrd="0" presId="urn:microsoft.com/office/officeart/2005/8/layout/matrix3"/>
    <dgm:cxn modelId="{EDA8CD1E-8BE1-41CD-8C00-95C758E2C419}" type="presParOf" srcId="{428956BF-EF8C-4F67-9F65-BA1F74CC183F}" destId="{86109D7A-27DF-41F1-9DC1-ACFEB9F279F4}" srcOrd="2" destOrd="0" presId="urn:microsoft.com/office/officeart/2005/8/layout/matrix3"/>
    <dgm:cxn modelId="{03F07D42-B3DA-479D-822F-78EEEECE738A}" type="presParOf" srcId="{428956BF-EF8C-4F67-9F65-BA1F74CC183F}" destId="{97B1B227-4D97-42CB-8443-81D8117101F3}" srcOrd="3" destOrd="0" presId="urn:microsoft.com/office/officeart/2005/8/layout/matrix3"/>
    <dgm:cxn modelId="{99DE82EA-746B-4EF8-9BE8-C2A7E0C0F5C2}" type="presParOf" srcId="{428956BF-EF8C-4F67-9F65-BA1F74CC183F}" destId="{4FCB9CF5-0091-4122-A07C-8AADD1C31D8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7167B7-DFBF-40CC-8165-9C992B1CB11D}" type="doc">
      <dgm:prSet loTypeId="urn:microsoft.com/office/officeart/2005/8/layout/matrix3" loCatId="matrix" qsTypeId="urn:microsoft.com/office/officeart/2005/8/quickstyle/simple4" qsCatId="simple" csTypeId="urn:microsoft.com/office/officeart/2005/8/colors/colorful3" csCatId="colorful" phldr="1"/>
      <dgm:spPr/>
      <dgm:t>
        <a:bodyPr/>
        <a:lstStyle/>
        <a:p>
          <a:endParaRPr lang="en-US"/>
        </a:p>
      </dgm:t>
    </dgm:pt>
    <dgm:pt modelId="{97DB1814-702E-4F7A-A132-9964D64A4AE7}">
      <dgm:prSet/>
      <dgm:spPr/>
      <dgm:t>
        <a:bodyPr/>
        <a:lstStyle/>
        <a:p>
          <a:r>
            <a:rPr lang="en-GB" u="none" dirty="0"/>
            <a:t>The expansion of the world coupled with the growing complexity of workforces and human capital management needs.</a:t>
          </a:r>
          <a:endParaRPr lang="en-US" dirty="0">
            <a:latin typeface="Times New Roman" panose="02020603050405020304" pitchFamily="18" charset="0"/>
            <a:cs typeface="Times New Roman" panose="02020603050405020304" pitchFamily="18" charset="0"/>
          </a:endParaRPr>
        </a:p>
      </dgm:t>
    </dgm:pt>
    <dgm:pt modelId="{C78789FE-02B1-447D-8409-56E343C15D32}" type="parTrans" cxnId="{F916AFD4-9C12-4296-A2F3-B919A475C1D6}">
      <dgm:prSet/>
      <dgm:spPr/>
      <dgm:t>
        <a:bodyPr/>
        <a:lstStyle/>
        <a:p>
          <a:endParaRPr lang="en-US"/>
        </a:p>
      </dgm:t>
    </dgm:pt>
    <dgm:pt modelId="{EF0F2CBC-6F41-489C-AD4C-9BDEA895177F}" type="sibTrans" cxnId="{F916AFD4-9C12-4296-A2F3-B919A475C1D6}">
      <dgm:prSet/>
      <dgm:spPr/>
      <dgm:t>
        <a:bodyPr/>
        <a:lstStyle/>
        <a:p>
          <a:endParaRPr lang="en-US"/>
        </a:p>
      </dgm:t>
    </dgm:pt>
    <dgm:pt modelId="{AB78CC76-5017-416C-9A3D-C98FB45AF40D}">
      <dgm:prSet/>
      <dgm:spPr/>
      <dgm:t>
        <a:bodyPr/>
        <a:lstStyle/>
        <a:p>
          <a:r>
            <a:rPr lang="en-GB" u="none" dirty="0"/>
            <a:t>After incidences of workplace discrimination and harassment, there was a rise in legal challenges (</a:t>
          </a:r>
          <a:r>
            <a:rPr lang="en-GB" u="none" dirty="0" err="1"/>
            <a:t>Gutterman</a:t>
          </a:r>
          <a:r>
            <a:rPr lang="en-GB" u="none" dirty="0"/>
            <a:t>, 2023).</a:t>
          </a:r>
          <a:endParaRPr lang="en-US" dirty="0">
            <a:latin typeface="Times New Roman" panose="02020603050405020304" pitchFamily="18" charset="0"/>
            <a:cs typeface="Times New Roman" panose="02020603050405020304" pitchFamily="18" charset="0"/>
          </a:endParaRPr>
        </a:p>
      </dgm:t>
    </dgm:pt>
    <dgm:pt modelId="{BF6D1F45-FC33-44F2-8D6A-FDE5E0B614C6}" type="parTrans" cxnId="{41884FE7-44F1-4C50-A65D-1C4BA0981B7E}">
      <dgm:prSet/>
      <dgm:spPr/>
      <dgm:t>
        <a:bodyPr/>
        <a:lstStyle/>
        <a:p>
          <a:endParaRPr lang="en-US"/>
        </a:p>
      </dgm:t>
    </dgm:pt>
    <dgm:pt modelId="{33EC2E96-B0FB-4E83-9153-04DBB295E6B6}" type="sibTrans" cxnId="{41884FE7-44F1-4C50-A65D-1C4BA0981B7E}">
      <dgm:prSet/>
      <dgm:spPr/>
      <dgm:t>
        <a:bodyPr/>
        <a:lstStyle/>
        <a:p>
          <a:endParaRPr lang="en-US"/>
        </a:p>
      </dgm:t>
    </dgm:pt>
    <dgm:pt modelId="{8761BBA3-8562-4224-9584-EBF985A2F6C9}">
      <dgm:prSet/>
      <dgm:spPr/>
      <dgm:t>
        <a:bodyPr/>
        <a:lstStyle/>
        <a:p>
          <a:r>
            <a:rPr lang="en-GB" u="none" dirty="0"/>
            <a:t>AI recruiting tools need to be set and monitored to avoid algorithmic bias.</a:t>
          </a:r>
          <a:endParaRPr lang="en-US" dirty="0">
            <a:latin typeface="Times New Roman" panose="02020603050405020304" pitchFamily="18" charset="0"/>
            <a:cs typeface="Times New Roman" panose="02020603050405020304" pitchFamily="18" charset="0"/>
          </a:endParaRPr>
        </a:p>
      </dgm:t>
    </dgm:pt>
    <dgm:pt modelId="{FD4249CF-B7F4-407E-908C-4FCEE694FFD9}" type="parTrans" cxnId="{FBA05D11-8AF1-4441-9E33-47AA3DBAE056}">
      <dgm:prSet/>
      <dgm:spPr/>
      <dgm:t>
        <a:bodyPr/>
        <a:lstStyle/>
        <a:p>
          <a:endParaRPr lang="en-US"/>
        </a:p>
      </dgm:t>
    </dgm:pt>
    <dgm:pt modelId="{97591E58-96FF-4CAC-A3B8-3710FCFA58F2}" type="sibTrans" cxnId="{FBA05D11-8AF1-4441-9E33-47AA3DBAE056}">
      <dgm:prSet/>
      <dgm:spPr/>
      <dgm:t>
        <a:bodyPr/>
        <a:lstStyle/>
        <a:p>
          <a:endParaRPr lang="en-US"/>
        </a:p>
      </dgm:t>
    </dgm:pt>
    <dgm:pt modelId="{6EF5ECA7-D8E6-48D9-AE81-BEBB8FCDF1AC}">
      <dgm:prSet/>
      <dgm:spPr/>
      <dgm:t>
        <a:bodyPr/>
        <a:lstStyle/>
        <a:p>
          <a:r>
            <a:rPr lang="en-GB" u="none" dirty="0"/>
            <a:t>The industry-wide lack of talents further intensifies global talent competition for different technical activity professionals.</a:t>
          </a:r>
          <a:endParaRPr lang="en-US" dirty="0">
            <a:solidFill>
              <a:schemeClr val="bg1"/>
            </a:solidFill>
            <a:latin typeface="Times New Roman" panose="02020603050405020304" pitchFamily="18" charset="0"/>
            <a:cs typeface="Times New Roman" panose="02020603050405020304" pitchFamily="18" charset="0"/>
          </a:endParaRPr>
        </a:p>
      </dgm:t>
    </dgm:pt>
    <dgm:pt modelId="{0555DF15-CC1D-4C0F-ADB0-8E64A1C0D030}" type="parTrans" cxnId="{A6480E6B-3EE3-4F9F-8A43-8FEAAE062B04}">
      <dgm:prSet/>
      <dgm:spPr/>
      <dgm:t>
        <a:bodyPr/>
        <a:lstStyle/>
        <a:p>
          <a:endParaRPr lang="en-US"/>
        </a:p>
      </dgm:t>
    </dgm:pt>
    <dgm:pt modelId="{14DDC9D9-39F2-4E13-B465-4FAFD9803B46}" type="sibTrans" cxnId="{A6480E6B-3EE3-4F9F-8A43-8FEAAE062B04}">
      <dgm:prSet/>
      <dgm:spPr/>
      <dgm:t>
        <a:bodyPr/>
        <a:lstStyle/>
        <a:p>
          <a:endParaRPr lang="en-US"/>
        </a:p>
      </dgm:t>
    </dgm:pt>
    <dgm:pt modelId="{428956BF-EF8C-4F67-9F65-BA1F74CC183F}" type="pres">
      <dgm:prSet presAssocID="{6A7167B7-DFBF-40CC-8165-9C992B1CB11D}" presName="matrix" presStyleCnt="0">
        <dgm:presLayoutVars>
          <dgm:chMax val="1"/>
          <dgm:dir/>
          <dgm:resizeHandles val="exact"/>
        </dgm:presLayoutVars>
      </dgm:prSet>
      <dgm:spPr/>
    </dgm:pt>
    <dgm:pt modelId="{914D233B-7067-4AAF-AE9A-E375F0E7618C}" type="pres">
      <dgm:prSet presAssocID="{6A7167B7-DFBF-40CC-8165-9C992B1CB11D}" presName="diamond" presStyleLbl="bgShp" presStyleIdx="0" presStyleCnt="1"/>
      <dgm:spPr/>
    </dgm:pt>
    <dgm:pt modelId="{F7D2994F-8D51-4185-BAE3-F94ADDDE9C73}" type="pres">
      <dgm:prSet presAssocID="{6A7167B7-DFBF-40CC-8165-9C992B1CB11D}" presName="quad1" presStyleLbl="node1" presStyleIdx="0" presStyleCnt="4">
        <dgm:presLayoutVars>
          <dgm:chMax val="0"/>
          <dgm:chPref val="0"/>
          <dgm:bulletEnabled val="1"/>
        </dgm:presLayoutVars>
      </dgm:prSet>
      <dgm:spPr/>
    </dgm:pt>
    <dgm:pt modelId="{86109D7A-27DF-41F1-9DC1-ACFEB9F279F4}" type="pres">
      <dgm:prSet presAssocID="{6A7167B7-DFBF-40CC-8165-9C992B1CB11D}" presName="quad2" presStyleLbl="node1" presStyleIdx="1" presStyleCnt="4">
        <dgm:presLayoutVars>
          <dgm:chMax val="0"/>
          <dgm:chPref val="0"/>
          <dgm:bulletEnabled val="1"/>
        </dgm:presLayoutVars>
      </dgm:prSet>
      <dgm:spPr/>
    </dgm:pt>
    <dgm:pt modelId="{97B1B227-4D97-42CB-8443-81D8117101F3}" type="pres">
      <dgm:prSet presAssocID="{6A7167B7-DFBF-40CC-8165-9C992B1CB11D}" presName="quad3" presStyleLbl="node1" presStyleIdx="2" presStyleCnt="4">
        <dgm:presLayoutVars>
          <dgm:chMax val="0"/>
          <dgm:chPref val="0"/>
          <dgm:bulletEnabled val="1"/>
        </dgm:presLayoutVars>
      </dgm:prSet>
      <dgm:spPr/>
    </dgm:pt>
    <dgm:pt modelId="{4FCB9CF5-0091-4122-A07C-8AADD1C31D8B}" type="pres">
      <dgm:prSet presAssocID="{6A7167B7-DFBF-40CC-8165-9C992B1CB11D}" presName="quad4" presStyleLbl="node1" presStyleIdx="3" presStyleCnt="4">
        <dgm:presLayoutVars>
          <dgm:chMax val="0"/>
          <dgm:chPref val="0"/>
          <dgm:bulletEnabled val="1"/>
        </dgm:presLayoutVars>
      </dgm:prSet>
      <dgm:spPr/>
    </dgm:pt>
  </dgm:ptLst>
  <dgm:cxnLst>
    <dgm:cxn modelId="{2344AE0C-1293-4CF3-A972-D56CF5FD08B0}" type="presOf" srcId="{6EF5ECA7-D8E6-48D9-AE81-BEBB8FCDF1AC}" destId="{4FCB9CF5-0091-4122-A07C-8AADD1C31D8B}" srcOrd="0" destOrd="0" presId="urn:microsoft.com/office/officeart/2005/8/layout/matrix3"/>
    <dgm:cxn modelId="{FBA05D11-8AF1-4441-9E33-47AA3DBAE056}" srcId="{6A7167B7-DFBF-40CC-8165-9C992B1CB11D}" destId="{8761BBA3-8562-4224-9584-EBF985A2F6C9}" srcOrd="2" destOrd="0" parTransId="{FD4249CF-B7F4-407E-908C-4FCEE694FFD9}" sibTransId="{97591E58-96FF-4CAC-A3B8-3710FCFA58F2}"/>
    <dgm:cxn modelId="{B6EA861D-8EBF-4ADD-9337-4B676BEA9700}" type="presOf" srcId="{8761BBA3-8562-4224-9584-EBF985A2F6C9}" destId="{97B1B227-4D97-42CB-8443-81D8117101F3}" srcOrd="0" destOrd="0" presId="urn:microsoft.com/office/officeart/2005/8/layout/matrix3"/>
    <dgm:cxn modelId="{DF762D24-C27E-4B72-8B7B-323BBC61EF6A}" type="presOf" srcId="{AB78CC76-5017-416C-9A3D-C98FB45AF40D}" destId="{86109D7A-27DF-41F1-9DC1-ACFEB9F279F4}" srcOrd="0" destOrd="0" presId="urn:microsoft.com/office/officeart/2005/8/layout/matrix3"/>
    <dgm:cxn modelId="{88648D2E-2147-487D-87D8-F8498BAE7506}" type="presOf" srcId="{6A7167B7-DFBF-40CC-8165-9C992B1CB11D}" destId="{428956BF-EF8C-4F67-9F65-BA1F74CC183F}" srcOrd="0" destOrd="0" presId="urn:microsoft.com/office/officeart/2005/8/layout/matrix3"/>
    <dgm:cxn modelId="{A6480E6B-3EE3-4F9F-8A43-8FEAAE062B04}" srcId="{6A7167B7-DFBF-40CC-8165-9C992B1CB11D}" destId="{6EF5ECA7-D8E6-48D9-AE81-BEBB8FCDF1AC}" srcOrd="3" destOrd="0" parTransId="{0555DF15-CC1D-4C0F-ADB0-8E64A1C0D030}" sibTransId="{14DDC9D9-39F2-4E13-B465-4FAFD9803B46}"/>
    <dgm:cxn modelId="{DF557F56-7555-4BD7-9D18-9D06EEBDB398}" type="presOf" srcId="{97DB1814-702E-4F7A-A132-9964D64A4AE7}" destId="{F7D2994F-8D51-4185-BAE3-F94ADDDE9C73}" srcOrd="0" destOrd="0" presId="urn:microsoft.com/office/officeart/2005/8/layout/matrix3"/>
    <dgm:cxn modelId="{F916AFD4-9C12-4296-A2F3-B919A475C1D6}" srcId="{6A7167B7-DFBF-40CC-8165-9C992B1CB11D}" destId="{97DB1814-702E-4F7A-A132-9964D64A4AE7}" srcOrd="0" destOrd="0" parTransId="{C78789FE-02B1-447D-8409-56E343C15D32}" sibTransId="{EF0F2CBC-6F41-489C-AD4C-9BDEA895177F}"/>
    <dgm:cxn modelId="{41884FE7-44F1-4C50-A65D-1C4BA0981B7E}" srcId="{6A7167B7-DFBF-40CC-8165-9C992B1CB11D}" destId="{AB78CC76-5017-416C-9A3D-C98FB45AF40D}" srcOrd="1" destOrd="0" parTransId="{BF6D1F45-FC33-44F2-8D6A-FDE5E0B614C6}" sibTransId="{33EC2E96-B0FB-4E83-9153-04DBB295E6B6}"/>
    <dgm:cxn modelId="{634C7950-B3A4-4AD9-9D14-F3A0BBCA2122}" type="presParOf" srcId="{428956BF-EF8C-4F67-9F65-BA1F74CC183F}" destId="{914D233B-7067-4AAF-AE9A-E375F0E7618C}" srcOrd="0" destOrd="0" presId="urn:microsoft.com/office/officeart/2005/8/layout/matrix3"/>
    <dgm:cxn modelId="{B90FD4C4-546D-4E19-B4F3-C4344474FAA1}" type="presParOf" srcId="{428956BF-EF8C-4F67-9F65-BA1F74CC183F}" destId="{F7D2994F-8D51-4185-BAE3-F94ADDDE9C73}" srcOrd="1" destOrd="0" presId="urn:microsoft.com/office/officeart/2005/8/layout/matrix3"/>
    <dgm:cxn modelId="{EDA8CD1E-8BE1-41CD-8C00-95C758E2C419}" type="presParOf" srcId="{428956BF-EF8C-4F67-9F65-BA1F74CC183F}" destId="{86109D7A-27DF-41F1-9DC1-ACFEB9F279F4}" srcOrd="2" destOrd="0" presId="urn:microsoft.com/office/officeart/2005/8/layout/matrix3"/>
    <dgm:cxn modelId="{03F07D42-B3DA-479D-822F-78EEEECE738A}" type="presParOf" srcId="{428956BF-EF8C-4F67-9F65-BA1F74CC183F}" destId="{97B1B227-4D97-42CB-8443-81D8117101F3}" srcOrd="3" destOrd="0" presId="urn:microsoft.com/office/officeart/2005/8/layout/matrix3"/>
    <dgm:cxn modelId="{99DE82EA-746B-4EF8-9BE8-C2A7E0C0F5C2}" type="presParOf" srcId="{428956BF-EF8C-4F67-9F65-BA1F74CC183F}" destId="{4FCB9CF5-0091-4122-A07C-8AADD1C31D8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7167B7-DFBF-40CC-8165-9C992B1CB11D}" type="doc">
      <dgm:prSet loTypeId="urn:microsoft.com/office/officeart/2005/8/layout/matrix3" loCatId="matrix" qsTypeId="urn:microsoft.com/office/officeart/2005/8/quickstyle/simple4" qsCatId="simple" csTypeId="urn:microsoft.com/office/officeart/2005/8/colors/colorful3" csCatId="colorful" phldr="1"/>
      <dgm:spPr/>
      <dgm:t>
        <a:bodyPr/>
        <a:lstStyle/>
        <a:p>
          <a:endParaRPr lang="en-US"/>
        </a:p>
      </dgm:t>
    </dgm:pt>
    <dgm:pt modelId="{97DB1814-702E-4F7A-A132-9964D64A4AE7}">
      <dgm:prSet/>
      <dgm:spPr/>
      <dgm:t>
        <a:bodyPr/>
        <a:lstStyle/>
        <a:p>
          <a:r>
            <a:rPr lang="en-GB" u="none" dirty="0"/>
            <a:t>Commitment and drive from leaders is always paramount when implementing diversity and transforming an organisation.</a:t>
          </a:r>
          <a:endParaRPr lang="en-US" dirty="0">
            <a:latin typeface="Times New Roman" panose="02020603050405020304" pitchFamily="18" charset="0"/>
            <a:cs typeface="Times New Roman" panose="02020603050405020304" pitchFamily="18" charset="0"/>
          </a:endParaRPr>
        </a:p>
      </dgm:t>
    </dgm:pt>
    <dgm:pt modelId="{C78789FE-02B1-447D-8409-56E343C15D32}" type="parTrans" cxnId="{F916AFD4-9C12-4296-A2F3-B919A475C1D6}">
      <dgm:prSet/>
      <dgm:spPr/>
      <dgm:t>
        <a:bodyPr/>
        <a:lstStyle/>
        <a:p>
          <a:endParaRPr lang="en-US"/>
        </a:p>
      </dgm:t>
    </dgm:pt>
    <dgm:pt modelId="{EF0F2CBC-6F41-489C-AD4C-9BDEA895177F}" type="sibTrans" cxnId="{F916AFD4-9C12-4296-A2F3-B919A475C1D6}">
      <dgm:prSet/>
      <dgm:spPr/>
      <dgm:t>
        <a:bodyPr/>
        <a:lstStyle/>
        <a:p>
          <a:endParaRPr lang="en-US"/>
        </a:p>
      </dgm:t>
    </dgm:pt>
    <dgm:pt modelId="{AB78CC76-5017-416C-9A3D-C98FB45AF40D}">
      <dgm:prSet/>
      <dgm:spPr/>
      <dgm:t>
        <a:bodyPr/>
        <a:lstStyle/>
        <a:p>
          <a:r>
            <a:rPr lang="en-GB" u="none" dirty="0"/>
            <a:t>An inclusive recruitment strategy should reinforce the strength of the workforce in these key areas of business consistently.</a:t>
          </a:r>
          <a:endParaRPr lang="en-US" dirty="0">
            <a:latin typeface="Times New Roman" panose="02020603050405020304" pitchFamily="18" charset="0"/>
            <a:cs typeface="Times New Roman" panose="02020603050405020304" pitchFamily="18" charset="0"/>
          </a:endParaRPr>
        </a:p>
      </dgm:t>
    </dgm:pt>
    <dgm:pt modelId="{BF6D1F45-FC33-44F2-8D6A-FDE5E0B614C6}" type="parTrans" cxnId="{41884FE7-44F1-4C50-A65D-1C4BA0981B7E}">
      <dgm:prSet/>
      <dgm:spPr/>
      <dgm:t>
        <a:bodyPr/>
        <a:lstStyle/>
        <a:p>
          <a:endParaRPr lang="en-US"/>
        </a:p>
      </dgm:t>
    </dgm:pt>
    <dgm:pt modelId="{33EC2E96-B0FB-4E83-9153-04DBB295E6B6}" type="sibTrans" cxnId="{41884FE7-44F1-4C50-A65D-1C4BA0981B7E}">
      <dgm:prSet/>
      <dgm:spPr/>
      <dgm:t>
        <a:bodyPr/>
        <a:lstStyle/>
        <a:p>
          <a:endParaRPr lang="en-US"/>
        </a:p>
      </dgm:t>
    </dgm:pt>
    <dgm:pt modelId="{8761BBA3-8562-4224-9584-EBF985A2F6C9}">
      <dgm:prSet/>
      <dgm:spPr/>
      <dgm:t>
        <a:bodyPr/>
        <a:lstStyle/>
        <a:p>
          <a:r>
            <a:rPr lang="en-GB" u="none" dirty="0"/>
            <a:t>Measurable outcomes of diversity and inclusion should be evaluated during continuous workforce analytics (Chowdhury </a:t>
          </a:r>
          <a:r>
            <a:rPr lang="en-GB" i="1" u="none" dirty="0"/>
            <a:t>et al., </a:t>
          </a:r>
          <a:r>
            <a:rPr lang="en-GB" u="none" dirty="0"/>
            <a:t>2024).</a:t>
          </a:r>
          <a:endParaRPr lang="en-US" dirty="0">
            <a:latin typeface="Times New Roman" panose="02020603050405020304" pitchFamily="18" charset="0"/>
            <a:cs typeface="Times New Roman" panose="02020603050405020304" pitchFamily="18" charset="0"/>
          </a:endParaRPr>
        </a:p>
      </dgm:t>
    </dgm:pt>
    <dgm:pt modelId="{FD4249CF-B7F4-407E-908C-4FCEE694FFD9}" type="parTrans" cxnId="{FBA05D11-8AF1-4441-9E33-47AA3DBAE056}">
      <dgm:prSet/>
      <dgm:spPr/>
      <dgm:t>
        <a:bodyPr/>
        <a:lstStyle/>
        <a:p>
          <a:endParaRPr lang="en-US"/>
        </a:p>
      </dgm:t>
    </dgm:pt>
    <dgm:pt modelId="{97591E58-96FF-4CAC-A3B8-3710FCFA58F2}" type="sibTrans" cxnId="{FBA05D11-8AF1-4441-9E33-47AA3DBAE056}">
      <dgm:prSet/>
      <dgm:spPr/>
      <dgm:t>
        <a:bodyPr/>
        <a:lstStyle/>
        <a:p>
          <a:endParaRPr lang="en-US"/>
        </a:p>
      </dgm:t>
    </dgm:pt>
    <dgm:pt modelId="{6EF5ECA7-D8E6-48D9-AE81-BEBB8FCDF1AC}">
      <dgm:prSet/>
      <dgm:spPr/>
      <dgm:t>
        <a:bodyPr/>
        <a:lstStyle/>
        <a:p>
          <a:r>
            <a:rPr lang="en-GB" u="none" dirty="0"/>
            <a:t>Human capital management and inclusion strategies need to be continually improved as part of organisational learning.</a:t>
          </a:r>
          <a:endParaRPr lang="en-US" dirty="0">
            <a:solidFill>
              <a:schemeClr val="bg1"/>
            </a:solidFill>
            <a:latin typeface="Times New Roman" panose="02020603050405020304" pitchFamily="18" charset="0"/>
            <a:cs typeface="Times New Roman" panose="02020603050405020304" pitchFamily="18" charset="0"/>
          </a:endParaRPr>
        </a:p>
      </dgm:t>
    </dgm:pt>
    <dgm:pt modelId="{0555DF15-CC1D-4C0F-ADB0-8E64A1C0D030}" type="parTrans" cxnId="{A6480E6B-3EE3-4F9F-8A43-8FEAAE062B04}">
      <dgm:prSet/>
      <dgm:spPr/>
      <dgm:t>
        <a:bodyPr/>
        <a:lstStyle/>
        <a:p>
          <a:endParaRPr lang="en-US"/>
        </a:p>
      </dgm:t>
    </dgm:pt>
    <dgm:pt modelId="{14DDC9D9-39F2-4E13-B465-4FAFD9803B46}" type="sibTrans" cxnId="{A6480E6B-3EE3-4F9F-8A43-8FEAAE062B04}">
      <dgm:prSet/>
      <dgm:spPr/>
      <dgm:t>
        <a:bodyPr/>
        <a:lstStyle/>
        <a:p>
          <a:endParaRPr lang="en-US"/>
        </a:p>
      </dgm:t>
    </dgm:pt>
    <dgm:pt modelId="{428956BF-EF8C-4F67-9F65-BA1F74CC183F}" type="pres">
      <dgm:prSet presAssocID="{6A7167B7-DFBF-40CC-8165-9C992B1CB11D}" presName="matrix" presStyleCnt="0">
        <dgm:presLayoutVars>
          <dgm:chMax val="1"/>
          <dgm:dir/>
          <dgm:resizeHandles val="exact"/>
        </dgm:presLayoutVars>
      </dgm:prSet>
      <dgm:spPr/>
    </dgm:pt>
    <dgm:pt modelId="{914D233B-7067-4AAF-AE9A-E375F0E7618C}" type="pres">
      <dgm:prSet presAssocID="{6A7167B7-DFBF-40CC-8165-9C992B1CB11D}" presName="diamond" presStyleLbl="bgShp" presStyleIdx="0" presStyleCnt="1"/>
      <dgm:spPr/>
    </dgm:pt>
    <dgm:pt modelId="{F7D2994F-8D51-4185-BAE3-F94ADDDE9C73}" type="pres">
      <dgm:prSet presAssocID="{6A7167B7-DFBF-40CC-8165-9C992B1CB11D}" presName="quad1" presStyleLbl="node1" presStyleIdx="0" presStyleCnt="4">
        <dgm:presLayoutVars>
          <dgm:chMax val="0"/>
          <dgm:chPref val="0"/>
          <dgm:bulletEnabled val="1"/>
        </dgm:presLayoutVars>
      </dgm:prSet>
      <dgm:spPr/>
    </dgm:pt>
    <dgm:pt modelId="{86109D7A-27DF-41F1-9DC1-ACFEB9F279F4}" type="pres">
      <dgm:prSet presAssocID="{6A7167B7-DFBF-40CC-8165-9C992B1CB11D}" presName="quad2" presStyleLbl="node1" presStyleIdx="1" presStyleCnt="4">
        <dgm:presLayoutVars>
          <dgm:chMax val="0"/>
          <dgm:chPref val="0"/>
          <dgm:bulletEnabled val="1"/>
        </dgm:presLayoutVars>
      </dgm:prSet>
      <dgm:spPr/>
    </dgm:pt>
    <dgm:pt modelId="{97B1B227-4D97-42CB-8443-81D8117101F3}" type="pres">
      <dgm:prSet presAssocID="{6A7167B7-DFBF-40CC-8165-9C992B1CB11D}" presName="quad3" presStyleLbl="node1" presStyleIdx="2" presStyleCnt="4">
        <dgm:presLayoutVars>
          <dgm:chMax val="0"/>
          <dgm:chPref val="0"/>
          <dgm:bulletEnabled val="1"/>
        </dgm:presLayoutVars>
      </dgm:prSet>
      <dgm:spPr/>
    </dgm:pt>
    <dgm:pt modelId="{4FCB9CF5-0091-4122-A07C-8AADD1C31D8B}" type="pres">
      <dgm:prSet presAssocID="{6A7167B7-DFBF-40CC-8165-9C992B1CB11D}" presName="quad4" presStyleLbl="node1" presStyleIdx="3" presStyleCnt="4">
        <dgm:presLayoutVars>
          <dgm:chMax val="0"/>
          <dgm:chPref val="0"/>
          <dgm:bulletEnabled val="1"/>
        </dgm:presLayoutVars>
      </dgm:prSet>
      <dgm:spPr/>
    </dgm:pt>
  </dgm:ptLst>
  <dgm:cxnLst>
    <dgm:cxn modelId="{2344AE0C-1293-4CF3-A972-D56CF5FD08B0}" type="presOf" srcId="{6EF5ECA7-D8E6-48D9-AE81-BEBB8FCDF1AC}" destId="{4FCB9CF5-0091-4122-A07C-8AADD1C31D8B}" srcOrd="0" destOrd="0" presId="urn:microsoft.com/office/officeart/2005/8/layout/matrix3"/>
    <dgm:cxn modelId="{FBA05D11-8AF1-4441-9E33-47AA3DBAE056}" srcId="{6A7167B7-DFBF-40CC-8165-9C992B1CB11D}" destId="{8761BBA3-8562-4224-9584-EBF985A2F6C9}" srcOrd="2" destOrd="0" parTransId="{FD4249CF-B7F4-407E-908C-4FCEE694FFD9}" sibTransId="{97591E58-96FF-4CAC-A3B8-3710FCFA58F2}"/>
    <dgm:cxn modelId="{B6EA861D-8EBF-4ADD-9337-4B676BEA9700}" type="presOf" srcId="{8761BBA3-8562-4224-9584-EBF985A2F6C9}" destId="{97B1B227-4D97-42CB-8443-81D8117101F3}" srcOrd="0" destOrd="0" presId="urn:microsoft.com/office/officeart/2005/8/layout/matrix3"/>
    <dgm:cxn modelId="{DF762D24-C27E-4B72-8B7B-323BBC61EF6A}" type="presOf" srcId="{AB78CC76-5017-416C-9A3D-C98FB45AF40D}" destId="{86109D7A-27DF-41F1-9DC1-ACFEB9F279F4}" srcOrd="0" destOrd="0" presId="urn:microsoft.com/office/officeart/2005/8/layout/matrix3"/>
    <dgm:cxn modelId="{88648D2E-2147-487D-87D8-F8498BAE7506}" type="presOf" srcId="{6A7167B7-DFBF-40CC-8165-9C992B1CB11D}" destId="{428956BF-EF8C-4F67-9F65-BA1F74CC183F}" srcOrd="0" destOrd="0" presId="urn:microsoft.com/office/officeart/2005/8/layout/matrix3"/>
    <dgm:cxn modelId="{A6480E6B-3EE3-4F9F-8A43-8FEAAE062B04}" srcId="{6A7167B7-DFBF-40CC-8165-9C992B1CB11D}" destId="{6EF5ECA7-D8E6-48D9-AE81-BEBB8FCDF1AC}" srcOrd="3" destOrd="0" parTransId="{0555DF15-CC1D-4C0F-ADB0-8E64A1C0D030}" sibTransId="{14DDC9D9-39F2-4E13-B465-4FAFD9803B46}"/>
    <dgm:cxn modelId="{DF557F56-7555-4BD7-9D18-9D06EEBDB398}" type="presOf" srcId="{97DB1814-702E-4F7A-A132-9964D64A4AE7}" destId="{F7D2994F-8D51-4185-BAE3-F94ADDDE9C73}" srcOrd="0" destOrd="0" presId="urn:microsoft.com/office/officeart/2005/8/layout/matrix3"/>
    <dgm:cxn modelId="{F916AFD4-9C12-4296-A2F3-B919A475C1D6}" srcId="{6A7167B7-DFBF-40CC-8165-9C992B1CB11D}" destId="{97DB1814-702E-4F7A-A132-9964D64A4AE7}" srcOrd="0" destOrd="0" parTransId="{C78789FE-02B1-447D-8409-56E343C15D32}" sibTransId="{EF0F2CBC-6F41-489C-AD4C-9BDEA895177F}"/>
    <dgm:cxn modelId="{41884FE7-44F1-4C50-A65D-1C4BA0981B7E}" srcId="{6A7167B7-DFBF-40CC-8165-9C992B1CB11D}" destId="{AB78CC76-5017-416C-9A3D-C98FB45AF40D}" srcOrd="1" destOrd="0" parTransId="{BF6D1F45-FC33-44F2-8D6A-FDE5E0B614C6}" sibTransId="{33EC2E96-B0FB-4E83-9153-04DBB295E6B6}"/>
    <dgm:cxn modelId="{634C7950-B3A4-4AD9-9D14-F3A0BBCA2122}" type="presParOf" srcId="{428956BF-EF8C-4F67-9F65-BA1F74CC183F}" destId="{914D233B-7067-4AAF-AE9A-E375F0E7618C}" srcOrd="0" destOrd="0" presId="urn:microsoft.com/office/officeart/2005/8/layout/matrix3"/>
    <dgm:cxn modelId="{B90FD4C4-546D-4E19-B4F3-C4344474FAA1}" type="presParOf" srcId="{428956BF-EF8C-4F67-9F65-BA1F74CC183F}" destId="{F7D2994F-8D51-4185-BAE3-F94ADDDE9C73}" srcOrd="1" destOrd="0" presId="urn:microsoft.com/office/officeart/2005/8/layout/matrix3"/>
    <dgm:cxn modelId="{EDA8CD1E-8BE1-41CD-8C00-95C758E2C419}" type="presParOf" srcId="{428956BF-EF8C-4F67-9F65-BA1F74CC183F}" destId="{86109D7A-27DF-41F1-9DC1-ACFEB9F279F4}" srcOrd="2" destOrd="0" presId="urn:microsoft.com/office/officeart/2005/8/layout/matrix3"/>
    <dgm:cxn modelId="{03F07D42-B3DA-479D-822F-78EEEECE738A}" type="presParOf" srcId="{428956BF-EF8C-4F67-9F65-BA1F74CC183F}" destId="{97B1B227-4D97-42CB-8443-81D8117101F3}" srcOrd="3" destOrd="0" presId="urn:microsoft.com/office/officeart/2005/8/layout/matrix3"/>
    <dgm:cxn modelId="{99DE82EA-746B-4EF8-9BE8-C2A7E0C0F5C2}" type="presParOf" srcId="{428956BF-EF8C-4F67-9F65-BA1F74CC183F}" destId="{4FCB9CF5-0091-4122-A07C-8AADD1C31D8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4F69E0C-3B2D-4F10-A2D0-788F1A626CA2}" type="doc">
      <dgm:prSet loTypeId="urn:microsoft.com/office/officeart/2005/8/layout/vList2" loCatId="list" qsTypeId="urn:microsoft.com/office/officeart/2005/8/quickstyle/simple4" qsCatId="simple" csTypeId="urn:microsoft.com/office/officeart/2005/8/colors/accent3_4" csCatId="accent3" phldr="1"/>
      <dgm:spPr/>
      <dgm:t>
        <a:bodyPr/>
        <a:lstStyle/>
        <a:p>
          <a:endParaRPr lang="en-US"/>
        </a:p>
      </dgm:t>
    </dgm:pt>
    <dgm:pt modelId="{E76B13B5-EF7A-403A-969E-D35FB7AEA039}">
      <dgm:prSet custT="1"/>
      <dgm:spPr/>
      <dgm:t>
        <a:bodyPr/>
        <a:lstStyle/>
        <a:p>
          <a:r>
            <a:rPr lang="en-GB" sz="1700" u="none" dirty="0"/>
            <a:t>Tesla appears be making real progresses with diversity efforts and has ongoing diversity issues in the organisation.</a:t>
          </a:r>
          <a:endParaRPr lang="en-GB" sz="1700" b="0" dirty="0">
            <a:latin typeface="Times New Roman" panose="02020603050405020304" pitchFamily="18" charset="0"/>
            <a:cs typeface="Times New Roman" panose="02020603050405020304" pitchFamily="18" charset="0"/>
          </a:endParaRPr>
        </a:p>
      </dgm:t>
    </dgm:pt>
    <dgm:pt modelId="{448C474D-9AA2-4D73-996D-9F8E6F8FCB26}" type="parTrans" cxnId="{6DD3ABD1-ECA7-4FA8-AA74-6B596C165303}">
      <dgm:prSet/>
      <dgm:spPr/>
      <dgm:t>
        <a:bodyPr/>
        <a:lstStyle/>
        <a:p>
          <a:endParaRPr lang="en-US"/>
        </a:p>
      </dgm:t>
    </dgm:pt>
    <dgm:pt modelId="{D252D06A-342E-4930-8F8A-9C075EA3190E}" type="sibTrans" cxnId="{6DD3ABD1-ECA7-4FA8-AA74-6B596C165303}">
      <dgm:prSet/>
      <dgm:spPr/>
      <dgm:t>
        <a:bodyPr/>
        <a:lstStyle/>
        <a:p>
          <a:endParaRPr lang="en-US"/>
        </a:p>
      </dgm:t>
    </dgm:pt>
    <dgm:pt modelId="{E671B14D-475E-491C-9B2A-845F6957E9BE}">
      <dgm:prSet custT="1"/>
      <dgm:spPr/>
      <dgm:t>
        <a:bodyPr/>
        <a:lstStyle/>
        <a:p>
          <a:r>
            <a:rPr lang="en-GB" sz="1700" u="none" dirty="0"/>
            <a:t>An organization's </a:t>
          </a:r>
          <a:r>
            <a:rPr lang="en-GB" sz="1700" u="none" dirty="0" err="1"/>
            <a:t>performanced</a:t>
          </a:r>
          <a:r>
            <a:rPr lang="en-GB" sz="1700" u="none" dirty="0"/>
            <a:t> and the trust of its members in leadership is one way to gain radical improvements.</a:t>
          </a:r>
          <a:endParaRPr lang="en-US" sz="1700" dirty="0">
            <a:latin typeface="Times New Roman" panose="02020603050405020304" pitchFamily="18" charset="0"/>
            <a:cs typeface="Times New Roman" panose="02020603050405020304" pitchFamily="18" charset="0"/>
          </a:endParaRPr>
        </a:p>
      </dgm:t>
    </dgm:pt>
    <dgm:pt modelId="{BC6B51E3-EED1-4A36-B9DF-6191F75F0636}" type="parTrans" cxnId="{2C3AF7DF-79EB-44AF-82D5-33C7318761F6}">
      <dgm:prSet/>
      <dgm:spPr/>
      <dgm:t>
        <a:bodyPr/>
        <a:lstStyle/>
        <a:p>
          <a:endParaRPr lang="en-US"/>
        </a:p>
      </dgm:t>
    </dgm:pt>
    <dgm:pt modelId="{608CFF11-C594-48CF-BA0D-ED06F76D9AE8}" type="sibTrans" cxnId="{2C3AF7DF-79EB-44AF-82D5-33C7318761F6}">
      <dgm:prSet/>
      <dgm:spPr/>
      <dgm:t>
        <a:bodyPr/>
        <a:lstStyle/>
        <a:p>
          <a:endParaRPr lang="en-US"/>
        </a:p>
      </dgm:t>
    </dgm:pt>
    <dgm:pt modelId="{89D11184-2121-4C59-B80C-F41CC440DCA9}">
      <dgm:prSet custT="1"/>
      <dgm:spPr/>
      <dgm:t>
        <a:bodyPr/>
        <a:lstStyle/>
        <a:p>
          <a:r>
            <a:rPr lang="en-GB" sz="1700" u="none" dirty="0"/>
            <a:t>AI offer numerous opportunities, far beyond governance, obligations.</a:t>
          </a:r>
          <a:endParaRPr lang="en-US" sz="1700" dirty="0">
            <a:latin typeface="Times New Roman" panose="02020603050405020304" pitchFamily="18" charset="0"/>
            <a:cs typeface="Times New Roman" panose="02020603050405020304" pitchFamily="18" charset="0"/>
          </a:endParaRPr>
        </a:p>
      </dgm:t>
    </dgm:pt>
    <dgm:pt modelId="{D03C7DA3-B34F-4BFE-A33B-F2640B4E74DA}" type="parTrans" cxnId="{FBD2ADB7-B2AB-4B9E-9C5F-4E8666E9CF43}">
      <dgm:prSet/>
      <dgm:spPr/>
      <dgm:t>
        <a:bodyPr/>
        <a:lstStyle/>
        <a:p>
          <a:endParaRPr lang="en-US"/>
        </a:p>
      </dgm:t>
    </dgm:pt>
    <dgm:pt modelId="{3470DB44-AAC9-4398-A2DE-6A220705C8B6}" type="sibTrans" cxnId="{FBD2ADB7-B2AB-4B9E-9C5F-4E8666E9CF43}">
      <dgm:prSet/>
      <dgm:spPr/>
      <dgm:t>
        <a:bodyPr/>
        <a:lstStyle/>
        <a:p>
          <a:endParaRPr lang="en-US"/>
        </a:p>
      </dgm:t>
    </dgm:pt>
    <dgm:pt modelId="{DB1FE769-AF0A-492A-A886-ED798EEBE8D3}">
      <dgm:prSet custT="1"/>
      <dgm:spPr/>
      <dgm:t>
        <a:bodyPr/>
        <a:lstStyle/>
        <a:p>
          <a:r>
            <a:rPr lang="en-GB" sz="1700" u="none" dirty="0"/>
            <a:t>The three elements of competitive advantages are inclusive culture, innovation and workforce growth.</a:t>
          </a:r>
          <a:endParaRPr lang="en-US" sz="1700" dirty="0">
            <a:latin typeface="Times New Roman" panose="02020603050405020304" pitchFamily="18" charset="0"/>
            <a:cs typeface="Times New Roman" panose="02020603050405020304" pitchFamily="18" charset="0"/>
          </a:endParaRPr>
        </a:p>
      </dgm:t>
    </dgm:pt>
    <dgm:pt modelId="{EBEFEC23-B91C-482E-9BCC-CC53EF247155}" type="parTrans" cxnId="{B0DBBE56-5794-4536-9C07-BB3A02FE77FE}">
      <dgm:prSet/>
      <dgm:spPr/>
      <dgm:t>
        <a:bodyPr/>
        <a:lstStyle/>
        <a:p>
          <a:endParaRPr lang="en-US"/>
        </a:p>
      </dgm:t>
    </dgm:pt>
    <dgm:pt modelId="{476BE2CB-6063-4BB4-BE8F-96F4811C68EE}" type="sibTrans" cxnId="{B0DBBE56-5794-4536-9C07-BB3A02FE77FE}">
      <dgm:prSet/>
      <dgm:spPr/>
      <dgm:t>
        <a:bodyPr/>
        <a:lstStyle/>
        <a:p>
          <a:endParaRPr lang="en-US"/>
        </a:p>
      </dgm:t>
    </dgm:pt>
    <dgm:pt modelId="{BB9E6039-72B3-4625-B9D8-CA1B26FF9D02}" type="pres">
      <dgm:prSet presAssocID="{74F69E0C-3B2D-4F10-A2D0-788F1A626CA2}" presName="linear" presStyleCnt="0">
        <dgm:presLayoutVars>
          <dgm:animLvl val="lvl"/>
          <dgm:resizeHandles val="exact"/>
        </dgm:presLayoutVars>
      </dgm:prSet>
      <dgm:spPr/>
    </dgm:pt>
    <dgm:pt modelId="{1648B312-A336-4235-9E82-FDC143704744}" type="pres">
      <dgm:prSet presAssocID="{E76B13B5-EF7A-403A-969E-D35FB7AEA039}" presName="parentText" presStyleLbl="node1" presStyleIdx="0" presStyleCnt="4">
        <dgm:presLayoutVars>
          <dgm:chMax val="0"/>
          <dgm:bulletEnabled val="1"/>
        </dgm:presLayoutVars>
      </dgm:prSet>
      <dgm:spPr/>
    </dgm:pt>
    <dgm:pt modelId="{14662FA6-E3DA-4147-AD46-393D213DB9E5}" type="pres">
      <dgm:prSet presAssocID="{D252D06A-342E-4930-8F8A-9C075EA3190E}" presName="spacer" presStyleCnt="0"/>
      <dgm:spPr/>
    </dgm:pt>
    <dgm:pt modelId="{AA969F19-C358-44FC-BDDC-DF5CA521A839}" type="pres">
      <dgm:prSet presAssocID="{E671B14D-475E-491C-9B2A-845F6957E9BE}" presName="parentText" presStyleLbl="node1" presStyleIdx="1" presStyleCnt="4">
        <dgm:presLayoutVars>
          <dgm:chMax val="0"/>
          <dgm:bulletEnabled val="1"/>
        </dgm:presLayoutVars>
      </dgm:prSet>
      <dgm:spPr/>
    </dgm:pt>
    <dgm:pt modelId="{C2A2EEB5-8216-463E-8D96-09352B842D63}" type="pres">
      <dgm:prSet presAssocID="{608CFF11-C594-48CF-BA0D-ED06F76D9AE8}" presName="spacer" presStyleCnt="0"/>
      <dgm:spPr/>
    </dgm:pt>
    <dgm:pt modelId="{594DF903-17C6-437A-99E8-0238A209D47D}" type="pres">
      <dgm:prSet presAssocID="{89D11184-2121-4C59-B80C-F41CC440DCA9}" presName="parentText" presStyleLbl="node1" presStyleIdx="2" presStyleCnt="4">
        <dgm:presLayoutVars>
          <dgm:chMax val="0"/>
          <dgm:bulletEnabled val="1"/>
        </dgm:presLayoutVars>
      </dgm:prSet>
      <dgm:spPr/>
    </dgm:pt>
    <dgm:pt modelId="{FB917A96-0311-450C-95EB-4D92FCBC0E12}" type="pres">
      <dgm:prSet presAssocID="{3470DB44-AAC9-4398-A2DE-6A220705C8B6}" presName="spacer" presStyleCnt="0"/>
      <dgm:spPr/>
    </dgm:pt>
    <dgm:pt modelId="{58A9C62A-06E7-40DB-82AE-E62573081024}" type="pres">
      <dgm:prSet presAssocID="{DB1FE769-AF0A-492A-A886-ED798EEBE8D3}" presName="parentText" presStyleLbl="node1" presStyleIdx="3" presStyleCnt="4">
        <dgm:presLayoutVars>
          <dgm:chMax val="0"/>
          <dgm:bulletEnabled val="1"/>
        </dgm:presLayoutVars>
      </dgm:prSet>
      <dgm:spPr/>
    </dgm:pt>
  </dgm:ptLst>
  <dgm:cxnLst>
    <dgm:cxn modelId="{B0DBBE56-5794-4536-9C07-BB3A02FE77FE}" srcId="{74F69E0C-3B2D-4F10-A2D0-788F1A626CA2}" destId="{DB1FE769-AF0A-492A-A886-ED798EEBE8D3}" srcOrd="3" destOrd="0" parTransId="{EBEFEC23-B91C-482E-9BCC-CC53EF247155}" sibTransId="{476BE2CB-6063-4BB4-BE8F-96F4811C68EE}"/>
    <dgm:cxn modelId="{E8A75159-8893-4EA0-82D7-B0EF386917C4}" type="presOf" srcId="{E671B14D-475E-491C-9B2A-845F6957E9BE}" destId="{AA969F19-C358-44FC-BDDC-DF5CA521A839}" srcOrd="0" destOrd="0" presId="urn:microsoft.com/office/officeart/2005/8/layout/vList2"/>
    <dgm:cxn modelId="{7C7B1381-C336-4816-AE07-222983AE2D1F}" type="presOf" srcId="{E76B13B5-EF7A-403A-969E-D35FB7AEA039}" destId="{1648B312-A336-4235-9E82-FDC143704744}" srcOrd="0" destOrd="0" presId="urn:microsoft.com/office/officeart/2005/8/layout/vList2"/>
    <dgm:cxn modelId="{5BDF2C97-8849-40FC-BDCF-55C9B8E7A1C1}" type="presOf" srcId="{74F69E0C-3B2D-4F10-A2D0-788F1A626CA2}" destId="{BB9E6039-72B3-4625-B9D8-CA1B26FF9D02}" srcOrd="0" destOrd="0" presId="urn:microsoft.com/office/officeart/2005/8/layout/vList2"/>
    <dgm:cxn modelId="{1C0253AD-7EEA-44DF-87A3-983F94A93838}" type="presOf" srcId="{89D11184-2121-4C59-B80C-F41CC440DCA9}" destId="{594DF903-17C6-437A-99E8-0238A209D47D}" srcOrd="0" destOrd="0" presId="urn:microsoft.com/office/officeart/2005/8/layout/vList2"/>
    <dgm:cxn modelId="{E8864DB0-4CE0-4940-B55A-0B325D1949C6}" type="presOf" srcId="{DB1FE769-AF0A-492A-A886-ED798EEBE8D3}" destId="{58A9C62A-06E7-40DB-82AE-E62573081024}" srcOrd="0" destOrd="0" presId="urn:microsoft.com/office/officeart/2005/8/layout/vList2"/>
    <dgm:cxn modelId="{FBD2ADB7-B2AB-4B9E-9C5F-4E8666E9CF43}" srcId="{74F69E0C-3B2D-4F10-A2D0-788F1A626CA2}" destId="{89D11184-2121-4C59-B80C-F41CC440DCA9}" srcOrd="2" destOrd="0" parTransId="{D03C7DA3-B34F-4BFE-A33B-F2640B4E74DA}" sibTransId="{3470DB44-AAC9-4398-A2DE-6A220705C8B6}"/>
    <dgm:cxn modelId="{6DD3ABD1-ECA7-4FA8-AA74-6B596C165303}" srcId="{74F69E0C-3B2D-4F10-A2D0-788F1A626CA2}" destId="{E76B13B5-EF7A-403A-969E-D35FB7AEA039}" srcOrd="0" destOrd="0" parTransId="{448C474D-9AA2-4D73-996D-9F8E6F8FCB26}" sibTransId="{D252D06A-342E-4930-8F8A-9C075EA3190E}"/>
    <dgm:cxn modelId="{2C3AF7DF-79EB-44AF-82D5-33C7318761F6}" srcId="{74F69E0C-3B2D-4F10-A2D0-788F1A626CA2}" destId="{E671B14D-475E-491C-9B2A-845F6957E9BE}" srcOrd="1" destOrd="0" parTransId="{BC6B51E3-EED1-4A36-B9DF-6191F75F0636}" sibTransId="{608CFF11-C594-48CF-BA0D-ED06F76D9AE8}"/>
    <dgm:cxn modelId="{52B7F28B-3BD5-4FE7-B99B-87C19138F2D7}" type="presParOf" srcId="{BB9E6039-72B3-4625-B9D8-CA1B26FF9D02}" destId="{1648B312-A336-4235-9E82-FDC143704744}" srcOrd="0" destOrd="0" presId="urn:microsoft.com/office/officeart/2005/8/layout/vList2"/>
    <dgm:cxn modelId="{DB33F9C1-6B59-40CF-9284-BF19C8F5985A}" type="presParOf" srcId="{BB9E6039-72B3-4625-B9D8-CA1B26FF9D02}" destId="{14662FA6-E3DA-4147-AD46-393D213DB9E5}" srcOrd="1" destOrd="0" presId="urn:microsoft.com/office/officeart/2005/8/layout/vList2"/>
    <dgm:cxn modelId="{8F95E6BD-E24F-473C-86F0-C7363E0B65ED}" type="presParOf" srcId="{BB9E6039-72B3-4625-B9D8-CA1B26FF9D02}" destId="{AA969F19-C358-44FC-BDDC-DF5CA521A839}" srcOrd="2" destOrd="0" presId="urn:microsoft.com/office/officeart/2005/8/layout/vList2"/>
    <dgm:cxn modelId="{2F8E05B7-8508-4335-8528-C3E4E5371311}" type="presParOf" srcId="{BB9E6039-72B3-4625-B9D8-CA1B26FF9D02}" destId="{C2A2EEB5-8216-463E-8D96-09352B842D63}" srcOrd="3" destOrd="0" presId="urn:microsoft.com/office/officeart/2005/8/layout/vList2"/>
    <dgm:cxn modelId="{AAA554CE-07B5-467F-A73F-BC4C9F28987D}" type="presParOf" srcId="{BB9E6039-72B3-4625-B9D8-CA1B26FF9D02}" destId="{594DF903-17C6-437A-99E8-0238A209D47D}" srcOrd="4" destOrd="0" presId="urn:microsoft.com/office/officeart/2005/8/layout/vList2"/>
    <dgm:cxn modelId="{55B849B3-4199-4F7E-BDCA-5B22F1FF18BC}" type="presParOf" srcId="{BB9E6039-72B3-4625-B9D8-CA1B26FF9D02}" destId="{FB917A96-0311-450C-95EB-4D92FCBC0E12}" srcOrd="5" destOrd="0" presId="urn:microsoft.com/office/officeart/2005/8/layout/vList2"/>
    <dgm:cxn modelId="{23235824-A728-41D4-A37C-F37C8728070B}" type="presParOf" srcId="{BB9E6039-72B3-4625-B9D8-CA1B26FF9D02}" destId="{58A9C62A-06E7-40DB-82AE-E6257308102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F4856-0C94-4587-B849-EA50A261B68D}">
      <dsp:nvSpPr>
        <dsp:cNvPr id="0" name=""/>
        <dsp:cNvSpPr/>
      </dsp:nvSpPr>
      <dsp:spPr>
        <a:xfrm>
          <a:off x="0" y="40760"/>
          <a:ext cx="4893275" cy="9547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latin typeface="Aptos (Body)"/>
              <a:cs typeface="Times New Roman" panose="02020603050405020304" pitchFamily="18" charset="0"/>
            </a:rPr>
            <a:t>Tesla brings in human capital, the principles of innovation and manufacturing and organisational growth.</a:t>
          </a:r>
          <a:endParaRPr lang="en-US" sz="1700" kern="1200" dirty="0">
            <a:latin typeface="Aptos (Body)"/>
            <a:cs typeface="Times New Roman" panose="02020603050405020304" pitchFamily="18" charset="0"/>
          </a:endParaRPr>
        </a:p>
      </dsp:txBody>
      <dsp:txXfrm>
        <a:off x="46606" y="87366"/>
        <a:ext cx="4800063" cy="861508"/>
      </dsp:txXfrm>
    </dsp:sp>
    <dsp:sp modelId="{1F9725D9-F43F-467B-93B3-F21C7E160FD6}">
      <dsp:nvSpPr>
        <dsp:cNvPr id="0" name=""/>
        <dsp:cNvSpPr/>
      </dsp:nvSpPr>
      <dsp:spPr>
        <a:xfrm>
          <a:off x="0" y="1142360"/>
          <a:ext cx="4893275" cy="9547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latin typeface="Aptos (Body)"/>
              <a:cs typeface="Times New Roman" panose="02020603050405020304" pitchFamily="18" charset="0"/>
            </a:rPr>
            <a:t>Diversity, equity and inclusion improve workforce capability, collaboration and future competitiveness (Eeoc.gov, 2023).</a:t>
          </a:r>
          <a:endParaRPr lang="en-US" sz="1700" kern="1200" dirty="0">
            <a:latin typeface="Aptos (Body)"/>
            <a:cs typeface="Times New Roman" panose="02020603050405020304" pitchFamily="18" charset="0"/>
          </a:endParaRPr>
        </a:p>
      </dsp:txBody>
      <dsp:txXfrm>
        <a:off x="46606" y="1188966"/>
        <a:ext cx="4800063" cy="861508"/>
      </dsp:txXfrm>
    </dsp:sp>
    <dsp:sp modelId="{0F16F5B9-4A09-455F-827B-4EDB8BA49AD7}">
      <dsp:nvSpPr>
        <dsp:cNvPr id="0" name=""/>
        <dsp:cNvSpPr/>
      </dsp:nvSpPr>
      <dsp:spPr>
        <a:xfrm>
          <a:off x="0" y="2243960"/>
          <a:ext cx="4893275" cy="9547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latin typeface="Aptos (Body)"/>
              <a:cs typeface="Times New Roman" panose="02020603050405020304" pitchFamily="18" charset="0"/>
            </a:rPr>
            <a:t>Diversity, equity and inclusion improve workforce capability, collaboration and future competitiveness (Eeoc.gov, 2023).</a:t>
          </a:r>
          <a:endParaRPr lang="en-US" sz="1700" kern="1200" dirty="0">
            <a:latin typeface="Aptos (Body)"/>
            <a:cs typeface="Times New Roman" panose="02020603050405020304" pitchFamily="18" charset="0"/>
          </a:endParaRPr>
        </a:p>
      </dsp:txBody>
      <dsp:txXfrm>
        <a:off x="46606" y="2290566"/>
        <a:ext cx="4800063" cy="861508"/>
      </dsp:txXfrm>
    </dsp:sp>
    <dsp:sp modelId="{208BE316-914D-4787-899C-E8EF3A7D3DF5}">
      <dsp:nvSpPr>
        <dsp:cNvPr id="0" name=""/>
        <dsp:cNvSpPr/>
      </dsp:nvSpPr>
      <dsp:spPr>
        <a:xfrm>
          <a:off x="0" y="3345560"/>
          <a:ext cx="4893275" cy="9547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latin typeface="Aptos (Body)"/>
              <a:cs typeface="Times New Roman" panose="02020603050405020304" pitchFamily="18" charset="0"/>
            </a:rPr>
            <a:t>Diversity, equity and inclusion improve workforce capability, collaboration and future competitiveness (Eeoc.gov, 2023).</a:t>
          </a:r>
          <a:endParaRPr lang="en-US" sz="1700" kern="1200" dirty="0">
            <a:latin typeface="Aptos (Body)"/>
            <a:cs typeface="Times New Roman" panose="02020603050405020304" pitchFamily="18" charset="0"/>
          </a:endParaRPr>
        </a:p>
      </dsp:txBody>
      <dsp:txXfrm>
        <a:off x="46606" y="3392166"/>
        <a:ext cx="4800063" cy="8615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8B312-A336-4235-9E82-FDC143704744}">
      <dsp:nvSpPr>
        <dsp:cNvPr id="0" name=""/>
        <dsp:cNvSpPr/>
      </dsp:nvSpPr>
      <dsp:spPr>
        <a:xfrm>
          <a:off x="0" y="12559"/>
          <a:ext cx="6666833" cy="12168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u="none" kern="1200" dirty="0"/>
            <a:t>Diversities in an organisation means different workforce characteristics (</a:t>
          </a:r>
          <a:r>
            <a:rPr lang="en-GB" sz="1600" u="none" kern="1200" dirty="0" err="1"/>
            <a:t>Arsel</a:t>
          </a:r>
          <a:r>
            <a:rPr lang="en-GB" sz="1600" u="none" kern="1200" dirty="0"/>
            <a:t> </a:t>
          </a:r>
          <a:r>
            <a:rPr lang="en-GB" sz="1600" i="1" u="none" kern="1200" dirty="0"/>
            <a:t>et al., </a:t>
          </a:r>
          <a:r>
            <a:rPr lang="en-GB" sz="1600" u="none" kern="1200" dirty="0"/>
            <a:t>2022).</a:t>
          </a:r>
          <a:endParaRPr lang="en-US" sz="1600" kern="1200" dirty="0">
            <a:latin typeface="Times New Roman" panose="02020603050405020304" pitchFamily="18" charset="0"/>
            <a:cs typeface="Times New Roman" panose="02020603050405020304" pitchFamily="18" charset="0"/>
          </a:endParaRPr>
        </a:p>
      </dsp:txBody>
      <dsp:txXfrm>
        <a:off x="59399" y="71958"/>
        <a:ext cx="6548035" cy="1098002"/>
      </dsp:txXfrm>
    </dsp:sp>
    <dsp:sp modelId="{AA969F19-C358-44FC-BDDC-DF5CA521A839}">
      <dsp:nvSpPr>
        <dsp:cNvPr id="0" name=""/>
        <dsp:cNvSpPr/>
      </dsp:nvSpPr>
      <dsp:spPr>
        <a:xfrm>
          <a:off x="0" y="1416560"/>
          <a:ext cx="6666833" cy="1216800"/>
        </a:xfrm>
        <a:prstGeom prst="round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u="none" kern="1200" dirty="0"/>
            <a:t>Equity provides equal opportunities, resources, development and self-assessment activities.</a:t>
          </a:r>
          <a:endParaRPr lang="en-US" sz="1600" kern="1200" dirty="0">
            <a:latin typeface="Times New Roman" panose="02020603050405020304" pitchFamily="18" charset="0"/>
            <a:cs typeface="Times New Roman" panose="02020603050405020304" pitchFamily="18" charset="0"/>
          </a:endParaRPr>
        </a:p>
      </dsp:txBody>
      <dsp:txXfrm>
        <a:off x="59399" y="1475959"/>
        <a:ext cx="6548035" cy="1098002"/>
      </dsp:txXfrm>
    </dsp:sp>
    <dsp:sp modelId="{594DF903-17C6-437A-99E8-0238A209D47D}">
      <dsp:nvSpPr>
        <dsp:cNvPr id="0" name=""/>
        <dsp:cNvSpPr/>
      </dsp:nvSpPr>
      <dsp:spPr>
        <a:xfrm>
          <a:off x="0" y="2820560"/>
          <a:ext cx="6666833" cy="1216800"/>
        </a:xfrm>
        <a:prstGeom prst="roundRect">
          <a:avLst/>
        </a:prstGeom>
        <a:gradFill rotWithShape="0">
          <a:gsLst>
            <a:gs pos="0">
              <a:schemeClr val="accent2">
                <a:hueOff val="4295742"/>
                <a:satOff val="-12329"/>
                <a:lumOff val="-19739"/>
                <a:alphaOff val="0"/>
                <a:satMod val="103000"/>
                <a:lumMod val="102000"/>
                <a:tint val="94000"/>
              </a:schemeClr>
            </a:gs>
            <a:gs pos="50000">
              <a:schemeClr val="accent2">
                <a:hueOff val="4295742"/>
                <a:satOff val="-12329"/>
                <a:lumOff val="-19739"/>
                <a:alphaOff val="0"/>
                <a:satMod val="110000"/>
                <a:lumMod val="100000"/>
                <a:shade val="100000"/>
              </a:schemeClr>
            </a:gs>
            <a:gs pos="100000">
              <a:schemeClr val="accent2">
                <a:hueOff val="4295742"/>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u="none" kern="1200" dirty="0"/>
            <a:t>Inclusion ensures good working places that are respectful and enriching for employees.</a:t>
          </a:r>
          <a:endParaRPr lang="en-US" sz="1600" kern="1200" dirty="0">
            <a:latin typeface="Times New Roman" panose="02020603050405020304" pitchFamily="18" charset="0"/>
            <a:cs typeface="Times New Roman" panose="02020603050405020304" pitchFamily="18" charset="0"/>
          </a:endParaRPr>
        </a:p>
      </dsp:txBody>
      <dsp:txXfrm>
        <a:off x="59399" y="2879959"/>
        <a:ext cx="6548035" cy="1098002"/>
      </dsp:txXfrm>
    </dsp:sp>
    <dsp:sp modelId="{58A9C62A-06E7-40DB-82AE-E62573081024}">
      <dsp:nvSpPr>
        <dsp:cNvPr id="0" name=""/>
        <dsp:cNvSpPr/>
      </dsp:nvSpPr>
      <dsp:spPr>
        <a:xfrm>
          <a:off x="0" y="4224560"/>
          <a:ext cx="6666833" cy="1216800"/>
        </a:xfrm>
        <a:prstGeom prst="roundRect">
          <a:avLst/>
        </a:prstGeom>
        <a:gradFill rotWithShape="0">
          <a:gsLst>
            <a:gs pos="0">
              <a:schemeClr val="accent2">
                <a:hueOff val="6443612"/>
                <a:satOff val="-18493"/>
                <a:lumOff val="-29609"/>
                <a:alphaOff val="0"/>
                <a:satMod val="103000"/>
                <a:lumMod val="102000"/>
                <a:tint val="94000"/>
              </a:schemeClr>
            </a:gs>
            <a:gs pos="50000">
              <a:schemeClr val="accent2">
                <a:hueOff val="6443612"/>
                <a:satOff val="-18493"/>
                <a:lumOff val="-29609"/>
                <a:alphaOff val="0"/>
                <a:satMod val="110000"/>
                <a:lumMod val="100000"/>
                <a:shade val="100000"/>
              </a:schemeClr>
            </a:gs>
            <a:gs pos="100000">
              <a:schemeClr val="accent2">
                <a:hueOff val="6443612"/>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u="none" kern="1200" dirty="0"/>
            <a:t>Shared DEI efforts shape innovation, creativity, collaboration and the performance of an organisation (Rosenkranz </a:t>
          </a:r>
          <a:r>
            <a:rPr lang="en-GB" sz="1600" i="1" u="none" kern="1200" dirty="0"/>
            <a:t>et al., </a:t>
          </a:r>
          <a:r>
            <a:rPr lang="en-GB" sz="1600" u="none" kern="1200" dirty="0"/>
            <a:t>2021).</a:t>
          </a:r>
          <a:endParaRPr lang="en-US" sz="1600" kern="1200" dirty="0">
            <a:latin typeface="Times New Roman" panose="02020603050405020304" pitchFamily="18" charset="0"/>
            <a:cs typeface="Times New Roman" panose="02020603050405020304" pitchFamily="18" charset="0"/>
          </a:endParaRPr>
        </a:p>
      </dsp:txBody>
      <dsp:txXfrm>
        <a:off x="59399" y="4283959"/>
        <a:ext cx="6548035" cy="1098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94DB2-2927-417C-8F13-293EDFDFF998}">
      <dsp:nvSpPr>
        <dsp:cNvPr id="0" name=""/>
        <dsp:cNvSpPr/>
      </dsp:nvSpPr>
      <dsp:spPr>
        <a:xfrm>
          <a:off x="3819" y="435289"/>
          <a:ext cx="2459182" cy="3765221"/>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45" tIns="0" rIns="215045" bIns="330200" numCol="1" spcCol="1270" anchor="t" anchorCtr="0">
          <a:noAutofit/>
        </a:bodyPr>
        <a:lstStyle/>
        <a:p>
          <a:pPr marL="0" lvl="0" indent="0" algn="l" defTabSz="800100">
            <a:lnSpc>
              <a:spcPct val="90000"/>
            </a:lnSpc>
            <a:spcBef>
              <a:spcPct val="0"/>
            </a:spcBef>
            <a:spcAft>
              <a:spcPct val="35000"/>
            </a:spcAft>
            <a:buNone/>
          </a:pPr>
          <a:r>
            <a:rPr lang="en-GB" sz="1800" u="none" kern="1200" dirty="0"/>
            <a:t>An inclusive workplace leads to higher employee engagement, motivation, organisational commitment and productivity.</a:t>
          </a:r>
          <a:endParaRPr lang="en-US" sz="1800" kern="1200" dirty="0">
            <a:latin typeface="Times New Roman" panose="02020603050405020304" pitchFamily="18" charset="0"/>
            <a:cs typeface="Times New Roman" panose="02020603050405020304" pitchFamily="18" charset="0"/>
          </a:endParaRPr>
        </a:p>
      </dsp:txBody>
      <dsp:txXfrm>
        <a:off x="3819" y="1941377"/>
        <a:ext cx="2459182" cy="2259132"/>
      </dsp:txXfrm>
    </dsp:sp>
    <dsp:sp modelId="{C208A76E-7A18-4E01-B3B4-688F0F77AA5D}">
      <dsp:nvSpPr>
        <dsp:cNvPr id="0" name=""/>
        <dsp:cNvSpPr/>
      </dsp:nvSpPr>
      <dsp:spPr>
        <a:xfrm>
          <a:off x="763960" y="560293"/>
          <a:ext cx="900409" cy="863138"/>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15045" tIns="165100" rIns="215045" bIns="165100" numCol="1" spcCol="1270" anchor="ctr" anchorCtr="0">
          <a:noAutofit/>
        </a:bodyPr>
        <a:lstStyle/>
        <a:p>
          <a:pPr marL="0" lvl="0" indent="0" algn="l" defTabSz="1333500">
            <a:lnSpc>
              <a:spcPct val="90000"/>
            </a:lnSpc>
            <a:spcBef>
              <a:spcPct val="0"/>
            </a:spcBef>
            <a:spcAft>
              <a:spcPct val="35000"/>
            </a:spcAft>
            <a:buNone/>
          </a:pPr>
          <a:r>
            <a:rPr lang="en-US" sz="3000" kern="1200"/>
            <a:t>01</a:t>
          </a:r>
          <a:endParaRPr lang="en-US" sz="3000" kern="1200" dirty="0"/>
        </a:p>
      </dsp:txBody>
      <dsp:txXfrm>
        <a:off x="763960" y="560293"/>
        <a:ext cx="900409" cy="863138"/>
      </dsp:txXfrm>
    </dsp:sp>
    <dsp:sp modelId="{59A344A9-271D-475E-8301-5C8F7DF3BF0C}">
      <dsp:nvSpPr>
        <dsp:cNvPr id="0" name=""/>
        <dsp:cNvSpPr/>
      </dsp:nvSpPr>
      <dsp:spPr>
        <a:xfrm>
          <a:off x="2626586" y="435289"/>
          <a:ext cx="2631213" cy="3763288"/>
        </a:xfrm>
        <a:prstGeom prst="rect">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45" tIns="0" rIns="215045" bIns="330200" numCol="1" spcCol="1270" anchor="t" anchorCtr="0">
          <a:noAutofit/>
        </a:bodyPr>
        <a:lstStyle/>
        <a:p>
          <a:pPr marL="0" lvl="0" indent="0" algn="l" defTabSz="800100">
            <a:lnSpc>
              <a:spcPct val="90000"/>
            </a:lnSpc>
            <a:spcBef>
              <a:spcPct val="0"/>
            </a:spcBef>
            <a:spcAft>
              <a:spcPct val="35000"/>
            </a:spcAft>
            <a:buNone/>
          </a:pPr>
          <a:r>
            <a:rPr lang="en-GB" sz="1800" u="none" kern="1200" dirty="0"/>
            <a:t>An inclusive workplace leads to higher employee engagement, motivation, organisational commitment and productivity.</a:t>
          </a:r>
          <a:endParaRPr lang="en-US" sz="1800" kern="1200" dirty="0">
            <a:latin typeface="Times New Roman" panose="02020603050405020304" pitchFamily="18" charset="0"/>
            <a:cs typeface="Times New Roman" panose="02020603050405020304" pitchFamily="18" charset="0"/>
          </a:endParaRPr>
        </a:p>
      </dsp:txBody>
      <dsp:txXfrm>
        <a:off x="2626586" y="1940604"/>
        <a:ext cx="2631213" cy="2257972"/>
      </dsp:txXfrm>
    </dsp:sp>
    <dsp:sp modelId="{65179095-F91A-42CA-9737-EEBEA1D2C655}">
      <dsp:nvSpPr>
        <dsp:cNvPr id="0" name=""/>
        <dsp:cNvSpPr/>
      </dsp:nvSpPr>
      <dsp:spPr>
        <a:xfrm>
          <a:off x="3536487" y="573585"/>
          <a:ext cx="928841" cy="764189"/>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15045" tIns="165100" rIns="215045" bIns="165100" numCol="1" spcCol="1270" anchor="ctr" anchorCtr="0">
          <a:noAutofit/>
        </a:bodyPr>
        <a:lstStyle/>
        <a:p>
          <a:pPr marL="0" lvl="0" indent="0" algn="l" defTabSz="1333500">
            <a:lnSpc>
              <a:spcPct val="90000"/>
            </a:lnSpc>
            <a:spcBef>
              <a:spcPct val="0"/>
            </a:spcBef>
            <a:spcAft>
              <a:spcPct val="35000"/>
            </a:spcAft>
            <a:buNone/>
          </a:pPr>
          <a:r>
            <a:rPr lang="en-US" sz="3000" kern="1200"/>
            <a:t>02</a:t>
          </a:r>
          <a:endParaRPr lang="en-US" sz="3000" kern="1200" dirty="0"/>
        </a:p>
      </dsp:txBody>
      <dsp:txXfrm>
        <a:off x="3536487" y="573585"/>
        <a:ext cx="928841" cy="764189"/>
      </dsp:txXfrm>
    </dsp:sp>
    <dsp:sp modelId="{E7ADC538-6563-4137-8ABE-47412EFE4517}">
      <dsp:nvSpPr>
        <dsp:cNvPr id="0" name=""/>
        <dsp:cNvSpPr/>
      </dsp:nvSpPr>
      <dsp:spPr>
        <a:xfrm>
          <a:off x="5442545" y="435289"/>
          <a:ext cx="2338399" cy="3761381"/>
        </a:xfrm>
        <a:prstGeom prst="rect">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45" tIns="0" rIns="215045" bIns="330200" numCol="1" spcCol="1270" anchor="t" anchorCtr="0">
          <a:noAutofit/>
        </a:bodyPr>
        <a:lstStyle/>
        <a:p>
          <a:pPr marL="0" lvl="0" indent="0" algn="l" defTabSz="800100">
            <a:lnSpc>
              <a:spcPct val="90000"/>
            </a:lnSpc>
            <a:spcBef>
              <a:spcPct val="0"/>
            </a:spcBef>
            <a:spcAft>
              <a:spcPct val="35000"/>
            </a:spcAft>
            <a:buNone/>
          </a:pPr>
          <a:r>
            <a:rPr lang="en-GB" sz="1800" u="none" kern="1200" dirty="0"/>
            <a:t>An inclusive workplace leads to higher employee engagement, motivation, organisational commitment and productivity.</a:t>
          </a:r>
          <a:endParaRPr lang="en-US" sz="1800" kern="1200" dirty="0">
            <a:latin typeface="Times New Roman" panose="02020603050405020304" pitchFamily="18" charset="0"/>
            <a:cs typeface="Times New Roman" panose="02020603050405020304" pitchFamily="18" charset="0"/>
          </a:endParaRPr>
        </a:p>
      </dsp:txBody>
      <dsp:txXfrm>
        <a:off x="5442545" y="1939841"/>
        <a:ext cx="2338399" cy="2256828"/>
      </dsp:txXfrm>
    </dsp:sp>
    <dsp:sp modelId="{D2CE1C63-23DC-479F-BFE8-A9FAD3E36E44}">
      <dsp:nvSpPr>
        <dsp:cNvPr id="0" name=""/>
        <dsp:cNvSpPr/>
      </dsp:nvSpPr>
      <dsp:spPr>
        <a:xfrm>
          <a:off x="6120840" y="535096"/>
          <a:ext cx="1174304" cy="800742"/>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15045" tIns="165100" rIns="215045" bIns="165100" numCol="1" spcCol="1270" anchor="ctr" anchorCtr="0">
          <a:noAutofit/>
        </a:bodyPr>
        <a:lstStyle/>
        <a:p>
          <a:pPr marL="0" lvl="0" indent="0" algn="l" defTabSz="1333500">
            <a:lnSpc>
              <a:spcPct val="90000"/>
            </a:lnSpc>
            <a:spcBef>
              <a:spcPct val="0"/>
            </a:spcBef>
            <a:spcAft>
              <a:spcPct val="35000"/>
            </a:spcAft>
            <a:buNone/>
          </a:pPr>
          <a:r>
            <a:rPr lang="en-US" sz="3000" kern="1200"/>
            <a:t>03</a:t>
          </a:r>
          <a:endParaRPr lang="en-US" sz="3000" kern="1200" dirty="0"/>
        </a:p>
      </dsp:txBody>
      <dsp:txXfrm>
        <a:off x="6120840" y="535096"/>
        <a:ext cx="1174304" cy="800742"/>
      </dsp:txXfrm>
    </dsp:sp>
    <dsp:sp modelId="{6834A876-778A-4259-96DA-3CBAFFC47E2F}">
      <dsp:nvSpPr>
        <dsp:cNvPr id="0" name=""/>
        <dsp:cNvSpPr/>
      </dsp:nvSpPr>
      <dsp:spPr>
        <a:xfrm>
          <a:off x="7955109" y="435289"/>
          <a:ext cx="2556671" cy="3697297"/>
        </a:xfrm>
        <a:prstGeom prst="rect">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45" tIns="0" rIns="215045" bIns="330200" numCol="1" spcCol="1270" anchor="t" anchorCtr="0">
          <a:noAutofit/>
        </a:bodyPr>
        <a:lstStyle/>
        <a:p>
          <a:pPr marL="0" lvl="0" indent="0" algn="l" defTabSz="800100">
            <a:lnSpc>
              <a:spcPct val="90000"/>
            </a:lnSpc>
            <a:spcBef>
              <a:spcPct val="0"/>
            </a:spcBef>
            <a:spcAft>
              <a:spcPct val="35000"/>
            </a:spcAft>
            <a:buNone/>
          </a:pPr>
          <a:r>
            <a:rPr lang="en-GB" sz="1800" u="none" kern="1200" dirty="0"/>
            <a:t>An inclusive workplace leads to higher employee engagement, motivation, organisational commitment and productivity.</a:t>
          </a:r>
          <a:endParaRPr lang="en-US" sz="1800" kern="1200" dirty="0">
            <a:latin typeface="Times New Roman" panose="02020603050405020304" pitchFamily="18" charset="0"/>
            <a:cs typeface="Times New Roman" panose="02020603050405020304" pitchFamily="18" charset="0"/>
          </a:endParaRPr>
        </a:p>
      </dsp:txBody>
      <dsp:txXfrm>
        <a:off x="7955109" y="1914208"/>
        <a:ext cx="2556671" cy="2218378"/>
      </dsp:txXfrm>
    </dsp:sp>
    <dsp:sp modelId="{9F105146-E500-4EFB-A362-7CF8914425B1}">
      <dsp:nvSpPr>
        <dsp:cNvPr id="0" name=""/>
        <dsp:cNvSpPr/>
      </dsp:nvSpPr>
      <dsp:spPr>
        <a:xfrm>
          <a:off x="8813544" y="537434"/>
          <a:ext cx="1051540" cy="828246"/>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15045" tIns="165100" rIns="215045" bIns="165100" numCol="1" spcCol="1270" anchor="ctr" anchorCtr="0">
          <a:noAutofit/>
        </a:bodyPr>
        <a:lstStyle/>
        <a:p>
          <a:pPr marL="0" lvl="0" indent="0" algn="l" defTabSz="1333500">
            <a:lnSpc>
              <a:spcPct val="90000"/>
            </a:lnSpc>
            <a:spcBef>
              <a:spcPct val="0"/>
            </a:spcBef>
            <a:spcAft>
              <a:spcPct val="35000"/>
            </a:spcAft>
            <a:buNone/>
          </a:pPr>
          <a:r>
            <a:rPr lang="en-GB" sz="3000" kern="1200"/>
            <a:t>04</a:t>
          </a:r>
          <a:endParaRPr lang="en-GB" sz="3000" kern="1200" dirty="0"/>
        </a:p>
      </dsp:txBody>
      <dsp:txXfrm>
        <a:off x="8813544" y="537434"/>
        <a:ext cx="1051540" cy="8282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8B312-A336-4235-9E82-FDC143704744}">
      <dsp:nvSpPr>
        <dsp:cNvPr id="0" name=""/>
        <dsp:cNvSpPr/>
      </dsp:nvSpPr>
      <dsp:spPr>
        <a:xfrm>
          <a:off x="0" y="12559"/>
          <a:ext cx="6666833" cy="1216800"/>
        </a:xfrm>
        <a:prstGeom prst="roundRect">
          <a:avLst/>
        </a:prstGeom>
        <a:gradFill rotWithShape="0">
          <a:gsLst>
            <a:gs pos="0">
              <a:schemeClr val="accent3">
                <a:shade val="50000"/>
                <a:hueOff val="0"/>
                <a:satOff val="0"/>
                <a:lumOff val="0"/>
                <a:alphaOff val="0"/>
                <a:satMod val="103000"/>
                <a:lumMod val="102000"/>
                <a:tint val="94000"/>
              </a:schemeClr>
            </a:gs>
            <a:gs pos="50000">
              <a:schemeClr val="accent3">
                <a:shade val="50000"/>
                <a:hueOff val="0"/>
                <a:satOff val="0"/>
                <a:lumOff val="0"/>
                <a:alphaOff val="0"/>
                <a:satMod val="110000"/>
                <a:lumMod val="100000"/>
                <a:shade val="100000"/>
              </a:schemeClr>
            </a:gs>
            <a:gs pos="100000">
              <a:schemeClr val="accent3">
                <a:shade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The Equality in Employment Policy is applicable for recruitment, promotion and at work decision making.</a:t>
          </a:r>
          <a:endParaRPr lang="en-GB" sz="1700" b="0" kern="1200" dirty="0">
            <a:latin typeface="Times New Roman" panose="02020603050405020304" pitchFamily="18" charset="0"/>
            <a:cs typeface="Times New Roman" panose="02020603050405020304" pitchFamily="18" charset="0"/>
          </a:endParaRPr>
        </a:p>
      </dsp:txBody>
      <dsp:txXfrm>
        <a:off x="59399" y="71958"/>
        <a:ext cx="6548035" cy="1098002"/>
      </dsp:txXfrm>
    </dsp:sp>
    <dsp:sp modelId="{AA969F19-C358-44FC-BDDC-DF5CA521A839}">
      <dsp:nvSpPr>
        <dsp:cNvPr id="0" name=""/>
        <dsp:cNvSpPr/>
      </dsp:nvSpPr>
      <dsp:spPr>
        <a:xfrm>
          <a:off x="0" y="1416560"/>
          <a:ext cx="6666833" cy="1216800"/>
        </a:xfrm>
        <a:prstGeom prst="roundRect">
          <a:avLst/>
        </a:prstGeom>
        <a:gradFill rotWithShape="0">
          <a:gsLst>
            <a:gs pos="0">
              <a:schemeClr val="accent3">
                <a:shade val="50000"/>
                <a:hueOff val="-133245"/>
                <a:satOff val="-28790"/>
                <a:lumOff val="27507"/>
                <a:alphaOff val="0"/>
                <a:satMod val="103000"/>
                <a:lumMod val="102000"/>
                <a:tint val="94000"/>
              </a:schemeClr>
            </a:gs>
            <a:gs pos="50000">
              <a:schemeClr val="accent3">
                <a:shade val="50000"/>
                <a:hueOff val="-133245"/>
                <a:satOff val="-28790"/>
                <a:lumOff val="27507"/>
                <a:alphaOff val="0"/>
                <a:satMod val="110000"/>
                <a:lumMod val="100000"/>
                <a:shade val="100000"/>
              </a:schemeClr>
            </a:gs>
            <a:gs pos="100000">
              <a:schemeClr val="accent3">
                <a:shade val="50000"/>
                <a:hueOff val="-133245"/>
                <a:satOff val="-28790"/>
                <a:lumOff val="275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An Employee </a:t>
          </a:r>
          <a:r>
            <a:rPr lang="en-GB" sz="1700" u="none" kern="1200" dirty="0">
              <a:latin typeface="Aptos (Body)"/>
            </a:rPr>
            <a:t>Resource</a:t>
          </a:r>
          <a:r>
            <a:rPr lang="en-GB" sz="1700" u="none" kern="1200" dirty="0"/>
            <a:t> Group fosters networking, mentoring, inclusion and professional development (Tesla.com, 2020).</a:t>
          </a:r>
          <a:endParaRPr lang="en-US" sz="1700" kern="1200" dirty="0">
            <a:latin typeface="Times New Roman" panose="02020603050405020304" pitchFamily="18" charset="0"/>
            <a:cs typeface="Times New Roman" panose="02020603050405020304" pitchFamily="18" charset="0"/>
          </a:endParaRPr>
        </a:p>
      </dsp:txBody>
      <dsp:txXfrm>
        <a:off x="59399" y="1475959"/>
        <a:ext cx="6548035" cy="1098002"/>
      </dsp:txXfrm>
    </dsp:sp>
    <dsp:sp modelId="{594DF903-17C6-437A-99E8-0238A209D47D}">
      <dsp:nvSpPr>
        <dsp:cNvPr id="0" name=""/>
        <dsp:cNvSpPr/>
      </dsp:nvSpPr>
      <dsp:spPr>
        <a:xfrm>
          <a:off x="0" y="2820560"/>
          <a:ext cx="6666833" cy="1216800"/>
        </a:xfrm>
        <a:prstGeom prst="roundRect">
          <a:avLst/>
        </a:prstGeom>
        <a:gradFill rotWithShape="0">
          <a:gsLst>
            <a:gs pos="0">
              <a:schemeClr val="accent3">
                <a:shade val="50000"/>
                <a:hueOff val="-266491"/>
                <a:satOff val="-57579"/>
                <a:lumOff val="55014"/>
                <a:alphaOff val="0"/>
                <a:satMod val="103000"/>
                <a:lumMod val="102000"/>
                <a:tint val="94000"/>
              </a:schemeClr>
            </a:gs>
            <a:gs pos="50000">
              <a:schemeClr val="accent3">
                <a:shade val="50000"/>
                <a:hueOff val="-266491"/>
                <a:satOff val="-57579"/>
                <a:lumOff val="55014"/>
                <a:alphaOff val="0"/>
                <a:satMod val="110000"/>
                <a:lumMod val="100000"/>
                <a:shade val="100000"/>
              </a:schemeClr>
            </a:gs>
            <a:gs pos="100000">
              <a:schemeClr val="accent3">
                <a:shade val="50000"/>
                <a:hueOff val="-266491"/>
                <a:satOff val="-57579"/>
                <a:lumOff val="550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Leadership development programs promote internal promotions and capacity building.</a:t>
          </a:r>
          <a:endParaRPr lang="en-US" sz="1700" kern="1200" dirty="0">
            <a:latin typeface="Times New Roman" panose="02020603050405020304" pitchFamily="18" charset="0"/>
            <a:cs typeface="Times New Roman" panose="02020603050405020304" pitchFamily="18" charset="0"/>
          </a:endParaRPr>
        </a:p>
      </dsp:txBody>
      <dsp:txXfrm>
        <a:off x="59399" y="2879959"/>
        <a:ext cx="6548035" cy="1098002"/>
      </dsp:txXfrm>
    </dsp:sp>
    <dsp:sp modelId="{58A9C62A-06E7-40DB-82AE-E62573081024}">
      <dsp:nvSpPr>
        <dsp:cNvPr id="0" name=""/>
        <dsp:cNvSpPr/>
      </dsp:nvSpPr>
      <dsp:spPr>
        <a:xfrm>
          <a:off x="0" y="4224560"/>
          <a:ext cx="6666833" cy="1216800"/>
        </a:xfrm>
        <a:prstGeom prst="roundRect">
          <a:avLst/>
        </a:prstGeom>
        <a:gradFill rotWithShape="0">
          <a:gsLst>
            <a:gs pos="0">
              <a:schemeClr val="accent3">
                <a:shade val="50000"/>
                <a:hueOff val="-133245"/>
                <a:satOff val="-28790"/>
                <a:lumOff val="27507"/>
                <a:alphaOff val="0"/>
                <a:satMod val="103000"/>
                <a:lumMod val="102000"/>
                <a:tint val="94000"/>
              </a:schemeClr>
            </a:gs>
            <a:gs pos="50000">
              <a:schemeClr val="accent3">
                <a:shade val="50000"/>
                <a:hueOff val="-133245"/>
                <a:satOff val="-28790"/>
                <a:lumOff val="27507"/>
                <a:alphaOff val="0"/>
                <a:satMod val="110000"/>
                <a:lumMod val="100000"/>
                <a:shade val="100000"/>
              </a:schemeClr>
            </a:gs>
            <a:gs pos="100000">
              <a:schemeClr val="accent3">
                <a:shade val="50000"/>
                <a:hueOff val="-133245"/>
                <a:satOff val="-28790"/>
                <a:lumOff val="275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Annual impact reporting is a way of getting transparency on workforce D&amp;I progress (Tesla.com, 2020).</a:t>
          </a:r>
          <a:endParaRPr lang="en-US" sz="1700" kern="1200" dirty="0">
            <a:latin typeface="Times New Roman" panose="02020603050405020304" pitchFamily="18" charset="0"/>
            <a:cs typeface="Times New Roman" panose="02020603050405020304" pitchFamily="18" charset="0"/>
          </a:endParaRPr>
        </a:p>
      </dsp:txBody>
      <dsp:txXfrm>
        <a:off x="59399" y="4283959"/>
        <a:ext cx="6548035" cy="10980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D233B-7067-4AAF-AE9A-E375F0E7618C}">
      <dsp:nvSpPr>
        <dsp:cNvPr id="0" name=""/>
        <dsp:cNvSpPr/>
      </dsp:nvSpPr>
      <dsp:spPr>
        <a:xfrm>
          <a:off x="606456" y="0"/>
          <a:ext cx="5453920" cy="5453920"/>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7D2994F-8D51-4185-BAE3-F94ADDDE9C73}">
      <dsp:nvSpPr>
        <dsp:cNvPr id="0" name=""/>
        <dsp:cNvSpPr/>
      </dsp:nvSpPr>
      <dsp:spPr>
        <a:xfrm>
          <a:off x="1124578" y="518122"/>
          <a:ext cx="2127028" cy="212702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Leaders commitments to DEI is inconsistent which affected the consistent use of a DEI policy.</a:t>
          </a:r>
          <a:endParaRPr lang="en-US" sz="1600" kern="1200" dirty="0">
            <a:latin typeface="Times New Roman" panose="02020603050405020304" pitchFamily="18" charset="0"/>
            <a:cs typeface="Times New Roman" panose="02020603050405020304" pitchFamily="18" charset="0"/>
          </a:endParaRPr>
        </a:p>
      </dsp:txBody>
      <dsp:txXfrm>
        <a:off x="1228411" y="621955"/>
        <a:ext cx="1919362" cy="1919362"/>
      </dsp:txXfrm>
    </dsp:sp>
    <dsp:sp modelId="{86109D7A-27DF-41F1-9DC1-ACFEB9F279F4}">
      <dsp:nvSpPr>
        <dsp:cNvPr id="0" name=""/>
        <dsp:cNvSpPr/>
      </dsp:nvSpPr>
      <dsp:spPr>
        <a:xfrm>
          <a:off x="3415225" y="518122"/>
          <a:ext cx="2127028" cy="2127028"/>
        </a:xfrm>
        <a:prstGeom prst="round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Developing relationships </a:t>
          </a:r>
          <a:r>
            <a:rPr lang="en-GB" sz="1600" u="none" kern="1200" dirty="0" err="1"/>
            <a:t>betweens</a:t>
          </a:r>
          <a:r>
            <a:rPr lang="en-GB" sz="1600" u="none" kern="1200" dirty="0"/>
            <a:t> workers is more important than setting production goals (</a:t>
          </a:r>
          <a:r>
            <a:rPr lang="en-GB" sz="1600" u="none" kern="1200" dirty="0" err="1"/>
            <a:t>Wolbring</a:t>
          </a:r>
          <a:r>
            <a:rPr lang="en-GB" sz="1600" u="none" kern="1200" dirty="0"/>
            <a:t> and Nguyen, 2023).</a:t>
          </a:r>
          <a:endParaRPr lang="en-US" sz="1600" kern="1200" dirty="0">
            <a:latin typeface="Times New Roman" panose="02020603050405020304" pitchFamily="18" charset="0"/>
            <a:cs typeface="Times New Roman" panose="02020603050405020304" pitchFamily="18" charset="0"/>
          </a:endParaRPr>
        </a:p>
      </dsp:txBody>
      <dsp:txXfrm>
        <a:off x="3519058" y="621955"/>
        <a:ext cx="1919362" cy="1919362"/>
      </dsp:txXfrm>
    </dsp:sp>
    <dsp:sp modelId="{97B1B227-4D97-42CB-8443-81D8117101F3}">
      <dsp:nvSpPr>
        <dsp:cNvPr id="0" name=""/>
        <dsp:cNvSpPr/>
      </dsp:nvSpPr>
      <dsp:spPr>
        <a:xfrm>
          <a:off x="1124578" y="2808768"/>
          <a:ext cx="2127028" cy="2127028"/>
        </a:xfrm>
        <a:prstGeom prst="round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Policy implementations is different across various facilities resulting in less similarity among employees' experiences.</a:t>
          </a:r>
          <a:endParaRPr lang="en-US" sz="1600" kern="1200" dirty="0">
            <a:latin typeface="Times New Roman" panose="02020603050405020304" pitchFamily="18" charset="0"/>
            <a:cs typeface="Times New Roman" panose="02020603050405020304" pitchFamily="18" charset="0"/>
          </a:endParaRPr>
        </a:p>
      </dsp:txBody>
      <dsp:txXfrm>
        <a:off x="1228411" y="2912601"/>
        <a:ext cx="1919362" cy="1919362"/>
      </dsp:txXfrm>
    </dsp:sp>
    <dsp:sp modelId="{4FCB9CF5-0091-4122-A07C-8AADD1C31D8B}">
      <dsp:nvSpPr>
        <dsp:cNvPr id="0" name=""/>
        <dsp:cNvSpPr/>
      </dsp:nvSpPr>
      <dsp:spPr>
        <a:xfrm>
          <a:off x="3415225" y="2808768"/>
          <a:ext cx="2127028" cy="2127028"/>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Diminished leaderships diversity leads to less inclusiveness bias and equal opportunity for career path.</a:t>
          </a:r>
          <a:endParaRPr lang="en-US" sz="1600" kern="1200" dirty="0">
            <a:latin typeface="Times New Roman" panose="02020603050405020304" pitchFamily="18" charset="0"/>
            <a:cs typeface="Times New Roman" panose="02020603050405020304" pitchFamily="18" charset="0"/>
          </a:endParaRPr>
        </a:p>
      </dsp:txBody>
      <dsp:txXfrm>
        <a:off x="3519058" y="2912601"/>
        <a:ext cx="1919362" cy="19193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D233B-7067-4AAF-AE9A-E375F0E7618C}">
      <dsp:nvSpPr>
        <dsp:cNvPr id="0" name=""/>
        <dsp:cNvSpPr/>
      </dsp:nvSpPr>
      <dsp:spPr>
        <a:xfrm>
          <a:off x="606456" y="0"/>
          <a:ext cx="5453920" cy="5453920"/>
        </a:xfrm>
        <a:prstGeom prst="diamond">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7D2994F-8D51-4185-BAE3-F94ADDDE9C73}">
      <dsp:nvSpPr>
        <dsp:cNvPr id="0" name=""/>
        <dsp:cNvSpPr/>
      </dsp:nvSpPr>
      <dsp:spPr>
        <a:xfrm>
          <a:off x="1124578" y="518122"/>
          <a:ext cx="2127028" cy="21270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The expansion of the world coupled with the growing complexity of workforces and human capital management needs.</a:t>
          </a:r>
          <a:endParaRPr lang="en-US" sz="1600" kern="1200" dirty="0">
            <a:latin typeface="Times New Roman" panose="02020603050405020304" pitchFamily="18" charset="0"/>
            <a:cs typeface="Times New Roman" panose="02020603050405020304" pitchFamily="18" charset="0"/>
          </a:endParaRPr>
        </a:p>
      </dsp:txBody>
      <dsp:txXfrm>
        <a:off x="1228411" y="621955"/>
        <a:ext cx="1919362" cy="1919362"/>
      </dsp:txXfrm>
    </dsp:sp>
    <dsp:sp modelId="{86109D7A-27DF-41F1-9DC1-ACFEB9F279F4}">
      <dsp:nvSpPr>
        <dsp:cNvPr id="0" name=""/>
        <dsp:cNvSpPr/>
      </dsp:nvSpPr>
      <dsp:spPr>
        <a:xfrm>
          <a:off x="3415225" y="518122"/>
          <a:ext cx="2127028" cy="2127028"/>
        </a:xfrm>
        <a:prstGeom prst="roundRect">
          <a:avLst/>
        </a:prstGeom>
        <a:gradFill rotWithShape="0">
          <a:gsLst>
            <a:gs pos="0">
              <a:schemeClr val="accent3">
                <a:hueOff val="1372388"/>
                <a:satOff val="8237"/>
                <a:lumOff val="6275"/>
                <a:alphaOff val="0"/>
                <a:satMod val="103000"/>
                <a:lumMod val="102000"/>
                <a:tint val="94000"/>
              </a:schemeClr>
            </a:gs>
            <a:gs pos="50000">
              <a:schemeClr val="accent3">
                <a:hueOff val="1372388"/>
                <a:satOff val="8237"/>
                <a:lumOff val="6275"/>
                <a:alphaOff val="0"/>
                <a:satMod val="110000"/>
                <a:lumMod val="100000"/>
                <a:shade val="100000"/>
              </a:schemeClr>
            </a:gs>
            <a:gs pos="100000">
              <a:schemeClr val="accent3">
                <a:hueOff val="1372388"/>
                <a:satOff val="8237"/>
                <a:lumOff val="627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After incidences of workplace discrimination and harassment, there was a rise in legal challenges (</a:t>
          </a:r>
          <a:r>
            <a:rPr lang="en-GB" sz="1600" u="none" kern="1200" dirty="0" err="1"/>
            <a:t>Gutterman</a:t>
          </a:r>
          <a:r>
            <a:rPr lang="en-GB" sz="1600" u="none" kern="1200" dirty="0"/>
            <a:t>, 2023).</a:t>
          </a:r>
          <a:endParaRPr lang="en-US" sz="1600" kern="1200" dirty="0">
            <a:latin typeface="Times New Roman" panose="02020603050405020304" pitchFamily="18" charset="0"/>
            <a:cs typeface="Times New Roman" panose="02020603050405020304" pitchFamily="18" charset="0"/>
          </a:endParaRPr>
        </a:p>
      </dsp:txBody>
      <dsp:txXfrm>
        <a:off x="3519058" y="621955"/>
        <a:ext cx="1919362" cy="1919362"/>
      </dsp:txXfrm>
    </dsp:sp>
    <dsp:sp modelId="{97B1B227-4D97-42CB-8443-81D8117101F3}">
      <dsp:nvSpPr>
        <dsp:cNvPr id="0" name=""/>
        <dsp:cNvSpPr/>
      </dsp:nvSpPr>
      <dsp:spPr>
        <a:xfrm>
          <a:off x="1124578" y="2808768"/>
          <a:ext cx="2127028" cy="2127028"/>
        </a:xfrm>
        <a:prstGeom prst="roundRect">
          <a:avLst/>
        </a:prstGeom>
        <a:gradFill rotWithShape="0">
          <a:gsLst>
            <a:gs pos="0">
              <a:schemeClr val="accent3">
                <a:hueOff val="2744775"/>
                <a:satOff val="16475"/>
                <a:lumOff val="12550"/>
                <a:alphaOff val="0"/>
                <a:satMod val="103000"/>
                <a:lumMod val="102000"/>
                <a:tint val="94000"/>
              </a:schemeClr>
            </a:gs>
            <a:gs pos="50000">
              <a:schemeClr val="accent3">
                <a:hueOff val="2744775"/>
                <a:satOff val="16475"/>
                <a:lumOff val="12550"/>
                <a:alphaOff val="0"/>
                <a:satMod val="110000"/>
                <a:lumMod val="100000"/>
                <a:shade val="100000"/>
              </a:schemeClr>
            </a:gs>
            <a:gs pos="100000">
              <a:schemeClr val="accent3">
                <a:hueOff val="2744775"/>
                <a:satOff val="16475"/>
                <a:lumOff val="1255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AI recruiting tools need to be set and monitored to avoid algorithmic bias.</a:t>
          </a:r>
          <a:endParaRPr lang="en-US" sz="1600" kern="1200" dirty="0">
            <a:latin typeface="Times New Roman" panose="02020603050405020304" pitchFamily="18" charset="0"/>
            <a:cs typeface="Times New Roman" panose="02020603050405020304" pitchFamily="18" charset="0"/>
          </a:endParaRPr>
        </a:p>
      </dsp:txBody>
      <dsp:txXfrm>
        <a:off x="1228411" y="2912601"/>
        <a:ext cx="1919362" cy="1919362"/>
      </dsp:txXfrm>
    </dsp:sp>
    <dsp:sp modelId="{4FCB9CF5-0091-4122-A07C-8AADD1C31D8B}">
      <dsp:nvSpPr>
        <dsp:cNvPr id="0" name=""/>
        <dsp:cNvSpPr/>
      </dsp:nvSpPr>
      <dsp:spPr>
        <a:xfrm>
          <a:off x="3415225" y="2808768"/>
          <a:ext cx="2127028" cy="2127028"/>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u="none" kern="1200" dirty="0"/>
            <a:t>The industry-wide lack of talents further intensifies global talent competition for different technical activity professionals.</a:t>
          </a:r>
          <a:endParaRPr lang="en-US" sz="1600" kern="1200" dirty="0">
            <a:solidFill>
              <a:schemeClr val="bg1"/>
            </a:solidFill>
            <a:latin typeface="Times New Roman" panose="02020603050405020304" pitchFamily="18" charset="0"/>
            <a:cs typeface="Times New Roman" panose="02020603050405020304" pitchFamily="18" charset="0"/>
          </a:endParaRPr>
        </a:p>
      </dsp:txBody>
      <dsp:txXfrm>
        <a:off x="3519058" y="2912601"/>
        <a:ext cx="1919362" cy="19193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D233B-7067-4AAF-AE9A-E375F0E7618C}">
      <dsp:nvSpPr>
        <dsp:cNvPr id="0" name=""/>
        <dsp:cNvSpPr/>
      </dsp:nvSpPr>
      <dsp:spPr>
        <a:xfrm>
          <a:off x="606456" y="0"/>
          <a:ext cx="5453920" cy="5453920"/>
        </a:xfrm>
        <a:prstGeom prst="diamond">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F7D2994F-8D51-4185-BAE3-F94ADDDE9C73}">
      <dsp:nvSpPr>
        <dsp:cNvPr id="0" name=""/>
        <dsp:cNvSpPr/>
      </dsp:nvSpPr>
      <dsp:spPr>
        <a:xfrm>
          <a:off x="1124578" y="518122"/>
          <a:ext cx="2127028" cy="21270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u="none" kern="1200" dirty="0"/>
            <a:t>Commitment and drive from leaders is always paramount when implementing diversity and transforming an organisation.</a:t>
          </a:r>
          <a:endParaRPr lang="en-US" sz="1500" kern="1200" dirty="0">
            <a:latin typeface="Times New Roman" panose="02020603050405020304" pitchFamily="18" charset="0"/>
            <a:cs typeface="Times New Roman" panose="02020603050405020304" pitchFamily="18" charset="0"/>
          </a:endParaRPr>
        </a:p>
      </dsp:txBody>
      <dsp:txXfrm>
        <a:off x="1228411" y="621955"/>
        <a:ext cx="1919362" cy="1919362"/>
      </dsp:txXfrm>
    </dsp:sp>
    <dsp:sp modelId="{86109D7A-27DF-41F1-9DC1-ACFEB9F279F4}">
      <dsp:nvSpPr>
        <dsp:cNvPr id="0" name=""/>
        <dsp:cNvSpPr/>
      </dsp:nvSpPr>
      <dsp:spPr>
        <a:xfrm>
          <a:off x="3415225" y="518122"/>
          <a:ext cx="2127028" cy="2127028"/>
        </a:xfrm>
        <a:prstGeom prst="roundRect">
          <a:avLst/>
        </a:prstGeom>
        <a:gradFill rotWithShape="0">
          <a:gsLst>
            <a:gs pos="0">
              <a:schemeClr val="accent3">
                <a:hueOff val="1372388"/>
                <a:satOff val="8237"/>
                <a:lumOff val="6275"/>
                <a:alphaOff val="0"/>
                <a:satMod val="103000"/>
                <a:lumMod val="102000"/>
                <a:tint val="94000"/>
              </a:schemeClr>
            </a:gs>
            <a:gs pos="50000">
              <a:schemeClr val="accent3">
                <a:hueOff val="1372388"/>
                <a:satOff val="8237"/>
                <a:lumOff val="6275"/>
                <a:alphaOff val="0"/>
                <a:satMod val="110000"/>
                <a:lumMod val="100000"/>
                <a:shade val="100000"/>
              </a:schemeClr>
            </a:gs>
            <a:gs pos="100000">
              <a:schemeClr val="accent3">
                <a:hueOff val="1372388"/>
                <a:satOff val="8237"/>
                <a:lumOff val="627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u="none" kern="1200" dirty="0"/>
            <a:t>An inclusive recruitment strategy should reinforce the strength of the workforce in these key areas of business consistently.</a:t>
          </a:r>
          <a:endParaRPr lang="en-US" sz="1500" kern="1200" dirty="0">
            <a:latin typeface="Times New Roman" panose="02020603050405020304" pitchFamily="18" charset="0"/>
            <a:cs typeface="Times New Roman" panose="02020603050405020304" pitchFamily="18" charset="0"/>
          </a:endParaRPr>
        </a:p>
      </dsp:txBody>
      <dsp:txXfrm>
        <a:off x="3519058" y="621955"/>
        <a:ext cx="1919362" cy="1919362"/>
      </dsp:txXfrm>
    </dsp:sp>
    <dsp:sp modelId="{97B1B227-4D97-42CB-8443-81D8117101F3}">
      <dsp:nvSpPr>
        <dsp:cNvPr id="0" name=""/>
        <dsp:cNvSpPr/>
      </dsp:nvSpPr>
      <dsp:spPr>
        <a:xfrm>
          <a:off x="1124578" y="2808768"/>
          <a:ext cx="2127028" cy="2127028"/>
        </a:xfrm>
        <a:prstGeom prst="roundRect">
          <a:avLst/>
        </a:prstGeom>
        <a:gradFill rotWithShape="0">
          <a:gsLst>
            <a:gs pos="0">
              <a:schemeClr val="accent3">
                <a:hueOff val="2744775"/>
                <a:satOff val="16475"/>
                <a:lumOff val="12550"/>
                <a:alphaOff val="0"/>
                <a:satMod val="103000"/>
                <a:lumMod val="102000"/>
                <a:tint val="94000"/>
              </a:schemeClr>
            </a:gs>
            <a:gs pos="50000">
              <a:schemeClr val="accent3">
                <a:hueOff val="2744775"/>
                <a:satOff val="16475"/>
                <a:lumOff val="12550"/>
                <a:alphaOff val="0"/>
                <a:satMod val="110000"/>
                <a:lumMod val="100000"/>
                <a:shade val="100000"/>
              </a:schemeClr>
            </a:gs>
            <a:gs pos="100000">
              <a:schemeClr val="accent3">
                <a:hueOff val="2744775"/>
                <a:satOff val="16475"/>
                <a:lumOff val="1255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u="none" kern="1200" dirty="0"/>
            <a:t>Measurable outcomes of diversity and inclusion should be evaluated during continuous workforce analytics (Chowdhury </a:t>
          </a:r>
          <a:r>
            <a:rPr lang="en-GB" sz="1500" i="1" u="none" kern="1200" dirty="0"/>
            <a:t>et al., </a:t>
          </a:r>
          <a:r>
            <a:rPr lang="en-GB" sz="1500" u="none" kern="1200" dirty="0"/>
            <a:t>2024).</a:t>
          </a:r>
          <a:endParaRPr lang="en-US" sz="1500" kern="1200" dirty="0">
            <a:latin typeface="Times New Roman" panose="02020603050405020304" pitchFamily="18" charset="0"/>
            <a:cs typeface="Times New Roman" panose="02020603050405020304" pitchFamily="18" charset="0"/>
          </a:endParaRPr>
        </a:p>
      </dsp:txBody>
      <dsp:txXfrm>
        <a:off x="1228411" y="2912601"/>
        <a:ext cx="1919362" cy="1919362"/>
      </dsp:txXfrm>
    </dsp:sp>
    <dsp:sp modelId="{4FCB9CF5-0091-4122-A07C-8AADD1C31D8B}">
      <dsp:nvSpPr>
        <dsp:cNvPr id="0" name=""/>
        <dsp:cNvSpPr/>
      </dsp:nvSpPr>
      <dsp:spPr>
        <a:xfrm>
          <a:off x="3415225" y="2808768"/>
          <a:ext cx="2127028" cy="2127028"/>
        </a:xfrm>
        <a:prstGeom prst="roundRect">
          <a:avLst/>
        </a:prstGeom>
        <a:gradFill rotWithShape="0">
          <a:gsLst>
            <a:gs pos="0">
              <a:schemeClr val="accent3">
                <a:hueOff val="4117163"/>
                <a:satOff val="24712"/>
                <a:lumOff val="18825"/>
                <a:alphaOff val="0"/>
                <a:satMod val="103000"/>
                <a:lumMod val="102000"/>
                <a:tint val="94000"/>
              </a:schemeClr>
            </a:gs>
            <a:gs pos="50000">
              <a:schemeClr val="accent3">
                <a:hueOff val="4117163"/>
                <a:satOff val="24712"/>
                <a:lumOff val="18825"/>
                <a:alphaOff val="0"/>
                <a:satMod val="110000"/>
                <a:lumMod val="100000"/>
                <a:shade val="100000"/>
              </a:schemeClr>
            </a:gs>
            <a:gs pos="100000">
              <a:schemeClr val="accent3">
                <a:hueOff val="4117163"/>
                <a:satOff val="24712"/>
                <a:lumOff val="1882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u="none" kern="1200" dirty="0"/>
            <a:t>Human capital management and inclusion strategies need to be continually improved as part of organisational learning.</a:t>
          </a:r>
          <a:endParaRPr lang="en-US" sz="1500" kern="1200" dirty="0">
            <a:solidFill>
              <a:schemeClr val="bg1"/>
            </a:solidFill>
            <a:latin typeface="Times New Roman" panose="02020603050405020304" pitchFamily="18" charset="0"/>
            <a:cs typeface="Times New Roman" panose="02020603050405020304" pitchFamily="18" charset="0"/>
          </a:endParaRPr>
        </a:p>
      </dsp:txBody>
      <dsp:txXfrm>
        <a:off x="3519058" y="2912601"/>
        <a:ext cx="1919362" cy="191936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8B312-A336-4235-9E82-FDC143704744}">
      <dsp:nvSpPr>
        <dsp:cNvPr id="0" name=""/>
        <dsp:cNvSpPr/>
      </dsp:nvSpPr>
      <dsp:spPr>
        <a:xfrm>
          <a:off x="0" y="12559"/>
          <a:ext cx="6666833" cy="1216800"/>
        </a:xfrm>
        <a:prstGeom prst="roundRect">
          <a:avLst/>
        </a:prstGeom>
        <a:gradFill rotWithShape="0">
          <a:gsLst>
            <a:gs pos="0">
              <a:schemeClr val="accent3">
                <a:shade val="50000"/>
                <a:hueOff val="0"/>
                <a:satOff val="0"/>
                <a:lumOff val="0"/>
                <a:alphaOff val="0"/>
                <a:satMod val="103000"/>
                <a:lumMod val="102000"/>
                <a:tint val="94000"/>
              </a:schemeClr>
            </a:gs>
            <a:gs pos="50000">
              <a:schemeClr val="accent3">
                <a:shade val="50000"/>
                <a:hueOff val="0"/>
                <a:satOff val="0"/>
                <a:lumOff val="0"/>
                <a:alphaOff val="0"/>
                <a:satMod val="110000"/>
                <a:lumMod val="100000"/>
                <a:shade val="100000"/>
              </a:schemeClr>
            </a:gs>
            <a:gs pos="100000">
              <a:schemeClr val="accent3">
                <a:shade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Tesla appears be making real progresses with diversity efforts and has ongoing diversity issues in the organisation.</a:t>
          </a:r>
          <a:endParaRPr lang="en-GB" sz="1700" b="0" kern="1200" dirty="0">
            <a:latin typeface="Times New Roman" panose="02020603050405020304" pitchFamily="18" charset="0"/>
            <a:cs typeface="Times New Roman" panose="02020603050405020304" pitchFamily="18" charset="0"/>
          </a:endParaRPr>
        </a:p>
      </dsp:txBody>
      <dsp:txXfrm>
        <a:off x="59399" y="71958"/>
        <a:ext cx="6548035" cy="1098002"/>
      </dsp:txXfrm>
    </dsp:sp>
    <dsp:sp modelId="{AA969F19-C358-44FC-BDDC-DF5CA521A839}">
      <dsp:nvSpPr>
        <dsp:cNvPr id="0" name=""/>
        <dsp:cNvSpPr/>
      </dsp:nvSpPr>
      <dsp:spPr>
        <a:xfrm>
          <a:off x="0" y="1416560"/>
          <a:ext cx="6666833" cy="1216800"/>
        </a:xfrm>
        <a:prstGeom prst="roundRect">
          <a:avLst/>
        </a:prstGeom>
        <a:gradFill rotWithShape="0">
          <a:gsLst>
            <a:gs pos="0">
              <a:schemeClr val="accent3">
                <a:shade val="50000"/>
                <a:hueOff val="-133245"/>
                <a:satOff val="-28790"/>
                <a:lumOff val="27507"/>
                <a:alphaOff val="0"/>
                <a:satMod val="103000"/>
                <a:lumMod val="102000"/>
                <a:tint val="94000"/>
              </a:schemeClr>
            </a:gs>
            <a:gs pos="50000">
              <a:schemeClr val="accent3">
                <a:shade val="50000"/>
                <a:hueOff val="-133245"/>
                <a:satOff val="-28790"/>
                <a:lumOff val="27507"/>
                <a:alphaOff val="0"/>
                <a:satMod val="110000"/>
                <a:lumMod val="100000"/>
                <a:shade val="100000"/>
              </a:schemeClr>
            </a:gs>
            <a:gs pos="100000">
              <a:schemeClr val="accent3">
                <a:shade val="50000"/>
                <a:hueOff val="-133245"/>
                <a:satOff val="-28790"/>
                <a:lumOff val="275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An organization's </a:t>
          </a:r>
          <a:r>
            <a:rPr lang="en-GB" sz="1700" u="none" kern="1200" dirty="0" err="1"/>
            <a:t>performanced</a:t>
          </a:r>
          <a:r>
            <a:rPr lang="en-GB" sz="1700" u="none" kern="1200" dirty="0"/>
            <a:t> and the trust of its members in leadership is one way to gain radical improvements.</a:t>
          </a:r>
          <a:endParaRPr lang="en-US" sz="1700" kern="1200" dirty="0">
            <a:latin typeface="Times New Roman" panose="02020603050405020304" pitchFamily="18" charset="0"/>
            <a:cs typeface="Times New Roman" panose="02020603050405020304" pitchFamily="18" charset="0"/>
          </a:endParaRPr>
        </a:p>
      </dsp:txBody>
      <dsp:txXfrm>
        <a:off x="59399" y="1475959"/>
        <a:ext cx="6548035" cy="1098002"/>
      </dsp:txXfrm>
    </dsp:sp>
    <dsp:sp modelId="{594DF903-17C6-437A-99E8-0238A209D47D}">
      <dsp:nvSpPr>
        <dsp:cNvPr id="0" name=""/>
        <dsp:cNvSpPr/>
      </dsp:nvSpPr>
      <dsp:spPr>
        <a:xfrm>
          <a:off x="0" y="2820560"/>
          <a:ext cx="6666833" cy="1216800"/>
        </a:xfrm>
        <a:prstGeom prst="roundRect">
          <a:avLst/>
        </a:prstGeom>
        <a:gradFill rotWithShape="0">
          <a:gsLst>
            <a:gs pos="0">
              <a:schemeClr val="accent3">
                <a:shade val="50000"/>
                <a:hueOff val="-266491"/>
                <a:satOff val="-57579"/>
                <a:lumOff val="55014"/>
                <a:alphaOff val="0"/>
                <a:satMod val="103000"/>
                <a:lumMod val="102000"/>
                <a:tint val="94000"/>
              </a:schemeClr>
            </a:gs>
            <a:gs pos="50000">
              <a:schemeClr val="accent3">
                <a:shade val="50000"/>
                <a:hueOff val="-266491"/>
                <a:satOff val="-57579"/>
                <a:lumOff val="55014"/>
                <a:alphaOff val="0"/>
                <a:satMod val="110000"/>
                <a:lumMod val="100000"/>
                <a:shade val="100000"/>
              </a:schemeClr>
            </a:gs>
            <a:gs pos="100000">
              <a:schemeClr val="accent3">
                <a:shade val="50000"/>
                <a:hueOff val="-266491"/>
                <a:satOff val="-57579"/>
                <a:lumOff val="550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AI offer numerous opportunities, far beyond governance, obligations.</a:t>
          </a:r>
          <a:endParaRPr lang="en-US" sz="1700" kern="1200" dirty="0">
            <a:latin typeface="Times New Roman" panose="02020603050405020304" pitchFamily="18" charset="0"/>
            <a:cs typeface="Times New Roman" panose="02020603050405020304" pitchFamily="18" charset="0"/>
          </a:endParaRPr>
        </a:p>
      </dsp:txBody>
      <dsp:txXfrm>
        <a:off x="59399" y="2879959"/>
        <a:ext cx="6548035" cy="1098002"/>
      </dsp:txXfrm>
    </dsp:sp>
    <dsp:sp modelId="{58A9C62A-06E7-40DB-82AE-E62573081024}">
      <dsp:nvSpPr>
        <dsp:cNvPr id="0" name=""/>
        <dsp:cNvSpPr/>
      </dsp:nvSpPr>
      <dsp:spPr>
        <a:xfrm>
          <a:off x="0" y="4224560"/>
          <a:ext cx="6666833" cy="1216800"/>
        </a:xfrm>
        <a:prstGeom prst="roundRect">
          <a:avLst/>
        </a:prstGeom>
        <a:gradFill rotWithShape="0">
          <a:gsLst>
            <a:gs pos="0">
              <a:schemeClr val="accent3">
                <a:shade val="50000"/>
                <a:hueOff val="-133245"/>
                <a:satOff val="-28790"/>
                <a:lumOff val="27507"/>
                <a:alphaOff val="0"/>
                <a:satMod val="103000"/>
                <a:lumMod val="102000"/>
                <a:tint val="94000"/>
              </a:schemeClr>
            </a:gs>
            <a:gs pos="50000">
              <a:schemeClr val="accent3">
                <a:shade val="50000"/>
                <a:hueOff val="-133245"/>
                <a:satOff val="-28790"/>
                <a:lumOff val="27507"/>
                <a:alphaOff val="0"/>
                <a:satMod val="110000"/>
                <a:lumMod val="100000"/>
                <a:shade val="100000"/>
              </a:schemeClr>
            </a:gs>
            <a:gs pos="100000">
              <a:schemeClr val="accent3">
                <a:shade val="50000"/>
                <a:hueOff val="-133245"/>
                <a:satOff val="-28790"/>
                <a:lumOff val="275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u="none" kern="1200" dirty="0"/>
            <a:t>The three elements of competitive advantages are inclusive culture, innovation and workforce growth.</a:t>
          </a:r>
          <a:endParaRPr lang="en-US" sz="1700" kern="1200" dirty="0">
            <a:latin typeface="Times New Roman" panose="02020603050405020304" pitchFamily="18" charset="0"/>
            <a:cs typeface="Times New Roman" panose="02020603050405020304" pitchFamily="18" charset="0"/>
          </a:endParaRPr>
        </a:p>
      </dsp:txBody>
      <dsp:txXfrm>
        <a:off x="59399" y="4283959"/>
        <a:ext cx="6548035"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29B648-65FC-432D-85B9-603567A86E09}" type="datetimeFigureOut">
              <a:t>8/2/2026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6EC68A-634C-4264-9877-091A3F2F7372}" type="slidenum">
              <a:t>‹#›</a:t>
            </a:fld>
            <a:endParaRPr lang="en-US"/>
          </a:p>
        </p:txBody>
      </p:sp>
    </p:spTree>
    <p:extLst>
      <p:ext uri="{BB962C8B-B14F-4D97-AF65-F5344CB8AC3E}">
        <p14:creationId xmlns:p14="http://schemas.microsoft.com/office/powerpoint/2010/main" val="893858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Human Capital Management (HCM) involves leveraging the best ability of the employees and ensuring that their working is aligned with the long-range or strategic goals and priorities of the organisation. At Tesla, DEI is integrals to its team's strategies to building the innovative workforce needed for continue to advance the company's technology and worldwide operations. A positive HCM and inclusive workplace culture helps employees feel at home, relate to and learn from one another and other cultures, make effective choices, and derive sustainable competitive benefits in cross-border operations. Fundamentals of these principles are helpful in understanding how Tesla is making DEI efforts, obstacles and avenues.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2</a:t>
            </a:fld>
            <a:endParaRPr lang="en-US"/>
          </a:p>
        </p:txBody>
      </p:sp>
    </p:spTree>
    <p:extLst>
      <p:ext uri="{BB962C8B-B14F-4D97-AF65-F5344CB8AC3E}">
        <p14:creationId xmlns:p14="http://schemas.microsoft.com/office/powerpoint/2010/main" val="18425624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Tesla's impressive technological innovation and investment at a regional level has evolved into one of the top electric vehicle (EV) and clean energy companies in the world. The swift growth in the international expansion of the workforce has led to a much more diverse and fragmented employee base and to new human capital management challenges in various countries, cultures, and business roles. As these organisational characteristics increase in importance, they also signify the key need for effective DEI practice to ensure long term business performance and effective innovation.</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3</a:t>
            </a:fld>
            <a:endParaRPr lang="en-US"/>
          </a:p>
        </p:txBody>
      </p:sp>
    </p:spTree>
    <p:extLst>
      <p:ext uri="{BB962C8B-B14F-4D97-AF65-F5344CB8AC3E}">
        <p14:creationId xmlns:p14="http://schemas.microsoft.com/office/powerpoint/2010/main" val="2374316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Diversity works on the dimensions of representation of the workforce while equity is concerned about fair treatment, equal opportunity and omission of prejudice in career advancement within the organisation. The fact that it is included makes it easier for employees to share all ideas confidently in spite of their background, person, experience and job within the company. The company has demonstrated that company performance can increase, as well as employee engagement and commitment, due to innovation and an increase in inclusive organisations, which perform better than less inclusive ones. The knowledge of these concepts gives an important context to assess Tesla's current DEI performance.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4</a:t>
            </a:fld>
            <a:endParaRPr lang="en-US"/>
          </a:p>
        </p:txBody>
      </p:sp>
    </p:spTree>
    <p:extLst>
      <p:ext uri="{BB962C8B-B14F-4D97-AF65-F5344CB8AC3E}">
        <p14:creationId xmlns:p14="http://schemas.microsoft.com/office/powerpoint/2010/main" val="3243648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They values employees as strategic asset who contribute to the success and innovation of the organisation, and this is represented in their HCM. In organisations such as Tesla where knowledge creation depends on technology, a range of different knowledge, experiences and viewpoints leads to higher creativity, better cooperation and increased ability to adapt within the organisation.</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5</a:t>
            </a:fld>
            <a:endParaRPr lang="en-US"/>
          </a:p>
        </p:txBody>
      </p:sp>
    </p:spTree>
    <p:extLst>
      <p:ext uri="{BB962C8B-B14F-4D97-AF65-F5344CB8AC3E}">
        <p14:creationId xmlns:p14="http://schemas.microsoft.com/office/powerpoint/2010/main" val="2748485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Tesla has policies in place that guarantees equal opportunity in its employment practices and decisions based on legally protected characteristics are prohibited. The company is support of Employee Resource Groups (ERGs), leadership development programs, mentoring programs, and staff transparency by providing an annual Impact Report. These efforts reinforced Tesla's desire to increase inclusion and enhance the ability of their workforce, employees and organisation in all business operations around the world. The consistent monitoring and leadership support is still critical in obtaining measurable long-term outcomes from these policies.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6</a:t>
            </a:fld>
            <a:endParaRPr lang="en-US"/>
          </a:p>
        </p:txBody>
      </p:sp>
    </p:spTree>
    <p:extLst>
      <p:ext uri="{BB962C8B-B14F-4D97-AF65-F5344CB8AC3E}">
        <p14:creationId xmlns:p14="http://schemas.microsoft.com/office/powerpoint/2010/main" val="2095489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 Tesla database of employee data shows positive results with respect to the diversity of the company's employee ranks in manufacturing, engineering and technical roles. The chances for enhance the diversity of representation in leadership for areas of less powerful aspects of organisational inclusion, equitable decision-making and career trajectory. These representations gaps be another step towards instilling employee confidence and credibility within organisations.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7</a:t>
            </a:fld>
            <a:endParaRPr lang="en-US"/>
          </a:p>
        </p:txBody>
      </p:sp>
    </p:spTree>
    <p:extLst>
      <p:ext uri="{BB962C8B-B14F-4D97-AF65-F5344CB8AC3E}">
        <p14:creationId xmlns:p14="http://schemas.microsoft.com/office/powerpoint/2010/main" val="2618818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 technological innovation offers opportunities for Tesla to further enhance its efforts on the implementation of DEI via AI, automation and smart workforce analytics. The digital learnings platforms scalable leaderships development, inclusion and unconscious bias training for geographically </a:t>
            </a:r>
            <a:r>
              <a:rPr lang="en-GB" sz="1800" dirty="0" err="1">
                <a:effectLst/>
                <a:latin typeface="Times New Roman" panose="02020603050405020304" pitchFamily="18" charset="0"/>
                <a:ea typeface="Times New Roman" panose="02020603050405020304" pitchFamily="18" charset="0"/>
              </a:rPr>
              <a:t>spreaded</a:t>
            </a:r>
            <a:r>
              <a:rPr lang="en-GB" sz="1800" dirty="0">
                <a:effectLst/>
                <a:latin typeface="Times New Roman" panose="02020603050405020304" pitchFamily="18" charset="0"/>
                <a:ea typeface="Times New Roman" panose="02020603050405020304" pitchFamily="18" charset="0"/>
              </a:rPr>
              <a:t> operations across the world. Collecting data to make recruitments decisions helps reduce unfairness in recruitment, workforce planning, selection, screening, employee induction and workplace transparency; all of which underpin evidence-based Human Capital Management practices. These can enable Tesla to develop their more inclusive and future-proof workplace.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8</a:t>
            </a:fld>
            <a:endParaRPr lang="en-US"/>
          </a:p>
        </p:txBody>
      </p:sp>
    </p:spTree>
    <p:extLst>
      <p:ext uri="{BB962C8B-B14F-4D97-AF65-F5344CB8AC3E}">
        <p14:creationId xmlns:p14="http://schemas.microsoft.com/office/powerpoint/2010/main" val="3600118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As long as the people using AI are responsible, it can help eliminate unconscious biases and also help to improve consistency, transparency, and objectivity during the recruitment, promotion, and talent management decision-making process. In spite of this, AI systems need to be continuously assessed to reduce algorithmic bias and guarantee fairness in all employment-related applications. Therefore, responsible AI governance becomes a relevant aspect of the successful implementation of DEI.</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9</a:t>
            </a:fld>
            <a:endParaRPr lang="en-US"/>
          </a:p>
        </p:txBody>
      </p:sp>
    </p:spTree>
    <p:extLst>
      <p:ext uri="{BB962C8B-B14F-4D97-AF65-F5344CB8AC3E}">
        <p14:creationId xmlns:p14="http://schemas.microsoft.com/office/powerpoint/2010/main" val="3814347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Tesla received a lot of backlash for allegations of racisms in their workplace, racial discrimination, and workplace harassment, primarily at manufacturing facilities. In all of this cases there has been a growing focus on the construction of cultural, accountability and trust in the employees as part of the business practices of organisations. DEI implementations is a big work in HCM and requires constant efforts and commitment to do it consistently over the quickly expanding facilities setups around the globe.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10</a:t>
            </a:fld>
            <a:endParaRPr lang="en-US"/>
          </a:p>
        </p:txBody>
      </p:sp>
    </p:spTree>
    <p:extLst>
      <p:ext uri="{BB962C8B-B14F-4D97-AF65-F5344CB8AC3E}">
        <p14:creationId xmlns:p14="http://schemas.microsoft.com/office/powerpoint/2010/main" val="4218628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There are a number of organisations opportunities and externally challenges where Tesla shows their lack of DEI, though they do have some DEI initiatives of their own. The actions of leaders, organisation cultures, inconsistent policy and practice, and underrepresentation in top positions are other factors that impact employees' experience of fairness in the workplace.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11</a:t>
            </a:fld>
            <a:endParaRPr lang="en-US"/>
          </a:p>
        </p:txBody>
      </p:sp>
    </p:spTree>
    <p:extLst>
      <p:ext uri="{BB962C8B-B14F-4D97-AF65-F5344CB8AC3E}">
        <p14:creationId xmlns:p14="http://schemas.microsoft.com/office/powerpoint/2010/main" val="30336181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 externals effects also have an impact on Tesla's performance in DEI and HCM. According to Institutional Theory, HR policies and governance procedures of organisations should be continually evolved to meet the changing legal, social and stakeholder expectations.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12</a:t>
            </a:fld>
            <a:endParaRPr lang="en-US"/>
          </a:p>
        </p:txBody>
      </p:sp>
    </p:spTree>
    <p:extLst>
      <p:ext uri="{BB962C8B-B14F-4D97-AF65-F5344CB8AC3E}">
        <p14:creationId xmlns:p14="http://schemas.microsoft.com/office/powerpoint/2010/main" val="3749979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 inclusivity leaderships fosters employee engage and trusts and organisational commitment due to respectful decision making process established within diverse teams. Based on Social Exchange Theory, they believe that employees will return the favour in terms of their motivation, teamwork, and results. Incorporating DEI goals into leadership assessments guarantees accountability and backs Tesla's future talent management agenda.</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13</a:t>
            </a:fld>
            <a:endParaRPr lang="en-US"/>
          </a:p>
        </p:txBody>
      </p:sp>
    </p:spTree>
    <p:extLst>
      <p:ext uri="{BB962C8B-B14F-4D97-AF65-F5344CB8AC3E}">
        <p14:creationId xmlns:p14="http://schemas.microsoft.com/office/powerpoint/2010/main" val="1145397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An efficiently and appropriately regulated tool has the potentials to make the hiring process more effective and less time-consuming. Algorithms must be regularly tested to mitigate unintentional biases, however, in order not to perpetuate historical inequalities in biased datasets. The principle of explainable AI, combined with regular AI audits and human oversight, forms trustworthy recruitment systems that are compliant with ethical HRM practices.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14</a:t>
            </a:fld>
            <a:endParaRPr lang="en-US"/>
          </a:p>
        </p:txBody>
      </p:sp>
    </p:spTree>
    <p:extLst>
      <p:ext uri="{BB962C8B-B14F-4D97-AF65-F5344CB8AC3E}">
        <p14:creationId xmlns:p14="http://schemas.microsoft.com/office/powerpoint/2010/main" val="26781416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The employee voice enhances organisational learning as the employee can surface issues in the workplace before it becomes a major performance problem. According to Psychological Safety Theory, the contribution a employee is capable will increase in percentages where he or she can express their opinion without fear of the negative consequences. This clear and open reporting of survey results shows organisational focus of applying continuous improvement and considering employee welfare.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15</a:t>
            </a:fld>
            <a:endParaRPr lang="en-US"/>
          </a:p>
        </p:txBody>
      </p:sp>
    </p:spTree>
    <p:extLst>
      <p:ext uri="{BB962C8B-B14F-4D97-AF65-F5344CB8AC3E}">
        <p14:creationId xmlns:p14="http://schemas.microsoft.com/office/powerpoint/2010/main" val="3819953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 diverse talent pools allow for a more </a:t>
            </a:r>
            <a:r>
              <a:rPr lang="en-GB" sz="1800" dirty="0" err="1">
                <a:effectLst/>
                <a:latin typeface="Times New Roman" panose="02020603050405020304" pitchFamily="18" charset="0"/>
                <a:ea typeface="Times New Roman" panose="02020603050405020304" pitchFamily="18" charset="0"/>
              </a:rPr>
              <a:t>resiliented</a:t>
            </a:r>
            <a:r>
              <a:rPr lang="en-GB" sz="1800" dirty="0">
                <a:effectLst/>
                <a:latin typeface="Times New Roman" panose="02020603050405020304" pitchFamily="18" charset="0"/>
                <a:ea typeface="Times New Roman" panose="02020603050405020304" pitchFamily="18" charset="0"/>
              </a:rPr>
              <a:t> workforce and the filling of engineering and technology skills gaps. In line with Human Capital Approaches, it is thought that expenditure on education and the development of human resources are benefitting the organisation in long-term values. Apart from having accesses to various education and socioeconomic backgrounds, skills-based hiring also widens opportunities for having skilled workers.</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16</a:t>
            </a:fld>
            <a:endParaRPr lang="en-US"/>
          </a:p>
        </p:txBody>
      </p:sp>
    </p:spTree>
    <p:extLst>
      <p:ext uri="{BB962C8B-B14F-4D97-AF65-F5344CB8AC3E}">
        <p14:creationId xmlns:p14="http://schemas.microsoft.com/office/powerpoint/2010/main" val="3332114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AI in </a:t>
            </a:r>
            <a:r>
              <a:rPr lang="en-GB" sz="1800" dirty="0" err="1">
                <a:effectLst/>
                <a:latin typeface="Times New Roman" panose="02020603050405020304" pitchFamily="18" charset="0"/>
                <a:ea typeface="Times New Roman" panose="02020603050405020304" pitchFamily="18" charset="0"/>
              </a:rPr>
              <a:t>workforced</a:t>
            </a:r>
            <a:r>
              <a:rPr lang="en-GB" sz="1800" dirty="0">
                <a:effectLst/>
                <a:latin typeface="Times New Roman" panose="02020603050405020304" pitchFamily="18" charset="0"/>
                <a:ea typeface="Times New Roman" panose="02020603050405020304" pitchFamily="18" charset="0"/>
              </a:rPr>
              <a:t> management is taking the workforces to a new level of predictive analytics, personal learning and automated administration. In order to reap opportunities of tech but keep its adverse effects on inclusion to a minimum, the use of AI will require responsible governance. Those that incorporate ethical AI into HR processes will create better trust, innovation, and efficiency across their organisation.</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17</a:t>
            </a:fld>
            <a:endParaRPr lang="en-US"/>
          </a:p>
        </p:txBody>
      </p:sp>
    </p:spTree>
    <p:extLst>
      <p:ext uri="{BB962C8B-B14F-4D97-AF65-F5344CB8AC3E}">
        <p14:creationId xmlns:p14="http://schemas.microsoft.com/office/powerpoint/2010/main" val="523866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Targeted </a:t>
            </a:r>
            <a:r>
              <a:rPr lang="en-GB" sz="1800" dirty="0" err="1">
                <a:effectLst/>
                <a:latin typeface="Times New Roman" panose="02020603050405020304" pitchFamily="18" charset="0"/>
                <a:ea typeface="Times New Roman" panose="02020603050405020304" pitchFamily="18" charset="0"/>
              </a:rPr>
              <a:t>technologal</a:t>
            </a:r>
            <a:r>
              <a:rPr lang="en-GB" sz="1800" dirty="0">
                <a:effectLst/>
                <a:latin typeface="Times New Roman" panose="02020603050405020304" pitchFamily="18" charset="0"/>
                <a:ea typeface="Times New Roman" panose="02020603050405020304" pitchFamily="18" charset="0"/>
              </a:rPr>
              <a:t> skills coupled with strong inter-personal and inclusivity leadership is essential to remain competitive. In manufacturing, engineering or a corporate context, workers must continually acquire the new competencies as automation becomes a reality. Life-long learnings enhances employability, maintains a strong and flexible organisation and helps to keep Tesla at the forefront of innovation.</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18</a:t>
            </a:fld>
            <a:endParaRPr lang="en-US"/>
          </a:p>
        </p:txBody>
      </p:sp>
    </p:spTree>
    <p:extLst>
      <p:ext uri="{BB962C8B-B14F-4D97-AF65-F5344CB8AC3E}">
        <p14:creationId xmlns:p14="http://schemas.microsoft.com/office/powerpoint/2010/main" val="951530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Automations works well in efficiency but it be problematic if there is a biased applied to historical data contributing to the decision-making process. With a varieties of different development teams, there will be different subjective views which will improve fairness, creativity and responsible innovation.</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19</a:t>
            </a:fld>
            <a:endParaRPr lang="en-US"/>
          </a:p>
        </p:txBody>
      </p:sp>
    </p:spTree>
    <p:extLst>
      <p:ext uri="{BB962C8B-B14F-4D97-AF65-F5344CB8AC3E}">
        <p14:creationId xmlns:p14="http://schemas.microsoft.com/office/powerpoint/2010/main" val="374400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SHRM is a type of strategic management that utilizes the practice of people management to enable the organisation's people to achieve its goals. Leaders can monitor continuously to find opportunities for improvement and be held to account. By implement a </a:t>
            </a:r>
            <a:r>
              <a:rPr lang="en-GB" sz="1800" dirty="0" err="1">
                <a:effectLst/>
                <a:latin typeface="Times New Roman" panose="02020603050405020304" pitchFamily="18" charset="0"/>
                <a:ea typeface="Times New Roman" panose="02020603050405020304" pitchFamily="18" charset="0"/>
              </a:rPr>
              <a:t>systematical</a:t>
            </a:r>
            <a:r>
              <a:rPr lang="en-GB" sz="1800" dirty="0">
                <a:effectLst/>
                <a:latin typeface="Times New Roman" panose="02020603050405020304" pitchFamily="18" charset="0"/>
                <a:ea typeface="Times New Roman" panose="02020603050405020304" pitchFamily="18" charset="0"/>
              </a:rPr>
              <a:t> HR system, value can be created and a sustainable competitive advantage can be realized by effective human capital management.</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20</a:t>
            </a:fld>
            <a:endParaRPr lang="en-US"/>
          </a:p>
        </p:txBody>
      </p:sp>
    </p:spTree>
    <p:extLst>
      <p:ext uri="{BB962C8B-B14F-4D97-AF65-F5344CB8AC3E}">
        <p14:creationId xmlns:p14="http://schemas.microsoft.com/office/powerpoint/2010/main" val="290523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While Tesla has made strides in this areas of the DEI, there are some legally, cultural and organisations challenges that it needs to navigate. The evidence-based leaderships practices, transparent measures and responsible AI usage can complement the efforts to promote inclusivity goals. Person-to-person investment is still vital to the support of innovation and sustainable competitive advantage.</a:t>
            </a:r>
            <a:endParaRPr lang="en-GB"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D6EC68A-634C-4264-9877-091A3F2F7372}" type="slidenum">
              <a:t>21</a:t>
            </a:fld>
            <a:endParaRPr lang="en-US"/>
          </a:p>
        </p:txBody>
      </p:sp>
    </p:spTree>
    <p:extLst>
      <p:ext uri="{BB962C8B-B14F-4D97-AF65-F5344CB8AC3E}">
        <p14:creationId xmlns:p14="http://schemas.microsoft.com/office/powerpoint/2010/main" val="2843476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8/2/2026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8/2/2026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8/2/2026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8/2/2026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8/2/2026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8/2/2026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1.xml" /><Relationship Id="rId1" Type="http://schemas.openxmlformats.org/officeDocument/2006/relationships/slideLayout" Target="../slideLayouts/slideLayout2.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 Id="rId9" Type="http://schemas.openxmlformats.org/officeDocument/2006/relationships/image" Target="../media/image3.png" /></Relationships>
</file>

<file path=ppt/slides/_rels/slide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4.jpeg" /></Relationships>
</file>

<file path=ppt/slides/_rels/slide4.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notesSlide" Target="../notesSlides/notesSlide3.xml" /><Relationship Id="rId1" Type="http://schemas.openxmlformats.org/officeDocument/2006/relationships/slideLayout" Target="../slideLayouts/slideLayout2.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 Id="rId9" Type="http://schemas.openxmlformats.org/officeDocument/2006/relationships/image" Target="../media/image5.png" /></Relationships>
</file>

<file path=ppt/slides/_rels/slide5.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4.xml" /><Relationship Id="rId1" Type="http://schemas.openxmlformats.org/officeDocument/2006/relationships/slideLayout" Target="../slideLayouts/slideLayout2.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6.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notesSlide" Target="../notesSlides/notesSlide5.xml" /><Relationship Id="rId1" Type="http://schemas.openxmlformats.org/officeDocument/2006/relationships/slideLayout" Target="../slideLayouts/slideLayout2.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 Id="rId9" Type="http://schemas.openxmlformats.org/officeDocument/2006/relationships/image" Target="../media/image6.jpeg" /></Relationships>
</file>

<file path=ppt/slides/_rels/slide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6.xml" /><Relationship Id="rId1" Type="http://schemas.openxmlformats.org/officeDocument/2006/relationships/slideLayout" Target="../slideLayouts/slideLayout2.xml" /><Relationship Id="rId4" Type="http://schemas.openxmlformats.org/officeDocument/2006/relationships/image" Target="../media/image7.png" /></Relationships>
</file>

<file path=ppt/slides/_rels/slide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7.xml" /><Relationship Id="rId1" Type="http://schemas.openxmlformats.org/officeDocument/2006/relationships/slideLayout" Target="../slideLayouts/slideLayout2.xml" /><Relationship Id="rId4" Type="http://schemas.openxmlformats.org/officeDocument/2006/relationships/image" Target="../media/image8.png" /></Relationships>
</file>

<file path=ppt/slides/_rels/slide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8.xml" /><Relationship Id="rId1" Type="http://schemas.openxmlformats.org/officeDocument/2006/relationships/slideLayout" Target="../slideLayouts/slideLayout2.xml" /><Relationship Id="rId4" Type="http://schemas.openxmlformats.org/officeDocument/2006/relationships/image" Target="../media/image9.png" /></Relationships>
</file>

<file path=ppt/slides/_rels/slide1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9.xml" /><Relationship Id="rId1" Type="http://schemas.openxmlformats.org/officeDocument/2006/relationships/slideLayout" Target="../slideLayouts/slideLayout2.xml" /><Relationship Id="rId4" Type="http://schemas.openxmlformats.org/officeDocument/2006/relationships/image" Target="../media/image10.png" /></Relationships>
</file>

<file path=ppt/slides/_rels/slide11.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5.xml" /><Relationship Id="rId7" Type="http://schemas.microsoft.com/office/2007/relationships/diagramDrawing" Target="../diagrams/drawing5.xml" /><Relationship Id="rId2" Type="http://schemas.openxmlformats.org/officeDocument/2006/relationships/notesSlide" Target="../notesSlides/notesSlide10.xml" /><Relationship Id="rId1" Type="http://schemas.openxmlformats.org/officeDocument/2006/relationships/slideLayout" Target="../slideLayouts/slideLayout2.xml" /><Relationship Id="rId6" Type="http://schemas.openxmlformats.org/officeDocument/2006/relationships/diagramColors" Target="../diagrams/colors5.xml" /><Relationship Id="rId5" Type="http://schemas.openxmlformats.org/officeDocument/2006/relationships/diagramQuickStyle" Target="../diagrams/quickStyle5.xml" /><Relationship Id="rId4" Type="http://schemas.openxmlformats.org/officeDocument/2006/relationships/diagramLayout" Target="../diagrams/layout5.xml" /><Relationship Id="rId9" Type="http://schemas.openxmlformats.org/officeDocument/2006/relationships/image" Target="../media/image11.jpeg" /></Relationships>
</file>

<file path=ppt/slides/_rels/slide12.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6.xml" /><Relationship Id="rId7" Type="http://schemas.microsoft.com/office/2007/relationships/diagramDrawing" Target="../diagrams/drawing6.xml" /><Relationship Id="rId2" Type="http://schemas.openxmlformats.org/officeDocument/2006/relationships/notesSlide" Target="../notesSlides/notesSlide11.xml" /><Relationship Id="rId1" Type="http://schemas.openxmlformats.org/officeDocument/2006/relationships/slideLayout" Target="../slideLayouts/slideLayout2.xml" /><Relationship Id="rId6" Type="http://schemas.openxmlformats.org/officeDocument/2006/relationships/diagramColors" Target="../diagrams/colors6.xml" /><Relationship Id="rId5" Type="http://schemas.openxmlformats.org/officeDocument/2006/relationships/diagramQuickStyle" Target="../diagrams/quickStyle6.xml" /><Relationship Id="rId4" Type="http://schemas.openxmlformats.org/officeDocument/2006/relationships/diagramLayout" Target="../diagrams/layout6.xml" /><Relationship Id="rId9" Type="http://schemas.openxmlformats.org/officeDocument/2006/relationships/image" Target="../media/image12.png" /></Relationships>
</file>

<file path=ppt/slides/_rels/slide13.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12.xml" /><Relationship Id="rId1" Type="http://schemas.openxmlformats.org/officeDocument/2006/relationships/slideLayout" Target="../slideLayouts/slideLayout2.xml" /><Relationship Id="rId5" Type="http://schemas.openxmlformats.org/officeDocument/2006/relationships/image" Target="../media/image14.png" /><Relationship Id="rId4" Type="http://schemas.openxmlformats.org/officeDocument/2006/relationships/image" Target="../media/image2.png" /></Relationships>
</file>

<file path=ppt/slides/_rels/slide14.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13.xml" /><Relationship Id="rId1" Type="http://schemas.openxmlformats.org/officeDocument/2006/relationships/slideLayout" Target="../slideLayouts/slideLayout2.xml" /><Relationship Id="rId5" Type="http://schemas.openxmlformats.org/officeDocument/2006/relationships/image" Target="../media/image15.png" /><Relationship Id="rId4" Type="http://schemas.openxmlformats.org/officeDocument/2006/relationships/image" Target="../media/image2.png" /></Relationships>
</file>

<file path=ppt/slides/_rels/slide15.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14.xml" /><Relationship Id="rId1" Type="http://schemas.openxmlformats.org/officeDocument/2006/relationships/slideLayout" Target="../slideLayouts/slideLayout2.xml" /><Relationship Id="rId5" Type="http://schemas.openxmlformats.org/officeDocument/2006/relationships/image" Target="../media/image16.png" /><Relationship Id="rId4" Type="http://schemas.openxmlformats.org/officeDocument/2006/relationships/image" Target="../media/image2.png" /></Relationships>
</file>

<file path=ppt/slides/_rels/slide16.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15.xml" /><Relationship Id="rId1" Type="http://schemas.openxmlformats.org/officeDocument/2006/relationships/slideLayout" Target="../slideLayouts/slideLayout2.xml" /><Relationship Id="rId5" Type="http://schemas.openxmlformats.org/officeDocument/2006/relationships/image" Target="../media/image17.png" /><Relationship Id="rId4" Type="http://schemas.openxmlformats.org/officeDocument/2006/relationships/image" Target="../media/image2.png" /></Relationships>
</file>

<file path=ppt/slides/_rels/slide1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6.xml" /><Relationship Id="rId1" Type="http://schemas.openxmlformats.org/officeDocument/2006/relationships/slideLayout" Target="../slideLayouts/slideLayout2.xml" /><Relationship Id="rId4" Type="http://schemas.openxmlformats.org/officeDocument/2006/relationships/image" Target="../media/image18.png" /></Relationships>
</file>

<file path=ppt/slides/_rels/slide1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7.xml" /><Relationship Id="rId1" Type="http://schemas.openxmlformats.org/officeDocument/2006/relationships/slideLayout" Target="../slideLayouts/slideLayout2.xml" /><Relationship Id="rId4" Type="http://schemas.openxmlformats.org/officeDocument/2006/relationships/image" Target="../media/image19.png" /></Relationships>
</file>

<file path=ppt/slides/_rels/slide1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8.xml" /><Relationship Id="rId1" Type="http://schemas.openxmlformats.org/officeDocument/2006/relationships/slideLayout" Target="../slideLayouts/slideLayout2.xml" /><Relationship Id="rId4" Type="http://schemas.openxmlformats.org/officeDocument/2006/relationships/image" Target="../media/image20.png" /></Relationships>
</file>

<file path=ppt/slides/_rels/slide20.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7.xml" /><Relationship Id="rId7" Type="http://schemas.microsoft.com/office/2007/relationships/diagramDrawing" Target="../diagrams/drawing7.xml" /><Relationship Id="rId2" Type="http://schemas.openxmlformats.org/officeDocument/2006/relationships/notesSlide" Target="../notesSlides/notesSlide19.xml" /><Relationship Id="rId1" Type="http://schemas.openxmlformats.org/officeDocument/2006/relationships/slideLayout" Target="../slideLayouts/slideLayout2.xml" /><Relationship Id="rId6" Type="http://schemas.openxmlformats.org/officeDocument/2006/relationships/diagramColors" Target="../diagrams/colors7.xml" /><Relationship Id="rId5" Type="http://schemas.openxmlformats.org/officeDocument/2006/relationships/diagramQuickStyle" Target="../diagrams/quickStyle7.xml" /><Relationship Id="rId4" Type="http://schemas.openxmlformats.org/officeDocument/2006/relationships/diagramLayout" Target="../diagrams/layout7.xml" /><Relationship Id="rId9" Type="http://schemas.openxmlformats.org/officeDocument/2006/relationships/image" Target="../media/image21.png" /></Relationships>
</file>

<file path=ppt/slides/_rels/slide21.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8.xml" /><Relationship Id="rId7" Type="http://schemas.microsoft.com/office/2007/relationships/diagramDrawing" Target="../diagrams/drawing8.xml" /><Relationship Id="rId2" Type="http://schemas.openxmlformats.org/officeDocument/2006/relationships/notesSlide" Target="../notesSlides/notesSlide20.xml" /><Relationship Id="rId1" Type="http://schemas.openxmlformats.org/officeDocument/2006/relationships/slideLayout" Target="../slideLayouts/slideLayout2.xml" /><Relationship Id="rId6" Type="http://schemas.openxmlformats.org/officeDocument/2006/relationships/diagramColors" Target="../diagrams/colors8.xml" /><Relationship Id="rId5" Type="http://schemas.openxmlformats.org/officeDocument/2006/relationships/diagramQuickStyle" Target="../diagrams/quickStyle8.xml" /><Relationship Id="rId4" Type="http://schemas.openxmlformats.org/officeDocument/2006/relationships/diagramLayout" Target="../diagrams/layout8.xml" /></Relationships>
</file>

<file path=ppt/slides/_rels/slide22.xml.rels><?xml version="1.0" encoding="UTF-8" standalone="yes"?>
<Relationships xmlns="http://schemas.openxmlformats.org/package/2006/relationships"><Relationship Id="rId2" Type="http://schemas.openxmlformats.org/officeDocument/2006/relationships/hyperlink" Target="https://www.eeoc.gov/newsroom/eeoc-sues-tesla-racial-harassment-and-retaliation" TargetMode="External"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3" Type="http://schemas.openxmlformats.org/officeDocument/2006/relationships/hyperlink" Target="https://peoplereturn.com/company-profiles/tesla/" TargetMode="External" /><Relationship Id="rId2" Type="http://schemas.openxmlformats.org/officeDocument/2006/relationships/hyperlink" Target="https://www.macrotrends.net/stocks/charts/TSLA/tesla/number-of-employees" TargetMode="External" /><Relationship Id="rId1" Type="http://schemas.openxmlformats.org/officeDocument/2006/relationships/slideLayout" Target="../slideLayouts/slideLayout2.xml" /><Relationship Id="rId6" Type="http://schemas.openxmlformats.org/officeDocument/2006/relationships/hyperlink" Target="https://ir.tesla.com/contact-us#contact-us" TargetMode="External" /><Relationship Id="rId5" Type="http://schemas.openxmlformats.org/officeDocument/2006/relationships/hyperlink" Target="https://www.tesla.com/ns_videos/2025-tesla-impact-report.pdf" TargetMode="External" /><Relationship Id="rId4" Type="http://schemas.openxmlformats.org/officeDocument/2006/relationships/hyperlink" Target="https://www.tesla.com/sites/default/files/downloads/2020-DEI-impact-report.pdf" TargetMode="External" /></Relationships>
</file>

<file path=ppt/slides/_rels/slide24.xml.rels><?xml version="1.0" encoding="UTF-8" standalone="yes"?>
<Relationships xmlns="http://schemas.openxmlformats.org/package/2006/relationships"><Relationship Id="rId2" Type="http://schemas.openxmlformats.org/officeDocument/2006/relationships/image" Target="../media/image22.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7DBC587-2D30-0533-01C6-97AAE92F1AF5}"/>
              </a:ext>
            </a:extLst>
          </p:cNvPr>
          <p:cNvPicPr>
            <a:picLocks noChangeAspect="1"/>
          </p:cNvPicPr>
          <p:nvPr/>
        </p:nvPicPr>
        <p:blipFill rotWithShape="1">
          <a:blip r:embed="rId2">
            <a:extLst>
              <a:ext uri="{28A0092B-C50C-407E-A947-70E740481C1C}">
                <a14:useLocalDpi xmlns:a14="http://schemas.microsoft.com/office/drawing/2010/main" val="0"/>
              </a:ext>
            </a:extLst>
          </a:blip>
          <a:srcRect b="21349"/>
          <a:stretch/>
        </p:blipFill>
        <p:spPr>
          <a:xfrm>
            <a:off x="0" y="0"/>
            <a:ext cx="12192000" cy="5688886"/>
          </a:xfrm>
          <a:prstGeom prst="rect">
            <a:avLst/>
          </a:prstGeom>
        </p:spPr>
      </p:pic>
      <p:sp>
        <p:nvSpPr>
          <p:cNvPr id="3" name="TextBox 2">
            <a:extLst>
              <a:ext uri="{FF2B5EF4-FFF2-40B4-BE49-F238E27FC236}">
                <a16:creationId xmlns:a16="http://schemas.microsoft.com/office/drawing/2014/main" id="{DD4064FC-9132-CEC9-53EC-9D9886F578B0}"/>
              </a:ext>
            </a:extLst>
          </p:cNvPr>
          <p:cNvSpPr txBox="1"/>
          <p:nvPr/>
        </p:nvSpPr>
        <p:spPr>
          <a:xfrm>
            <a:off x="152401" y="5816906"/>
            <a:ext cx="4818994" cy="872034"/>
          </a:xfrm>
          <a:prstGeom prst="rect">
            <a:avLst/>
          </a:prstGeom>
          <a:noFill/>
        </p:spPr>
        <p:txBody>
          <a:bodyPr wrap="square">
            <a:spAutoFit/>
          </a:bodyPr>
          <a:lstStyle/>
          <a:p>
            <a:pPr marL="0" marR="0">
              <a:lnSpc>
                <a:spcPct val="150000"/>
              </a:lnSpc>
              <a:spcBef>
                <a:spcPts val="0"/>
              </a:spcBef>
              <a:spcAft>
                <a:spcPts val="0"/>
              </a:spcAft>
            </a:pPr>
            <a:r>
              <a:rPr lang="en-GB" sz="1800" dirty="0" err="1">
                <a:effectLst/>
                <a:latin typeface="Arial" panose="020B0604020202020204" pitchFamily="34" charset="0"/>
                <a:ea typeface="Arial" panose="020B0604020202020204" pitchFamily="34" charset="0"/>
              </a:rPr>
              <a:t>Vasukumar</a:t>
            </a:r>
            <a:r>
              <a:rPr lang="en-GB" sz="1800" dirty="0">
                <a:effectLst/>
                <a:latin typeface="Arial" panose="020B0604020202020204" pitchFamily="34" charset="0"/>
                <a:ea typeface="Arial" panose="020B0604020202020204" pitchFamily="34" charset="0"/>
              </a:rPr>
              <a:t> </a:t>
            </a:r>
            <a:r>
              <a:rPr lang="en-GB" sz="1800" dirty="0" err="1">
                <a:effectLst/>
                <a:latin typeface="Arial" panose="020B0604020202020204" pitchFamily="34" charset="0"/>
                <a:ea typeface="Arial" panose="020B0604020202020204" pitchFamily="34" charset="0"/>
              </a:rPr>
              <a:t>Jayeshbhai</a:t>
            </a:r>
            <a:r>
              <a:rPr lang="en-GB" sz="1800" dirty="0">
                <a:effectLst/>
                <a:latin typeface="Arial" panose="020B0604020202020204" pitchFamily="34" charset="0"/>
                <a:ea typeface="Arial" panose="020B0604020202020204" pitchFamily="34" charset="0"/>
              </a:rPr>
              <a:t> Patel</a:t>
            </a:r>
          </a:p>
          <a:p>
            <a:pPr marL="0" marR="0">
              <a:lnSpc>
                <a:spcPct val="150000"/>
              </a:lnSpc>
              <a:spcBef>
                <a:spcPts val="0"/>
              </a:spcBef>
              <a:spcAft>
                <a:spcPts val="0"/>
              </a:spcAft>
            </a:pPr>
            <a:r>
              <a:rPr lang="en-GB" sz="1800" dirty="0" err="1">
                <a:effectLst/>
                <a:latin typeface="Arial" panose="020B0604020202020204" pitchFamily="34" charset="0"/>
                <a:ea typeface="Arial" panose="020B0604020202020204" pitchFamily="34" charset="0"/>
              </a:rPr>
              <a:t>Motivaras</a:t>
            </a:r>
            <a:r>
              <a:rPr lang="en-GB" sz="1800" dirty="0">
                <a:effectLst/>
                <a:latin typeface="Arial" panose="020B0604020202020204" pitchFamily="34" charset="0"/>
                <a:ea typeface="Arial" panose="020B0604020202020204" pitchFamily="34" charset="0"/>
              </a:rPr>
              <a:t> </a:t>
            </a:r>
            <a:r>
              <a:rPr lang="en-GB" dirty="0" err="1">
                <a:latin typeface="Arial" panose="020B0604020202020204" pitchFamily="34" charset="0"/>
                <a:ea typeface="Arial" panose="020B0604020202020204" pitchFamily="34" charset="0"/>
              </a:rPr>
              <a:t>K</a:t>
            </a:r>
            <a:r>
              <a:rPr lang="en-GB" sz="1800" dirty="0" err="1">
                <a:effectLst/>
                <a:latin typeface="Arial" panose="020B0604020202020204" pitchFamily="34" charset="0"/>
                <a:ea typeface="Arial" panose="020B0604020202020204" pitchFamily="34" charset="0"/>
              </a:rPr>
              <a:t>eval</a:t>
            </a:r>
            <a:r>
              <a:rPr lang="en-GB" sz="1800" dirty="0">
                <a:effectLst/>
                <a:latin typeface="Arial" panose="020B0604020202020204" pitchFamily="34" charset="0"/>
                <a:ea typeface="Arial" panose="020B0604020202020204" pitchFamily="34" charset="0"/>
              </a:rPr>
              <a:t> </a:t>
            </a:r>
            <a:r>
              <a:rPr lang="en-GB" sz="1800" dirty="0" err="1">
                <a:effectLst/>
                <a:latin typeface="Arial" panose="020B0604020202020204" pitchFamily="34" charset="0"/>
                <a:ea typeface="Arial" panose="020B0604020202020204" pitchFamily="34" charset="0"/>
              </a:rPr>
              <a:t>Kishorbhai</a:t>
            </a:r>
            <a:endParaRPr lang="en-GB" sz="1800" dirty="0">
              <a:effectLst/>
              <a:latin typeface="Arial" panose="020B0604020202020204" pitchFamily="34" charset="0"/>
              <a:ea typeface="Arial" panose="020B0604020202020204" pitchFamily="34" charset="0"/>
            </a:endParaRPr>
          </a:p>
        </p:txBody>
      </p:sp>
      <p:sp>
        <p:nvSpPr>
          <p:cNvPr id="2" name="TextBox 1">
            <a:extLst>
              <a:ext uri="{FF2B5EF4-FFF2-40B4-BE49-F238E27FC236}">
                <a16:creationId xmlns:a16="http://schemas.microsoft.com/office/drawing/2014/main" id="{0D7D4A8F-FF2C-811A-CB4C-7EC4E2BCB12C}"/>
              </a:ext>
            </a:extLst>
          </p:cNvPr>
          <p:cNvSpPr txBox="1"/>
          <p:nvPr/>
        </p:nvSpPr>
        <p:spPr>
          <a:xfrm>
            <a:off x="6511159" y="5860252"/>
            <a:ext cx="4818994" cy="785343"/>
          </a:xfrm>
          <a:prstGeom prst="rect">
            <a:avLst/>
          </a:prstGeom>
          <a:noFill/>
        </p:spPr>
        <p:txBody>
          <a:bodyPr wrap="square">
            <a:spAutoFit/>
          </a:bodyPr>
          <a:lstStyle/>
          <a:p>
            <a:pPr marL="0" marR="0">
              <a:lnSpc>
                <a:spcPct val="150000"/>
              </a:lnSpc>
              <a:spcBef>
                <a:spcPts val="0"/>
              </a:spcBef>
              <a:spcAft>
                <a:spcPts val="0"/>
              </a:spcAft>
            </a:pPr>
            <a:r>
              <a:rPr lang="en-US" sz="1600" dirty="0">
                <a:effectLst/>
                <a:latin typeface="Arial" panose="020B0604020202020204" pitchFamily="34" charset="0"/>
                <a:ea typeface="Arial" panose="020B0604020202020204" pitchFamily="34" charset="0"/>
              </a:rPr>
              <a:t>Dhruv </a:t>
            </a:r>
            <a:r>
              <a:rPr lang="en-US" sz="1600" dirty="0" err="1">
                <a:latin typeface="Arial" panose="020B0604020202020204" pitchFamily="34" charset="0"/>
                <a:ea typeface="Arial" panose="020B0604020202020204" pitchFamily="34" charset="0"/>
              </a:rPr>
              <a:t>T</a:t>
            </a:r>
            <a:r>
              <a:rPr lang="en-US" sz="1600" dirty="0" err="1">
                <a:effectLst/>
                <a:latin typeface="Arial" panose="020B0604020202020204" pitchFamily="34" charset="0"/>
                <a:ea typeface="Arial" panose="020B0604020202020204" pitchFamily="34" charset="0"/>
              </a:rPr>
              <a:t>usharbhai</a:t>
            </a:r>
            <a:r>
              <a:rPr lang="en-US" sz="1600" dirty="0">
                <a:effectLst/>
                <a:latin typeface="Arial" panose="020B0604020202020204" pitchFamily="34" charset="0"/>
                <a:ea typeface="Arial" panose="020B0604020202020204" pitchFamily="34" charset="0"/>
              </a:rPr>
              <a:t> Prajapati</a:t>
            </a:r>
            <a:endParaRPr lang="en-GB" dirty="0">
              <a:latin typeface="Arial" panose="020B0604020202020204" pitchFamily="34" charset="0"/>
              <a:ea typeface="Arial" panose="020B0604020202020204" pitchFamily="34" charset="0"/>
            </a:endParaRPr>
          </a:p>
          <a:p>
            <a:pPr marL="0" marR="0">
              <a:lnSpc>
                <a:spcPct val="150000"/>
              </a:lnSpc>
              <a:spcBef>
                <a:spcPts val="0"/>
              </a:spcBef>
              <a:spcAft>
                <a:spcPts val="0"/>
              </a:spcAft>
            </a:pPr>
            <a:r>
              <a:rPr lang="en-US" sz="1600" dirty="0" err="1">
                <a:effectLst/>
                <a:latin typeface="Arial" panose="020B0604020202020204" pitchFamily="34" charset="0"/>
                <a:ea typeface="Arial" panose="020B0604020202020204" pitchFamily="34" charset="0"/>
              </a:rPr>
              <a:t>Kunjan</a:t>
            </a:r>
            <a:r>
              <a:rPr lang="en-US" sz="1600" dirty="0">
                <a:effectLst/>
                <a:latin typeface="Arial" panose="020B0604020202020204" pitchFamily="34" charset="0"/>
                <a:ea typeface="Arial" panose="020B0604020202020204" pitchFamily="34" charset="0"/>
              </a:rPr>
              <a:t> </a:t>
            </a:r>
            <a:r>
              <a:rPr lang="en-US" sz="1600" dirty="0">
                <a:latin typeface="Arial" panose="020B0604020202020204" pitchFamily="34" charset="0"/>
                <a:ea typeface="Arial" panose="020B0604020202020204" pitchFamily="34" charset="0"/>
              </a:rPr>
              <a:t>M</a:t>
            </a:r>
            <a:r>
              <a:rPr lang="en-US" sz="1600">
                <a:effectLst/>
                <a:latin typeface="Arial" panose="020B0604020202020204" pitchFamily="34" charset="0"/>
                <a:ea typeface="Arial" panose="020B0604020202020204" pitchFamily="34" charset="0"/>
              </a:rPr>
              <a:t>ukundbhai</a:t>
            </a:r>
            <a:r>
              <a:rPr lang="en-US" sz="1600" dirty="0">
                <a:effectLst/>
                <a:latin typeface="Arial" panose="020B0604020202020204" pitchFamily="34" charset="0"/>
                <a:ea typeface="Arial" panose="020B0604020202020204" pitchFamily="34" charset="0"/>
              </a:rPr>
              <a:t> Patel</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689E4-6DF8-B18C-BF97-B412C7C667BC}"/>
              </a:ext>
            </a:extLst>
          </p:cNvPr>
          <p:cNvSpPr>
            <a:spLocks noGrp="1"/>
          </p:cNvSpPr>
          <p:nvPr>
            <p:ph type="title"/>
          </p:nvPr>
        </p:nvSpPr>
        <p:spPr>
          <a:xfrm>
            <a:off x="2456143" y="491083"/>
            <a:ext cx="6639730" cy="668342"/>
          </a:xfrm>
        </p:spPr>
        <p:txBody>
          <a:bodyPr>
            <a:noAutofit/>
          </a:bodyPr>
          <a:lstStyle/>
          <a:p>
            <a:pPr algn="ctr"/>
            <a:r>
              <a:rPr lang="en-GB" sz="2400" b="1" u="sng" dirty="0">
                <a:effectLst/>
                <a:latin typeface="Arial" panose="020B0604020202020204" pitchFamily="34" charset="0"/>
                <a:ea typeface="Arial" panose="020B0604020202020204" pitchFamily="34" charset="0"/>
                <a:cs typeface="Arial" panose="020B0604020202020204" pitchFamily="34" charset="0"/>
              </a:rPr>
              <a:t>HUMAN CAPITAL MANAGEMENT AND DEI AT TESLA</a:t>
            </a:r>
            <a:endParaRPr lang="en-US" sz="2400" b="1" u="sng" dirty="0">
              <a:latin typeface="Arial" panose="020B0604020202020204" pitchFamily="34" charset="0"/>
              <a:cs typeface="Arial" panose="020B0604020202020204" pitchFamily="34" charset="0"/>
            </a:endParaRPr>
          </a:p>
        </p:txBody>
      </p:sp>
      <p:graphicFrame>
        <p:nvGraphicFramePr>
          <p:cNvPr id="6" name="Content Placeholder 2">
            <a:extLst>
              <a:ext uri="{FF2B5EF4-FFF2-40B4-BE49-F238E27FC236}">
                <a16:creationId xmlns:a16="http://schemas.microsoft.com/office/drawing/2014/main" id="{0452B6D4-1AEE-FD37-DC69-B7CBEAED2BFF}"/>
              </a:ext>
            </a:extLst>
          </p:cNvPr>
          <p:cNvGraphicFramePr>
            <a:graphicFrameLocks noGrp="1"/>
          </p:cNvGraphicFramePr>
          <p:nvPr>
            <p:ph idx="1"/>
            <p:extLst>
              <p:ext uri="{D42A27DB-BD31-4B8C-83A1-F6EECF244321}">
                <p14:modId xmlns:p14="http://schemas.microsoft.com/office/powerpoint/2010/main" val="1761462030"/>
              </p:ext>
            </p:extLst>
          </p:nvPr>
        </p:nvGraphicFramePr>
        <p:xfrm>
          <a:off x="655320" y="1488413"/>
          <a:ext cx="4893276" cy="4341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TextBox 20">
            <a:extLst>
              <a:ext uri="{FF2B5EF4-FFF2-40B4-BE49-F238E27FC236}">
                <a16:creationId xmlns:a16="http://schemas.microsoft.com/office/drawing/2014/main" id="{239340E3-2F3E-DAD6-0568-05903DB24496}"/>
              </a:ext>
            </a:extLst>
          </p:cNvPr>
          <p:cNvSpPr txBox="1"/>
          <p:nvPr/>
        </p:nvSpPr>
        <p:spPr>
          <a:xfrm>
            <a:off x="9172877" y="6487426"/>
            <a:ext cx="281258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 </a:t>
            </a:r>
            <a:r>
              <a:rPr lang="en-GB" sz="1100" dirty="0">
                <a:effectLst/>
                <a:latin typeface="Times New Roman" panose="02020603050405020304" pitchFamily="18" charset="0"/>
                <a:ea typeface="Times New Roman" panose="02020603050405020304" pitchFamily="18" charset="0"/>
              </a:rPr>
              <a:t> https://corporatefinanceinstitute.com/</a:t>
            </a:r>
            <a:endParaRPr lang="en-US" sz="1100" dirty="0">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A92EEAA1-3C27-8BC7-2E4C-340566B6D6B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24963" y="250144"/>
            <a:ext cx="1150219" cy="115021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trategic Human Resource Management DEI Leadership Competencies">
            <a:extLst>
              <a:ext uri="{FF2B5EF4-FFF2-40B4-BE49-F238E27FC236}">
                <a16:creationId xmlns:a16="http://schemas.microsoft.com/office/drawing/2014/main" id="{026560DB-88A1-F0A1-41AA-A5C80391E36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76272" y="1488412"/>
            <a:ext cx="4282028" cy="4330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239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1" name="Rectangle 2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804024-2AC1-548B-C689-928EE3B8B538}"/>
              </a:ext>
            </a:extLst>
          </p:cNvPr>
          <p:cNvSpPr>
            <a:spLocks noGrp="1"/>
          </p:cNvSpPr>
          <p:nvPr>
            <p:ph type="title"/>
          </p:nvPr>
        </p:nvSpPr>
        <p:spPr>
          <a:xfrm>
            <a:off x="833996" y="807957"/>
            <a:ext cx="4654013" cy="997341"/>
          </a:xfrm>
        </p:spPr>
        <p:txBody>
          <a:bodyPr anchor="ctr">
            <a:normAutofit/>
          </a:bodyPr>
          <a:lstStyle/>
          <a:p>
            <a:pPr algn="ctr"/>
            <a:r>
              <a:rPr lang="en-GB" sz="2400" b="1" u="sng" dirty="0">
                <a:effectLst/>
                <a:latin typeface="Arial" panose="020B0604020202020204" pitchFamily="34" charset="0"/>
                <a:ea typeface="Arial" panose="020B0604020202020204" pitchFamily="34" charset="0"/>
                <a:cs typeface="Arial" panose="020B0604020202020204" pitchFamily="34" charset="0"/>
              </a:rPr>
              <a:t>TESLA OVERVIEW</a:t>
            </a:r>
            <a:endParaRPr lang="en-US" sz="4800" b="1" u="sng" dirty="0">
              <a:latin typeface="Arial" panose="020B0604020202020204" pitchFamily="34" charset="0"/>
              <a:cs typeface="Arial" panose="020B0604020202020204" pitchFamily="34" charset="0"/>
            </a:endParaRPr>
          </a:p>
        </p:txBody>
      </p:sp>
      <p:sp>
        <p:nvSpPr>
          <p:cNvPr id="22" name="Content Placeholder 2">
            <a:extLst>
              <a:ext uri="{FF2B5EF4-FFF2-40B4-BE49-F238E27FC236}">
                <a16:creationId xmlns:a16="http://schemas.microsoft.com/office/drawing/2014/main" id="{B4DCAF12-DFE8-2259-AC6D-623DC2CCFC43}"/>
              </a:ext>
            </a:extLst>
          </p:cNvPr>
          <p:cNvSpPr>
            <a:spLocks noGrp="1"/>
          </p:cNvSpPr>
          <p:nvPr>
            <p:ph idx="1"/>
          </p:nvPr>
        </p:nvSpPr>
        <p:spPr>
          <a:xfrm>
            <a:off x="325111" y="2167385"/>
            <a:ext cx="5427242" cy="3945218"/>
          </a:xfrm>
        </p:spPr>
        <p:txBody>
          <a:bodyPr vert="horz" lIns="91440" tIns="45720" rIns="91440" bIns="45720" rtlCol="0" anchor="ctr">
            <a:normAutofit/>
          </a:bodyPr>
          <a:lstStyle/>
          <a:p>
            <a:pPr marL="342900" lvl="0" indent="-342900" algn="just">
              <a:lnSpc>
                <a:spcPct val="150000"/>
              </a:lnSpc>
              <a:buFont typeface="Arial" panose="020B0604020202020204" pitchFamily="34" charset="0"/>
              <a:buChar char="●"/>
            </a:pPr>
            <a:r>
              <a:rPr lang="en-GB" sz="1600" u="none" strike="noStrike" dirty="0">
                <a:effectLst/>
                <a:latin typeface="Aptos (Body)"/>
                <a:ea typeface="Times New Roman" panose="02020603050405020304" pitchFamily="18" charset="0"/>
              </a:rPr>
              <a:t>Tesla is an international electric vehicle, energy storage and artificial intelligence company.</a:t>
            </a:r>
            <a:endParaRPr lang="en-GB" sz="16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600" u="none" strike="noStrike" dirty="0">
                <a:effectLst/>
                <a:latin typeface="Aptos (Body)"/>
                <a:ea typeface="Times New Roman" panose="02020603050405020304" pitchFamily="18" charset="0"/>
              </a:rPr>
              <a:t>The headquarters continue to be in Austin, Texas, with worldwide manufacturing support (Tesla.com, 2026).</a:t>
            </a:r>
            <a:endParaRPr lang="en-GB" sz="16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600" u="none" strike="noStrike" dirty="0">
                <a:effectLst/>
                <a:latin typeface="Aptos (Body)"/>
                <a:ea typeface="Times New Roman" panose="02020603050405020304" pitchFamily="18" charset="0"/>
              </a:rPr>
              <a:t>The mission focuses on the materialisation of the global shift towards sustainable energy and sustainable transportation solutions (Tesla.com, 2025).</a:t>
            </a:r>
            <a:endParaRPr lang="en-GB" sz="16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600" u="none" strike="noStrike" dirty="0">
                <a:effectLst/>
                <a:latin typeface="Aptos (Body)"/>
                <a:ea typeface="Times New Roman" panose="02020603050405020304" pitchFamily="18" charset="0"/>
              </a:rPr>
              <a:t>The global workforce is in excess of 100,000 in various global locations (Macrotrends.net, 2026).</a:t>
            </a:r>
            <a:endParaRPr lang="en-GB" sz="1600" u="none" strike="noStrike" dirty="0">
              <a:effectLst/>
              <a:latin typeface="Aptos (Body)"/>
              <a:ea typeface="Arial" panose="020B0604020202020204" pitchFamily="34" charset="0"/>
            </a:endParaRPr>
          </a:p>
        </p:txBody>
      </p:sp>
      <p:sp>
        <p:nvSpPr>
          <p:cNvPr id="5" name="TextBox 4">
            <a:extLst>
              <a:ext uri="{FF2B5EF4-FFF2-40B4-BE49-F238E27FC236}">
                <a16:creationId xmlns:a16="http://schemas.microsoft.com/office/drawing/2014/main" id="{3388DEEC-29C7-032C-AEF3-BD2B24B05FD5}"/>
              </a:ext>
            </a:extLst>
          </p:cNvPr>
          <p:cNvSpPr txBox="1"/>
          <p:nvPr/>
        </p:nvSpPr>
        <p:spPr>
          <a:xfrm>
            <a:off x="9269128" y="6487426"/>
            <a:ext cx="271633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 </a:t>
            </a:r>
            <a:r>
              <a:rPr lang="en-GB" sz="1100" dirty="0">
                <a:effectLst/>
                <a:latin typeface="Times New Roman" panose="02020603050405020304" pitchFamily="18" charset="0"/>
                <a:ea typeface="Times New Roman" panose="02020603050405020304" pitchFamily="18" charset="0"/>
              </a:rPr>
              <a:t>https://screenrant.com/</a:t>
            </a:r>
            <a:endParaRPr lang="en-US" sz="11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ABFC8F8-61F1-66BA-B394-A0EA457577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86421" y="177580"/>
            <a:ext cx="1129047" cy="11290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o Founded Tesla? It Wasn't Elon Musk">
            <a:extLst>
              <a:ext uri="{FF2B5EF4-FFF2-40B4-BE49-F238E27FC236}">
                <a16:creationId xmlns:a16="http://schemas.microsoft.com/office/drawing/2014/main" id="{8BF14F35-1623-5763-74A4-584EAAB5D0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1982" y="1927582"/>
            <a:ext cx="5400386" cy="332326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903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811984-53F8-86E2-4889-A615B5CFF7EE}"/>
              </a:ext>
            </a:extLst>
          </p:cNvPr>
          <p:cNvSpPr>
            <a:spLocks noGrp="1"/>
          </p:cNvSpPr>
          <p:nvPr>
            <p:ph type="title"/>
          </p:nvPr>
        </p:nvSpPr>
        <p:spPr>
          <a:xfrm>
            <a:off x="167068" y="1888242"/>
            <a:ext cx="3703671" cy="1147502"/>
          </a:xfrm>
        </p:spPr>
        <p:txBody>
          <a:bodyPr anchor="b">
            <a:normAutofit/>
          </a:bodyPr>
          <a:lstStyle/>
          <a:p>
            <a:pPr algn="ctr"/>
            <a:r>
              <a:rPr lang="en-GB" sz="2400" b="1" u="sng" dirty="0">
                <a:solidFill>
                  <a:schemeClr val="bg1"/>
                </a:solidFill>
                <a:effectLst/>
                <a:latin typeface="Arial" panose="020B0604020202020204" pitchFamily="34" charset="0"/>
                <a:ea typeface="Arial" panose="020B0604020202020204" pitchFamily="34" charset="0"/>
                <a:cs typeface="Arial" panose="020B0604020202020204" pitchFamily="34" charset="0"/>
              </a:rPr>
              <a:t>UNDERSTANDING DIVERSITY, EQUITY, AND INCLUSION</a:t>
            </a:r>
            <a:endParaRPr lang="en-US" b="1" u="sng" dirty="0">
              <a:solidFill>
                <a:schemeClr val="bg1"/>
              </a:solidFill>
              <a:latin typeface="Arial" panose="020B0604020202020204" pitchFamily="34" charset="0"/>
              <a:cs typeface="Arial" panose="020B0604020202020204" pitchFamily="34" charset="0"/>
            </a:endParaRPr>
          </a:p>
        </p:txBody>
      </p:sp>
      <p:graphicFrame>
        <p:nvGraphicFramePr>
          <p:cNvPr id="25" name="Content Placeholder 2">
            <a:extLst>
              <a:ext uri="{FF2B5EF4-FFF2-40B4-BE49-F238E27FC236}">
                <a16:creationId xmlns:a16="http://schemas.microsoft.com/office/drawing/2014/main" id="{E9453DE1-9A5E-26AF-DF8C-6F382FB99328}"/>
              </a:ext>
            </a:extLst>
          </p:cNvPr>
          <p:cNvGraphicFramePr>
            <a:graphicFrameLocks noGrp="1"/>
          </p:cNvGraphicFramePr>
          <p:nvPr>
            <p:ph idx="1"/>
            <p:extLst>
              <p:ext uri="{D42A27DB-BD31-4B8C-83A1-F6EECF244321}">
                <p14:modId xmlns:p14="http://schemas.microsoft.com/office/powerpoint/2010/main" val="160315304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a:extLst>
              <a:ext uri="{FF2B5EF4-FFF2-40B4-BE49-F238E27FC236}">
                <a16:creationId xmlns:a16="http://schemas.microsoft.com/office/drawing/2014/main" id="{F8CBA1DA-2AAD-DA63-A3A8-F7317DA950C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17034" y="501248"/>
            <a:ext cx="1203741" cy="12037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iversity, Equity, and Inclusion (DEI)">
            <a:extLst>
              <a:ext uri="{FF2B5EF4-FFF2-40B4-BE49-F238E27FC236}">
                <a16:creationId xmlns:a16="http://schemas.microsoft.com/office/drawing/2014/main" id="{13AB9785-EB62-6643-D49C-D6982A7C2ECD}"/>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3218998"/>
            <a:ext cx="4037824" cy="2094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478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4A7426-D61C-2449-6123-354C6CD53D9F}"/>
              </a:ext>
            </a:extLst>
          </p:cNvPr>
          <p:cNvSpPr>
            <a:spLocks noGrp="1"/>
          </p:cNvSpPr>
          <p:nvPr>
            <p:ph type="title"/>
          </p:nvPr>
        </p:nvSpPr>
        <p:spPr>
          <a:xfrm>
            <a:off x="3382318" y="753971"/>
            <a:ext cx="5116790" cy="550416"/>
          </a:xfrm>
        </p:spPr>
        <p:txBody>
          <a:bodyPr anchor="b">
            <a:normAutofit fontScale="90000"/>
          </a:bodyPr>
          <a:lstStyle/>
          <a:p>
            <a:pPr algn="ctr"/>
            <a:r>
              <a:rPr lang="en-GB" sz="2400" b="1" u="sng" dirty="0">
                <a:effectLst/>
                <a:latin typeface="Arial" panose="020B0604020202020204" pitchFamily="34" charset="0"/>
                <a:ea typeface="Arial" panose="020B0604020202020204" pitchFamily="34" charset="0"/>
              </a:rPr>
              <a:t>IMPORTANCE OF DEI WITHIN HUMAN CAPITAL MANAGEMENT</a:t>
            </a:r>
            <a:endParaRPr lang="en-US" sz="8000" b="1" u="sng"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91B2183C-89C0-7128-DB85-F5B3AA6EF7D3}"/>
              </a:ext>
            </a:extLst>
          </p:cNvPr>
          <p:cNvGraphicFramePr>
            <a:graphicFrameLocks noGrp="1"/>
          </p:cNvGraphicFramePr>
          <p:nvPr>
            <p:ph idx="1"/>
            <p:extLst>
              <p:ext uri="{D42A27DB-BD31-4B8C-83A1-F6EECF244321}">
                <p14:modId xmlns:p14="http://schemas.microsoft.com/office/powerpoint/2010/main" val="2555989760"/>
              </p:ext>
            </p:extLst>
          </p:nvPr>
        </p:nvGraphicFramePr>
        <p:xfrm>
          <a:off x="838200" y="1647990"/>
          <a:ext cx="10515600" cy="463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D68A11FE-57A8-85F9-56A3-4329B8064E9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47011" y="389342"/>
            <a:ext cx="1203741" cy="1203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207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811984-53F8-86E2-4889-A615B5CFF7EE}"/>
              </a:ext>
            </a:extLst>
          </p:cNvPr>
          <p:cNvSpPr>
            <a:spLocks noGrp="1"/>
          </p:cNvSpPr>
          <p:nvPr>
            <p:ph type="title"/>
          </p:nvPr>
        </p:nvSpPr>
        <p:spPr>
          <a:xfrm>
            <a:off x="143826" y="1720776"/>
            <a:ext cx="3703671" cy="1147502"/>
          </a:xfrm>
        </p:spPr>
        <p:txBody>
          <a:bodyPr anchor="b">
            <a:normAutofit/>
          </a:bodyPr>
          <a:lstStyle/>
          <a:p>
            <a:pPr algn="ctr"/>
            <a:r>
              <a:rPr lang="en-GB" sz="2400" b="1" u="sng" dirty="0">
                <a:solidFill>
                  <a:schemeClr val="bg1"/>
                </a:solidFill>
                <a:effectLst/>
                <a:latin typeface="Arial" panose="020B0604020202020204" pitchFamily="34" charset="0"/>
                <a:ea typeface="Arial" panose="020B0604020202020204" pitchFamily="34" charset="0"/>
              </a:rPr>
              <a:t>TESLA'S CURRENT DEI POLICIES AND PRACTICES</a:t>
            </a:r>
            <a:endParaRPr lang="en-US" sz="3200" b="1" u="sng" dirty="0">
              <a:solidFill>
                <a:schemeClr val="bg1"/>
              </a:solidFill>
              <a:latin typeface="Times New Roman" panose="02020603050405020304" pitchFamily="18" charset="0"/>
              <a:ea typeface="Tahoma" panose="020B0604030504040204" pitchFamily="34" charset="0"/>
              <a:cs typeface="Times New Roman" panose="02020603050405020304" pitchFamily="18" charset="0"/>
            </a:endParaRPr>
          </a:p>
        </p:txBody>
      </p:sp>
      <p:graphicFrame>
        <p:nvGraphicFramePr>
          <p:cNvPr id="25" name="Content Placeholder 2">
            <a:extLst>
              <a:ext uri="{FF2B5EF4-FFF2-40B4-BE49-F238E27FC236}">
                <a16:creationId xmlns:a16="http://schemas.microsoft.com/office/drawing/2014/main" id="{E9453DE1-9A5E-26AF-DF8C-6F382FB99328}"/>
              </a:ext>
            </a:extLst>
          </p:cNvPr>
          <p:cNvGraphicFramePr>
            <a:graphicFrameLocks noGrp="1"/>
          </p:cNvGraphicFramePr>
          <p:nvPr>
            <p:ph idx="1"/>
            <p:extLst>
              <p:ext uri="{D42A27DB-BD31-4B8C-83A1-F6EECF244321}">
                <p14:modId xmlns:p14="http://schemas.microsoft.com/office/powerpoint/2010/main" val="45198701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E7164AC7-877F-0FA1-7AAF-FE5E42E12D5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3792" y="321046"/>
            <a:ext cx="1203741" cy="1203741"/>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Chart: How Diverse Is Tesla's Workforce? | Statista">
            <a:extLst>
              <a:ext uri="{FF2B5EF4-FFF2-40B4-BE49-F238E27FC236}">
                <a16:creationId xmlns:a16="http://schemas.microsoft.com/office/drawing/2014/main" id="{19958D89-5312-BDDE-B50D-20B8B12D22C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538" y="3012525"/>
            <a:ext cx="3964736" cy="34364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0CA0427-C0C1-6020-CBFC-15E7BB6F5E02}"/>
              </a:ext>
            </a:extLst>
          </p:cNvPr>
          <p:cNvSpPr txBox="1"/>
          <p:nvPr/>
        </p:nvSpPr>
        <p:spPr>
          <a:xfrm>
            <a:off x="36538" y="6547847"/>
            <a:ext cx="2301216"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https://www.statista.com/</a:t>
            </a:r>
            <a:endParaRPr lang="en-US" sz="11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9045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37BFD9F-7D89-C58F-426F-174A8306251D}"/>
              </a:ext>
            </a:extLst>
          </p:cNvPr>
          <p:cNvSpPr>
            <a:spLocks noGrp="1"/>
          </p:cNvSpPr>
          <p:nvPr>
            <p:ph type="title"/>
          </p:nvPr>
        </p:nvSpPr>
        <p:spPr>
          <a:xfrm>
            <a:off x="6536211" y="398965"/>
            <a:ext cx="5097838" cy="884563"/>
          </a:xfrm>
        </p:spPr>
        <p:txBody>
          <a:bodyPr anchor="ctr">
            <a:normAutofit/>
          </a:bodyPr>
          <a:lstStyle/>
          <a:p>
            <a:pPr algn="ctr"/>
            <a:r>
              <a:rPr lang="en-GB" sz="2400" b="1" u="sng" dirty="0">
                <a:effectLst/>
                <a:latin typeface="Arial" panose="020B0604020202020204" pitchFamily="34" charset="0"/>
                <a:ea typeface="Arial" panose="020B0604020202020204" pitchFamily="34" charset="0"/>
              </a:rPr>
              <a:t>TESLA'S WORKFORCE DIVERSITY PROFILE</a:t>
            </a:r>
            <a:endParaRPr lang="en-US" sz="7200" b="1" u="sng"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68B91A-7D26-7EC3-5720-48DF14D5AD1B}"/>
              </a:ext>
            </a:extLst>
          </p:cNvPr>
          <p:cNvSpPr>
            <a:spLocks noGrp="1"/>
          </p:cNvSpPr>
          <p:nvPr>
            <p:ph idx="1"/>
          </p:nvPr>
        </p:nvSpPr>
        <p:spPr>
          <a:xfrm>
            <a:off x="6218159" y="1599772"/>
            <a:ext cx="5653796" cy="4370389"/>
          </a:xfrm>
        </p:spPr>
        <p:txBody>
          <a:bodyPr vert="horz" lIns="91440" tIns="45720" rIns="91440" bIns="45720" rtlCol="0" anchor="ctr">
            <a:normAutofit/>
          </a:bodyPr>
          <a:lstStyle/>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Women are still under-represented in engineering, manufacturing and senior leadership positions generally.</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workforce is diverse, consisting of employees from many ethnicities, cultures and professions all around the world (Peoplereturn.com, 2026).</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There are significant gains in representation at entry-level operational and manufacturing levels.</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Leadership diversity is currently lower than the overall workforce diversity.</a:t>
            </a:r>
            <a:endParaRPr lang="en-GB" sz="1700" u="none" strike="noStrike" dirty="0">
              <a:effectLst/>
              <a:latin typeface="Aptos (Body)"/>
              <a:ea typeface="Arial" panose="020B0604020202020204" pitchFamily="34" charset="0"/>
            </a:endParaRPr>
          </a:p>
        </p:txBody>
      </p:sp>
      <p:sp>
        <p:nvSpPr>
          <p:cNvPr id="6" name="TextBox 5">
            <a:extLst>
              <a:ext uri="{FF2B5EF4-FFF2-40B4-BE49-F238E27FC236}">
                <a16:creationId xmlns:a16="http://schemas.microsoft.com/office/drawing/2014/main" id="{DB3F54A8-7C04-0142-C1D6-45AE4441C97D}"/>
              </a:ext>
            </a:extLst>
          </p:cNvPr>
          <p:cNvSpPr txBox="1"/>
          <p:nvPr/>
        </p:nvSpPr>
        <p:spPr>
          <a:xfrm>
            <a:off x="27645" y="6553361"/>
            <a:ext cx="3612727"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https://peoplereturn.com/company-profiles/tesla/</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7309924-DF80-A001-AC17-58CE0CC884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6631" y="304639"/>
            <a:ext cx="1203741" cy="12037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C72EE3B-C87B-D2C1-7490-3EB593316E5E}"/>
              </a:ext>
            </a:extLst>
          </p:cNvPr>
          <p:cNvPicPr>
            <a:picLocks noChangeAspect="1"/>
          </p:cNvPicPr>
          <p:nvPr/>
        </p:nvPicPr>
        <p:blipFill>
          <a:blip r:embed="rId4"/>
          <a:stretch>
            <a:fillRect/>
          </a:stretch>
        </p:blipFill>
        <p:spPr>
          <a:xfrm>
            <a:off x="173528" y="1813019"/>
            <a:ext cx="5727638" cy="4069679"/>
          </a:xfrm>
          <a:prstGeom prst="rect">
            <a:avLst/>
          </a:prstGeom>
          <a:ln>
            <a:solidFill>
              <a:schemeClr val="tx1"/>
            </a:solidFill>
          </a:ln>
        </p:spPr>
      </p:pic>
    </p:spTree>
    <p:extLst>
      <p:ext uri="{BB962C8B-B14F-4D97-AF65-F5344CB8AC3E}">
        <p14:creationId xmlns:p14="http://schemas.microsoft.com/office/powerpoint/2010/main" val="4196034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37BFD9F-7D89-C58F-426F-174A8306251D}"/>
              </a:ext>
            </a:extLst>
          </p:cNvPr>
          <p:cNvSpPr>
            <a:spLocks noGrp="1"/>
          </p:cNvSpPr>
          <p:nvPr>
            <p:ph type="title"/>
          </p:nvPr>
        </p:nvSpPr>
        <p:spPr>
          <a:xfrm>
            <a:off x="6536211" y="398965"/>
            <a:ext cx="5097838" cy="884563"/>
          </a:xfrm>
        </p:spPr>
        <p:txBody>
          <a:bodyPr anchor="ctr">
            <a:normAutofit/>
          </a:bodyPr>
          <a:lstStyle/>
          <a:p>
            <a:pPr algn="ctr"/>
            <a:r>
              <a:rPr lang="en-GB" sz="2400" b="1" u="sng" dirty="0">
                <a:effectLst/>
                <a:latin typeface="Arial" panose="020B0604020202020204" pitchFamily="34" charset="0"/>
                <a:ea typeface="Arial" panose="020B0604020202020204" pitchFamily="34" charset="0"/>
              </a:rPr>
              <a:t>CURRENT OPPORTUNITIES FOR TESLA'S DEI STRATEGY</a:t>
            </a:r>
            <a:endParaRPr lang="en-US" sz="8800" b="1" u="sng"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68B91A-7D26-7EC3-5720-48DF14D5AD1B}"/>
              </a:ext>
            </a:extLst>
          </p:cNvPr>
          <p:cNvSpPr>
            <a:spLocks noGrp="1"/>
          </p:cNvSpPr>
          <p:nvPr>
            <p:ph idx="1"/>
          </p:nvPr>
        </p:nvSpPr>
        <p:spPr>
          <a:xfrm>
            <a:off x="6218159" y="1449268"/>
            <a:ext cx="5653796" cy="4370389"/>
          </a:xfrm>
        </p:spPr>
        <p:txBody>
          <a:bodyPr vert="horz" lIns="91440" tIns="45720" rIns="91440" bIns="45720" rtlCol="0" anchor="ctr">
            <a:normAutofit/>
          </a:bodyPr>
          <a:lstStyle/>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application of AI makes it more fair to recruit with better data informed choices.</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Digital learning platform makes access to inclusive leadership training and unconscious bias available to more people.</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opportunities for culturally diverse talent acquisition initiatives are greater as a result of global expansion (April, 2021).</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Diversity measurement, planning and decision making for workforce is enhanced.</a:t>
            </a:r>
            <a:endParaRPr lang="en-GB" sz="1700" u="none" strike="noStrike" dirty="0">
              <a:effectLst/>
              <a:latin typeface="Aptos (Body)"/>
              <a:ea typeface="Arial" panose="020B0604020202020204" pitchFamily="34" charset="0"/>
            </a:endParaRPr>
          </a:p>
        </p:txBody>
      </p:sp>
      <p:sp>
        <p:nvSpPr>
          <p:cNvPr id="4" name="TextBox 3">
            <a:extLst>
              <a:ext uri="{FF2B5EF4-FFF2-40B4-BE49-F238E27FC236}">
                <a16:creationId xmlns:a16="http://schemas.microsoft.com/office/drawing/2014/main" id="{F2E17175-EA11-02ED-D8A8-03DD781A4A28}"/>
              </a:ext>
            </a:extLst>
          </p:cNvPr>
          <p:cNvSpPr txBox="1"/>
          <p:nvPr/>
        </p:nvSpPr>
        <p:spPr>
          <a:xfrm>
            <a:off x="-1527" y="6596390"/>
            <a:ext cx="422425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https://iide.co/case-studies/swot-analysis-of-tesla/</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0CC05F5-D4FA-73EE-9182-464FA84800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6631" y="88975"/>
            <a:ext cx="1203741" cy="1203741"/>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Tesla SWOT Analysis 2026 | EVs, AI, Robots &amp; India Launch">
            <a:extLst>
              <a:ext uri="{FF2B5EF4-FFF2-40B4-BE49-F238E27FC236}">
                <a16:creationId xmlns:a16="http://schemas.microsoft.com/office/drawing/2014/main" id="{2BEDC05D-D6BF-5398-C28B-38204B2AEC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757" y="1547933"/>
            <a:ext cx="5649488" cy="423711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349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A7C5B-AB45-A1F1-DEE3-255032E46F4B}"/>
              </a:ext>
            </a:extLst>
          </p:cNvPr>
          <p:cNvSpPr>
            <a:spLocks noGrp="1"/>
          </p:cNvSpPr>
          <p:nvPr>
            <p:ph type="title"/>
          </p:nvPr>
        </p:nvSpPr>
        <p:spPr>
          <a:xfrm>
            <a:off x="266011" y="945061"/>
            <a:ext cx="5120549" cy="585268"/>
          </a:xfrm>
        </p:spPr>
        <p:txBody>
          <a:bodyPr anchor="b">
            <a:noAutofit/>
          </a:bodyPr>
          <a:lstStyle/>
          <a:p>
            <a:pPr algn="ctr"/>
            <a:r>
              <a:rPr lang="en-GB" sz="2400" b="1" u="sng" dirty="0">
                <a:effectLst/>
                <a:latin typeface="Arial" panose="020B0604020202020204" pitchFamily="34" charset="0"/>
                <a:ea typeface="Arial" panose="020B0604020202020204" pitchFamily="34" charset="0"/>
              </a:rPr>
              <a:t>AI AND DIGITAL TECHNOLOGIES SUPPORTING DEI</a:t>
            </a:r>
            <a:endParaRPr lang="en-US" sz="3200" b="1" u="sng"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AC3DD7-AAE1-A174-2821-3820F092A7E0}"/>
              </a:ext>
            </a:extLst>
          </p:cNvPr>
          <p:cNvSpPr>
            <a:spLocks noGrp="1"/>
          </p:cNvSpPr>
          <p:nvPr>
            <p:ph idx="1"/>
          </p:nvPr>
        </p:nvSpPr>
        <p:spPr>
          <a:xfrm>
            <a:off x="189763" y="1978156"/>
            <a:ext cx="5120549" cy="3445674"/>
          </a:xfrm>
        </p:spPr>
        <p:txBody>
          <a:bodyPr vert="horz" lIns="91440" tIns="45720" rIns="91440" bIns="45720" rtlCol="0" anchor="ctr">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AI can detect recruitment bias by objective methods of candidate screening and evaluation.</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Predictive analytics are used for fair promotion, retention and workforce planning (</a:t>
            </a:r>
            <a:r>
              <a:rPr lang="en-GB" sz="1700" u="none" strike="noStrike" dirty="0" err="1">
                <a:effectLst/>
                <a:latin typeface="Aptos (Body)"/>
                <a:ea typeface="Times New Roman" panose="02020603050405020304" pitchFamily="18" charset="0"/>
              </a:rPr>
              <a:t>Kondra</a:t>
            </a:r>
            <a:r>
              <a:rPr lang="en-GB" sz="1700" u="none" strike="noStrike" dirty="0">
                <a:effectLst/>
                <a:latin typeface="Aptos (Body)"/>
                <a:ea typeface="Times New Roman" panose="02020603050405020304" pitchFamily="18" charset="0"/>
              </a:rPr>
              <a:t> </a:t>
            </a:r>
            <a:r>
              <a:rPr lang="en-GB" sz="1700" i="1" u="none" strike="noStrike" dirty="0">
                <a:effectLst/>
                <a:latin typeface="Aptos (Body)"/>
                <a:ea typeface="Times New Roman" panose="02020603050405020304" pitchFamily="18" charset="0"/>
              </a:rPr>
              <a:t>et al., </a:t>
            </a:r>
            <a:r>
              <a:rPr lang="en-GB" sz="1700" u="none" strike="noStrike" dirty="0">
                <a:effectLst/>
                <a:latin typeface="Aptos (Body)"/>
                <a:ea typeface="Times New Roman" panose="02020603050405020304" pitchFamily="18" charset="0"/>
              </a:rPr>
              <a:t>2025).</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digital collaboration solutions increase the communication across distributed teams working worldwide.</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Continuous engaging monitoring of inclusions indicators, employee engagement and organisational culture data.</a:t>
            </a:r>
            <a:endParaRPr lang="en-GB" sz="1700" u="none" strike="noStrike" dirty="0">
              <a:effectLst/>
              <a:latin typeface="Aptos (Body)"/>
              <a:ea typeface="Arial" panose="020B0604020202020204" pitchFamily="34" charset="0"/>
            </a:endParaRP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0D20F69-9A39-28B5-40DC-D8B0E7D9C2DE}"/>
              </a:ext>
            </a:extLst>
          </p:cNvPr>
          <p:cNvSpPr txBox="1"/>
          <p:nvPr/>
        </p:nvSpPr>
        <p:spPr>
          <a:xfrm>
            <a:off x="9711891" y="5953533"/>
            <a:ext cx="2306833"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 https://www.cloudapper.ai/</a:t>
            </a:r>
          </a:p>
        </p:txBody>
      </p:sp>
      <p:pic>
        <p:nvPicPr>
          <p:cNvPr id="4" name="Picture 3">
            <a:extLst>
              <a:ext uri="{FF2B5EF4-FFF2-40B4-BE49-F238E27FC236}">
                <a16:creationId xmlns:a16="http://schemas.microsoft.com/office/drawing/2014/main" id="{520C62DE-BEB5-FB10-53AC-69397A9FAF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02237" y="118427"/>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ow Can AI Remove Bias from the Recruitment Process?">
            <a:extLst>
              <a:ext uri="{FF2B5EF4-FFF2-40B4-BE49-F238E27FC236}">
                <a16:creationId xmlns:a16="http://schemas.microsoft.com/office/drawing/2014/main" id="{FB06950B-9BC4-BB80-543C-C16B648F4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224" y="1554391"/>
            <a:ext cx="5266109" cy="3532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32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A7C5B-AB45-A1F1-DEE3-255032E46F4B}"/>
              </a:ext>
            </a:extLst>
          </p:cNvPr>
          <p:cNvSpPr>
            <a:spLocks noGrp="1"/>
          </p:cNvSpPr>
          <p:nvPr>
            <p:ph type="title"/>
          </p:nvPr>
        </p:nvSpPr>
        <p:spPr>
          <a:xfrm>
            <a:off x="642729" y="854713"/>
            <a:ext cx="4282983" cy="585268"/>
          </a:xfrm>
        </p:spPr>
        <p:txBody>
          <a:bodyPr anchor="b">
            <a:noAutofit/>
          </a:bodyPr>
          <a:lstStyle/>
          <a:p>
            <a:pPr algn="ctr"/>
            <a:r>
              <a:rPr lang="en-GB" sz="2400" b="1" u="sng" dirty="0">
                <a:effectLst/>
                <a:latin typeface="Arial" panose="020B0604020202020204" pitchFamily="34" charset="0"/>
                <a:ea typeface="Arial" panose="020B0604020202020204" pitchFamily="34" charset="0"/>
              </a:rPr>
              <a:t>CURRENT DEI CHALLENGES AT TESLA</a:t>
            </a:r>
            <a:endParaRPr lang="en-US" sz="2400" b="1" u="sng"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AC3DD7-AAE1-A174-2821-3820F092A7E0}"/>
              </a:ext>
            </a:extLst>
          </p:cNvPr>
          <p:cNvSpPr>
            <a:spLocks noGrp="1"/>
          </p:cNvSpPr>
          <p:nvPr>
            <p:ph idx="1"/>
          </p:nvPr>
        </p:nvSpPr>
        <p:spPr>
          <a:xfrm>
            <a:off x="178139" y="1972345"/>
            <a:ext cx="5096505" cy="3445674"/>
          </a:xfrm>
        </p:spPr>
        <p:txBody>
          <a:bodyPr vert="horz" lIns="91440" tIns="45720" rIns="91440" bIns="45720" rtlCol="0" anchor="ctr">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accusations of workplace discrimination have impacted employee confidence and organisation's reputation.</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National </a:t>
            </a:r>
            <a:r>
              <a:rPr lang="en-GB" sz="1700" u="none" strike="noStrike" dirty="0" err="1">
                <a:effectLst/>
                <a:latin typeface="Aptos (Body)"/>
                <a:ea typeface="Times New Roman" panose="02020603050405020304" pitchFamily="18" charset="0"/>
              </a:rPr>
              <a:t>labor</a:t>
            </a:r>
            <a:r>
              <a:rPr lang="en-GB" sz="1700" u="none" strike="noStrike" dirty="0">
                <a:effectLst/>
                <a:latin typeface="Aptos (Body)"/>
                <a:ea typeface="Times New Roman" panose="02020603050405020304" pitchFamily="18" charset="0"/>
              </a:rPr>
              <a:t> force diversification efforts are underway and leadership diversity is still limited (</a:t>
            </a:r>
            <a:r>
              <a:rPr lang="en-GB" sz="1700" u="none" strike="noStrike" dirty="0" err="1">
                <a:effectLst/>
                <a:latin typeface="Aptos (Body)"/>
                <a:ea typeface="Times New Roman" panose="02020603050405020304" pitchFamily="18" charset="0"/>
              </a:rPr>
              <a:t>Hellerstedt</a:t>
            </a:r>
            <a:r>
              <a:rPr lang="en-GB" sz="1700" u="none" strike="noStrike" dirty="0">
                <a:effectLst/>
                <a:latin typeface="Aptos (Body)"/>
                <a:ea typeface="Times New Roman" panose="02020603050405020304" pitchFamily="18" charset="0"/>
              </a:rPr>
              <a:t> </a:t>
            </a:r>
            <a:r>
              <a:rPr lang="en-GB" sz="1700" i="1" u="none" strike="noStrike" dirty="0">
                <a:effectLst/>
                <a:latin typeface="Aptos (Body)"/>
                <a:ea typeface="Times New Roman" panose="02020603050405020304" pitchFamily="18" charset="0"/>
              </a:rPr>
              <a:t>et al., </a:t>
            </a:r>
            <a:r>
              <a:rPr lang="en-GB" sz="1700" u="none" strike="noStrike" dirty="0">
                <a:effectLst/>
                <a:latin typeface="Aptos (Body)"/>
                <a:ea typeface="Times New Roman" panose="02020603050405020304" pitchFamily="18" charset="0"/>
              </a:rPr>
              <a:t>2024).</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level of employee trust in inclusion may wane if it varies across operations sites.</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Third-party review raises legal, regulatory and reputational risks of workplace practices.</a:t>
            </a:r>
            <a:endParaRPr lang="en-GB" sz="1700" u="none" strike="noStrike" dirty="0">
              <a:effectLst/>
              <a:latin typeface="Aptos (Body)"/>
              <a:ea typeface="Arial" panose="020B0604020202020204" pitchFamily="34" charset="0"/>
            </a:endParaRP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041558A-6DDC-D3A1-A459-7D7667F55828}"/>
              </a:ext>
            </a:extLst>
          </p:cNvPr>
          <p:cNvSpPr txBox="1"/>
          <p:nvPr/>
        </p:nvSpPr>
        <p:spPr>
          <a:xfrm>
            <a:off x="9423133" y="5953533"/>
            <a:ext cx="259559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 </a:t>
            </a:r>
            <a:r>
              <a:rPr lang="en-GB" sz="1100" dirty="0">
                <a:effectLst/>
                <a:latin typeface="Times New Roman" panose="02020603050405020304" pitchFamily="18" charset="0"/>
                <a:ea typeface="Times New Roman" panose="02020603050405020304" pitchFamily="18" charset="0"/>
              </a:rPr>
              <a:t>https://medium.com/</a:t>
            </a:r>
            <a:endParaRPr lang="en-US" sz="11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DC0FAF3-A5F4-9DC6-7701-BE246CD76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02237" y="118427"/>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Driving Diversity? A Critical Look at Tesla's DEI Promises and Performance  | by Aaron | Medium">
            <a:extLst>
              <a:ext uri="{FF2B5EF4-FFF2-40B4-BE49-F238E27FC236}">
                <a16:creationId xmlns:a16="http://schemas.microsoft.com/office/drawing/2014/main" id="{1D31D4F9-4615-E4FB-74FD-242345D189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5725" y="1518261"/>
            <a:ext cx="5522703" cy="362163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902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768033-B958-CE31-05A5-37B998D4DC1B}"/>
              </a:ext>
            </a:extLst>
          </p:cNvPr>
          <p:cNvSpPr>
            <a:spLocks noGrp="1"/>
          </p:cNvSpPr>
          <p:nvPr>
            <p:ph type="title"/>
          </p:nvPr>
        </p:nvSpPr>
        <p:spPr>
          <a:xfrm>
            <a:off x="5458722" y="511388"/>
            <a:ext cx="5390887" cy="623144"/>
          </a:xfrm>
        </p:spPr>
        <p:txBody>
          <a:bodyPr anchor="b">
            <a:noAutofit/>
          </a:bodyPr>
          <a:lstStyle/>
          <a:p>
            <a:pPr algn="ctr"/>
            <a:r>
              <a:rPr lang="en-GB" sz="2400" b="1" u="sng" dirty="0">
                <a:effectLst/>
                <a:latin typeface="Arial" panose="020B0604020202020204" pitchFamily="34" charset="0"/>
                <a:ea typeface="Arial" panose="020B0604020202020204" pitchFamily="34" charset="0"/>
              </a:rPr>
              <a:t>ROOT CAUSES ANALYSIS (INTERNAL FACTORS)</a:t>
            </a:r>
            <a:endParaRPr lang="en-US" sz="2400" b="1" u="sng" dirty="0">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E782E670-6FAB-2128-965A-E228FE5E423C}"/>
              </a:ext>
            </a:extLst>
          </p:cNvPr>
          <p:cNvGraphicFramePr>
            <a:graphicFrameLocks noGrp="1"/>
          </p:cNvGraphicFramePr>
          <p:nvPr>
            <p:ph idx="1"/>
            <p:extLst>
              <p:ext uri="{D42A27DB-BD31-4B8C-83A1-F6EECF244321}">
                <p14:modId xmlns:p14="http://schemas.microsoft.com/office/powerpoint/2010/main" val="903160471"/>
              </p:ext>
            </p:extLst>
          </p:nvPr>
        </p:nvGraphicFramePr>
        <p:xfrm>
          <a:off x="4820750" y="111352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F2AD1DD-89D4-90FF-060C-C33B329D260C}"/>
              </a:ext>
            </a:extLst>
          </p:cNvPr>
          <p:cNvSpPr txBox="1"/>
          <p:nvPr/>
        </p:nvSpPr>
        <p:spPr>
          <a:xfrm>
            <a:off x="-159981" y="6465581"/>
            <a:ext cx="2604798"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solidFill>
                  <a:schemeClr val="bg1"/>
                </a:solidFill>
                <a:latin typeface="Times New Roman" panose="02020603050405020304" pitchFamily="18" charset="0"/>
                <a:cs typeface="Times New Roman" panose="02020603050405020304" pitchFamily="18" charset="0"/>
              </a:rPr>
              <a:t>Source:</a:t>
            </a:r>
            <a:r>
              <a:rPr lang="en-GB" sz="1100" dirty="0">
                <a:solidFill>
                  <a:schemeClr val="bg1"/>
                </a:solidFill>
                <a:effectLst/>
                <a:latin typeface="Times New Roman" panose="02020603050405020304" pitchFamily="18" charset="0"/>
                <a:ea typeface="Times New Roman" panose="02020603050405020304" pitchFamily="18" charset="0"/>
              </a:rPr>
              <a:t> https://sqmagazine.co.uk/</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98DA6FC-76C0-3AE5-CAD2-1E27D05A8F9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92754" y="342260"/>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ow Many People Work At Tesla 2026: Headcount Revealed">
            <a:extLst>
              <a:ext uri="{FF2B5EF4-FFF2-40B4-BE49-F238E27FC236}">
                <a16:creationId xmlns:a16="http://schemas.microsoft.com/office/drawing/2014/main" id="{B18F4217-79AF-D732-25C8-D2B1326C337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840" y="2001094"/>
            <a:ext cx="4905063" cy="34612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1805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768033-B958-CE31-05A5-37B998D4DC1B}"/>
              </a:ext>
            </a:extLst>
          </p:cNvPr>
          <p:cNvSpPr>
            <a:spLocks noGrp="1"/>
          </p:cNvSpPr>
          <p:nvPr>
            <p:ph type="title"/>
          </p:nvPr>
        </p:nvSpPr>
        <p:spPr>
          <a:xfrm>
            <a:off x="5458722" y="511388"/>
            <a:ext cx="5390887" cy="623144"/>
          </a:xfrm>
        </p:spPr>
        <p:txBody>
          <a:bodyPr anchor="b">
            <a:noAutofit/>
          </a:bodyPr>
          <a:lstStyle/>
          <a:p>
            <a:pPr algn="ctr"/>
            <a:r>
              <a:rPr lang="en-GB" sz="2400" b="1" u="sng" dirty="0">
                <a:effectLst/>
                <a:latin typeface="Arial" panose="020B0604020202020204" pitchFamily="34" charset="0"/>
                <a:ea typeface="Arial" panose="020B0604020202020204" pitchFamily="34" charset="0"/>
              </a:rPr>
              <a:t>ROOT CAUSES ANALYSIS (EXTERNAL FACTORS)</a:t>
            </a:r>
            <a:endParaRPr lang="en-US" sz="2400" b="1" u="sng" dirty="0">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E782E670-6FAB-2128-965A-E228FE5E423C}"/>
              </a:ext>
            </a:extLst>
          </p:cNvPr>
          <p:cNvGraphicFramePr>
            <a:graphicFrameLocks noGrp="1"/>
          </p:cNvGraphicFramePr>
          <p:nvPr>
            <p:ph idx="1"/>
            <p:extLst>
              <p:ext uri="{D42A27DB-BD31-4B8C-83A1-F6EECF244321}">
                <p14:modId xmlns:p14="http://schemas.microsoft.com/office/powerpoint/2010/main" val="1202346774"/>
              </p:ext>
            </p:extLst>
          </p:nvPr>
        </p:nvGraphicFramePr>
        <p:xfrm>
          <a:off x="4820750" y="111352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F2AD1DD-89D4-90FF-060C-C33B329D260C}"/>
              </a:ext>
            </a:extLst>
          </p:cNvPr>
          <p:cNvSpPr txBox="1"/>
          <p:nvPr/>
        </p:nvSpPr>
        <p:spPr>
          <a:xfrm>
            <a:off x="-22490" y="6508424"/>
            <a:ext cx="294168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https://strategicmanagementinsight.com/</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AEA5F0C3-A1B1-B92B-4808-C9A3EA462DE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92754" y="342260"/>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Tesla SWOT Analysis 2025 - SM Insight">
            <a:extLst>
              <a:ext uri="{FF2B5EF4-FFF2-40B4-BE49-F238E27FC236}">
                <a16:creationId xmlns:a16="http://schemas.microsoft.com/office/drawing/2014/main" id="{7E7BA8C5-F358-AF57-81A6-703CCF6BB8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2817" y="1828119"/>
            <a:ext cx="4669086" cy="382286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338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7" name="Rectangle 16">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168FA681-9383-F3BD-CF22-18E2CFB28DCF}"/>
              </a:ext>
            </a:extLst>
          </p:cNvPr>
          <p:cNvSpPr>
            <a:spLocks noGrp="1"/>
          </p:cNvSpPr>
          <p:nvPr>
            <p:ph type="title"/>
          </p:nvPr>
        </p:nvSpPr>
        <p:spPr>
          <a:xfrm>
            <a:off x="2572039" y="997689"/>
            <a:ext cx="7032357" cy="557728"/>
          </a:xfrm>
        </p:spPr>
        <p:txBody>
          <a:bodyPr anchor="b">
            <a:noAutofit/>
          </a:bodyPr>
          <a:lstStyle/>
          <a:p>
            <a:pPr algn="ctr"/>
            <a:r>
              <a:rPr lang="en-GB" sz="2400" b="1" u="sng" dirty="0">
                <a:effectLst/>
                <a:latin typeface="Arial" panose="020B0604020202020204" pitchFamily="34" charset="0"/>
                <a:ea typeface="Arial" panose="020B0604020202020204" pitchFamily="34" charset="0"/>
              </a:rPr>
              <a:t>RECOMMENDATION 1:</a:t>
            </a:r>
            <a:br>
              <a:rPr lang="en-GB" sz="2400" b="1" u="sng" dirty="0">
                <a:effectLst/>
                <a:latin typeface="Arial" panose="020B0604020202020204" pitchFamily="34" charset="0"/>
                <a:ea typeface="Arial" panose="020B0604020202020204" pitchFamily="34" charset="0"/>
              </a:rPr>
            </a:br>
            <a:r>
              <a:rPr lang="en-GB" sz="2400" b="1" u="sng" dirty="0">
                <a:effectLst/>
                <a:latin typeface="Arial" panose="020B0604020202020204" pitchFamily="34" charset="0"/>
                <a:ea typeface="Arial" panose="020B0604020202020204" pitchFamily="34" charset="0"/>
              </a:rPr>
              <a:t>INCLUSIVE LEADERSHIP DEVELOPMENT</a:t>
            </a:r>
            <a:endParaRPr lang="en-US"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3CD1BD-CA1E-1786-883A-8BF8EF503C95}"/>
              </a:ext>
            </a:extLst>
          </p:cNvPr>
          <p:cNvSpPr>
            <a:spLocks noGrp="1"/>
          </p:cNvSpPr>
          <p:nvPr>
            <p:ph idx="1"/>
          </p:nvPr>
        </p:nvSpPr>
        <p:spPr>
          <a:xfrm>
            <a:off x="6096000" y="1920004"/>
            <a:ext cx="5218681" cy="3893183"/>
          </a:xfrm>
        </p:spPr>
        <p:txBody>
          <a:bodyPr vert="horz" lIns="91440" tIns="45720" rIns="91440" bIns="45720" rtlCol="0">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Tesla can build up the capability of inclusive leadership by ongoing executive development programmes.</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There should be ongoing unconscious bias and inclusive decision making workshops for the managers (Korkmaz </a:t>
            </a:r>
            <a:r>
              <a:rPr lang="en-GB" sz="1700" i="1" u="none" strike="noStrike" dirty="0">
                <a:effectLst/>
                <a:latin typeface="Aptos (Body)"/>
                <a:ea typeface="Times New Roman" panose="02020603050405020304" pitchFamily="18" charset="0"/>
              </a:rPr>
              <a:t>et al., </a:t>
            </a:r>
            <a:r>
              <a:rPr lang="en-GB" sz="1700" u="none" strike="noStrike" dirty="0">
                <a:effectLst/>
                <a:latin typeface="Aptos (Body)"/>
                <a:ea typeface="Times New Roman" panose="02020603050405020304" pitchFamily="18" charset="0"/>
              </a:rPr>
              <a:t>2022).</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Measurable diversity and inclusion performance indicators must be annually included on a leadership job description.</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A consistent approach to the promotion, recognition and reward decisions should consider inclusive leadership behaviours.</a:t>
            </a:r>
            <a:endParaRPr lang="en-GB" sz="1700" u="none" strike="noStrike" dirty="0">
              <a:effectLst/>
              <a:latin typeface="Aptos (Body)"/>
              <a:ea typeface="Arial" panose="020B0604020202020204" pitchFamily="34" charset="0"/>
            </a:endParaRPr>
          </a:p>
        </p:txBody>
      </p:sp>
      <p:sp>
        <p:nvSpPr>
          <p:cNvPr id="7" name="TextBox 6">
            <a:extLst>
              <a:ext uri="{FF2B5EF4-FFF2-40B4-BE49-F238E27FC236}">
                <a16:creationId xmlns:a16="http://schemas.microsoft.com/office/drawing/2014/main" id="{9EDBC900-1A6D-5AD8-0781-5D04088490C1}"/>
              </a:ext>
            </a:extLst>
          </p:cNvPr>
          <p:cNvSpPr txBox="1"/>
          <p:nvPr/>
        </p:nvSpPr>
        <p:spPr>
          <a:xfrm>
            <a:off x="-159981" y="6465581"/>
            <a:ext cx="239304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a:t>
            </a:r>
            <a:r>
              <a:rPr lang="en-GB" sz="1100" dirty="0">
                <a:effectLst/>
                <a:latin typeface="Times New Roman" panose="02020603050405020304" pitchFamily="18" charset="0"/>
                <a:ea typeface="Times New Roman" panose="02020603050405020304" pitchFamily="18" charset="0"/>
              </a:rPr>
              <a:t> https://www.qualtrics.com/</a:t>
            </a:r>
            <a:endParaRPr lang="en-US" sz="11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DDB4A2F-6EB1-34E9-1EFD-7049D9F14B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76771" y="778321"/>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nclusive Leadership and Why it Matters">
            <a:extLst>
              <a:ext uri="{FF2B5EF4-FFF2-40B4-BE49-F238E27FC236}">
                <a16:creationId xmlns:a16="http://schemas.microsoft.com/office/drawing/2014/main" id="{7819FDB2-795C-1331-5989-B20F46A7FC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319" y="2064383"/>
            <a:ext cx="5033810" cy="335587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61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7" name="Rectangle 16">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168FA681-9383-F3BD-CF22-18E2CFB28DCF}"/>
              </a:ext>
            </a:extLst>
          </p:cNvPr>
          <p:cNvSpPr>
            <a:spLocks noGrp="1"/>
          </p:cNvSpPr>
          <p:nvPr>
            <p:ph type="title"/>
          </p:nvPr>
        </p:nvSpPr>
        <p:spPr>
          <a:xfrm>
            <a:off x="2572039" y="997689"/>
            <a:ext cx="7032357" cy="557728"/>
          </a:xfrm>
        </p:spPr>
        <p:txBody>
          <a:bodyPr anchor="b">
            <a:noAutofit/>
          </a:bodyPr>
          <a:lstStyle/>
          <a:p>
            <a:pPr algn="ctr"/>
            <a:r>
              <a:rPr lang="en-GB" sz="2400" b="1" u="sng" dirty="0">
                <a:effectLst/>
                <a:latin typeface="Arial" panose="020B0604020202020204" pitchFamily="34" charset="0"/>
                <a:ea typeface="Arial" panose="020B0604020202020204" pitchFamily="34" charset="0"/>
              </a:rPr>
              <a:t>RECOMMENDATION 2:</a:t>
            </a:r>
            <a:br>
              <a:rPr lang="en-GB" sz="2400" b="1" u="sng" dirty="0">
                <a:effectLst/>
                <a:latin typeface="Arial" panose="020B0604020202020204" pitchFamily="34" charset="0"/>
                <a:ea typeface="Arial" panose="020B0604020202020204" pitchFamily="34" charset="0"/>
              </a:rPr>
            </a:br>
            <a:r>
              <a:rPr lang="en-GB" sz="2400" b="1" u="sng" dirty="0">
                <a:effectLst/>
                <a:latin typeface="Arial" panose="020B0604020202020204" pitchFamily="34" charset="0"/>
                <a:ea typeface="Arial" panose="020B0604020202020204" pitchFamily="34" charset="0"/>
              </a:rPr>
              <a:t>AI-SUPPORTED FAIR TALENT MANAGEMENT</a:t>
            </a:r>
            <a:endParaRPr lang="en-US"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3CD1BD-CA1E-1786-883A-8BF8EF503C95}"/>
              </a:ext>
            </a:extLst>
          </p:cNvPr>
          <p:cNvSpPr>
            <a:spLocks noGrp="1"/>
          </p:cNvSpPr>
          <p:nvPr>
            <p:ph idx="1"/>
          </p:nvPr>
        </p:nvSpPr>
        <p:spPr>
          <a:xfrm>
            <a:off x="6096001" y="2093259"/>
            <a:ext cx="5079130" cy="3450893"/>
          </a:xfrm>
        </p:spPr>
        <p:txBody>
          <a:bodyPr vert="horz" lIns="91440" tIns="45720" rIns="91440" bIns="45720" rtlCol="0">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Algorithmic decision making processes must be transparent in order to ensure equitable recruitment processes.</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A standard algorithm audit prior to implementation of recruitment should detect demographic bias (Weng and Golli, 2024).</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Automated hiring and promotion evaluations must continue to have human oversight.</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Explainable AI needs to bring transparency to workforce decision-making processes.</a:t>
            </a:r>
            <a:endParaRPr lang="en-GB" sz="1700" u="none" strike="noStrike" dirty="0">
              <a:effectLst/>
              <a:latin typeface="Aptos (Body)"/>
              <a:ea typeface="Arial" panose="020B0604020202020204" pitchFamily="34" charset="0"/>
            </a:endParaRPr>
          </a:p>
        </p:txBody>
      </p:sp>
      <p:sp>
        <p:nvSpPr>
          <p:cNvPr id="7" name="TextBox 6">
            <a:extLst>
              <a:ext uri="{FF2B5EF4-FFF2-40B4-BE49-F238E27FC236}">
                <a16:creationId xmlns:a16="http://schemas.microsoft.com/office/drawing/2014/main" id="{9EDBC900-1A6D-5AD8-0781-5D04088490C1}"/>
              </a:ext>
            </a:extLst>
          </p:cNvPr>
          <p:cNvSpPr txBox="1"/>
          <p:nvPr/>
        </p:nvSpPr>
        <p:spPr>
          <a:xfrm>
            <a:off x="-159981" y="6465581"/>
            <a:ext cx="239304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 https://www.aihr.com/</a:t>
            </a:r>
          </a:p>
        </p:txBody>
      </p:sp>
      <p:pic>
        <p:nvPicPr>
          <p:cNvPr id="4" name="Picture 3">
            <a:extLst>
              <a:ext uri="{FF2B5EF4-FFF2-40B4-BE49-F238E27FC236}">
                <a16:creationId xmlns:a16="http://schemas.microsoft.com/office/drawing/2014/main" id="{002C5B67-4D0B-9F12-BB94-74AD3FDF67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76771" y="778321"/>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Talent Management: The Complete Guide - AIHR">
            <a:extLst>
              <a:ext uri="{FF2B5EF4-FFF2-40B4-BE49-F238E27FC236}">
                <a16:creationId xmlns:a16="http://schemas.microsoft.com/office/drawing/2014/main" id="{3D519919-2E69-2C53-7A57-EA35AA228F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5943" y="2022212"/>
            <a:ext cx="4936967" cy="339964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916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7" name="Rectangle 16">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168FA681-9383-F3BD-CF22-18E2CFB28DCF}"/>
              </a:ext>
            </a:extLst>
          </p:cNvPr>
          <p:cNvSpPr>
            <a:spLocks noGrp="1"/>
          </p:cNvSpPr>
          <p:nvPr>
            <p:ph type="title"/>
          </p:nvPr>
        </p:nvSpPr>
        <p:spPr>
          <a:xfrm>
            <a:off x="2572039" y="997689"/>
            <a:ext cx="7032357" cy="557728"/>
          </a:xfrm>
        </p:spPr>
        <p:txBody>
          <a:bodyPr anchor="b">
            <a:noAutofit/>
          </a:bodyPr>
          <a:lstStyle/>
          <a:p>
            <a:pPr algn="ctr"/>
            <a:r>
              <a:rPr lang="en-GB" sz="2400" b="1" u="sng" dirty="0">
                <a:effectLst/>
                <a:latin typeface="Arial" panose="020B0604020202020204" pitchFamily="34" charset="0"/>
                <a:ea typeface="Arial" panose="020B0604020202020204" pitchFamily="34" charset="0"/>
              </a:rPr>
              <a:t>RECOMMENDATION 3:</a:t>
            </a:r>
            <a:br>
              <a:rPr lang="en-GB" sz="2400" b="1" u="sng" dirty="0">
                <a:effectLst/>
                <a:latin typeface="Arial" panose="020B0604020202020204" pitchFamily="34" charset="0"/>
                <a:ea typeface="Arial" panose="020B0604020202020204" pitchFamily="34" charset="0"/>
              </a:rPr>
            </a:br>
            <a:r>
              <a:rPr lang="en-GB" sz="2400" b="1" u="sng" dirty="0">
                <a:effectLst/>
                <a:latin typeface="Arial" panose="020B0604020202020204" pitchFamily="34" charset="0"/>
                <a:ea typeface="Arial" panose="020B0604020202020204" pitchFamily="34" charset="0"/>
              </a:rPr>
              <a:t>STRENGTHENING EMPLOYEE VOICE</a:t>
            </a:r>
            <a:endParaRPr lang="en-US" sz="32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3CD1BD-CA1E-1786-883A-8BF8EF503C95}"/>
              </a:ext>
            </a:extLst>
          </p:cNvPr>
          <p:cNvSpPr>
            <a:spLocks noGrp="1"/>
          </p:cNvSpPr>
          <p:nvPr>
            <p:ph idx="1"/>
          </p:nvPr>
        </p:nvSpPr>
        <p:spPr>
          <a:xfrm>
            <a:off x="6096000" y="1920005"/>
            <a:ext cx="5218681" cy="3624148"/>
          </a:xfrm>
        </p:spPr>
        <p:txBody>
          <a:bodyPr vert="horz" lIns="91440" tIns="45720" rIns="91440" bIns="45720" rtlCol="0">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employee resource groups should be more well-supported organisationally and have more executive sponsorship.</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Low-risk anonymous digital feedback platforms should be encouraged to continue with workforce participation (Zhu </a:t>
            </a:r>
            <a:r>
              <a:rPr lang="en-GB" sz="1700" i="1" u="none" strike="noStrike" dirty="0">
                <a:effectLst/>
                <a:latin typeface="Aptos (Body)"/>
                <a:ea typeface="Times New Roman" panose="02020603050405020304" pitchFamily="18" charset="0"/>
              </a:rPr>
              <a:t>et al., </a:t>
            </a:r>
            <a:r>
              <a:rPr lang="en-GB" sz="1700" u="none" strike="noStrike" dirty="0">
                <a:effectLst/>
                <a:latin typeface="Aptos (Body)"/>
                <a:ea typeface="Times New Roman" panose="02020603050405020304" pitchFamily="18" charset="0"/>
              </a:rPr>
              <a:t>2022).</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following perceptions of belonging, fairness and psychological safety should be measured through regular inclusion surveys.</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organisation survey results and actions taken as a result should be made transparent.</a:t>
            </a:r>
            <a:endParaRPr lang="en-GB" sz="1700" u="none" strike="noStrike" dirty="0">
              <a:effectLst/>
              <a:latin typeface="Aptos (Body)"/>
              <a:ea typeface="Arial" panose="020B0604020202020204" pitchFamily="34" charset="0"/>
            </a:endParaRPr>
          </a:p>
        </p:txBody>
      </p:sp>
      <p:sp>
        <p:nvSpPr>
          <p:cNvPr id="7" name="TextBox 6">
            <a:extLst>
              <a:ext uri="{FF2B5EF4-FFF2-40B4-BE49-F238E27FC236}">
                <a16:creationId xmlns:a16="http://schemas.microsoft.com/office/drawing/2014/main" id="{9EDBC900-1A6D-5AD8-0781-5D04088490C1}"/>
              </a:ext>
            </a:extLst>
          </p:cNvPr>
          <p:cNvSpPr txBox="1"/>
          <p:nvPr/>
        </p:nvSpPr>
        <p:spPr>
          <a:xfrm>
            <a:off x="71025" y="6472155"/>
            <a:ext cx="273202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latin typeface="Times New Roman" panose="02020603050405020304" pitchFamily="18" charset="0"/>
                <a:cs typeface="Times New Roman" panose="02020603050405020304" pitchFamily="18" charset="0"/>
              </a:rPr>
              <a:t>Source: </a:t>
            </a:r>
            <a:r>
              <a:rPr lang="en-GB" sz="1100" dirty="0">
                <a:effectLst/>
                <a:latin typeface="Times New Roman" panose="02020603050405020304" pitchFamily="18" charset="0"/>
                <a:ea typeface="Times New Roman" panose="02020603050405020304" pitchFamily="18" charset="0"/>
              </a:rPr>
              <a:t>https://www.vantagecircle.com/</a:t>
            </a:r>
            <a:endParaRPr lang="en-US" sz="11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B4DA26D8-3AD4-3919-586C-7D89BE5C7A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76771" y="778321"/>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How employee Voice helps Build Trust, Engagement, and Innovation at Work">
            <a:extLst>
              <a:ext uri="{FF2B5EF4-FFF2-40B4-BE49-F238E27FC236}">
                <a16:creationId xmlns:a16="http://schemas.microsoft.com/office/drawing/2014/main" id="{8CC98B0C-9E6E-7F0E-CCC3-F5F3F1BD6D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8743" y="1786364"/>
            <a:ext cx="4517056" cy="362414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1315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7" name="Rectangle 16">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168FA681-9383-F3BD-CF22-18E2CFB28DCF}"/>
              </a:ext>
            </a:extLst>
          </p:cNvPr>
          <p:cNvSpPr>
            <a:spLocks noGrp="1"/>
          </p:cNvSpPr>
          <p:nvPr>
            <p:ph type="title"/>
          </p:nvPr>
        </p:nvSpPr>
        <p:spPr>
          <a:xfrm>
            <a:off x="2572039" y="997689"/>
            <a:ext cx="7032357" cy="557728"/>
          </a:xfrm>
        </p:spPr>
        <p:txBody>
          <a:bodyPr anchor="b">
            <a:noAutofit/>
          </a:bodyPr>
          <a:lstStyle/>
          <a:p>
            <a:pPr algn="ctr"/>
            <a:r>
              <a:rPr lang="en-GB" sz="2400" b="1" u="sng" dirty="0">
                <a:effectLst/>
                <a:latin typeface="Arial" panose="020B0604020202020204" pitchFamily="34" charset="0"/>
                <a:ea typeface="Arial" panose="020B0604020202020204" pitchFamily="34" charset="0"/>
                <a:cs typeface="Arial" panose="020B0604020202020204" pitchFamily="34" charset="0"/>
              </a:rPr>
              <a:t>RECOMMENDATION 4:</a:t>
            </a:r>
            <a:br>
              <a:rPr lang="en-GB" sz="2400" b="1" u="sng" dirty="0">
                <a:effectLst/>
                <a:latin typeface="Arial" panose="020B0604020202020204" pitchFamily="34" charset="0"/>
                <a:ea typeface="Arial" panose="020B0604020202020204" pitchFamily="34" charset="0"/>
                <a:cs typeface="Arial" panose="020B0604020202020204" pitchFamily="34" charset="0"/>
              </a:rPr>
            </a:br>
            <a:r>
              <a:rPr lang="en-GB" sz="2400" b="1" u="sng" dirty="0">
                <a:effectLst/>
                <a:latin typeface="Arial" panose="020B0604020202020204" pitchFamily="34" charset="0"/>
                <a:ea typeface="Arial" panose="020B0604020202020204" pitchFamily="34" charset="0"/>
                <a:cs typeface="Arial" panose="020B0604020202020204" pitchFamily="34" charset="0"/>
              </a:rPr>
              <a:t>EXPANDING DIVERSE TALENT PIPELINES</a:t>
            </a:r>
            <a:endParaRPr lang="en-US" sz="3200"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3CD1BD-CA1E-1786-883A-8BF8EF503C95}"/>
              </a:ext>
            </a:extLst>
          </p:cNvPr>
          <p:cNvSpPr>
            <a:spLocks noGrp="1"/>
          </p:cNvSpPr>
          <p:nvPr>
            <p:ph idx="1"/>
          </p:nvPr>
        </p:nvSpPr>
        <p:spPr>
          <a:xfrm>
            <a:off x="6250205" y="1920004"/>
            <a:ext cx="4924926" cy="3940307"/>
          </a:xfrm>
        </p:spPr>
        <p:txBody>
          <a:bodyPr vert="horz" lIns="91440" tIns="45720" rIns="91440" bIns="45720" rtlCol="0">
            <a:noAutofit/>
          </a:bodyPr>
          <a:lstStyle/>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Tesla needs to develop more university contracts with various student bodies across the country.</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Training in the technical trades should be represented in apprenticeship programs in a better way (Joyner </a:t>
            </a:r>
            <a:r>
              <a:rPr lang="en-GB" sz="1700" i="1" u="none" strike="noStrike" dirty="0">
                <a:effectLst/>
                <a:latin typeface="Aptos (Body)"/>
                <a:ea typeface="Times New Roman" panose="02020603050405020304" pitchFamily="18" charset="0"/>
              </a:rPr>
              <a:t>et al., </a:t>
            </a:r>
            <a:r>
              <a:rPr lang="en-GB" sz="1700" u="none" strike="noStrike" dirty="0">
                <a:effectLst/>
                <a:latin typeface="Aptos (Body)"/>
                <a:ea typeface="Times New Roman" panose="02020603050405020304" pitchFamily="18" charset="0"/>
              </a:rPr>
              <a:t>2021).</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It is complementary to the selections of candidates to recruit based on their qualifications.</a:t>
            </a:r>
            <a:endParaRPr lang="en-GB" sz="1700" u="none" strike="noStrike" dirty="0">
              <a:effectLst/>
              <a:latin typeface="Aptos (Body)"/>
              <a:ea typeface="Arial" panose="020B0604020202020204" pitchFamily="34" charset="0"/>
            </a:endParaRPr>
          </a:p>
          <a:p>
            <a:pPr marL="342900" lvl="0" indent="-342900" algn="just">
              <a:lnSpc>
                <a:spcPct val="100000"/>
              </a:lnSpc>
              <a:buFont typeface="Arial" panose="020B0604020202020204" pitchFamily="34" charset="0"/>
              <a:buChar char="●"/>
            </a:pPr>
            <a:r>
              <a:rPr lang="en-GB" sz="1700" u="none" strike="noStrike" dirty="0">
                <a:effectLst/>
                <a:latin typeface="Aptos (Body)"/>
                <a:ea typeface="Times New Roman" panose="02020603050405020304" pitchFamily="18" charset="0"/>
              </a:rPr>
              <a:t>Community outreach efforts must further boost engineering and manufacturing workforce diversity in a long-term and sustainable manner.</a:t>
            </a:r>
            <a:endParaRPr lang="en-GB" sz="1700" u="none" strike="noStrike" dirty="0">
              <a:effectLst/>
              <a:latin typeface="Aptos (Body)"/>
              <a:ea typeface="Arial" panose="020B0604020202020204" pitchFamily="34" charset="0"/>
            </a:endParaRPr>
          </a:p>
        </p:txBody>
      </p:sp>
      <p:sp>
        <p:nvSpPr>
          <p:cNvPr id="7" name="TextBox 6">
            <a:extLst>
              <a:ext uri="{FF2B5EF4-FFF2-40B4-BE49-F238E27FC236}">
                <a16:creationId xmlns:a16="http://schemas.microsoft.com/office/drawing/2014/main" id="{9EDBC900-1A6D-5AD8-0781-5D04088490C1}"/>
              </a:ext>
            </a:extLst>
          </p:cNvPr>
          <p:cNvSpPr txBox="1"/>
          <p:nvPr/>
        </p:nvSpPr>
        <p:spPr>
          <a:xfrm>
            <a:off x="-159981" y="6465581"/>
            <a:ext cx="239304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Times New Roman" panose="02020603050405020304" pitchFamily="18" charset="0"/>
                <a:cs typeface="Times New Roman" panose="02020603050405020304" pitchFamily="18" charset="0"/>
              </a:rPr>
              <a:t>Source:</a:t>
            </a:r>
            <a:r>
              <a:rPr lang="en-GB" sz="1100" dirty="0">
                <a:effectLst/>
                <a:latin typeface="Times New Roman" panose="02020603050405020304" pitchFamily="18" charset="0"/>
                <a:ea typeface="Times New Roman" panose="02020603050405020304" pitchFamily="18" charset="0"/>
              </a:rPr>
              <a:t> https://www.aihr.com/</a:t>
            </a:r>
            <a:endParaRPr lang="en-US" sz="11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3F787A0-DEDB-C09D-64EA-15B7F3FFCE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76771" y="778321"/>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Build a Robust Talent Pipeline? Your 101 Guide – AIHR">
            <a:extLst>
              <a:ext uri="{FF2B5EF4-FFF2-40B4-BE49-F238E27FC236}">
                <a16:creationId xmlns:a16="http://schemas.microsoft.com/office/drawing/2014/main" id="{D4D75990-A99D-FB89-5925-1B95A74268D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5164" y="2025882"/>
            <a:ext cx="4682278" cy="360101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477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37BFD9F-7D89-C58F-426F-174A8306251D}"/>
              </a:ext>
            </a:extLst>
          </p:cNvPr>
          <p:cNvSpPr>
            <a:spLocks noGrp="1"/>
          </p:cNvSpPr>
          <p:nvPr>
            <p:ph type="title"/>
          </p:nvPr>
        </p:nvSpPr>
        <p:spPr>
          <a:xfrm>
            <a:off x="6536211" y="398965"/>
            <a:ext cx="5097838" cy="884563"/>
          </a:xfrm>
        </p:spPr>
        <p:txBody>
          <a:bodyPr anchor="ctr">
            <a:normAutofit/>
          </a:bodyPr>
          <a:lstStyle/>
          <a:p>
            <a:pPr algn="ctr"/>
            <a:r>
              <a:rPr lang="en-GB" sz="2400" b="1" u="sng" dirty="0">
                <a:effectLst/>
                <a:latin typeface="Arial" panose="020B0604020202020204" pitchFamily="34" charset="0"/>
                <a:ea typeface="Arial" panose="020B0604020202020204" pitchFamily="34" charset="0"/>
              </a:rPr>
              <a:t>FUTURE OF WORK: AI AND DEI</a:t>
            </a:r>
            <a:endParaRPr lang="en-US" sz="8800" b="1" u="sng"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68B91A-7D26-7EC3-5720-48DF14D5AD1B}"/>
              </a:ext>
            </a:extLst>
          </p:cNvPr>
          <p:cNvSpPr>
            <a:spLocks noGrp="1"/>
          </p:cNvSpPr>
          <p:nvPr>
            <p:ph idx="1"/>
          </p:nvPr>
        </p:nvSpPr>
        <p:spPr>
          <a:xfrm>
            <a:off x="6218159" y="1626810"/>
            <a:ext cx="5653796" cy="4370389"/>
          </a:xfrm>
        </p:spPr>
        <p:txBody>
          <a:bodyPr vert="horz" lIns="91440" tIns="45720" rIns="91440" bIns="45720" rtlCol="0" anchor="ctr">
            <a:normAutofit/>
          </a:bodyPr>
          <a:lstStyle/>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AI will further automated hirings, go through workforce analytics and optimize learning systems.</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Predictive analytical processed can anticipate attrition for any employees' diversity (Shams </a:t>
            </a:r>
            <a:r>
              <a:rPr lang="en-GB" sz="1700" i="1" u="none" strike="noStrike" dirty="0">
                <a:effectLst/>
                <a:latin typeface="Aptos (Body)"/>
                <a:ea typeface="Times New Roman" panose="02020603050405020304" pitchFamily="18" charset="0"/>
              </a:rPr>
              <a:t>et al</a:t>
            </a:r>
            <a:r>
              <a:rPr lang="en-GB" sz="1700" u="none" strike="noStrike" dirty="0">
                <a:effectLst/>
                <a:latin typeface="Aptos (Body)"/>
                <a:ea typeface="Times New Roman" panose="02020603050405020304" pitchFamily="18" charset="0"/>
              </a:rPr>
              <a:t>., 2025).</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Programs of learnings and career development will be tailored to workers using intelligent learning platforms.</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governance over the use of tools will be gaining more significance in HR use cases.</a:t>
            </a:r>
            <a:endParaRPr lang="en-GB" sz="1700" u="none" strike="noStrike" dirty="0">
              <a:effectLst/>
              <a:latin typeface="Aptos (Body)"/>
              <a:ea typeface="Arial" panose="020B0604020202020204" pitchFamily="34" charset="0"/>
            </a:endParaRPr>
          </a:p>
        </p:txBody>
      </p:sp>
      <p:sp>
        <p:nvSpPr>
          <p:cNvPr id="4" name="TextBox 3">
            <a:extLst>
              <a:ext uri="{FF2B5EF4-FFF2-40B4-BE49-F238E27FC236}">
                <a16:creationId xmlns:a16="http://schemas.microsoft.com/office/drawing/2014/main" id="{E7C38584-DA38-03A7-56F3-F7153D66B728}"/>
              </a:ext>
            </a:extLst>
          </p:cNvPr>
          <p:cNvSpPr txBox="1"/>
          <p:nvPr/>
        </p:nvSpPr>
        <p:spPr>
          <a:xfrm>
            <a:off x="44757" y="6516532"/>
            <a:ext cx="271633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a:t>
            </a:r>
            <a:r>
              <a:rPr lang="en-GB" sz="1100" dirty="0">
                <a:solidFill>
                  <a:schemeClr val="bg1"/>
                </a:solidFill>
                <a:effectLst/>
                <a:latin typeface="Times New Roman" panose="02020603050405020304" pitchFamily="18" charset="0"/>
                <a:ea typeface="Times New Roman" panose="02020603050405020304" pitchFamily="18" charset="0"/>
              </a:rPr>
              <a:t> https://hr.university/</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6950820-4DD6-B941-ED7D-944DB652AD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1556" y="384589"/>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Predictive Analytics in HR: Examples and Complete Guide - HR University">
            <a:extLst>
              <a:ext uri="{FF2B5EF4-FFF2-40B4-BE49-F238E27FC236}">
                <a16:creationId xmlns:a16="http://schemas.microsoft.com/office/drawing/2014/main" id="{74616135-7E63-FAFF-3970-FD5FB317EF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667" y="2099016"/>
            <a:ext cx="5268601" cy="353341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976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37BFD9F-7D89-C58F-426F-174A8306251D}"/>
              </a:ext>
            </a:extLst>
          </p:cNvPr>
          <p:cNvSpPr>
            <a:spLocks noGrp="1"/>
          </p:cNvSpPr>
          <p:nvPr>
            <p:ph type="title"/>
          </p:nvPr>
        </p:nvSpPr>
        <p:spPr>
          <a:xfrm>
            <a:off x="6536211" y="398965"/>
            <a:ext cx="5097838" cy="884563"/>
          </a:xfrm>
        </p:spPr>
        <p:txBody>
          <a:bodyPr anchor="ctr">
            <a:normAutofit/>
          </a:bodyPr>
          <a:lstStyle/>
          <a:p>
            <a:pPr algn="ctr"/>
            <a:r>
              <a:rPr lang="en-GB" sz="2400" b="1" u="sng" dirty="0">
                <a:effectLst/>
                <a:latin typeface="Arial" panose="020B0604020202020204" pitchFamily="34" charset="0"/>
                <a:ea typeface="Arial" panose="020B0604020202020204" pitchFamily="34" charset="0"/>
              </a:rPr>
              <a:t>FUTURE SKILLS REQUIRED AT TESLA</a:t>
            </a:r>
            <a:endParaRPr lang="en-US" sz="8800" b="1" u="sng"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68B91A-7D26-7EC3-5720-48DF14D5AD1B}"/>
              </a:ext>
            </a:extLst>
          </p:cNvPr>
          <p:cNvSpPr>
            <a:spLocks noGrp="1"/>
          </p:cNvSpPr>
          <p:nvPr>
            <p:ph idx="1"/>
          </p:nvPr>
        </p:nvSpPr>
        <p:spPr>
          <a:xfrm>
            <a:off x="6218159" y="1449268"/>
            <a:ext cx="5653796" cy="4370389"/>
          </a:xfrm>
        </p:spPr>
        <p:txBody>
          <a:bodyPr vert="horz" lIns="91440" tIns="45720" rIns="91440" bIns="45720" rtlCol="0" anchor="ctr">
            <a:normAutofit fontScale="92500" lnSpcReduction="20000"/>
          </a:bodyPr>
          <a:lstStyle/>
          <a:p>
            <a:pPr marL="342900" lvl="0" indent="-342900" algn="just">
              <a:lnSpc>
                <a:spcPct val="150000"/>
              </a:lnSpc>
              <a:buFont typeface="Arial" panose="020B0604020202020204" pitchFamily="34" charset="0"/>
              <a:buChar char="●"/>
            </a:pPr>
            <a:r>
              <a:rPr lang="en-GB" sz="1800" u="none" strike="noStrike" dirty="0">
                <a:effectLst/>
                <a:latin typeface="Aptos (Body)"/>
                <a:ea typeface="Times New Roman" panose="02020603050405020304" pitchFamily="18" charset="0"/>
              </a:rPr>
              <a:t>Digital literacy in the manufacturing and engineering job market will be a requirement.</a:t>
            </a:r>
            <a:endParaRPr lang="en-GB" sz="18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Aptos (Body)"/>
                <a:ea typeface="Times New Roman" panose="02020603050405020304" pitchFamily="18" charset="0"/>
              </a:rPr>
              <a:t>The skills of inclusive leadership will continue to be vital in more and more automated work environments around the world.</a:t>
            </a:r>
            <a:endParaRPr lang="en-GB" sz="18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Aptos (Body)"/>
                <a:ea typeface="Times New Roman" panose="02020603050405020304" pitchFamily="18" charset="0"/>
              </a:rPr>
              <a:t>Organisations' competitiveness will be greatly enhanced with the use of data driven human resource decision making.</a:t>
            </a:r>
            <a:endParaRPr lang="en-GB" sz="18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Aptos (Body)"/>
                <a:ea typeface="Times New Roman" panose="02020603050405020304" pitchFamily="18" charset="0"/>
              </a:rPr>
              <a:t>A culture of learning will facilitate adaptable workers in the context of technological changes (</a:t>
            </a:r>
            <a:r>
              <a:rPr lang="en-GB" sz="1800" u="none" strike="noStrike" dirty="0" err="1">
                <a:effectLst/>
                <a:latin typeface="Aptos (Body)"/>
                <a:ea typeface="Times New Roman" panose="02020603050405020304" pitchFamily="18" charset="0"/>
              </a:rPr>
              <a:t>Abdelhalim</a:t>
            </a:r>
            <a:r>
              <a:rPr lang="en-GB" sz="1800" u="none" strike="noStrike" dirty="0">
                <a:effectLst/>
                <a:latin typeface="Aptos (Body)"/>
                <a:ea typeface="Times New Roman" panose="02020603050405020304" pitchFamily="18" charset="0"/>
              </a:rPr>
              <a:t> </a:t>
            </a:r>
            <a:r>
              <a:rPr lang="en-GB" sz="1800" i="1" u="none" strike="noStrike" dirty="0">
                <a:effectLst/>
                <a:latin typeface="Aptos (Body)"/>
                <a:ea typeface="Times New Roman" panose="02020603050405020304" pitchFamily="18" charset="0"/>
              </a:rPr>
              <a:t>et al., </a:t>
            </a:r>
            <a:r>
              <a:rPr lang="en-GB" sz="1800" u="none" strike="noStrike" dirty="0">
                <a:effectLst/>
                <a:latin typeface="Aptos (Body)"/>
                <a:ea typeface="Times New Roman" panose="02020603050405020304" pitchFamily="18" charset="0"/>
              </a:rPr>
              <a:t>2024).</a:t>
            </a:r>
            <a:endParaRPr lang="en-GB" sz="1800" u="none" strike="noStrike" dirty="0">
              <a:effectLst/>
              <a:latin typeface="Aptos (Body)"/>
              <a:ea typeface="Arial" panose="020B0604020202020204" pitchFamily="34" charset="0"/>
            </a:endParaRPr>
          </a:p>
        </p:txBody>
      </p:sp>
      <p:sp>
        <p:nvSpPr>
          <p:cNvPr id="4" name="TextBox 3">
            <a:extLst>
              <a:ext uri="{FF2B5EF4-FFF2-40B4-BE49-F238E27FC236}">
                <a16:creationId xmlns:a16="http://schemas.microsoft.com/office/drawing/2014/main" id="{D4F95511-E27F-D59A-5A4A-26DEAEC4A0D7}"/>
              </a:ext>
            </a:extLst>
          </p:cNvPr>
          <p:cNvSpPr txBox="1"/>
          <p:nvPr/>
        </p:nvSpPr>
        <p:spPr>
          <a:xfrm>
            <a:off x="44756" y="6516532"/>
            <a:ext cx="367059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https://www.engineeringinreallife.com/</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D585C83-2220-ED90-81A0-516DCDCBAB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1556" y="384589"/>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The Skills Tesla is looking for when filling Jobs for Engineers">
            <a:extLst>
              <a:ext uri="{FF2B5EF4-FFF2-40B4-BE49-F238E27FC236}">
                <a16:creationId xmlns:a16="http://schemas.microsoft.com/office/drawing/2014/main" id="{E10BD581-B38F-6853-6A97-082475FBAD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96" y="1609486"/>
            <a:ext cx="5149642" cy="42698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291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 name="Group 2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37BFD9F-7D89-C58F-426F-174A8306251D}"/>
              </a:ext>
            </a:extLst>
          </p:cNvPr>
          <p:cNvSpPr>
            <a:spLocks noGrp="1"/>
          </p:cNvSpPr>
          <p:nvPr>
            <p:ph type="title"/>
          </p:nvPr>
        </p:nvSpPr>
        <p:spPr>
          <a:xfrm>
            <a:off x="6536211" y="398965"/>
            <a:ext cx="5097838" cy="884563"/>
          </a:xfrm>
        </p:spPr>
        <p:txBody>
          <a:bodyPr anchor="ctr">
            <a:normAutofit/>
          </a:bodyPr>
          <a:lstStyle/>
          <a:p>
            <a:pPr algn="ctr"/>
            <a:r>
              <a:rPr lang="en-GB" sz="2400" b="1" u="sng" dirty="0">
                <a:effectLst/>
                <a:latin typeface="Arial" panose="020B0604020202020204" pitchFamily="34" charset="0"/>
                <a:ea typeface="Arial" panose="020B0604020202020204" pitchFamily="34" charset="0"/>
              </a:rPr>
              <a:t>FUTURE DEI RISKS AND OPPORTUNITIES</a:t>
            </a:r>
            <a:endParaRPr lang="en-US" sz="11500" b="1" u="sng"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268B91A-7D26-7EC3-5720-48DF14D5AD1B}"/>
              </a:ext>
            </a:extLst>
          </p:cNvPr>
          <p:cNvSpPr>
            <a:spLocks noGrp="1"/>
          </p:cNvSpPr>
          <p:nvPr>
            <p:ph idx="1"/>
          </p:nvPr>
        </p:nvSpPr>
        <p:spPr>
          <a:xfrm>
            <a:off x="6218159" y="1449268"/>
            <a:ext cx="5653796" cy="4370389"/>
          </a:xfrm>
        </p:spPr>
        <p:txBody>
          <a:bodyPr vert="horz" lIns="91440" tIns="45720" rIns="91440" bIns="45720" rtlCol="0" anchor="ctr">
            <a:normAutofit/>
          </a:bodyPr>
          <a:lstStyle/>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Automations may exacerbated the unemployment and job insecurity of the disadvantaged majority in history.</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Algorithmic bias frequently adopted by the AI buildings team can be reduced significantly.</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The push towards strengthening innovations for the new R&amp;D projects in emerging technologies, at global level.</a:t>
            </a:r>
            <a:endParaRPr lang="en-GB" sz="1700" u="none" strike="noStrike" dirty="0">
              <a:effectLst/>
              <a:latin typeface="Aptos (Body)"/>
              <a:ea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effectLst/>
                <a:latin typeface="Aptos (Body)"/>
                <a:ea typeface="Times New Roman" panose="02020603050405020304" pitchFamily="18" charset="0"/>
              </a:rPr>
              <a:t>Transparencies of governance will accrue from legality of organisations among investors and employees.</a:t>
            </a:r>
            <a:endParaRPr lang="en-GB" sz="1700" u="none" strike="noStrike" dirty="0">
              <a:effectLst/>
              <a:latin typeface="Aptos (Body)"/>
              <a:ea typeface="Arial" panose="020B0604020202020204" pitchFamily="34" charset="0"/>
            </a:endParaRPr>
          </a:p>
        </p:txBody>
      </p:sp>
      <p:sp>
        <p:nvSpPr>
          <p:cNvPr id="4" name="TextBox 3">
            <a:extLst>
              <a:ext uri="{FF2B5EF4-FFF2-40B4-BE49-F238E27FC236}">
                <a16:creationId xmlns:a16="http://schemas.microsoft.com/office/drawing/2014/main" id="{D4F95511-E27F-D59A-5A4A-26DEAEC4A0D7}"/>
              </a:ext>
            </a:extLst>
          </p:cNvPr>
          <p:cNvSpPr txBox="1"/>
          <p:nvPr/>
        </p:nvSpPr>
        <p:spPr>
          <a:xfrm>
            <a:off x="44757" y="6516532"/>
            <a:ext cx="271633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https://safetydocs.safetyculture.com/</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8E02479-0AC1-B7F9-F455-623D817542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1556" y="384589"/>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Our New Diversity and Inclusion Policy: Building a Better Tomorrow -  SafetyDocs by SafetyCulture">
            <a:extLst>
              <a:ext uri="{FF2B5EF4-FFF2-40B4-BE49-F238E27FC236}">
                <a16:creationId xmlns:a16="http://schemas.microsoft.com/office/drawing/2014/main" id="{186D490F-8A39-1A89-278D-946875E4BB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812" y="1832842"/>
            <a:ext cx="5008609" cy="400688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463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768033-B958-CE31-05A5-37B998D4DC1B}"/>
              </a:ext>
            </a:extLst>
          </p:cNvPr>
          <p:cNvSpPr>
            <a:spLocks noGrp="1"/>
          </p:cNvSpPr>
          <p:nvPr>
            <p:ph type="title"/>
          </p:nvPr>
        </p:nvSpPr>
        <p:spPr>
          <a:xfrm>
            <a:off x="5458722" y="511388"/>
            <a:ext cx="5390887" cy="623144"/>
          </a:xfrm>
        </p:spPr>
        <p:txBody>
          <a:bodyPr anchor="b">
            <a:noAutofit/>
          </a:bodyPr>
          <a:lstStyle/>
          <a:p>
            <a:pPr algn="ctr"/>
            <a:r>
              <a:rPr lang="en-GB" sz="2400" b="1" u="sng" dirty="0">
                <a:effectLst/>
                <a:latin typeface="Arial" panose="020B0604020202020204" pitchFamily="34" charset="0"/>
                <a:ea typeface="Arial" panose="020B0604020202020204" pitchFamily="34" charset="0"/>
              </a:rPr>
              <a:t>STRATEGIC HRM FRAMEWORK FOR TESLA</a:t>
            </a:r>
            <a:endParaRPr lang="en-US" sz="3200" b="1" u="sng" dirty="0">
              <a:latin typeface="Times New Roman" panose="02020603050405020304" pitchFamily="18" charset="0"/>
              <a:cs typeface="Times New Roman" panose="02020603050405020304" pitchFamily="18" charset="0"/>
            </a:endParaRPr>
          </a:p>
        </p:txBody>
      </p:sp>
      <p:graphicFrame>
        <p:nvGraphicFramePr>
          <p:cNvPr id="5" name="Content Placeholder 2">
            <a:extLst>
              <a:ext uri="{FF2B5EF4-FFF2-40B4-BE49-F238E27FC236}">
                <a16:creationId xmlns:a16="http://schemas.microsoft.com/office/drawing/2014/main" id="{E782E670-6FAB-2128-965A-E228FE5E423C}"/>
              </a:ext>
            </a:extLst>
          </p:cNvPr>
          <p:cNvGraphicFramePr>
            <a:graphicFrameLocks noGrp="1"/>
          </p:cNvGraphicFramePr>
          <p:nvPr>
            <p:ph idx="1"/>
            <p:extLst>
              <p:ext uri="{D42A27DB-BD31-4B8C-83A1-F6EECF244321}">
                <p14:modId xmlns:p14="http://schemas.microsoft.com/office/powerpoint/2010/main" val="911133454"/>
              </p:ext>
            </p:extLst>
          </p:nvPr>
        </p:nvGraphicFramePr>
        <p:xfrm>
          <a:off x="4820750" y="111352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F2AD1DD-89D4-90FF-060C-C33B329D260C}"/>
              </a:ext>
            </a:extLst>
          </p:cNvPr>
          <p:cNvSpPr txBox="1"/>
          <p:nvPr/>
        </p:nvSpPr>
        <p:spPr>
          <a:xfrm>
            <a:off x="-22490" y="6508424"/>
            <a:ext cx="294168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Times New Roman" panose="02020603050405020304" pitchFamily="18" charset="0"/>
                <a:cs typeface="Times New Roman" panose="02020603050405020304" pitchFamily="18" charset="0"/>
              </a:rPr>
              <a:t>Source: </a:t>
            </a:r>
            <a:r>
              <a:rPr lang="en-GB" sz="1100" dirty="0">
                <a:solidFill>
                  <a:schemeClr val="bg1"/>
                </a:solidFill>
                <a:effectLst/>
                <a:latin typeface="Times New Roman" panose="02020603050405020304" pitchFamily="18" charset="0"/>
                <a:ea typeface="Times New Roman" panose="02020603050405020304" pitchFamily="18" charset="0"/>
              </a:rPr>
              <a:t>https://www.untapped.io/</a:t>
            </a:r>
            <a:endParaRPr lang="en-US" sz="1100"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A9A7419F-CAD0-FA4B-6E33-FF97B8021AC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107020" y="352398"/>
            <a:ext cx="761122" cy="76112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hat is Inclusive Hiring? | Untapped">
            <a:extLst>
              <a:ext uri="{FF2B5EF4-FFF2-40B4-BE49-F238E27FC236}">
                <a16:creationId xmlns:a16="http://schemas.microsoft.com/office/drawing/2014/main" id="{AD489180-285D-8389-9F93-396F6F16850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8893" y="2084078"/>
            <a:ext cx="5159442" cy="32186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884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811984-53F8-86E2-4889-A615B5CFF7EE}"/>
              </a:ext>
            </a:extLst>
          </p:cNvPr>
          <p:cNvSpPr>
            <a:spLocks noGrp="1"/>
          </p:cNvSpPr>
          <p:nvPr>
            <p:ph type="title"/>
          </p:nvPr>
        </p:nvSpPr>
        <p:spPr>
          <a:xfrm>
            <a:off x="239270" y="3059197"/>
            <a:ext cx="3559271" cy="1147502"/>
          </a:xfrm>
        </p:spPr>
        <p:txBody>
          <a:bodyPr anchor="b">
            <a:normAutofit/>
          </a:bodyPr>
          <a:lstStyle/>
          <a:p>
            <a:pPr algn="ctr"/>
            <a:r>
              <a:rPr lang="en-GB" sz="2400" b="1" u="sng" dirty="0">
                <a:solidFill>
                  <a:schemeClr val="bg1"/>
                </a:solidFill>
                <a:effectLst/>
                <a:latin typeface="Arial" panose="020B0604020202020204" pitchFamily="34" charset="0"/>
                <a:ea typeface="Arial" panose="020B0604020202020204" pitchFamily="34" charset="0"/>
              </a:rPr>
              <a:t>KEY TAKEAWAYS</a:t>
            </a:r>
            <a:endParaRPr lang="en-US" sz="4000" b="1" u="sng" dirty="0">
              <a:solidFill>
                <a:schemeClr val="bg1"/>
              </a:solidFill>
              <a:latin typeface="Times New Roman" panose="02020603050405020304" pitchFamily="18" charset="0"/>
              <a:ea typeface="Tahoma" panose="020B0604030504040204" pitchFamily="34" charset="0"/>
              <a:cs typeface="Times New Roman" panose="02020603050405020304" pitchFamily="18" charset="0"/>
            </a:endParaRPr>
          </a:p>
        </p:txBody>
      </p:sp>
      <p:graphicFrame>
        <p:nvGraphicFramePr>
          <p:cNvPr id="25" name="Content Placeholder 2">
            <a:extLst>
              <a:ext uri="{FF2B5EF4-FFF2-40B4-BE49-F238E27FC236}">
                <a16:creationId xmlns:a16="http://schemas.microsoft.com/office/drawing/2014/main" id="{E9453DE1-9A5E-26AF-DF8C-6F382FB99328}"/>
              </a:ext>
            </a:extLst>
          </p:cNvPr>
          <p:cNvGraphicFramePr>
            <a:graphicFrameLocks noGrp="1"/>
          </p:cNvGraphicFramePr>
          <p:nvPr>
            <p:ph idx="1"/>
            <p:extLst>
              <p:ext uri="{D42A27DB-BD31-4B8C-83A1-F6EECF244321}">
                <p14:modId xmlns:p14="http://schemas.microsoft.com/office/powerpoint/2010/main" val="378521211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093BD67A-6925-E3C0-50F2-181AE0F6FB0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51057" y="1109778"/>
            <a:ext cx="1991181" cy="199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523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28B1D-E36D-D176-3DD3-F0EA2CDEC11D}"/>
              </a:ext>
            </a:extLst>
          </p:cNvPr>
          <p:cNvSpPr>
            <a:spLocks noGrp="1"/>
          </p:cNvSpPr>
          <p:nvPr>
            <p:ph type="title"/>
          </p:nvPr>
        </p:nvSpPr>
        <p:spPr>
          <a:xfrm>
            <a:off x="3340768" y="500195"/>
            <a:ext cx="5052461" cy="568526"/>
          </a:xfrm>
        </p:spPr>
        <p:txBody>
          <a:bodyPr>
            <a:normAutofit/>
          </a:bodyPr>
          <a:lstStyle/>
          <a:p>
            <a:pPr algn="ctr"/>
            <a:r>
              <a:rPr lang="en" sz="2400" b="1" u="sng" dirty="0">
                <a:latin typeface="Times New Roman"/>
                <a:cs typeface="Times New Roman"/>
              </a:rPr>
              <a:t>REFERENCES-1</a:t>
            </a:r>
            <a:endParaRPr lang="en-US" sz="2400" b="1" u="sng" dirty="0">
              <a:latin typeface="Times New Roman"/>
              <a:cs typeface="Times New Roman"/>
            </a:endParaRPr>
          </a:p>
        </p:txBody>
      </p:sp>
      <p:sp>
        <p:nvSpPr>
          <p:cNvPr id="3" name="Content Placeholder 2">
            <a:extLst>
              <a:ext uri="{FF2B5EF4-FFF2-40B4-BE49-F238E27FC236}">
                <a16:creationId xmlns:a16="http://schemas.microsoft.com/office/drawing/2014/main" id="{283C3D9F-ECE4-DF48-655F-39313D3F74E2}"/>
              </a:ext>
            </a:extLst>
          </p:cNvPr>
          <p:cNvSpPr>
            <a:spLocks noGrp="1"/>
          </p:cNvSpPr>
          <p:nvPr>
            <p:ph idx="1"/>
          </p:nvPr>
        </p:nvSpPr>
        <p:spPr>
          <a:xfrm>
            <a:off x="1225422" y="1121594"/>
            <a:ext cx="9420119" cy="4951948"/>
          </a:xfrm>
          <a:solidFill>
            <a:schemeClr val="accent6">
              <a:lumMod val="40000"/>
              <a:lumOff val="60000"/>
            </a:schemeClr>
          </a:solidFill>
        </p:spPr>
        <p:txBody>
          <a:bodyPr vert="horz" lIns="91440" tIns="45720" rIns="91440" bIns="45720" rtlCol="0" anchor="t">
            <a:noAutofit/>
          </a:bodyPr>
          <a:lstStyle/>
          <a:p>
            <a:pPr algn="just">
              <a:lnSpc>
                <a:spcPct val="100000"/>
              </a:lnSpc>
            </a:pPr>
            <a:r>
              <a:rPr lang="en-GB" sz="1200" dirty="0" err="1">
                <a:effectLst/>
                <a:latin typeface="Times New Roman" panose="02020603050405020304" pitchFamily="18" charset="0"/>
                <a:ea typeface="Times New Roman" panose="02020603050405020304" pitchFamily="18" charset="0"/>
              </a:rPr>
              <a:t>Abdelhalim</a:t>
            </a:r>
            <a:r>
              <a:rPr lang="en-GB" sz="1200" dirty="0">
                <a:effectLst/>
                <a:latin typeface="Times New Roman" panose="02020603050405020304" pitchFamily="18" charset="0"/>
                <a:ea typeface="Times New Roman" panose="02020603050405020304" pitchFamily="18" charset="0"/>
              </a:rPr>
              <a:t>, E., </a:t>
            </a:r>
            <a:r>
              <a:rPr lang="en-GB" sz="1200" dirty="0" err="1">
                <a:effectLst/>
                <a:latin typeface="Times New Roman" panose="02020603050405020304" pitchFamily="18" charset="0"/>
                <a:ea typeface="Times New Roman" panose="02020603050405020304" pitchFamily="18" charset="0"/>
              </a:rPr>
              <a:t>Anazodo</a:t>
            </a:r>
            <a:r>
              <a:rPr lang="en-GB" sz="1200" dirty="0">
                <a:effectLst/>
                <a:latin typeface="Times New Roman" panose="02020603050405020304" pitchFamily="18" charset="0"/>
                <a:ea typeface="Times New Roman" panose="02020603050405020304" pitchFamily="18" charset="0"/>
              </a:rPr>
              <a:t>, K.S., Gali, N. and Robson, K., 2024. A framework of diversity, equity, and inclusion safeguards for chatbots. Business Horizons, 67(5), pp.487-498.</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April, K., 2021. The new diversity, equity and inclusion (DEI) realities and challenges. HR: The new agenda, pp.119-132.</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Arsel</a:t>
            </a:r>
            <a:r>
              <a:rPr lang="en-GB" sz="1200" dirty="0">
                <a:effectLst/>
                <a:latin typeface="Times New Roman" panose="02020603050405020304" pitchFamily="18" charset="0"/>
                <a:ea typeface="Times New Roman" panose="02020603050405020304" pitchFamily="18" charset="0"/>
              </a:rPr>
              <a:t>, Z., Crockett, D. and Scott, M.L., 2022. Diversity, equity, and inclusion (DEI) in the Journal of Consumer Research: A curation and research agenda. Journal of Consumer Research, 48(5), pp.920-933.</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Chowdhury, S., </a:t>
            </a:r>
            <a:r>
              <a:rPr lang="en-GB" sz="1200" dirty="0" err="1">
                <a:effectLst/>
                <a:latin typeface="Times New Roman" panose="02020603050405020304" pitchFamily="18" charset="0"/>
                <a:ea typeface="Times New Roman" panose="02020603050405020304" pitchFamily="18" charset="0"/>
              </a:rPr>
              <a:t>Budhwar</a:t>
            </a:r>
            <a:r>
              <a:rPr lang="en-GB" sz="1200" dirty="0">
                <a:effectLst/>
                <a:latin typeface="Times New Roman" panose="02020603050405020304" pitchFamily="18" charset="0"/>
                <a:ea typeface="Times New Roman" panose="02020603050405020304" pitchFamily="18" charset="0"/>
              </a:rPr>
              <a:t>, P. and Wood, G., 2024. Generative artificial intelligence in business: towards a strategic human resource management framework. British Journal of Management, 35(4), pp.1680-1691.</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Eeoc.gov. (2023). </a:t>
            </a:r>
            <a:r>
              <a:rPr lang="en-GB" sz="1200" i="1" dirty="0">
                <a:effectLst/>
                <a:latin typeface="Times New Roman" panose="02020603050405020304" pitchFamily="18" charset="0"/>
                <a:ea typeface="Times New Roman" panose="02020603050405020304" pitchFamily="18" charset="0"/>
              </a:rPr>
              <a:t>newsroom/</a:t>
            </a:r>
            <a:r>
              <a:rPr lang="en-GB" sz="1200" i="1" dirty="0" err="1">
                <a:effectLst/>
                <a:latin typeface="Times New Roman" panose="02020603050405020304" pitchFamily="18" charset="0"/>
                <a:ea typeface="Times New Roman" panose="02020603050405020304" pitchFamily="18" charset="0"/>
              </a:rPr>
              <a:t>eeoc</a:t>
            </a:r>
            <a:r>
              <a:rPr lang="en-GB" sz="1200" i="1" dirty="0">
                <a:effectLst/>
                <a:latin typeface="Times New Roman" panose="02020603050405020304" pitchFamily="18" charset="0"/>
                <a:ea typeface="Times New Roman" panose="02020603050405020304" pitchFamily="18" charset="0"/>
              </a:rPr>
              <a:t>-sues-tesla-racial-harassment-and-retaliation</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2"/>
              </a:rPr>
              <a:t>https://www.eeoc.gov/newsroom/eeoc-sues-tesla-racial-harassment-and-retaliation</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Gutterman</a:t>
            </a:r>
            <a:r>
              <a:rPr lang="en-GB" sz="1200" dirty="0">
                <a:effectLst/>
                <a:latin typeface="Times New Roman" panose="02020603050405020304" pitchFamily="18" charset="0"/>
                <a:ea typeface="Times New Roman" panose="02020603050405020304" pitchFamily="18" charset="0"/>
              </a:rPr>
              <a:t>, A.S., 2023. Embedding diversity, equity, and inclusion. Equity, and Inclusion (December 20, 2023).</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Hellerstedt</a:t>
            </a:r>
            <a:r>
              <a:rPr lang="en-GB" sz="1200" dirty="0">
                <a:effectLst/>
                <a:latin typeface="Times New Roman" panose="02020603050405020304" pitchFamily="18" charset="0"/>
                <a:ea typeface="Times New Roman" panose="02020603050405020304" pitchFamily="18" charset="0"/>
              </a:rPr>
              <a:t>, K., Uman, T. and </a:t>
            </a:r>
            <a:r>
              <a:rPr lang="en-GB" sz="1200" dirty="0" err="1">
                <a:effectLst/>
                <a:latin typeface="Times New Roman" panose="02020603050405020304" pitchFamily="18" charset="0"/>
                <a:ea typeface="Times New Roman" panose="02020603050405020304" pitchFamily="18" charset="0"/>
              </a:rPr>
              <a:t>Wennberg</a:t>
            </a:r>
            <a:r>
              <a:rPr lang="en-GB" sz="1200" dirty="0">
                <a:effectLst/>
                <a:latin typeface="Times New Roman" panose="02020603050405020304" pitchFamily="18" charset="0"/>
                <a:ea typeface="Times New Roman" panose="02020603050405020304" pitchFamily="18" charset="0"/>
              </a:rPr>
              <a:t>, K., 2024. Fooled by diversity? When diversity initiatives exacerbate rather than mitigate bias and inequality. Academy of Management Perspectives, 38(1), pp.23-42.</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Irim</a:t>
            </a:r>
            <a:r>
              <a:rPr lang="en-GB" sz="1200" dirty="0">
                <a:effectLst/>
                <a:latin typeface="Times New Roman" panose="02020603050405020304" pitchFamily="18" charset="0"/>
                <a:ea typeface="Times New Roman" panose="02020603050405020304" pitchFamily="18" charset="0"/>
              </a:rPr>
              <a:t>, S., Salman, M. and Rauf, N., 2024. The Role of HRM in Promoting Diversity, Equity, and Inclusion (DEI) in the Workplace. </a:t>
            </a:r>
            <a:r>
              <a:rPr lang="en-GB" sz="1200" dirty="0" err="1">
                <a:effectLst/>
                <a:latin typeface="Times New Roman" panose="02020603050405020304" pitchFamily="18" charset="0"/>
                <a:ea typeface="Times New Roman" panose="02020603050405020304" pitchFamily="18" charset="0"/>
              </a:rPr>
              <a:t>Siazga</a:t>
            </a:r>
            <a:r>
              <a:rPr lang="en-GB" sz="1200" dirty="0">
                <a:effectLst/>
                <a:latin typeface="Times New Roman" panose="02020603050405020304" pitchFamily="18" charset="0"/>
                <a:ea typeface="Times New Roman" panose="02020603050405020304" pitchFamily="18" charset="0"/>
              </a:rPr>
              <a:t> Research Journal, 3(2), pp.221-237.</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Joyner, D.M., Faris, E., Hernández, D., Howard, J.M., Fullilove, R.E., Cohn, E.G., Odlum, M., Mitchell, D. and Hutcherson, H., 2021. A Pipeline to Increase Public Health Diversity. Pedagogy in Health Promotion, 7, pp.44S-50S.</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Kondra</a:t>
            </a:r>
            <a:r>
              <a:rPr lang="en-GB" sz="1200" dirty="0">
                <a:effectLst/>
                <a:latin typeface="Times New Roman" panose="02020603050405020304" pitchFamily="18" charset="0"/>
                <a:ea typeface="Times New Roman" panose="02020603050405020304" pitchFamily="18" charset="0"/>
              </a:rPr>
              <a:t>, S., </a:t>
            </a:r>
            <a:r>
              <a:rPr lang="en-GB" sz="1200" dirty="0" err="1">
                <a:effectLst/>
                <a:latin typeface="Times New Roman" panose="02020603050405020304" pitchFamily="18" charset="0"/>
                <a:ea typeface="Times New Roman" panose="02020603050405020304" pitchFamily="18" charset="0"/>
              </a:rPr>
              <a:t>Medapati</a:t>
            </a:r>
            <a:r>
              <a:rPr lang="en-GB" sz="1200" dirty="0">
                <a:effectLst/>
                <a:latin typeface="Times New Roman" panose="02020603050405020304" pitchFamily="18" charset="0"/>
                <a:ea typeface="Times New Roman" panose="02020603050405020304" pitchFamily="18" charset="0"/>
              </a:rPr>
              <a:t>, S., </a:t>
            </a:r>
            <a:r>
              <a:rPr lang="en-GB" sz="1200" dirty="0" err="1">
                <a:effectLst/>
                <a:latin typeface="Times New Roman" panose="02020603050405020304" pitchFamily="18" charset="0"/>
                <a:ea typeface="Times New Roman" panose="02020603050405020304" pitchFamily="18" charset="0"/>
              </a:rPr>
              <a:t>Koripalli</a:t>
            </a:r>
            <a:r>
              <a:rPr lang="en-GB" sz="1200" dirty="0">
                <a:effectLst/>
                <a:latin typeface="Times New Roman" panose="02020603050405020304" pitchFamily="18" charset="0"/>
                <a:ea typeface="Times New Roman" panose="02020603050405020304" pitchFamily="18" charset="0"/>
              </a:rPr>
              <a:t>, M., </a:t>
            </a:r>
            <a:r>
              <a:rPr lang="en-GB" sz="1200" dirty="0" err="1">
                <a:effectLst/>
                <a:latin typeface="Times New Roman" panose="02020603050405020304" pitchFamily="18" charset="0"/>
                <a:ea typeface="Times New Roman" panose="02020603050405020304" pitchFamily="18" charset="0"/>
              </a:rPr>
              <a:t>Nandula</a:t>
            </a:r>
            <a:r>
              <a:rPr lang="en-GB" sz="1200" dirty="0">
                <a:effectLst/>
                <a:latin typeface="Times New Roman" panose="02020603050405020304" pitchFamily="18" charset="0"/>
                <a:ea typeface="Times New Roman" panose="02020603050405020304" pitchFamily="18" charset="0"/>
              </a:rPr>
              <a:t>, S.R.S.C. and Zink, J.Z., 2025. AI and diversity, equity, and inclusion (DEI): examining the potential for AI to mitigate bias and promote inclusive communication. Journal of Artificial intelligence and Machine Learning, 3(1), pp.1-8.</a:t>
            </a:r>
            <a:endParaRPr lang="en-GB" sz="1200" dirty="0">
              <a:effectLst/>
              <a:latin typeface="Arial" panose="020B0604020202020204" pitchFamily="34" charset="0"/>
              <a:ea typeface="Arial" panose="020B0604020202020204" pitchFamily="34" charset="0"/>
            </a:endParaRPr>
          </a:p>
          <a:p>
            <a:pPr>
              <a:lnSpc>
                <a:spcPct val="100000"/>
              </a:lnSpc>
            </a:pPr>
            <a:r>
              <a:rPr lang="en-GB" sz="1200" dirty="0">
                <a:effectLst/>
                <a:latin typeface="Times New Roman" panose="02020603050405020304" pitchFamily="18" charset="0"/>
                <a:ea typeface="Times New Roman" panose="02020603050405020304" pitchFamily="18" charset="0"/>
              </a:rPr>
              <a:t>Korkmaz, A.V., Van Engen, M.L., </a:t>
            </a:r>
            <a:r>
              <a:rPr lang="en-GB" sz="1200" dirty="0" err="1">
                <a:effectLst/>
                <a:latin typeface="Times New Roman" panose="02020603050405020304" pitchFamily="18" charset="0"/>
                <a:ea typeface="Times New Roman" panose="02020603050405020304" pitchFamily="18" charset="0"/>
              </a:rPr>
              <a:t>Knappert</a:t>
            </a:r>
            <a:r>
              <a:rPr lang="en-GB" sz="1200" dirty="0">
                <a:effectLst/>
                <a:latin typeface="Times New Roman" panose="02020603050405020304" pitchFamily="18" charset="0"/>
                <a:ea typeface="Times New Roman" panose="02020603050405020304" pitchFamily="18" charset="0"/>
              </a:rPr>
              <a:t>, L. and Schalk, R., 2022. About and beyond leading uniqueness and belongingness: A systematic review of inclusive leadership research. Human Resource Management Review, 32(4), p.100894.</a:t>
            </a:r>
            <a:endParaRPr lang="en-GB" sz="1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0785433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28B1D-E36D-D176-3DD3-F0EA2CDEC11D}"/>
              </a:ext>
            </a:extLst>
          </p:cNvPr>
          <p:cNvSpPr>
            <a:spLocks noGrp="1"/>
          </p:cNvSpPr>
          <p:nvPr>
            <p:ph type="title"/>
          </p:nvPr>
        </p:nvSpPr>
        <p:spPr>
          <a:xfrm>
            <a:off x="3340768" y="500195"/>
            <a:ext cx="5052461" cy="568526"/>
          </a:xfrm>
        </p:spPr>
        <p:txBody>
          <a:bodyPr>
            <a:normAutofit/>
          </a:bodyPr>
          <a:lstStyle/>
          <a:p>
            <a:pPr algn="ctr"/>
            <a:r>
              <a:rPr lang="en" sz="2400" b="1" u="sng" dirty="0">
                <a:latin typeface="Times New Roman"/>
                <a:cs typeface="Times New Roman"/>
              </a:rPr>
              <a:t>REFERENCES-2</a:t>
            </a:r>
            <a:endParaRPr lang="en-US" sz="2400" b="1" u="sng" dirty="0">
              <a:latin typeface="Times New Roman"/>
              <a:cs typeface="Times New Roman"/>
            </a:endParaRPr>
          </a:p>
        </p:txBody>
      </p:sp>
      <p:sp>
        <p:nvSpPr>
          <p:cNvPr id="3" name="Content Placeholder 2">
            <a:extLst>
              <a:ext uri="{FF2B5EF4-FFF2-40B4-BE49-F238E27FC236}">
                <a16:creationId xmlns:a16="http://schemas.microsoft.com/office/drawing/2014/main" id="{283C3D9F-ECE4-DF48-655F-39313D3F74E2}"/>
              </a:ext>
            </a:extLst>
          </p:cNvPr>
          <p:cNvSpPr>
            <a:spLocks noGrp="1"/>
          </p:cNvSpPr>
          <p:nvPr>
            <p:ph idx="1"/>
          </p:nvPr>
        </p:nvSpPr>
        <p:spPr>
          <a:xfrm>
            <a:off x="904775" y="1121594"/>
            <a:ext cx="10270155" cy="5385084"/>
          </a:xfrm>
          <a:solidFill>
            <a:schemeClr val="accent6">
              <a:lumMod val="40000"/>
              <a:lumOff val="60000"/>
            </a:schemeClr>
          </a:solidFill>
        </p:spPr>
        <p:txBody>
          <a:bodyPr vert="horz" lIns="91440" tIns="45720" rIns="91440" bIns="45720" rtlCol="0" anchor="t">
            <a:noAutofit/>
          </a:bodyPr>
          <a:lstStyle/>
          <a:p>
            <a:pPr algn="just">
              <a:lnSpc>
                <a:spcPct val="100000"/>
              </a:lnSpc>
            </a:pPr>
            <a:r>
              <a:rPr lang="en-GB" sz="1200" dirty="0">
                <a:effectLst/>
                <a:latin typeface="Times New Roman" panose="02020603050405020304" pitchFamily="18" charset="0"/>
                <a:ea typeface="Times New Roman" panose="02020603050405020304" pitchFamily="18" charset="0"/>
              </a:rPr>
              <a:t>Macrotrends.net. (2026). </a:t>
            </a:r>
            <a:r>
              <a:rPr lang="en-GB" sz="1200" i="1" dirty="0">
                <a:effectLst/>
                <a:latin typeface="Times New Roman" panose="02020603050405020304" pitchFamily="18" charset="0"/>
                <a:ea typeface="Times New Roman" panose="02020603050405020304" pitchFamily="18" charset="0"/>
              </a:rPr>
              <a:t>stocks/charts/TSLA/tesla/number-of-employees</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2"/>
              </a:rPr>
              <a:t>https://www.macrotrends.net/stocks/charts/TSLA/tesla/number-of-employees</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Peoplereturn.com. (2026). </a:t>
            </a:r>
            <a:r>
              <a:rPr lang="en-GB" sz="1200" i="1" dirty="0">
                <a:effectLst/>
                <a:latin typeface="Times New Roman" panose="02020603050405020304" pitchFamily="18" charset="0"/>
                <a:ea typeface="Times New Roman" panose="02020603050405020304" pitchFamily="18" charset="0"/>
              </a:rPr>
              <a:t>company-profiles/tesla</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3"/>
              </a:rPr>
              <a:t>https://peoplereturn.com/company-profiles/tesla/</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Rosenkranz, K.M., Arora, T.K., </a:t>
            </a:r>
            <a:r>
              <a:rPr lang="en-GB" sz="1200" dirty="0" err="1">
                <a:effectLst/>
                <a:latin typeface="Times New Roman" panose="02020603050405020304" pitchFamily="18" charset="0"/>
                <a:ea typeface="Times New Roman" panose="02020603050405020304" pitchFamily="18" charset="0"/>
              </a:rPr>
              <a:t>Termuhlen</a:t>
            </a:r>
            <a:r>
              <a:rPr lang="en-GB" sz="1200" dirty="0">
                <a:effectLst/>
                <a:latin typeface="Times New Roman" panose="02020603050405020304" pitchFamily="18" charset="0"/>
                <a:ea typeface="Times New Roman" panose="02020603050405020304" pitchFamily="18" charset="0"/>
              </a:rPr>
              <a:t>, P.M., Stain, S.C., Misra, S., Dent, D. and </a:t>
            </a:r>
            <a:r>
              <a:rPr lang="en-GB" sz="1200" dirty="0" err="1">
                <a:effectLst/>
                <a:latin typeface="Times New Roman" panose="02020603050405020304" pitchFamily="18" charset="0"/>
                <a:ea typeface="Times New Roman" panose="02020603050405020304" pitchFamily="18" charset="0"/>
              </a:rPr>
              <a:t>Nfonsam</a:t>
            </a:r>
            <a:r>
              <a:rPr lang="en-GB" sz="1200" dirty="0">
                <a:effectLst/>
                <a:latin typeface="Times New Roman" panose="02020603050405020304" pitchFamily="18" charset="0"/>
                <a:ea typeface="Times New Roman" panose="02020603050405020304" pitchFamily="18" charset="0"/>
              </a:rPr>
              <a:t>, V., 2021. Diversity, equity and inclusion in medicine: why it matters and how do we achieve it?. Journal of surgical education, 78(4), pp.1058-1065.</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Shams, R.A., </a:t>
            </a:r>
            <a:r>
              <a:rPr lang="en-GB" sz="1200" dirty="0" err="1">
                <a:effectLst/>
                <a:latin typeface="Times New Roman" panose="02020603050405020304" pitchFamily="18" charset="0"/>
                <a:ea typeface="Times New Roman" panose="02020603050405020304" pitchFamily="18" charset="0"/>
              </a:rPr>
              <a:t>Zowghi</a:t>
            </a:r>
            <a:r>
              <a:rPr lang="en-GB" sz="1200" dirty="0">
                <a:effectLst/>
                <a:latin typeface="Times New Roman" panose="02020603050405020304" pitchFamily="18" charset="0"/>
                <a:ea typeface="Times New Roman" panose="02020603050405020304" pitchFamily="18" charset="0"/>
              </a:rPr>
              <a:t>, D. and Bano, M., 2025. AI and the quest for diversity and inclusion: a systematic literature review. AI and Ethics, 5(1), pp.411-438.</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Tesla.com. (2020). </a:t>
            </a:r>
            <a:r>
              <a:rPr lang="en-GB" sz="1200" i="1" dirty="0">
                <a:effectLst/>
                <a:latin typeface="Times New Roman" panose="02020603050405020304" pitchFamily="18" charset="0"/>
                <a:ea typeface="Times New Roman" panose="02020603050405020304" pitchFamily="18" charset="0"/>
              </a:rPr>
              <a:t>sites/default/files/downloads/2020-DEI-impact-report.pdf</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4"/>
              </a:rPr>
              <a:t>https://www.tesla.com/sites/default/files/downloads/2020-DEI-impact-report.pdf</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Tesla.com. (2025). </a:t>
            </a:r>
            <a:r>
              <a:rPr lang="en-GB" sz="1200" i="1" dirty="0" err="1">
                <a:effectLst/>
                <a:latin typeface="Times New Roman" panose="02020603050405020304" pitchFamily="18" charset="0"/>
                <a:ea typeface="Times New Roman" panose="02020603050405020304" pitchFamily="18" charset="0"/>
              </a:rPr>
              <a:t>ns_videos</a:t>
            </a:r>
            <a:r>
              <a:rPr lang="en-GB" sz="1200" i="1" dirty="0">
                <a:effectLst/>
                <a:latin typeface="Times New Roman" panose="02020603050405020304" pitchFamily="18" charset="0"/>
                <a:ea typeface="Times New Roman" panose="02020603050405020304" pitchFamily="18" charset="0"/>
              </a:rPr>
              <a:t>/2025-tesla-impact-report.pdf</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5"/>
              </a:rPr>
              <a:t>https://www.tesla.com/ns_videos/2025-tesla-impact-report.pdf</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Tesla.com. (2026). </a:t>
            </a:r>
            <a:r>
              <a:rPr lang="en-GB" sz="1200" i="1" dirty="0" err="1">
                <a:effectLst/>
                <a:latin typeface="Times New Roman" panose="02020603050405020304" pitchFamily="18" charset="0"/>
                <a:ea typeface="Times New Roman" panose="02020603050405020304" pitchFamily="18" charset="0"/>
              </a:rPr>
              <a:t>contact-us#contact-us</a:t>
            </a:r>
            <a:r>
              <a:rPr lang="en-GB" sz="1200" dirty="0">
                <a:effectLst/>
                <a:latin typeface="Times New Roman" panose="02020603050405020304" pitchFamily="18" charset="0"/>
                <a:ea typeface="Times New Roman" panose="02020603050405020304" pitchFamily="18" charset="0"/>
              </a:rPr>
              <a:t>. Retrieved from: </a:t>
            </a:r>
            <a:r>
              <a:rPr lang="en-GB" sz="1200" u="sng" dirty="0">
                <a:solidFill>
                  <a:srgbClr val="1155CC"/>
                </a:solidFill>
                <a:effectLst/>
                <a:latin typeface="Times New Roman" panose="02020603050405020304" pitchFamily="18" charset="0"/>
                <a:ea typeface="Times New Roman" panose="02020603050405020304" pitchFamily="18" charset="0"/>
                <a:hlinkClick r:id="rId6"/>
              </a:rPr>
              <a:t>https://ir.tesla.com/contact-us#contact-us</a:t>
            </a:r>
            <a:r>
              <a:rPr lang="en-GB" sz="1200" dirty="0">
                <a:effectLst/>
                <a:latin typeface="Times New Roman" panose="02020603050405020304" pitchFamily="18" charset="0"/>
                <a:ea typeface="Times New Roman" panose="02020603050405020304" pitchFamily="18" charset="0"/>
              </a:rPr>
              <a:t> (Accessed on: 3rd July 2026).</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a:effectLst/>
                <a:latin typeface="Times New Roman" panose="02020603050405020304" pitchFamily="18" charset="0"/>
                <a:ea typeface="Times New Roman" panose="02020603050405020304" pitchFamily="18" charset="0"/>
              </a:rPr>
              <a:t>Weng, Y. and Golli, A., 2024. AI in HR: Enhancing performance management and employee development through intelligent technologies. Journal Of Economics And Business Management, 3(11), pp.1-7.</a:t>
            </a:r>
            <a:endParaRPr lang="en-GB" sz="1200" dirty="0">
              <a:effectLst/>
              <a:latin typeface="Arial" panose="020B0604020202020204" pitchFamily="34" charset="0"/>
              <a:ea typeface="Arial" panose="020B0604020202020204" pitchFamily="34" charset="0"/>
            </a:endParaRPr>
          </a:p>
          <a:p>
            <a:pPr algn="just">
              <a:lnSpc>
                <a:spcPct val="100000"/>
              </a:lnSpc>
            </a:pPr>
            <a:r>
              <a:rPr lang="en-GB" sz="1200" dirty="0" err="1">
                <a:effectLst/>
                <a:latin typeface="Times New Roman" panose="02020603050405020304" pitchFamily="18" charset="0"/>
                <a:ea typeface="Times New Roman" panose="02020603050405020304" pitchFamily="18" charset="0"/>
              </a:rPr>
              <a:t>Wolbring</a:t>
            </a:r>
            <a:r>
              <a:rPr lang="en-GB" sz="1200" dirty="0">
                <a:effectLst/>
                <a:latin typeface="Times New Roman" panose="02020603050405020304" pitchFamily="18" charset="0"/>
                <a:ea typeface="Times New Roman" panose="02020603050405020304" pitchFamily="18" charset="0"/>
              </a:rPr>
              <a:t>, G. and Nguyen, A., 2023. Equity/equality, diversity and inclusion, and other EDI phrases and EDI policy frameworks: A scoping review. Trends in Higher Education, 2(1), pp.168-237.</a:t>
            </a:r>
            <a:endParaRPr lang="en-GB" sz="1200" dirty="0">
              <a:effectLst/>
              <a:latin typeface="Arial" panose="020B0604020202020204" pitchFamily="34" charset="0"/>
              <a:ea typeface="Arial" panose="020B0604020202020204" pitchFamily="34" charset="0"/>
            </a:endParaRPr>
          </a:p>
          <a:p>
            <a:pPr>
              <a:lnSpc>
                <a:spcPct val="100000"/>
              </a:lnSpc>
            </a:pPr>
            <a:r>
              <a:rPr lang="en-GB" sz="1200" dirty="0">
                <a:effectLst/>
                <a:latin typeface="Times New Roman" panose="02020603050405020304" pitchFamily="18" charset="0"/>
                <a:ea typeface="Times New Roman" panose="02020603050405020304" pitchFamily="18" charset="0"/>
              </a:rPr>
              <a:t>Zhu, H., Khan, M.K., Nazeer, S., Li, L., Fu, Q., </a:t>
            </a:r>
            <a:r>
              <a:rPr lang="en-GB" sz="1200" dirty="0" err="1">
                <a:effectLst/>
                <a:latin typeface="Times New Roman" panose="02020603050405020304" pitchFamily="18" charset="0"/>
                <a:ea typeface="Times New Roman" panose="02020603050405020304" pitchFamily="18" charset="0"/>
              </a:rPr>
              <a:t>Badulescu</a:t>
            </a:r>
            <a:r>
              <a:rPr lang="en-GB" sz="1200" dirty="0">
                <a:effectLst/>
                <a:latin typeface="Times New Roman" panose="02020603050405020304" pitchFamily="18" charset="0"/>
                <a:ea typeface="Times New Roman" panose="02020603050405020304" pitchFamily="18" charset="0"/>
              </a:rPr>
              <a:t>, D. and </a:t>
            </a:r>
            <a:r>
              <a:rPr lang="en-GB" sz="1200" dirty="0" err="1">
                <a:effectLst/>
                <a:latin typeface="Times New Roman" panose="02020603050405020304" pitchFamily="18" charset="0"/>
                <a:ea typeface="Times New Roman" panose="02020603050405020304" pitchFamily="18" charset="0"/>
              </a:rPr>
              <a:t>Badulescu</a:t>
            </a:r>
            <a:r>
              <a:rPr lang="en-GB" sz="1200" dirty="0">
                <a:effectLst/>
                <a:latin typeface="Times New Roman" panose="02020603050405020304" pitchFamily="18" charset="0"/>
                <a:ea typeface="Times New Roman" panose="02020603050405020304" pitchFamily="18" charset="0"/>
              </a:rPr>
              <a:t>, A., 2022. Employee voice: A mechanism to harness employees’ potential for sustainable success. International Journal of Environmental Research and Public Health, 19(2), p.921.</a:t>
            </a:r>
            <a:endParaRPr lang="en-GB" sz="1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627375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Thank you Images - Free Download on Magnific (formerly Freepik)">
            <a:extLst>
              <a:ext uri="{FF2B5EF4-FFF2-40B4-BE49-F238E27FC236}">
                <a16:creationId xmlns:a16="http://schemas.microsoft.com/office/drawing/2014/main" id="{BFAF2E36-455B-ABA6-44D2-960787B5DC43}"/>
              </a:ext>
            </a:extLst>
          </p:cNvPr>
          <p:cNvPicPr>
            <a:picLocks noChangeAspect="1"/>
          </p:cNvPicPr>
          <p:nvPr/>
        </p:nvPicPr>
        <p:blipFill>
          <a:blip r:embed="rId2"/>
          <a:srcRect t="6507" b="8922"/>
          <a:stretch>
            <a:fillRect/>
          </a:stretch>
        </p:blipFill>
        <p:spPr>
          <a:xfrm>
            <a:off x="914420" y="723177"/>
            <a:ext cx="9865875" cy="5548526"/>
          </a:xfrm>
          <a:prstGeom prst="rect">
            <a:avLst/>
          </a:prstGeom>
          <a:solidFill>
            <a:schemeClr val="bg1"/>
          </a:solidFill>
          <a:ln w="6350">
            <a:solidFill>
              <a:schemeClr val="tx1"/>
            </a:solidFill>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5338416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140</TotalTime>
  <Words>4097</Words>
  <Application>Microsoft Office PowerPoint</Application>
  <PresentationFormat>Widescreen</PresentationFormat>
  <Paragraphs>188</Paragraphs>
  <Slides>24</Slides>
  <Notes>20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HUMAN CAPITAL MANAGEMENT AND DEI AT TESLA</vt:lpstr>
      <vt:lpstr>TESLA OVERVIEW</vt:lpstr>
      <vt:lpstr>UNDERSTANDING DIVERSITY, EQUITY, AND INCLUSION</vt:lpstr>
      <vt:lpstr>IMPORTANCE OF DEI WITHIN HUMAN CAPITAL MANAGEMENT</vt:lpstr>
      <vt:lpstr>TESLA'S CURRENT DEI POLICIES AND PRACTICES</vt:lpstr>
      <vt:lpstr>TESLA'S WORKFORCE DIVERSITY PROFILE</vt:lpstr>
      <vt:lpstr>CURRENT OPPORTUNITIES FOR TESLA'S DEI STRATEGY</vt:lpstr>
      <vt:lpstr>AI AND DIGITAL TECHNOLOGIES SUPPORTING DEI</vt:lpstr>
      <vt:lpstr>CURRENT DEI CHALLENGES AT TESLA</vt:lpstr>
      <vt:lpstr>ROOT CAUSES ANALYSIS (INTERNAL FACTORS)</vt:lpstr>
      <vt:lpstr>ROOT CAUSES ANALYSIS (EXTERNAL FACTORS)</vt:lpstr>
      <vt:lpstr>RECOMMENDATION 1: INCLUSIVE LEADERSHIP DEVELOPMENT</vt:lpstr>
      <vt:lpstr>RECOMMENDATION 2: AI-SUPPORTED FAIR TALENT MANAGEMENT</vt:lpstr>
      <vt:lpstr>RECOMMENDATION 3: STRENGTHENING EMPLOYEE VOICE</vt:lpstr>
      <vt:lpstr>RECOMMENDATION 4: EXPANDING DIVERSE TALENT PIPELINES</vt:lpstr>
      <vt:lpstr>FUTURE OF WORK: AI AND DEI</vt:lpstr>
      <vt:lpstr>FUTURE SKILLS REQUIRED AT TESLA</vt:lpstr>
      <vt:lpstr>FUTURE DEI RISKS AND OPPORTUNITIES</vt:lpstr>
      <vt:lpstr>STRATEGIC HRM FRAMEWORK FOR TESLA</vt:lpstr>
      <vt:lpstr>KEY TAKEAWAYS</vt:lpstr>
      <vt:lpstr>REFERENCES-1</vt:lpstr>
      <vt:lpstr>REFERENCES-2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Keval Kishorbhai Motivaras (2532691)</cp:lastModifiedBy>
  <cp:revision>1</cp:revision>
  <dcterms:created xsi:type="dcterms:W3CDTF">2026-05-20T15:57:14Z</dcterms:created>
  <dcterms:modified xsi:type="dcterms:W3CDTF">2026-08-02T07:06:29Z</dcterms:modified>
</cp:coreProperties>
</file>