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7" r:id="rId4"/>
  </p:sldMasterIdLst>
  <p:sldIdLst>
    <p:sldId id="256" r:id="rId5"/>
    <p:sldId id="257" r:id="rId6"/>
    <p:sldId id="258" r:id="rId7"/>
    <p:sldId id="259" r:id="rId8"/>
    <p:sldId id="260" r:id="rId9"/>
    <p:sldId id="261" r:id="rId10"/>
    <p:sldId id="262" r:id="rId11"/>
    <p:sldId id="263" r:id="rId12"/>
    <p:sldId id="264"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105" d="100"/>
          <a:sy n="105" d="100"/>
        </p:scale>
        <p:origin x="83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80C50CD-E178-4744-9B35-B2F624D6C5E9}" type="datetimeFigureOut">
              <a:rPr lang="en-US" smtClean="0"/>
              <a:t>2/18/2026</a:t>
            </a:fld>
            <a:endParaRPr lang="en-US"/>
          </a:p>
        </p:txBody>
      </p:sp>
      <p:sp>
        <p:nvSpPr>
          <p:cNvPr id="5" name="Footer Placeholder 4"/>
          <p:cNvSpPr>
            <a:spLocks noGrp="1"/>
          </p:cNvSpPr>
          <p:nvPr>
            <p:ph type="ftr" sz="quarter" idx="11"/>
          </p:nvPr>
        </p:nvSpPr>
        <p:spPr>
          <a:xfrm>
            <a:off x="2416500" y="329307"/>
            <a:ext cx="4973915" cy="309201"/>
          </a:xfrm>
        </p:spPr>
        <p:txBody>
          <a:bodyPr/>
          <a:lstStyle/>
          <a:p>
            <a:endParaRPr lang="en-US"/>
          </a:p>
        </p:txBody>
      </p:sp>
      <p:sp>
        <p:nvSpPr>
          <p:cNvPr id="6" name="Slide Number Placeholder 5"/>
          <p:cNvSpPr>
            <a:spLocks noGrp="1"/>
          </p:cNvSpPr>
          <p:nvPr>
            <p:ph type="sldNum" sz="quarter" idx="12"/>
          </p:nvPr>
        </p:nvSpPr>
        <p:spPr>
          <a:xfrm>
            <a:off x="1437664" y="798973"/>
            <a:ext cx="811019" cy="503578"/>
          </a:xfrm>
        </p:spPr>
        <p:txBody>
          <a:bodyPr/>
          <a:lstStyle/>
          <a:p>
            <a:fld id="{148CC95F-0247-41B6-91CF-DC97C76A7088}" type="slidenum">
              <a:rPr lang="en-US" smtClean="0"/>
              <a:t>‹#›</a:t>
            </a:fld>
            <a:endParaRPr lang="en-US"/>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7116541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80C50CD-E178-4744-9B35-B2F624D6C5E9}" type="datetimeFigureOut">
              <a:rPr lang="en-US" smtClean="0"/>
              <a:t>2/18/2026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48CC95F-0247-41B6-91CF-DC97C76A7088}" type="slidenum">
              <a:rPr lang="en-US" smtClean="0"/>
              <a:t>‹#›</a:t>
            </a:fld>
            <a:endParaRPr lang="en-US"/>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4608166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80C50CD-E178-4744-9B35-B2F624D6C5E9}" type="datetimeFigureOut">
              <a:rPr lang="en-US" smtClean="0"/>
              <a:t>2/18/2026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48CC95F-0247-41B6-91CF-DC97C76A7088}" type="slidenum">
              <a:rPr lang="en-US" smtClean="0"/>
              <a:t>‹#›</a:t>
            </a:fld>
            <a:endParaRPr lang="en-US"/>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36885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80C50CD-E178-4744-9B35-B2F624D6C5E9}" type="datetimeFigureOut">
              <a:rPr lang="en-US" smtClean="0"/>
              <a:t>2/18/2026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48CC95F-0247-41B6-91CF-DC97C76A7088}" type="slidenum">
              <a:rPr lang="en-US" smtClean="0"/>
              <a:t>‹#›</a:t>
            </a:fld>
            <a:endParaRPr lang="en-US"/>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0342764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80C50CD-E178-4744-9B35-B2F624D6C5E9}" type="datetimeFigureOut">
              <a:rPr lang="en-US" smtClean="0"/>
              <a:t>2/18/2026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48CC95F-0247-41B6-91CF-DC97C76A7088}" type="slidenum">
              <a:rPr lang="en-US" smtClean="0"/>
              <a:t>‹#›</a:t>
            </a:fld>
            <a:endParaRPr lang="en-US"/>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557131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80C50CD-E178-4744-9B35-B2F624D6C5E9}" type="datetimeFigureOut">
              <a:rPr lang="en-US" smtClean="0"/>
              <a:t>2/18/2026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48CC95F-0247-41B6-91CF-DC97C76A7088}" type="slidenum">
              <a:rPr lang="en-US" smtClean="0"/>
              <a:t>‹#›</a:t>
            </a:fld>
            <a:endParaRPr lang="en-US"/>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1083415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80C50CD-E178-4744-9B35-B2F624D6C5E9}" type="datetimeFigureOut">
              <a:rPr lang="en-US" smtClean="0"/>
              <a:t>2/18/2026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31244074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80C50CD-E178-4744-9B35-B2F624D6C5E9}" type="datetimeFigureOut">
              <a:rPr lang="en-US" smtClean="0"/>
              <a:t>2/18/2026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48CC95F-0247-41B6-91CF-DC97C76A7088}" type="slidenum">
              <a:rPr lang="en-US" smtClean="0"/>
              <a:t>‹#›</a:t>
            </a:fld>
            <a:endParaRPr lang="en-US"/>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5967637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E80C50CD-E178-4744-9B35-B2F624D6C5E9}" type="datetimeFigureOut">
              <a:rPr lang="en-US" smtClean="0"/>
              <a:t>2/18/2026</a:t>
            </a:fld>
            <a:endParaRPr lang="en-US"/>
          </a:p>
        </p:txBody>
      </p:sp>
      <p:sp>
        <p:nvSpPr>
          <p:cNvPr id="6" name="Footer Placeholder 5"/>
          <p:cNvSpPr>
            <a:spLocks noGrp="1"/>
          </p:cNvSpPr>
          <p:nvPr>
            <p:ph type="ftr" sz="quarter" idx="11"/>
          </p:nvPr>
        </p:nvSpPr>
        <p:spPr>
          <a:xfrm>
            <a:off x="1447382" y="318640"/>
            <a:ext cx="5541004" cy="320931"/>
          </a:xfrm>
        </p:spPr>
        <p:txBody>
          <a:bodyPr/>
          <a:lstStyle/>
          <a:p>
            <a:endParaRPr lang="en-US"/>
          </a:p>
        </p:txBody>
      </p:sp>
      <p:sp>
        <p:nvSpPr>
          <p:cNvPr id="7" name="Slide Number Placeholder 6"/>
          <p:cNvSpPr>
            <a:spLocks noGrp="1"/>
          </p:cNvSpPr>
          <p:nvPr>
            <p:ph type="sldNum" sz="quarter" idx="12"/>
          </p:nvPr>
        </p:nvSpPr>
        <p:spPr/>
        <p:txBody>
          <a:bodyPr/>
          <a:lstStyle/>
          <a:p>
            <a:fld id="{148CC95F-0247-41B6-91CF-DC97C76A7088}" type="slidenum">
              <a:rPr lang="en-US" smtClean="0"/>
              <a:t>‹#›</a:t>
            </a:fld>
            <a:endParaRPr lang="en-US"/>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0623866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80C50CD-E178-4744-9B35-B2F624D6C5E9}" type="datetimeFigureOut">
              <a:rPr lang="en-US" smtClean="0"/>
              <a:t>2/18/2026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48CC95F-0247-41B6-91CF-DC97C76A7088}" type="slidenum">
              <a:rPr lang="en-US" smtClean="0"/>
              <a:t>‹#›</a:t>
            </a:fld>
            <a:endParaRPr lang="en-US"/>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964458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80C50CD-E178-4744-9B35-B2F624D6C5E9}" type="datetimeFigureOut">
              <a:rPr lang="en-US" smtClean="0"/>
              <a:t>2/18/2026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48CC95F-0247-41B6-91CF-DC97C76A7088}" type="slidenum">
              <a:rPr lang="en-US" smtClean="0"/>
              <a:t>‹#›</a:t>
            </a:fld>
            <a:endParaRPr lang="en-US"/>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6743357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E80C50CD-E178-4744-9B35-B2F624D6C5E9}" type="datetimeFigureOut">
              <a:rPr lang="en-US" smtClean="0"/>
              <a:pPr/>
              <a:t>2/18/2026</a:t>
            </a:fld>
            <a:endParaRPr lang="en-US"/>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148CC95F-0247-41B6-91CF-DC97C76A7088}" type="slidenum">
              <a:rPr lang="en-US" smtClean="0"/>
              <a:pPr/>
              <a:t>‹#›</a:t>
            </a:fld>
            <a:endParaRPr lang="en-US"/>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7868318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A mosaic of colorful geometric shapes">
            <a:extLst>
              <a:ext uri="{FF2B5EF4-FFF2-40B4-BE49-F238E27FC236}">
                <a16:creationId xmlns:a16="http://schemas.microsoft.com/office/drawing/2014/main" id="{76B83CA1-2F9B-0677-A3D1-1B36B197D8B8}"/>
              </a:ext>
            </a:extLst>
          </p:cNvPr>
          <p:cNvPicPr>
            <a:picLocks noChangeAspect="1"/>
          </p:cNvPicPr>
          <p:nvPr/>
        </p:nvPicPr>
        <p:blipFill>
          <a:blip r:embed="rId2">
            <a:alphaModFix amt="40000"/>
          </a:blip>
          <a:srcRect t="18023" b="3306"/>
          <a:stretch>
            <a:fillRect/>
          </a:stretch>
        </p:blipFill>
        <p:spPr>
          <a:xfrm>
            <a:off x="-2" y="-4"/>
            <a:ext cx="12192001" cy="6858001"/>
          </a:xfrm>
          <a:prstGeom prst="rect">
            <a:avLst/>
          </a:prstGeom>
        </p:spPr>
      </p:pic>
      <p:sp>
        <p:nvSpPr>
          <p:cNvPr id="5" name="Rectangle 1">
            <a:extLst>
              <a:ext uri="{FF2B5EF4-FFF2-40B4-BE49-F238E27FC236}">
                <a16:creationId xmlns:a16="http://schemas.microsoft.com/office/drawing/2014/main" id="{54CD6A6C-ADEF-76B0-7875-4E00A1D0ADD2}"/>
              </a:ext>
            </a:extLst>
          </p:cNvPr>
          <p:cNvSpPr>
            <a:spLocks noGrp="1" noChangeArrowheads="1"/>
          </p:cNvSpPr>
          <p:nvPr>
            <p:ph type="ctrTitle"/>
          </p:nvPr>
        </p:nvSpPr>
        <p:spPr bwMode="auto">
          <a:xfrm>
            <a:off x="517525" y="1610979"/>
            <a:ext cx="6391237" cy="11849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dirty="0">
                <a:ln>
                  <a:noFill/>
                </a:ln>
                <a:solidFill>
                  <a:schemeClr val="tx1"/>
                </a:solidFill>
                <a:effectLst/>
                <a:latin typeface="Arial" panose="020B0604020202020204" pitchFamily="34" charset="0"/>
              </a:rPr>
              <a:t> Understanding Jenny’s Development through Erikson’s Psychosocial Theory</a:t>
            </a:r>
            <a:br>
              <a:rPr kumimoji="0" lang="en-US" altLang="en-US" sz="1400" b="0" i="0" u="none" strike="noStrike" cap="none" normalizeH="0" baseline="0" dirty="0">
                <a:ln>
                  <a:noFill/>
                </a:ln>
                <a:solidFill>
                  <a:schemeClr val="tx1"/>
                </a:solidFill>
                <a:effectLst/>
                <a:latin typeface="Arial" panose="020B0604020202020204" pitchFamily="34" charset="0"/>
              </a:rPr>
            </a:br>
            <a:r>
              <a:rPr kumimoji="0" lang="en-US" altLang="en-US" sz="1400" b="0" i="0" u="none" strike="noStrike" cap="none" normalizeH="0" baseline="0" dirty="0">
                <a:ln>
                  <a:noFill/>
                </a:ln>
                <a:solidFill>
                  <a:schemeClr val="tx1"/>
                </a:solidFill>
                <a:effectLst/>
                <a:latin typeface="Arial" panose="020B0604020202020204" pitchFamily="34" charset="0"/>
              </a:rPr>
              <a:t>Sabah Tahir – 2432276</a:t>
            </a:r>
            <a:br>
              <a:rPr kumimoji="0" lang="en-US" altLang="en-US" sz="1400" b="0" i="0" u="none" strike="noStrike" cap="none" normalizeH="0" baseline="0" dirty="0">
                <a:ln>
                  <a:noFill/>
                </a:ln>
                <a:solidFill>
                  <a:schemeClr val="tx1"/>
                </a:solidFill>
                <a:effectLst/>
                <a:latin typeface="Arial" panose="020B0604020202020204" pitchFamily="34" charset="0"/>
              </a:rPr>
            </a:br>
            <a:r>
              <a:rPr kumimoji="0" lang="en-US" altLang="en-US" sz="1400" b="0" i="0" u="none" strike="noStrike" cap="none" normalizeH="0" baseline="0" dirty="0">
                <a:ln>
                  <a:noFill/>
                </a:ln>
                <a:solidFill>
                  <a:schemeClr val="tx1"/>
                </a:solidFill>
                <a:effectLst/>
                <a:latin typeface="Arial" panose="020B0604020202020204" pitchFamily="34" charset="0"/>
              </a:rPr>
              <a:t>Psychology in Health &amp; Social Care – LCHS4010</a:t>
            </a:r>
            <a:br>
              <a:rPr kumimoji="0" lang="en-US" altLang="en-US" sz="1400" b="0" i="0" u="none" strike="noStrike" cap="none" normalizeH="0" baseline="0" dirty="0">
                <a:ln>
                  <a:noFill/>
                </a:ln>
                <a:solidFill>
                  <a:schemeClr val="tx1"/>
                </a:solidFill>
                <a:effectLst/>
                <a:latin typeface="Arial" panose="020B0604020202020204" pitchFamily="34" charset="0"/>
              </a:rPr>
            </a:br>
            <a:br>
              <a:rPr kumimoji="0" lang="en-US" altLang="en-US" sz="1100" b="0" i="0" u="none" strike="noStrike" cap="none" normalizeH="0" baseline="0" dirty="0">
                <a:ln>
                  <a:noFill/>
                </a:ln>
                <a:solidFill>
                  <a:schemeClr val="tx1"/>
                </a:solidFill>
                <a:effectLst/>
                <a:latin typeface="Arial" panose="020B0604020202020204" pitchFamily="34" charset="0"/>
              </a:rPr>
            </a:b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3" name="Subtitle 2">
            <a:extLst>
              <a:ext uri="{FF2B5EF4-FFF2-40B4-BE49-F238E27FC236}">
                <a16:creationId xmlns:a16="http://schemas.microsoft.com/office/drawing/2014/main" id="{35FA9D06-52DC-C301-FC3A-DBDACB00658B}"/>
              </a:ext>
            </a:extLst>
          </p:cNvPr>
          <p:cNvSpPr>
            <a:spLocks noGrp="1"/>
          </p:cNvSpPr>
          <p:nvPr>
            <p:ph type="subTitle" idx="1"/>
          </p:nvPr>
        </p:nvSpPr>
        <p:spPr>
          <a:xfrm>
            <a:off x="6652366" y="4017818"/>
            <a:ext cx="5040785" cy="1828799"/>
          </a:xfrm>
        </p:spPr>
        <p:txBody>
          <a:bodyPr anchor="b">
            <a:normAutofit fontScale="92500" lnSpcReduction="10000"/>
          </a:bodyPr>
          <a:lstStyle/>
          <a:p>
            <a:r>
              <a:rPr lang="en-US" altLang="en-US" sz="2400" i="0" dirty="0">
                <a:latin typeface="Arial" panose="020B0604020202020204" pitchFamily="34" charset="0"/>
              </a:rPr>
              <a:t> </a:t>
            </a:r>
            <a:r>
              <a:rPr lang="en-US" altLang="en-US" sz="1900" i="0" dirty="0">
                <a:latin typeface="Arial" panose="020B0604020202020204" pitchFamily="34" charset="0"/>
              </a:rPr>
              <a:t>Today I’ll explain how  Erikson’s psychosocial theory can help us understand Jenny’s development and wellbeing during her teenage years</a:t>
            </a:r>
            <a:endParaRPr lang="en-GB" sz="1900" dirty="0">
              <a:solidFill>
                <a:srgbClr val="FFFFFF"/>
              </a:solidFill>
            </a:endParaRPr>
          </a:p>
        </p:txBody>
      </p:sp>
    </p:spTree>
    <p:extLst>
      <p:ext uri="{BB962C8B-B14F-4D97-AF65-F5344CB8AC3E}">
        <p14:creationId xmlns:p14="http://schemas.microsoft.com/office/powerpoint/2010/main" val="3659255081"/>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A8A4868B-1253-4839-2B97-E202C7A9997A}"/>
              </a:ext>
            </a:extLst>
          </p:cNvPr>
          <p:cNvSpPr>
            <a:spLocks noGrp="1" noChangeArrowheads="1"/>
          </p:cNvSpPr>
          <p:nvPr>
            <p:ph type="ctrTitle"/>
          </p:nvPr>
        </p:nvSpPr>
        <p:spPr bwMode="auto">
          <a:xfrm>
            <a:off x="521209" y="971397"/>
            <a:ext cx="3462236" cy="2947460"/>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t" anchorCtr="0" compatLnSpc="1">
            <a:prstTxWarp prst="textNoShape">
              <a:avLst/>
            </a:prstTxWarp>
            <a:normAutofit/>
          </a:bodyPr>
          <a:lstStyle/>
          <a:p>
            <a:pPr marL="0" marR="0" lvl="0" indent="0" defTabSz="914400" rtl="0" eaLnBrk="0" fontAlgn="base" latinLnBrk="0" hangingPunct="0">
              <a:lnSpc>
                <a:spcPct val="90000"/>
              </a:lnSpc>
              <a:spcBef>
                <a:spcPct val="0"/>
              </a:spcBef>
              <a:spcAft>
                <a:spcPct val="0"/>
              </a:spcAft>
              <a:buClrTx/>
              <a:buSzTx/>
              <a:buFontTx/>
              <a:buNone/>
              <a:tabLst/>
            </a:pPr>
            <a:endParaRPr kumimoji="0" lang="en-US" altLang="en-US" sz="1600" b="0" i="0" u="none" strike="noStrike" cap="none" normalizeH="0" baseline="0" dirty="0">
              <a:ln>
                <a:noFill/>
              </a:ln>
              <a:effectLst/>
              <a:latin typeface="Arial" panose="020B0604020202020204" pitchFamily="34" charset="0"/>
            </a:endParaRPr>
          </a:p>
          <a:p>
            <a:pPr marL="0" marR="0" lvl="0" indent="0" defTabSz="914400" rtl="0" eaLnBrk="0" fontAlgn="base" latinLnBrk="0" hangingPunct="0">
              <a:lnSpc>
                <a:spcPct val="90000"/>
              </a:lnSpc>
              <a:spcBef>
                <a:spcPct val="0"/>
              </a:spcBef>
              <a:spcAft>
                <a:spcPct val="0"/>
              </a:spcAft>
              <a:buClrTx/>
              <a:buSzTx/>
              <a:buFontTx/>
              <a:buNone/>
              <a:tabLst/>
            </a:pPr>
            <a:br>
              <a:rPr kumimoji="0" lang="en-US" altLang="en-US" sz="1600" b="0" i="0" u="none" strike="noStrike" cap="none" normalizeH="0" baseline="0" dirty="0">
                <a:ln>
                  <a:noFill/>
                </a:ln>
                <a:effectLst/>
                <a:latin typeface="Arial" panose="020B0604020202020204" pitchFamily="34" charset="0"/>
              </a:rPr>
            </a:br>
            <a:r>
              <a:rPr kumimoji="0" lang="en-US" altLang="en-US" sz="1600" b="0" i="0" u="none" strike="noStrike" cap="none" normalizeH="0" baseline="0" dirty="0">
                <a:ln>
                  <a:noFill/>
                </a:ln>
                <a:effectLst/>
                <a:latin typeface="Arial" panose="020B0604020202020204" pitchFamily="34" charset="0"/>
              </a:rPr>
              <a:t>This presentation explores Erikson’s psychosocial theory and how it relates to the case of Jenny. </a:t>
            </a:r>
            <a:br>
              <a:rPr kumimoji="0" lang="en-US" altLang="en-US" sz="1600" b="0" i="0" u="none" strike="noStrike" cap="none" normalizeH="0" baseline="0" dirty="0">
                <a:ln>
                  <a:noFill/>
                </a:ln>
                <a:effectLst/>
                <a:latin typeface="Arial" panose="020B0604020202020204" pitchFamily="34" charset="0"/>
              </a:rPr>
            </a:br>
            <a:r>
              <a:rPr kumimoji="0" lang="en-US" altLang="en-US" sz="1600" b="0" i="0" u="none" strike="noStrike" cap="none" normalizeH="0" baseline="0" dirty="0">
                <a:ln>
                  <a:noFill/>
                </a:ln>
                <a:effectLst/>
                <a:latin typeface="Arial" panose="020B0604020202020204" pitchFamily="34" charset="0"/>
              </a:rPr>
              <a:t>She’s a teenager experiencing emotional challenges due to family instability over the last five years.</a:t>
            </a:r>
            <a:br>
              <a:rPr kumimoji="0" lang="en-US" altLang="en-US" sz="1600" b="0" i="0" u="none" strike="noStrike" cap="none" normalizeH="0" baseline="0" dirty="0">
                <a:ln>
                  <a:noFill/>
                </a:ln>
                <a:effectLst/>
                <a:latin typeface="Arial" panose="020B0604020202020204" pitchFamily="34" charset="0"/>
              </a:rPr>
            </a:br>
            <a:r>
              <a:rPr kumimoji="0" lang="en-US" altLang="en-US" sz="1600" b="0" i="0" u="none" strike="noStrike" cap="none" normalizeH="0" baseline="0" dirty="0">
                <a:ln>
                  <a:noFill/>
                </a:ln>
                <a:effectLst/>
                <a:latin typeface="Arial" panose="020B0604020202020204" pitchFamily="34" charset="0"/>
              </a:rPr>
              <a:t> I’ll explain how Erikson’s ideas apply to her situation and discuss strategies for supporting her development.</a:t>
            </a:r>
          </a:p>
        </p:txBody>
      </p:sp>
      <p:pic>
        <p:nvPicPr>
          <p:cNvPr id="8" name="Graphic 7" descr="Worried Face with Solid Fill">
            <a:extLst>
              <a:ext uri="{FF2B5EF4-FFF2-40B4-BE49-F238E27FC236}">
                <a16:creationId xmlns:a16="http://schemas.microsoft.com/office/drawing/2014/main" id="{A8AC0D7D-D71F-0212-D37E-814B676537F9}"/>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205234" y="508090"/>
            <a:ext cx="5626534" cy="5626534"/>
          </a:xfrm>
          <a:prstGeom prst="rect">
            <a:avLst/>
          </a:prstGeom>
        </p:spPr>
      </p:pic>
    </p:spTree>
    <p:extLst>
      <p:ext uri="{BB962C8B-B14F-4D97-AF65-F5344CB8AC3E}">
        <p14:creationId xmlns:p14="http://schemas.microsoft.com/office/powerpoint/2010/main" val="3756155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700"/>
                                        <p:tgtEl>
                                          <p:spTgt spid="4"/>
                                        </p:tgtEl>
                                      </p:cBhvr>
                                    </p:animEffect>
                                  </p:childTnLst>
                                </p:cTn>
                              </p:par>
                              <p:par>
                                <p:cTn id="8" presetID="10" presetClass="entr" presetSubtype="0" fill="hold" nodeType="withEffect">
                                  <p:stCondLst>
                                    <p:cond delay="500"/>
                                  </p:stCondLst>
                                  <p:iterate>
                                    <p:tmPct val="10000"/>
                                  </p:iterate>
                                  <p:childTnLst>
                                    <p:set>
                                      <p:cBhvr>
                                        <p:cTn id="9" dur="1" fill="hold">
                                          <p:stCondLst>
                                            <p:cond delay="0"/>
                                          </p:stCondLst>
                                        </p:cTn>
                                        <p:tgtEl>
                                          <p:spTgt spid="8"/>
                                        </p:tgtEl>
                                        <p:attrNameLst>
                                          <p:attrName>style.visibility</p:attrName>
                                        </p:attrNameLst>
                                      </p:cBhvr>
                                      <p:to>
                                        <p:strVal val="visible"/>
                                      </p:to>
                                    </p:set>
                                    <p:animEffect transition="in" filter="fade">
                                      <p:cBhvr>
                                        <p:cTn id="10" dur="7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6" name="Picture 25" descr="3D rendering of game pieces tied together with a rope">
            <a:extLst>
              <a:ext uri="{FF2B5EF4-FFF2-40B4-BE49-F238E27FC236}">
                <a16:creationId xmlns:a16="http://schemas.microsoft.com/office/drawing/2014/main" id="{8AF07611-F8E2-817D-7F84-E127CE2C9A0F}"/>
              </a:ext>
            </a:extLst>
          </p:cNvPr>
          <p:cNvPicPr>
            <a:picLocks noChangeAspect="1"/>
          </p:cNvPicPr>
          <p:nvPr/>
        </p:nvPicPr>
        <p:blipFill>
          <a:blip r:embed="rId2"/>
          <a:srcRect t="25000"/>
          <a:stretch>
            <a:fillRect/>
          </a:stretch>
        </p:blipFill>
        <p:spPr>
          <a:xfrm>
            <a:off x="95270" y="10"/>
            <a:ext cx="12191979" cy="6857990"/>
          </a:xfrm>
          <a:prstGeom prst="rect">
            <a:avLst/>
          </a:prstGeom>
        </p:spPr>
      </p:pic>
      <p:sp>
        <p:nvSpPr>
          <p:cNvPr id="4" name="Rectangle 1">
            <a:extLst>
              <a:ext uri="{FF2B5EF4-FFF2-40B4-BE49-F238E27FC236}">
                <a16:creationId xmlns:a16="http://schemas.microsoft.com/office/drawing/2014/main" id="{CFA59FCF-4A60-ED5D-006C-CA85F9617537}"/>
              </a:ext>
            </a:extLst>
          </p:cNvPr>
          <p:cNvSpPr>
            <a:spLocks noGrp="1" noChangeArrowheads="1"/>
          </p:cNvSpPr>
          <p:nvPr>
            <p:ph type="ctrTitle"/>
          </p:nvPr>
        </p:nvSpPr>
        <p:spPr bwMode="auto">
          <a:xfrm>
            <a:off x="8018735" y="2569463"/>
            <a:ext cx="4173265" cy="3856041"/>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t" anchorCtr="0" compatLnSpc="1">
            <a:prstTxWarp prst="textNoShape">
              <a:avLst/>
            </a:prstTxWarp>
            <a:normAutofit/>
          </a:bodyPr>
          <a:lstStyle/>
          <a:p>
            <a:pPr marL="0" marR="0" lvl="0" indent="0" defTabSz="914400" rtl="0" eaLnBrk="0" fontAlgn="base" latinLnBrk="0" hangingPunct="0">
              <a:lnSpc>
                <a:spcPct val="90000"/>
              </a:lnSpc>
              <a:spcBef>
                <a:spcPct val="0"/>
              </a:spcBef>
              <a:spcAft>
                <a:spcPct val="0"/>
              </a:spcAft>
              <a:buClrTx/>
              <a:buSzTx/>
              <a:buFontTx/>
              <a:buNone/>
              <a:tabLst/>
            </a:pPr>
            <a:endParaRPr kumimoji="0" lang="en-US" altLang="en-US" sz="1400" b="0" i="0" u="none" strike="noStrike" cap="none" normalizeH="0" baseline="0" dirty="0">
              <a:ln>
                <a:noFill/>
              </a:ln>
              <a:solidFill>
                <a:schemeClr val="bg1"/>
              </a:solidFill>
              <a:effectLst/>
              <a:latin typeface="Arial" panose="020B0604020202020204" pitchFamily="34" charset="0"/>
            </a:endParaRPr>
          </a:p>
          <a:p>
            <a:pPr marL="0" marR="0" lvl="0" indent="0" defTabSz="914400" rtl="0" eaLnBrk="0" fontAlgn="base" latinLnBrk="0" hangingPunct="0">
              <a:lnSpc>
                <a:spcPct val="90000"/>
              </a:lnSpc>
              <a:spcBef>
                <a:spcPct val="0"/>
              </a:spcBef>
              <a:spcAft>
                <a:spcPct val="0"/>
              </a:spcAft>
              <a:buClrTx/>
              <a:buSzTx/>
              <a:buFontTx/>
              <a:buChar char="•"/>
              <a:tabLst/>
            </a:pPr>
            <a:r>
              <a:rPr kumimoji="0" lang="en-US" altLang="en-US" sz="1400" b="0" i="0" u="none" strike="noStrike" cap="none" normalizeH="0" baseline="0" dirty="0">
                <a:ln>
                  <a:noFill/>
                </a:ln>
                <a:solidFill>
                  <a:schemeClr val="bg1"/>
                </a:solidFill>
                <a:effectLst/>
                <a:latin typeface="Arial" panose="020B0604020202020204" pitchFamily="34" charset="0"/>
              </a:rPr>
              <a:t>Lifespan theory covering eight stages </a:t>
            </a:r>
          </a:p>
          <a:p>
            <a:pPr marL="0" marR="0" lvl="0" indent="0" defTabSz="914400" rtl="0" eaLnBrk="0" fontAlgn="base" latinLnBrk="0" hangingPunct="0">
              <a:lnSpc>
                <a:spcPct val="90000"/>
              </a:lnSpc>
              <a:spcBef>
                <a:spcPct val="0"/>
              </a:spcBef>
              <a:spcAft>
                <a:spcPct val="0"/>
              </a:spcAft>
              <a:buClrTx/>
              <a:buSzTx/>
              <a:buFontTx/>
              <a:buChar char="•"/>
              <a:tabLst/>
            </a:pPr>
            <a:r>
              <a:rPr kumimoji="0" lang="en-US" altLang="en-US" sz="1400" b="0" i="0" u="none" strike="noStrike" cap="none" normalizeH="0" baseline="0" dirty="0">
                <a:ln>
                  <a:noFill/>
                </a:ln>
                <a:solidFill>
                  <a:schemeClr val="bg1"/>
                </a:solidFill>
                <a:effectLst/>
                <a:latin typeface="Arial" panose="020B0604020202020204" pitchFamily="34" charset="0"/>
              </a:rPr>
              <a:t>Each stage involves a key psychosocial conflict </a:t>
            </a:r>
          </a:p>
          <a:p>
            <a:pPr marL="0" marR="0" lvl="0" indent="0" defTabSz="914400" rtl="0" eaLnBrk="0" fontAlgn="base" latinLnBrk="0" hangingPunct="0">
              <a:lnSpc>
                <a:spcPct val="90000"/>
              </a:lnSpc>
              <a:spcBef>
                <a:spcPct val="0"/>
              </a:spcBef>
              <a:spcAft>
                <a:spcPct val="0"/>
              </a:spcAft>
              <a:buClrTx/>
              <a:buSzTx/>
              <a:buFontTx/>
              <a:buChar char="•"/>
              <a:tabLst/>
            </a:pPr>
            <a:r>
              <a:rPr kumimoji="0" lang="en-US" altLang="en-US" sz="1400" b="0" i="0" u="none" strike="noStrike" cap="none" normalizeH="0" baseline="0" dirty="0">
                <a:ln>
                  <a:noFill/>
                </a:ln>
                <a:solidFill>
                  <a:schemeClr val="bg1"/>
                </a:solidFill>
                <a:effectLst/>
                <a:latin typeface="Arial" panose="020B0604020202020204" pitchFamily="34" charset="0"/>
              </a:rPr>
              <a:t>Positive resolution supports identity and wellbeing.</a:t>
            </a:r>
          </a:p>
          <a:p>
            <a:pPr marL="0" marR="0" lvl="0" indent="0" defTabSz="914400" rtl="0" eaLnBrk="0" fontAlgn="base" latinLnBrk="0" hangingPunct="0">
              <a:lnSpc>
                <a:spcPct val="90000"/>
              </a:lnSpc>
              <a:spcBef>
                <a:spcPct val="0"/>
              </a:spcBef>
              <a:spcAft>
                <a:spcPct val="0"/>
              </a:spcAft>
              <a:buClrTx/>
              <a:buSzTx/>
              <a:buFontTx/>
              <a:buNone/>
              <a:tabLst/>
            </a:pPr>
            <a:br>
              <a:rPr kumimoji="0" lang="en-US" altLang="en-US" sz="1400" b="0" i="0" u="none" strike="noStrike" cap="none" normalizeH="0" baseline="0" dirty="0">
                <a:ln>
                  <a:noFill/>
                </a:ln>
                <a:solidFill>
                  <a:schemeClr val="bg1"/>
                </a:solidFill>
                <a:effectLst/>
                <a:latin typeface="Arial" panose="020B0604020202020204" pitchFamily="34" charset="0"/>
              </a:rPr>
            </a:br>
            <a:r>
              <a:rPr kumimoji="0" lang="en-US" altLang="en-US" sz="1400" b="0" i="0" u="none" strike="noStrike" cap="none" normalizeH="0" baseline="0" dirty="0">
                <a:ln>
                  <a:noFill/>
                </a:ln>
                <a:solidFill>
                  <a:schemeClr val="bg1"/>
                </a:solidFill>
                <a:effectLst/>
                <a:latin typeface="Arial" panose="020B0604020202020204" pitchFamily="34" charset="0"/>
              </a:rPr>
              <a:t>Erikson’s psychosocial theory explains development across eight stages of life.</a:t>
            </a:r>
            <a:br>
              <a:rPr kumimoji="0" lang="en-US" altLang="en-US" sz="1400" b="0" i="0" u="none" strike="noStrike" cap="none" normalizeH="0" baseline="0" dirty="0">
                <a:ln>
                  <a:noFill/>
                </a:ln>
                <a:solidFill>
                  <a:schemeClr val="bg1"/>
                </a:solidFill>
                <a:effectLst/>
                <a:latin typeface="Arial" panose="020B0604020202020204" pitchFamily="34" charset="0"/>
              </a:rPr>
            </a:br>
            <a:r>
              <a:rPr kumimoji="0" lang="en-US" altLang="en-US" sz="1400" b="0" i="0" u="none" strike="noStrike" cap="none" normalizeH="0" baseline="0" dirty="0">
                <a:ln>
                  <a:noFill/>
                </a:ln>
                <a:solidFill>
                  <a:schemeClr val="bg1"/>
                </a:solidFill>
                <a:effectLst/>
                <a:latin typeface="Arial" panose="020B0604020202020204" pitchFamily="34" charset="0"/>
              </a:rPr>
              <a:t> Each stage presents a challenge that shapes emotional and social growth. </a:t>
            </a:r>
            <a:br>
              <a:rPr kumimoji="0" lang="en-US" altLang="en-US" sz="1400" b="0" i="0" u="none" strike="noStrike" cap="none" normalizeH="0" baseline="0" dirty="0">
                <a:ln>
                  <a:noFill/>
                </a:ln>
                <a:solidFill>
                  <a:schemeClr val="bg1"/>
                </a:solidFill>
                <a:effectLst/>
                <a:latin typeface="Arial" panose="020B0604020202020204" pitchFamily="34" charset="0"/>
              </a:rPr>
            </a:br>
            <a:r>
              <a:rPr kumimoji="0" lang="en-US" altLang="en-US" sz="1400" b="0" i="0" u="none" strike="noStrike" cap="none" normalizeH="0" baseline="0" dirty="0">
                <a:ln>
                  <a:noFill/>
                </a:ln>
                <a:solidFill>
                  <a:schemeClr val="bg1"/>
                </a:solidFill>
                <a:effectLst/>
                <a:latin typeface="Arial" panose="020B0604020202020204" pitchFamily="34" charset="0"/>
              </a:rPr>
              <a:t>For example, infancy focuses on building trust, while adolescence centers on identity.</a:t>
            </a:r>
            <a:br>
              <a:rPr kumimoji="0" lang="en-US" altLang="en-US" sz="1400" b="0" i="0" u="none" strike="noStrike" cap="none" normalizeH="0" baseline="0" dirty="0">
                <a:ln>
                  <a:noFill/>
                </a:ln>
                <a:solidFill>
                  <a:schemeClr val="bg1"/>
                </a:solidFill>
                <a:effectLst/>
                <a:latin typeface="Arial" panose="020B0604020202020204" pitchFamily="34" charset="0"/>
              </a:rPr>
            </a:br>
            <a:r>
              <a:rPr kumimoji="0" lang="en-US" altLang="en-US" sz="1400" b="0" i="0" u="none" strike="noStrike" cap="none" normalizeH="0" baseline="0" dirty="0">
                <a:ln>
                  <a:noFill/>
                </a:ln>
                <a:solidFill>
                  <a:schemeClr val="bg1"/>
                </a:solidFill>
                <a:effectLst/>
                <a:latin typeface="Arial" panose="020B0604020202020204" pitchFamily="34" charset="0"/>
              </a:rPr>
              <a:t> Successful resolution supports self‑confidence and wellbeing.</a:t>
            </a:r>
          </a:p>
        </p:txBody>
      </p:sp>
    </p:spTree>
    <p:extLst>
      <p:ext uri="{BB962C8B-B14F-4D97-AF65-F5344CB8AC3E}">
        <p14:creationId xmlns:p14="http://schemas.microsoft.com/office/powerpoint/2010/main" val="92758066"/>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7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2FDF9410-E530-4E71-A2C0-4C24B48964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1">
            <a:extLst>
              <a:ext uri="{FF2B5EF4-FFF2-40B4-BE49-F238E27FC236}">
                <a16:creationId xmlns:a16="http://schemas.microsoft.com/office/drawing/2014/main" id="{191EFF07-2B87-A60C-BF47-5ED229026058}"/>
              </a:ext>
            </a:extLst>
          </p:cNvPr>
          <p:cNvSpPr>
            <a:spLocks noGrp="1" noChangeArrowheads="1"/>
          </p:cNvSpPr>
          <p:nvPr>
            <p:ph type="ctrTitle"/>
          </p:nvPr>
        </p:nvSpPr>
        <p:spPr bwMode="auto">
          <a:xfrm>
            <a:off x="1752966" y="1427304"/>
            <a:ext cx="8686800" cy="3241515"/>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 anchorCtr="0" compatLnSpc="1">
            <a:prstTxWarp prst="textNoShape">
              <a:avLst/>
            </a:prstTxWarp>
            <a:normAutofit/>
          </a:bodyPr>
          <a:lstStyle/>
          <a:p>
            <a:pPr marL="0" marR="0" lvl="0" indent="0" defTabSz="914400" rtl="0" eaLnBrk="0" fontAlgn="base" latinLnBrk="0" hangingPunct="0">
              <a:spcBef>
                <a:spcPct val="0"/>
              </a:spcBef>
              <a:spcAft>
                <a:spcPct val="0"/>
              </a:spcAft>
              <a:buClrTx/>
              <a:buSzTx/>
              <a:buFontTx/>
              <a:buNone/>
              <a:tabLst/>
            </a:pPr>
            <a:endParaRPr kumimoji="0" lang="en-US" altLang="en-US" sz="1400" b="0" i="0" u="none" strike="noStrike" cap="none" normalizeH="0" baseline="0" dirty="0">
              <a:ln>
                <a:noFill/>
              </a:ln>
              <a:effectLst/>
              <a:latin typeface="Arial" panose="020B0604020202020204" pitchFamily="34" charset="0"/>
            </a:endParaRPr>
          </a:p>
          <a:p>
            <a:pPr marL="0" marR="0" lvl="0" indent="0" defTabSz="914400" rtl="0" eaLnBrk="0" fontAlgn="base" latinLnBrk="0" hangingPunct="0">
              <a:spcBef>
                <a:spcPct val="0"/>
              </a:spcBef>
              <a:spcAft>
                <a:spcPct val="0"/>
              </a:spcAft>
              <a:buClrTx/>
              <a:buSzTx/>
              <a:buFontTx/>
              <a:buChar char="•"/>
              <a:tabLst/>
            </a:pPr>
            <a:r>
              <a:rPr kumimoji="0" lang="en-US" altLang="en-US" sz="1400" b="0" i="0" u="none" strike="noStrike" cap="none" normalizeH="0" baseline="0" dirty="0">
                <a:ln>
                  <a:noFill/>
                </a:ln>
                <a:effectLst/>
                <a:latin typeface="Arial" panose="020B0604020202020204" pitchFamily="34" charset="0"/>
              </a:rPr>
              <a:t>Jenny is in adolescence: identity vs role confusion.</a:t>
            </a:r>
            <a:r>
              <a:rPr kumimoji="0" lang="en-US" altLang="en-US" sz="1400" b="0" i="0" u="none" strike="noStrike" cap="none" normalizeH="0" baseline="0" dirty="0">
                <a:ln>
                  <a:noFill/>
                </a:ln>
                <a:effectLst/>
                <a:latin typeface="Arial" panose="020B0604020202020204" pitchFamily="34" charset="0"/>
                <a:cs typeface="Arial" panose="020B0604020202020204" pitchFamily="34" charset="0"/>
              </a:rPr>
              <a:t> </a:t>
            </a:r>
          </a:p>
          <a:p>
            <a:pPr marL="0" marR="0" lvl="0" indent="0" defTabSz="914400" rtl="0" eaLnBrk="0" fontAlgn="base" latinLnBrk="0" hangingPunct="0">
              <a:spcBef>
                <a:spcPct val="0"/>
              </a:spcBef>
              <a:spcAft>
                <a:spcPct val="0"/>
              </a:spcAft>
              <a:buClrTx/>
              <a:buSzTx/>
              <a:buFontTx/>
              <a:buChar char="•"/>
              <a:tabLst/>
            </a:pPr>
            <a:r>
              <a:rPr kumimoji="0" lang="en-US" altLang="en-US" sz="1400" b="0" i="0" u="none" strike="noStrike" cap="none" normalizeH="0" baseline="0" dirty="0">
                <a:ln>
                  <a:noFill/>
                </a:ln>
                <a:effectLst/>
                <a:latin typeface="Arial" panose="020B0604020202020204" pitchFamily="34" charset="0"/>
              </a:rPr>
              <a:t>Family instability affects her sense of self </a:t>
            </a:r>
          </a:p>
          <a:p>
            <a:pPr marL="0" marR="0" lvl="0" indent="0" defTabSz="914400" rtl="0" eaLnBrk="0" fontAlgn="base" latinLnBrk="0" hangingPunct="0">
              <a:spcBef>
                <a:spcPct val="0"/>
              </a:spcBef>
              <a:spcAft>
                <a:spcPct val="0"/>
              </a:spcAft>
              <a:buClrTx/>
              <a:buSzTx/>
              <a:buFontTx/>
              <a:buChar char="•"/>
              <a:tabLst/>
            </a:pPr>
            <a:r>
              <a:rPr kumimoji="0" lang="en-US" altLang="en-US" sz="1400" b="0" i="0" u="none" strike="noStrike" cap="none" normalizeH="0" baseline="0" dirty="0">
                <a:ln>
                  <a:noFill/>
                </a:ln>
                <a:effectLst/>
                <a:latin typeface="Arial" panose="020B0604020202020204" pitchFamily="34" charset="0"/>
              </a:rPr>
              <a:t>Impacts self‑esteem and belonging </a:t>
            </a:r>
          </a:p>
          <a:p>
            <a:pPr marL="0" marR="0" lvl="0" indent="0" defTabSz="914400" rtl="0" eaLnBrk="0" fontAlgn="base" latinLnBrk="0" hangingPunct="0">
              <a:spcBef>
                <a:spcPct val="0"/>
              </a:spcBef>
              <a:spcAft>
                <a:spcPct val="0"/>
              </a:spcAft>
              <a:buClrTx/>
              <a:buSzTx/>
              <a:buFontTx/>
              <a:buNone/>
              <a:tabLst/>
            </a:pPr>
            <a:br>
              <a:rPr kumimoji="0" lang="en-US" altLang="en-US" sz="1400" b="0" i="0" u="none" strike="noStrike" cap="none" normalizeH="0" baseline="0" dirty="0">
                <a:ln>
                  <a:noFill/>
                </a:ln>
                <a:effectLst/>
                <a:latin typeface="Arial" panose="020B0604020202020204" pitchFamily="34" charset="0"/>
              </a:rPr>
            </a:br>
            <a:r>
              <a:rPr kumimoji="0" lang="en-US" altLang="en-US" sz="1400" b="0" i="0" u="none" strike="noStrike" cap="none" normalizeH="0" baseline="0" dirty="0">
                <a:ln>
                  <a:noFill/>
                </a:ln>
                <a:effectLst/>
                <a:latin typeface="Arial" panose="020B0604020202020204" pitchFamily="34" charset="0"/>
              </a:rPr>
              <a:t>Jenny is going through Erikson’s fifth stage — identity versus role confusion. </a:t>
            </a:r>
            <a:br>
              <a:rPr kumimoji="0" lang="en-US" altLang="en-US" sz="1400" b="0" i="0" u="none" strike="noStrike" cap="none" normalizeH="0" baseline="0" dirty="0">
                <a:ln>
                  <a:noFill/>
                </a:ln>
                <a:effectLst/>
                <a:latin typeface="Arial" panose="020B0604020202020204" pitchFamily="34" charset="0"/>
              </a:rPr>
            </a:br>
            <a:r>
              <a:rPr kumimoji="0" lang="en-US" altLang="en-US" sz="1400" b="0" i="0" u="none" strike="noStrike" cap="none" normalizeH="0" baseline="0" dirty="0">
                <a:ln>
                  <a:noFill/>
                </a:ln>
                <a:effectLst/>
                <a:latin typeface="Arial" panose="020B0604020202020204" pitchFamily="34" charset="0"/>
              </a:rPr>
              <a:t>Because her environment has been unstable, she may struggle to understand who she is and where she fits in. </a:t>
            </a:r>
            <a:br>
              <a:rPr kumimoji="0" lang="en-US" altLang="en-US" sz="1400" b="0" i="0" u="none" strike="noStrike" cap="none" normalizeH="0" baseline="0" dirty="0">
                <a:ln>
                  <a:noFill/>
                </a:ln>
                <a:effectLst/>
                <a:latin typeface="Arial" panose="020B0604020202020204" pitchFamily="34" charset="0"/>
              </a:rPr>
            </a:br>
            <a:r>
              <a:rPr kumimoji="0" lang="en-US" altLang="en-US" sz="1400" b="0" i="0" u="none" strike="noStrike" cap="none" normalizeH="0" baseline="0" dirty="0">
                <a:ln>
                  <a:noFill/>
                </a:ln>
                <a:effectLst/>
                <a:latin typeface="Arial" panose="020B0604020202020204" pitchFamily="34" charset="0"/>
              </a:rPr>
              <a:t>Erikson believed that failing to develop a clear identity at this stage can lead to confusion and low confidence.</a:t>
            </a:r>
          </a:p>
        </p:txBody>
      </p:sp>
      <p:cxnSp>
        <p:nvCxnSpPr>
          <p:cNvPr id="24" name="Straight Connector 23">
            <a:extLst>
              <a:ext uri="{FF2B5EF4-FFF2-40B4-BE49-F238E27FC236}">
                <a16:creationId xmlns:a16="http://schemas.microsoft.com/office/drawing/2014/main" id="{53268B1E-8861-4702-9529-5A8FB23A618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752966" y="1094758"/>
            <a:ext cx="8686800" cy="0"/>
          </a:xfrm>
          <a:prstGeom prst="line">
            <a:avLst/>
          </a:prstGeom>
          <a:ln w="31750"/>
        </p:spPr>
        <p:style>
          <a:lnRef idx="3">
            <a:schemeClr val="accent1"/>
          </a:lnRef>
          <a:fillRef idx="0">
            <a:schemeClr val="accent1"/>
          </a:fillRef>
          <a:effectRef idx="2">
            <a:schemeClr val="accent1"/>
          </a:effectRef>
          <a:fontRef idx="minor">
            <a:schemeClr val="tx1"/>
          </a:fontRef>
        </p:style>
      </p:cxnSp>
      <p:cxnSp>
        <p:nvCxnSpPr>
          <p:cNvPr id="25" name="Straight Connector 24">
            <a:extLst>
              <a:ext uri="{FF2B5EF4-FFF2-40B4-BE49-F238E27FC236}">
                <a16:creationId xmlns:a16="http://schemas.microsoft.com/office/drawing/2014/main" id="{BC6646AE-8FD6-411E-8640-6CCB250D54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752966" y="4923706"/>
            <a:ext cx="868680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609175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7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D1046E96-CF01-8E40-ECD3-3D6208EB25CB}"/>
              </a:ext>
            </a:extLst>
          </p:cNvPr>
          <p:cNvSpPr>
            <a:spLocks noGrp="1" noChangeArrowheads="1"/>
          </p:cNvSpPr>
          <p:nvPr>
            <p:ph type="ctrTitle"/>
          </p:nvPr>
        </p:nvSpPr>
        <p:spPr bwMode="auto">
          <a:xfrm>
            <a:off x="2427507" y="1423095"/>
            <a:ext cx="6200672"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400" b="0" i="0" u="none" strike="noStrike" cap="none" normalizeH="0" baseline="0" dirty="0">
                <a:ln>
                  <a:noFill/>
                </a:ln>
                <a:solidFill>
                  <a:schemeClr val="tx1"/>
                </a:solidFill>
                <a:effectLst/>
                <a:latin typeface="Arial" panose="020B0604020202020204" pitchFamily="34" charset="0"/>
              </a:rPr>
              <a:t>Earlier life stages influence teenage experiences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400" b="0" i="0" u="none" strike="noStrike" cap="none" normalizeH="0" baseline="0" dirty="0">
                <a:ln>
                  <a:noFill/>
                </a:ln>
                <a:solidFill>
                  <a:schemeClr val="tx1"/>
                </a:solidFill>
                <a:effectLst/>
                <a:latin typeface="Arial" panose="020B0604020202020204" pitchFamily="34" charset="0"/>
              </a:rPr>
              <a:t>Low trust or independence affects development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400" b="0" i="0" u="none" strike="noStrike" cap="none" normalizeH="0" baseline="0" dirty="0">
                <a:ln>
                  <a:noFill/>
                </a:ln>
                <a:solidFill>
                  <a:schemeClr val="tx1"/>
                </a:solidFill>
                <a:effectLst/>
                <a:latin typeface="Arial" panose="020B0604020202020204" pitchFamily="34" charset="0"/>
              </a:rPr>
              <a:t>Importance of early emotional support </a:t>
            </a: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400" b="0" i="0" u="none" strike="noStrike" cap="none" normalizeH="0" baseline="0" dirty="0">
                <a:ln>
                  <a:noFill/>
                </a:ln>
                <a:solidFill>
                  <a:schemeClr val="tx1"/>
                </a:solidFill>
                <a:effectLst/>
                <a:latin typeface="Arial" panose="020B0604020202020204" pitchFamily="34" charset="0"/>
              </a:rPr>
            </a:br>
            <a:r>
              <a:rPr kumimoji="0" lang="en-US" altLang="en-US" sz="1400" b="0" i="0" u="none" strike="noStrike" cap="none" normalizeH="0" baseline="0" dirty="0">
                <a:ln>
                  <a:noFill/>
                </a:ln>
                <a:solidFill>
                  <a:schemeClr val="tx1"/>
                </a:solidFill>
                <a:effectLst/>
                <a:latin typeface="Arial" panose="020B0604020202020204" pitchFamily="34" charset="0"/>
              </a:rPr>
              <a:t>Erikson proposed that development builds on earlier experiences. </a:t>
            </a:r>
            <a:br>
              <a:rPr kumimoji="0" lang="en-US" altLang="en-US" sz="1400" b="0" i="0" u="none" strike="noStrike" cap="none" normalizeH="0" baseline="0" dirty="0">
                <a:ln>
                  <a:noFill/>
                </a:ln>
                <a:solidFill>
                  <a:schemeClr val="tx1"/>
                </a:solidFill>
                <a:effectLst/>
                <a:latin typeface="Arial" panose="020B0604020202020204" pitchFamily="34" charset="0"/>
              </a:rPr>
            </a:br>
            <a:r>
              <a:rPr kumimoji="0" lang="en-US" altLang="en-US" sz="1400" b="0" i="0" u="none" strike="noStrike" cap="none" normalizeH="0" baseline="0" dirty="0">
                <a:ln>
                  <a:noFill/>
                </a:ln>
                <a:solidFill>
                  <a:schemeClr val="tx1"/>
                </a:solidFill>
                <a:effectLst/>
                <a:latin typeface="Arial" panose="020B0604020202020204" pitchFamily="34" charset="0"/>
              </a:rPr>
              <a:t>If Jenny didn’t develop a strong sense of trust or independence as a child, </a:t>
            </a:r>
            <a:br>
              <a:rPr kumimoji="0" lang="en-US" altLang="en-US" sz="1400" b="0" i="0" u="none" strike="noStrike" cap="none" normalizeH="0" baseline="0" dirty="0">
                <a:ln>
                  <a:noFill/>
                </a:ln>
                <a:solidFill>
                  <a:schemeClr val="tx1"/>
                </a:solidFill>
                <a:effectLst/>
                <a:latin typeface="Arial" panose="020B0604020202020204" pitchFamily="34" charset="0"/>
              </a:rPr>
            </a:br>
            <a:r>
              <a:rPr kumimoji="0" lang="en-US" altLang="en-US" sz="1400" b="0" i="0" u="none" strike="noStrike" cap="none" normalizeH="0" baseline="0" dirty="0">
                <a:ln>
                  <a:noFill/>
                </a:ln>
                <a:solidFill>
                  <a:schemeClr val="tx1"/>
                </a:solidFill>
                <a:effectLst/>
                <a:latin typeface="Arial" panose="020B0604020202020204" pitchFamily="34" charset="0"/>
              </a:rPr>
              <a:t>this could make her teenage years more difficult. </a:t>
            </a:r>
            <a:br>
              <a:rPr kumimoji="0" lang="en-US" altLang="en-US" sz="1400" b="0" i="0" u="none" strike="noStrike" cap="none" normalizeH="0" baseline="0" dirty="0">
                <a:ln>
                  <a:noFill/>
                </a:ln>
                <a:solidFill>
                  <a:schemeClr val="tx1"/>
                </a:solidFill>
                <a:effectLst/>
                <a:latin typeface="Arial" panose="020B0604020202020204" pitchFamily="34" charset="0"/>
              </a:rPr>
            </a:br>
            <a:r>
              <a:rPr kumimoji="0" lang="en-US" altLang="en-US" sz="1400" b="0" i="0" u="none" strike="noStrike" cap="none" normalizeH="0" baseline="0" dirty="0">
                <a:ln>
                  <a:noFill/>
                </a:ln>
                <a:solidFill>
                  <a:schemeClr val="tx1"/>
                </a:solidFill>
                <a:effectLst/>
                <a:latin typeface="Arial" panose="020B0604020202020204" pitchFamily="34" charset="0"/>
              </a:rPr>
              <a:t>Such issues can affect her confidence and how she interacts with others.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2378346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5060928A-3F60-2A8D-0A83-796B52A0D770}"/>
              </a:ext>
            </a:extLst>
          </p:cNvPr>
          <p:cNvSpPr>
            <a:spLocks noGrp="1" noChangeArrowheads="1"/>
          </p:cNvSpPr>
          <p:nvPr>
            <p:ph type="ctrTitle"/>
          </p:nvPr>
        </p:nvSpPr>
        <p:spPr bwMode="auto">
          <a:xfrm>
            <a:off x="2443429" y="1228397"/>
            <a:ext cx="7305141" cy="20928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400" b="0" i="0" u="none" strike="noStrike" cap="none" normalizeH="0" baseline="0" dirty="0">
                <a:ln>
                  <a:noFill/>
                </a:ln>
                <a:solidFill>
                  <a:schemeClr val="tx1"/>
                </a:solidFill>
                <a:effectLst/>
                <a:latin typeface="Arial" panose="020B0604020202020204" pitchFamily="34" charset="0"/>
              </a:rPr>
              <a:t>Build stable, trusting relationships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400" b="0" i="0" u="none" strike="noStrike" cap="none" normalizeH="0" baseline="0" dirty="0">
                <a:ln>
                  <a:noFill/>
                </a:ln>
                <a:solidFill>
                  <a:schemeClr val="tx1"/>
                </a:solidFill>
                <a:effectLst/>
                <a:latin typeface="Arial" panose="020B0604020202020204" pitchFamily="34" charset="0"/>
              </a:rPr>
              <a:t>Encourage positive identity exploration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400" b="0" i="0" u="none" strike="noStrike" cap="none" normalizeH="0" baseline="0" dirty="0">
                <a:ln>
                  <a:noFill/>
                </a:ln>
                <a:solidFill>
                  <a:schemeClr val="tx1"/>
                </a:solidFill>
                <a:effectLst/>
                <a:latin typeface="Arial" panose="020B0604020202020204" pitchFamily="34" charset="0"/>
              </a:rPr>
              <a:t>Mentoring and support services </a:t>
            </a:r>
          </a:p>
          <a:p>
            <a:pPr marL="0" marR="0" lvl="0" indent="0" algn="l" defTabSz="914400" rtl="0" eaLnBrk="0" fontAlgn="base" latinLnBrk="0" hangingPunct="0">
              <a:lnSpc>
                <a:spcPct val="100000"/>
              </a:lnSpc>
              <a:spcBef>
                <a:spcPct val="0"/>
              </a:spcBef>
              <a:spcAft>
                <a:spcPct val="0"/>
              </a:spcAft>
              <a:buClrTx/>
              <a:buSzTx/>
              <a:tabLst/>
            </a:pPr>
            <a:br>
              <a:rPr kumimoji="0" lang="en-US" altLang="en-US" sz="1400" b="0" i="0" u="none" strike="noStrike" cap="none" normalizeH="0" baseline="0" dirty="0">
                <a:ln>
                  <a:noFill/>
                </a:ln>
                <a:solidFill>
                  <a:schemeClr val="tx1"/>
                </a:solidFill>
                <a:effectLst/>
                <a:latin typeface="Arial" panose="020B0604020202020204" pitchFamily="34" charset="0"/>
              </a:rPr>
            </a:br>
            <a:r>
              <a:rPr kumimoji="0" lang="en-US" altLang="en-US" sz="1400" b="0" i="0" u="none" strike="noStrike" cap="none" normalizeH="0" baseline="0" dirty="0">
                <a:ln>
                  <a:noFill/>
                </a:ln>
                <a:solidFill>
                  <a:schemeClr val="tx1"/>
                </a:solidFill>
                <a:effectLst/>
                <a:latin typeface="Arial" panose="020B0604020202020204" pitchFamily="34" charset="0"/>
              </a:rPr>
              <a:t>Professionals can help Jenny by offering consistent emotional support and mentoring.</a:t>
            </a:r>
            <a:br>
              <a:rPr kumimoji="0" lang="en-US" altLang="en-US" sz="1400" b="0" i="0" u="none" strike="noStrike" cap="none" normalizeH="0" baseline="0" dirty="0">
                <a:ln>
                  <a:noFill/>
                </a:ln>
                <a:solidFill>
                  <a:schemeClr val="tx1"/>
                </a:solidFill>
                <a:effectLst/>
                <a:latin typeface="Arial" panose="020B0604020202020204" pitchFamily="34" charset="0"/>
              </a:rPr>
            </a:br>
            <a:r>
              <a:rPr kumimoji="0" lang="en-US" altLang="en-US" sz="1400" b="0" i="0" u="none" strike="noStrike" cap="none" normalizeH="0" baseline="0" dirty="0">
                <a:ln>
                  <a:noFill/>
                </a:ln>
                <a:solidFill>
                  <a:schemeClr val="tx1"/>
                </a:solidFill>
                <a:effectLst/>
                <a:latin typeface="Arial" panose="020B0604020202020204" pitchFamily="34" charset="0"/>
              </a:rPr>
              <a:t> Activities that promote self‑expression, such as group discussions and creative projects, </a:t>
            </a:r>
            <a:br>
              <a:rPr kumimoji="0" lang="en-US" altLang="en-US" sz="1400" b="0" i="0" u="none" strike="noStrike" cap="none" normalizeH="0" baseline="0" dirty="0">
                <a:ln>
                  <a:noFill/>
                </a:ln>
                <a:solidFill>
                  <a:schemeClr val="tx1"/>
                </a:solidFill>
                <a:effectLst/>
                <a:latin typeface="Arial" panose="020B0604020202020204" pitchFamily="34" charset="0"/>
              </a:rPr>
            </a:br>
            <a:r>
              <a:rPr kumimoji="0" lang="en-US" altLang="en-US" sz="1400" b="0" i="0" u="none" strike="noStrike" cap="none" normalizeH="0" baseline="0" dirty="0">
                <a:ln>
                  <a:noFill/>
                </a:ln>
                <a:solidFill>
                  <a:schemeClr val="tx1"/>
                </a:solidFill>
                <a:effectLst/>
                <a:latin typeface="Arial" panose="020B0604020202020204" pitchFamily="34" charset="0"/>
              </a:rPr>
              <a:t>may help her explore her identity safely. </a:t>
            </a:r>
            <a:br>
              <a:rPr kumimoji="0" lang="en-US" altLang="en-US" sz="1400" b="0" i="0" u="none" strike="noStrike" cap="none" normalizeH="0" baseline="0" dirty="0">
                <a:ln>
                  <a:noFill/>
                </a:ln>
                <a:solidFill>
                  <a:schemeClr val="tx1"/>
                </a:solidFill>
                <a:effectLst/>
                <a:latin typeface="Arial" panose="020B0604020202020204" pitchFamily="34" charset="0"/>
              </a:rPr>
            </a:br>
            <a:r>
              <a:rPr kumimoji="0" lang="en-US" altLang="en-US" sz="1400" b="0" i="0" u="none" strike="noStrike" cap="none" normalizeH="0" baseline="0" dirty="0">
                <a:ln>
                  <a:noFill/>
                </a:ln>
                <a:solidFill>
                  <a:schemeClr val="tx1"/>
                </a:solidFill>
                <a:effectLst/>
                <a:latin typeface="Arial" panose="020B0604020202020204" pitchFamily="34" charset="0"/>
              </a:rPr>
              <a:t>These strategies reflect Erikson’s emphasis on social interaction and trust in adolescence.</a:t>
            </a:r>
          </a:p>
        </p:txBody>
      </p:sp>
    </p:spTree>
    <p:extLst>
      <p:ext uri="{BB962C8B-B14F-4D97-AF65-F5344CB8AC3E}">
        <p14:creationId xmlns:p14="http://schemas.microsoft.com/office/powerpoint/2010/main" val="36302317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FA4C9CA5-27F0-D93B-191A-2234F7787CC5}"/>
              </a:ext>
            </a:extLst>
          </p:cNvPr>
          <p:cNvSpPr>
            <a:spLocks noGrp="1" noChangeArrowheads="1"/>
          </p:cNvSpPr>
          <p:nvPr>
            <p:ph idx="1"/>
          </p:nvPr>
        </p:nvSpPr>
        <p:spPr bwMode="auto">
          <a:xfrm>
            <a:off x="1500218" y="2151445"/>
            <a:ext cx="6994159" cy="203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4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400" b="0" i="0" u="none" strike="noStrike" cap="none" normalizeH="0" baseline="0" dirty="0">
                <a:ln>
                  <a:noFill/>
                </a:ln>
                <a:solidFill>
                  <a:schemeClr val="tx1"/>
                </a:solidFill>
                <a:effectLst/>
                <a:latin typeface="Arial" panose="020B0604020202020204" pitchFamily="34" charset="0"/>
              </a:rPr>
              <a:t>Nature: biological and genetic influences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400" b="0" i="0" u="none" strike="noStrike" cap="none" normalizeH="0" baseline="0" dirty="0">
                <a:ln>
                  <a:noFill/>
                </a:ln>
                <a:solidFill>
                  <a:schemeClr val="tx1"/>
                </a:solidFill>
                <a:effectLst/>
                <a:latin typeface="Arial" panose="020B0604020202020204" pitchFamily="34" charset="0"/>
              </a:rPr>
              <a:t>Nurture: environment, family, and social factors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400" b="0" i="0" u="none" strike="noStrike" cap="none" normalizeH="0" baseline="0" dirty="0">
                <a:ln>
                  <a:noFill/>
                </a:ln>
                <a:solidFill>
                  <a:schemeClr val="tx1"/>
                </a:solidFill>
                <a:effectLst/>
                <a:latin typeface="Arial" panose="020B0604020202020204" pitchFamily="34" charset="0"/>
              </a:rPr>
              <a:t>Both shape Jenny’s wellbeing </a:t>
            </a: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400" b="0" i="0" u="none" strike="noStrike" cap="none" normalizeH="0" baseline="0" dirty="0">
                <a:ln>
                  <a:noFill/>
                </a:ln>
                <a:solidFill>
                  <a:schemeClr val="tx1"/>
                </a:solidFill>
                <a:effectLst/>
                <a:latin typeface="Arial" panose="020B0604020202020204" pitchFamily="34" charset="0"/>
              </a:rPr>
            </a:br>
            <a:r>
              <a:rPr kumimoji="0" lang="en-US" altLang="en-US" sz="1400" b="0" i="0" u="none" strike="noStrike" cap="none" normalizeH="0" baseline="0" dirty="0">
                <a:ln>
                  <a:noFill/>
                </a:ln>
                <a:solidFill>
                  <a:schemeClr val="tx1"/>
                </a:solidFill>
                <a:effectLst/>
                <a:latin typeface="Arial" panose="020B0604020202020204" pitchFamily="34" charset="0"/>
              </a:rPr>
              <a:t>Erikson </a:t>
            </a:r>
            <a:r>
              <a:rPr kumimoji="0" lang="en-US" altLang="en-US" sz="1400" b="0" i="0" u="none" strike="noStrike" cap="none" normalizeH="0" baseline="0" dirty="0" err="1">
                <a:ln>
                  <a:noFill/>
                </a:ln>
                <a:solidFill>
                  <a:schemeClr val="tx1"/>
                </a:solidFill>
                <a:effectLst/>
                <a:latin typeface="Arial" panose="020B0604020202020204" pitchFamily="34" charset="0"/>
              </a:rPr>
              <a:t>recognised</a:t>
            </a:r>
            <a:r>
              <a:rPr kumimoji="0" lang="en-US" altLang="en-US" sz="1400" b="0" i="0" u="none" strike="noStrike" cap="none" normalizeH="0" baseline="0" dirty="0">
                <a:ln>
                  <a:noFill/>
                </a:ln>
                <a:solidFill>
                  <a:schemeClr val="tx1"/>
                </a:solidFill>
                <a:effectLst/>
                <a:latin typeface="Arial" panose="020B0604020202020204" pitchFamily="34" charset="0"/>
              </a:rPr>
              <a:t> the influence of both biology and experience.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dirty="0">
                <a:ln>
                  <a:noFill/>
                </a:ln>
                <a:solidFill>
                  <a:schemeClr val="tx1"/>
                </a:solidFill>
                <a:effectLst/>
                <a:latin typeface="Arial" panose="020B0604020202020204" pitchFamily="34" charset="0"/>
              </a:rPr>
              <a:t>While genetic factors shape growth and emotions,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dirty="0">
                <a:ln>
                  <a:noFill/>
                </a:ln>
                <a:solidFill>
                  <a:schemeClr val="tx1"/>
                </a:solidFill>
                <a:effectLst/>
                <a:latin typeface="Arial" panose="020B0604020202020204" pitchFamily="34" charset="0"/>
              </a:rPr>
              <a:t>Jenny’s relationships and environment have a deep impact on her sense of belonging.</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dirty="0">
                <a:ln>
                  <a:noFill/>
                </a:ln>
                <a:solidFill>
                  <a:schemeClr val="tx1"/>
                </a:solidFill>
                <a:effectLst/>
                <a:latin typeface="Arial" panose="020B0604020202020204" pitchFamily="34" charset="0"/>
              </a:rPr>
              <a:t> Any support plan should balance biological and social needs.</a:t>
            </a:r>
          </a:p>
        </p:txBody>
      </p:sp>
    </p:spTree>
    <p:extLst>
      <p:ext uri="{BB962C8B-B14F-4D97-AF65-F5344CB8AC3E}">
        <p14:creationId xmlns:p14="http://schemas.microsoft.com/office/powerpoint/2010/main" val="3232650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F0F6F517-EE24-2CAE-973C-2FA2D9F204B9}"/>
              </a:ext>
            </a:extLst>
          </p:cNvPr>
          <p:cNvSpPr>
            <a:spLocks noGrp="1" noChangeArrowheads="1"/>
          </p:cNvSpPr>
          <p:nvPr>
            <p:ph type="ctrTitle"/>
          </p:nvPr>
        </p:nvSpPr>
        <p:spPr bwMode="auto">
          <a:xfrm>
            <a:off x="2544239" y="1318403"/>
            <a:ext cx="7475060" cy="20928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4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400" b="0" i="0" u="none" strike="noStrike" cap="none" normalizeH="0" baseline="0" dirty="0">
                <a:ln>
                  <a:noFill/>
                </a:ln>
                <a:solidFill>
                  <a:schemeClr val="tx1"/>
                </a:solidFill>
                <a:effectLst/>
                <a:latin typeface="Arial" panose="020B0604020202020204" pitchFamily="34" charset="0"/>
              </a:rPr>
              <a:t>Lifespan perspective on growth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400" b="0" i="0" u="none" strike="noStrike" cap="none" normalizeH="0" baseline="0" dirty="0">
                <a:ln>
                  <a:noFill/>
                </a:ln>
                <a:solidFill>
                  <a:schemeClr val="tx1"/>
                </a:solidFill>
                <a:effectLst/>
                <a:latin typeface="Arial" panose="020B0604020202020204" pitchFamily="34" charset="0"/>
              </a:rPr>
              <a:t>Highlights emotional and social factors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4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400" b="0" i="0" u="none" strike="noStrike" cap="none" normalizeH="0" baseline="0" dirty="0">
                <a:ln>
                  <a:noFill/>
                </a:ln>
                <a:solidFill>
                  <a:schemeClr val="tx1"/>
                </a:solidFill>
                <a:effectLst/>
                <a:latin typeface="Arial" panose="020B0604020202020204" pitchFamily="34" charset="0"/>
              </a:rPr>
            </a:br>
            <a:r>
              <a:rPr kumimoji="0" lang="en-US" altLang="en-US" sz="1400" b="0" i="0" u="none" strike="noStrike" cap="none" normalizeH="0" baseline="0" dirty="0">
                <a:ln>
                  <a:noFill/>
                </a:ln>
                <a:solidFill>
                  <a:schemeClr val="tx1"/>
                </a:solidFill>
                <a:effectLst/>
                <a:latin typeface="Arial" panose="020B0604020202020204" pitchFamily="34" charset="0"/>
              </a:rPr>
              <a:t>Erikson’s theory provides valuable insight into emotional and social development at all ages.</a:t>
            </a:r>
            <a:br>
              <a:rPr kumimoji="0" lang="en-US" altLang="en-US" sz="1400" b="0" i="0" u="none" strike="noStrike" cap="none" normalizeH="0" baseline="0" dirty="0">
                <a:ln>
                  <a:noFill/>
                </a:ln>
                <a:solidFill>
                  <a:schemeClr val="tx1"/>
                </a:solidFill>
                <a:effectLst/>
                <a:latin typeface="Arial" panose="020B0604020202020204" pitchFamily="34" charset="0"/>
              </a:rPr>
            </a:br>
            <a:r>
              <a:rPr kumimoji="0" lang="en-US" altLang="en-US" sz="1400" b="0" i="0" u="none" strike="noStrike" cap="none" normalizeH="0" baseline="0" dirty="0">
                <a:ln>
                  <a:noFill/>
                </a:ln>
                <a:solidFill>
                  <a:schemeClr val="tx1"/>
                </a:solidFill>
                <a:effectLst/>
                <a:latin typeface="Arial" panose="020B0604020202020204" pitchFamily="34" charset="0"/>
              </a:rPr>
              <a:t> However, it can be too general, as it doesn’t fully consider cultural or individual differences.</a:t>
            </a:r>
            <a:br>
              <a:rPr kumimoji="0" lang="en-US" altLang="en-US" sz="1400" b="0" i="0" u="none" strike="noStrike" cap="none" normalizeH="0" baseline="0" dirty="0">
                <a:ln>
                  <a:noFill/>
                </a:ln>
                <a:solidFill>
                  <a:schemeClr val="tx1"/>
                </a:solidFill>
                <a:effectLst/>
                <a:latin typeface="Arial" panose="020B0604020202020204" pitchFamily="34" charset="0"/>
              </a:rPr>
            </a:br>
            <a:r>
              <a:rPr kumimoji="0" lang="en-US" altLang="en-US" sz="1400" b="0" i="0" u="none" strike="noStrike" cap="none" normalizeH="0" baseline="0" dirty="0">
                <a:ln>
                  <a:noFill/>
                </a:ln>
                <a:solidFill>
                  <a:schemeClr val="tx1"/>
                </a:solidFill>
                <a:effectLst/>
                <a:latin typeface="Arial" panose="020B0604020202020204" pitchFamily="34" charset="0"/>
              </a:rPr>
              <a:t> An alternative.</a:t>
            </a:r>
            <a:br>
              <a:rPr kumimoji="0" lang="en-US" altLang="en-US" sz="1800" b="0" i="0" u="none" strike="noStrike" cap="none" normalizeH="0" baseline="0" dirty="0">
                <a:ln>
                  <a:noFill/>
                </a:ln>
                <a:solidFill>
                  <a:schemeClr val="tx1"/>
                </a:solidFill>
                <a:effectLst/>
                <a:latin typeface="Arial" panose="020B0604020202020204" pitchFamily="34" charset="0"/>
              </a:rPr>
            </a:br>
            <a:r>
              <a:rPr kumimoji="0" lang="en-US" altLang="en-US" sz="1800" b="0" i="0" u="none" strike="noStrike" cap="none" normalizeH="0" baseline="0" dirty="0">
                <a:ln>
                  <a:noFill/>
                </a:ln>
                <a:solidFill>
                  <a:schemeClr val="tx1"/>
                </a:solidFill>
                <a:effectLst/>
                <a:latin typeface="Arial" panose="020B0604020202020204" pitchFamily="34" charset="0"/>
              </a:rPr>
              <a:t> </a:t>
            </a:r>
          </a:p>
        </p:txBody>
      </p:sp>
    </p:spTree>
    <p:extLst>
      <p:ext uri="{BB962C8B-B14F-4D97-AF65-F5344CB8AC3E}">
        <p14:creationId xmlns:p14="http://schemas.microsoft.com/office/powerpoint/2010/main" val="29291716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6B3F8648-2760-587A-09F4-20DA317BA452}"/>
              </a:ext>
            </a:extLst>
          </p:cNvPr>
          <p:cNvSpPr>
            <a:spLocks noGrp="1" noChangeArrowheads="1"/>
          </p:cNvSpPr>
          <p:nvPr>
            <p:ph type="ctrTitle"/>
          </p:nvPr>
        </p:nvSpPr>
        <p:spPr bwMode="auto">
          <a:xfrm>
            <a:off x="2699881" y="1758459"/>
            <a:ext cx="7610610" cy="18158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dirty="0">
                <a:ln>
                  <a:noFill/>
                </a:ln>
                <a:solidFill>
                  <a:schemeClr val="tx1"/>
                </a:solidFill>
                <a:effectLst/>
                <a:latin typeface="Arial" panose="020B0604020202020204" pitchFamily="34" charset="0"/>
              </a:rPr>
              <a:t>References- </a:t>
            </a:r>
            <a:br>
              <a:rPr kumimoji="0" lang="en-US" altLang="en-US" sz="1400" b="0" i="0" u="none" strike="noStrike" cap="none" normalizeH="0" baseline="0" dirty="0">
                <a:ln>
                  <a:noFill/>
                </a:ln>
                <a:solidFill>
                  <a:schemeClr val="tx1"/>
                </a:solidFill>
                <a:effectLst/>
                <a:latin typeface="Arial" panose="020B0604020202020204" pitchFamily="34" charset="0"/>
              </a:rPr>
            </a:br>
            <a:r>
              <a:rPr kumimoji="0" lang="en-US" altLang="en-US" sz="1400" b="0" i="0" u="none" strike="noStrike" cap="none" normalizeH="0" baseline="0" dirty="0">
                <a:ln>
                  <a:noFill/>
                </a:ln>
                <a:solidFill>
                  <a:schemeClr val="tx1"/>
                </a:solidFill>
                <a:effectLst/>
                <a:latin typeface="Arial" panose="020B0604020202020204" pitchFamily="34" charset="0"/>
              </a:rPr>
              <a:t>Cherry, K. (2020) </a:t>
            </a:r>
            <a:r>
              <a:rPr kumimoji="0" lang="en-US" altLang="en-US" sz="1400" b="0" i="1" u="none" strike="noStrike" cap="none" normalizeH="0" baseline="0" dirty="0">
                <a:ln>
                  <a:noFill/>
                </a:ln>
                <a:solidFill>
                  <a:schemeClr val="tx1"/>
                </a:solidFill>
                <a:effectLst/>
                <a:latin typeface="Arial" panose="020B0604020202020204" pitchFamily="34" charset="0"/>
              </a:rPr>
              <a:t>Erik Erikson’s Stages of Psychosocial Development.</a:t>
            </a:r>
            <a:r>
              <a:rPr kumimoji="0" lang="en-US" altLang="en-US" sz="1400" b="0" i="0" u="none" strike="noStrike" cap="none" normalizeH="0" baseline="0" dirty="0">
                <a:ln>
                  <a:noFill/>
                </a:ln>
                <a:solidFill>
                  <a:schemeClr val="tx1"/>
                </a:solidFill>
                <a:effectLst/>
                <a:latin typeface="Arial" panose="020B0604020202020204" pitchFamily="34" charset="0"/>
              </a:rPr>
              <a:t> Very well Mind.</a:t>
            </a:r>
            <a:br>
              <a:rPr kumimoji="0" lang="en-US" altLang="en-US" sz="1400" b="0" i="0" u="none" strike="noStrike" cap="none" normalizeH="0" baseline="0" dirty="0">
                <a:ln>
                  <a:noFill/>
                </a:ln>
                <a:solidFill>
                  <a:schemeClr val="tx1"/>
                </a:solidFill>
                <a:effectLst/>
                <a:latin typeface="Arial" panose="020B0604020202020204" pitchFamily="34" charset="0"/>
              </a:rPr>
            </a:br>
            <a:r>
              <a:rPr kumimoji="0" lang="en-US" altLang="en-US" sz="1400" b="0" i="0" u="none" strike="noStrike" cap="none" normalizeH="0" baseline="0" dirty="0">
                <a:ln>
                  <a:noFill/>
                </a:ln>
                <a:solidFill>
                  <a:schemeClr val="tx1"/>
                </a:solidFill>
                <a:effectLst/>
                <a:latin typeface="Arial" panose="020B0604020202020204" pitchFamily="34" charset="0"/>
              </a:rPr>
              <a:t>Crain, W. (2016) </a:t>
            </a:r>
            <a:r>
              <a:rPr kumimoji="0" lang="en-US" altLang="en-US" sz="1400" b="0" i="1" u="none" strike="noStrike" cap="none" normalizeH="0" baseline="0" dirty="0">
                <a:ln>
                  <a:noFill/>
                </a:ln>
                <a:solidFill>
                  <a:schemeClr val="tx1"/>
                </a:solidFill>
                <a:effectLst/>
                <a:latin typeface="Arial" panose="020B0604020202020204" pitchFamily="34" charset="0"/>
              </a:rPr>
              <a:t>Theories of Development: Concepts and Applications.</a:t>
            </a:r>
            <a:r>
              <a:rPr kumimoji="0" lang="en-US" altLang="en-US" sz="1400" b="0" i="0" u="none" strike="noStrike" cap="none" normalizeH="0" baseline="0" dirty="0">
                <a:ln>
                  <a:noFill/>
                </a:ln>
                <a:solidFill>
                  <a:schemeClr val="tx1"/>
                </a:solidFill>
                <a:effectLst/>
                <a:latin typeface="Arial" panose="020B0604020202020204" pitchFamily="34" charset="0"/>
              </a:rPr>
              <a:t> 6th ed. Routledge.</a:t>
            </a:r>
            <a:br>
              <a:rPr kumimoji="0" lang="en-US" altLang="en-US" sz="1400" b="0" i="0" u="none" strike="noStrike" cap="none" normalizeH="0" baseline="0" dirty="0">
                <a:ln>
                  <a:noFill/>
                </a:ln>
                <a:solidFill>
                  <a:schemeClr val="tx1"/>
                </a:solidFill>
                <a:effectLst/>
                <a:latin typeface="Arial" panose="020B0604020202020204" pitchFamily="34" charset="0"/>
              </a:rPr>
            </a:br>
            <a:r>
              <a:rPr kumimoji="0" lang="en-US" altLang="en-US" sz="1400" b="0" i="0" u="none" strike="noStrike" cap="none" normalizeH="0" baseline="0" dirty="0">
                <a:ln>
                  <a:noFill/>
                </a:ln>
                <a:solidFill>
                  <a:schemeClr val="tx1"/>
                </a:solidFill>
                <a:effectLst/>
                <a:latin typeface="Arial" panose="020B0604020202020204" pitchFamily="34" charset="0"/>
              </a:rPr>
              <a:t>Gross, R. (2021) </a:t>
            </a:r>
            <a:r>
              <a:rPr kumimoji="0" lang="en-US" altLang="en-US" sz="1400" b="0" i="1" u="none" strike="noStrike" cap="none" normalizeH="0" baseline="0" dirty="0">
                <a:ln>
                  <a:noFill/>
                </a:ln>
                <a:solidFill>
                  <a:schemeClr val="tx1"/>
                </a:solidFill>
                <a:effectLst/>
                <a:latin typeface="Arial" panose="020B0604020202020204" pitchFamily="34" charset="0"/>
              </a:rPr>
              <a:t>Psychology: The Science of Mind and Behavior.</a:t>
            </a:r>
            <a:r>
              <a:rPr kumimoji="0" lang="en-US" altLang="en-US" sz="1400" b="0" i="0" u="none" strike="noStrike" cap="none" normalizeH="0" baseline="0" dirty="0">
                <a:ln>
                  <a:noFill/>
                </a:ln>
                <a:solidFill>
                  <a:schemeClr val="tx1"/>
                </a:solidFill>
                <a:effectLst/>
                <a:latin typeface="Arial" panose="020B0604020202020204" pitchFamily="34" charset="0"/>
              </a:rPr>
              <a:t> 8th ed. Hodder Education.</a:t>
            </a:r>
            <a:br>
              <a:rPr kumimoji="0" lang="en-US" altLang="en-US" sz="1400" b="0" i="0" u="none" strike="noStrike" cap="none" normalizeH="0" baseline="0" dirty="0">
                <a:ln>
                  <a:noFill/>
                </a:ln>
                <a:solidFill>
                  <a:schemeClr val="tx1"/>
                </a:solidFill>
                <a:effectLst/>
                <a:latin typeface="Arial" panose="020B0604020202020204" pitchFamily="34" charset="0"/>
              </a:rPr>
            </a:br>
            <a:r>
              <a:rPr kumimoji="0" lang="en-US" altLang="en-US" sz="1400" b="0" i="0" u="none" strike="noStrike" cap="none" normalizeH="0" baseline="0" dirty="0">
                <a:ln>
                  <a:noFill/>
                </a:ln>
                <a:solidFill>
                  <a:schemeClr val="tx1"/>
                </a:solidFill>
                <a:effectLst/>
                <a:latin typeface="Arial" panose="020B0604020202020204" pitchFamily="34" charset="0"/>
              </a:rPr>
              <a:t>McLeod, S. (2018) </a:t>
            </a:r>
            <a:r>
              <a:rPr kumimoji="0" lang="en-US" altLang="en-US" sz="1400" b="0" i="1" u="none" strike="noStrike" cap="none" normalizeH="0" baseline="0" dirty="0">
                <a:ln>
                  <a:noFill/>
                </a:ln>
                <a:solidFill>
                  <a:schemeClr val="tx1"/>
                </a:solidFill>
                <a:effectLst/>
                <a:latin typeface="Arial" panose="020B0604020202020204" pitchFamily="34" charset="0"/>
              </a:rPr>
              <a:t>Erik Erikson’s Theory of Psychosocial Development.</a:t>
            </a:r>
            <a:r>
              <a:rPr kumimoji="0" lang="en-US" altLang="en-US" sz="1400" b="0" i="0" u="none" strike="noStrike" cap="none" normalizeH="0" baseline="0" dirty="0">
                <a:ln>
                  <a:noFill/>
                </a:ln>
                <a:solidFill>
                  <a:schemeClr val="tx1"/>
                </a:solidFill>
                <a:effectLst/>
                <a:latin typeface="Arial" panose="020B0604020202020204" pitchFamily="34" charset="0"/>
              </a:rPr>
              <a:t> Simply Psychology.</a:t>
            </a:r>
            <a:br>
              <a:rPr kumimoji="0" lang="en-US" altLang="en-US" sz="1400" b="0" i="0" u="none" strike="noStrike" cap="none" normalizeH="0" baseline="0" dirty="0">
                <a:ln>
                  <a:noFill/>
                </a:ln>
                <a:solidFill>
                  <a:schemeClr val="tx1"/>
                </a:solidFill>
                <a:effectLst/>
                <a:latin typeface="Arial" panose="020B0604020202020204" pitchFamily="34" charset="0"/>
              </a:rPr>
            </a:br>
            <a:r>
              <a:rPr kumimoji="0" lang="en-US" altLang="en-US" sz="1400" b="0" i="0" u="none" strike="noStrike" cap="none" normalizeH="0" baseline="0" dirty="0">
                <a:ln>
                  <a:noFill/>
                </a:ln>
                <a:solidFill>
                  <a:schemeClr val="tx1"/>
                </a:solidFill>
                <a:effectLst/>
                <a:latin typeface="Arial" panose="020B0604020202020204" pitchFamily="34" charset="0"/>
              </a:rPr>
              <a:t>Schultz, D. &amp; Schultz, S. (2017) </a:t>
            </a:r>
            <a:r>
              <a:rPr kumimoji="0" lang="en-US" altLang="en-US" sz="1400" b="0" i="1" u="none" strike="noStrike" cap="none" normalizeH="0" baseline="0" dirty="0">
                <a:ln>
                  <a:noFill/>
                </a:ln>
                <a:solidFill>
                  <a:schemeClr val="tx1"/>
                </a:solidFill>
                <a:effectLst/>
                <a:latin typeface="Arial" panose="020B0604020202020204" pitchFamily="34" charset="0"/>
              </a:rPr>
              <a:t>Theories of Personality.</a:t>
            </a:r>
            <a:r>
              <a:rPr kumimoji="0" lang="en-US" altLang="en-US" sz="1400" b="0" i="0" u="none" strike="noStrike" cap="none" normalizeH="0" baseline="0" dirty="0">
                <a:ln>
                  <a:noFill/>
                </a:ln>
                <a:solidFill>
                  <a:schemeClr val="tx1"/>
                </a:solidFill>
                <a:effectLst/>
                <a:latin typeface="Arial" panose="020B0604020202020204" pitchFamily="34" charset="0"/>
              </a:rPr>
              <a:t> 11th ed. Cengage Learning.</a:t>
            </a:r>
            <a:br>
              <a:rPr kumimoji="0" lang="en-US" altLang="en-US" sz="1400" b="0" i="0" u="none" strike="noStrike" cap="none" normalizeH="0" baseline="0" dirty="0">
                <a:ln>
                  <a:noFill/>
                </a:ln>
                <a:solidFill>
                  <a:schemeClr val="tx1"/>
                </a:solidFill>
                <a:effectLst/>
                <a:latin typeface="Arial" panose="020B0604020202020204" pitchFamily="34" charset="0"/>
              </a:rPr>
            </a:br>
            <a:r>
              <a:rPr kumimoji="0" lang="en-US" altLang="en-US" sz="1400" b="0" i="0" u="none" strike="noStrike" cap="none" normalizeH="0" baseline="0" dirty="0">
                <a:ln>
                  <a:noFill/>
                </a:ln>
                <a:solidFill>
                  <a:schemeClr val="tx1"/>
                </a:solidFill>
                <a:effectLst/>
                <a:latin typeface="Arial" panose="020B0604020202020204" pitchFamily="34" charset="0"/>
              </a:rPr>
              <a:t>Vygotsky, L. S. (1978) </a:t>
            </a:r>
            <a:r>
              <a:rPr kumimoji="0" lang="en-US" altLang="en-US" sz="1400" b="0" i="1" u="none" strike="noStrike" cap="none" normalizeH="0" baseline="0" dirty="0">
                <a:ln>
                  <a:noFill/>
                </a:ln>
                <a:solidFill>
                  <a:schemeClr val="tx1"/>
                </a:solidFill>
                <a:effectLst/>
                <a:latin typeface="Arial" panose="020B0604020202020204" pitchFamily="34" charset="0"/>
              </a:rPr>
              <a:t>Mind in Society: The Development of Higher Psychological Processes.</a:t>
            </a:r>
            <a:r>
              <a:rPr kumimoji="0" lang="en-US" altLang="en-US" sz="1400" b="0" i="0" u="none" strike="noStrike" cap="none" normalizeH="0" baseline="0" dirty="0">
                <a:ln>
                  <a:noFill/>
                </a:ln>
                <a:solidFill>
                  <a:schemeClr val="tx1"/>
                </a:solidFill>
                <a:effectLst/>
                <a:latin typeface="Arial" panose="020B0604020202020204" pitchFamily="34" charset="0"/>
              </a:rPr>
              <a:t> </a:t>
            </a:r>
            <a:br>
              <a:rPr kumimoji="0" lang="en-US" altLang="en-US" sz="1400" b="0" i="0" u="none" strike="noStrike" cap="none" normalizeH="0" baseline="0" dirty="0">
                <a:ln>
                  <a:noFill/>
                </a:ln>
                <a:solidFill>
                  <a:schemeClr val="tx1"/>
                </a:solidFill>
                <a:effectLst/>
                <a:latin typeface="Arial" panose="020B0604020202020204" pitchFamily="34" charset="0"/>
              </a:rPr>
            </a:br>
            <a:endParaRPr kumimoji="0" lang="en-US" altLang="en-US" sz="14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023982753"/>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45b6344d-385f-43d1-b365-7f5b486c1382"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5BE2CB05CBABB84DBCD1C590C06EE0E1" ma:contentTypeVersion="5" ma:contentTypeDescription="Create a new document." ma:contentTypeScope="" ma:versionID="6daba7704afdd7eb8379f28ec0b01948">
  <xsd:schema xmlns:xsd="http://www.w3.org/2001/XMLSchema" xmlns:xs="http://www.w3.org/2001/XMLSchema" xmlns:p="http://schemas.microsoft.com/office/2006/metadata/properties" xmlns:ns3="45b6344d-385f-43d1-b365-7f5b486c1382" targetNamespace="http://schemas.microsoft.com/office/2006/metadata/properties" ma:root="true" ma:fieldsID="dea78331160f3028ce0c113bcf131e72" ns3:_="">
    <xsd:import namespace="45b6344d-385f-43d1-b365-7f5b486c1382"/>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5b6344d-385f-43d1-b365-7f5b486c1382"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_activity" ma:index="12"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D6838EB-D252-4285-A79D-79228B01AFD9}">
  <ds:schemaRefs>
    <ds:schemaRef ds:uri="http://www.w3.org/XML/1998/namespace"/>
    <ds:schemaRef ds:uri="http://purl.org/dc/elements/1.1/"/>
    <ds:schemaRef ds:uri="http://schemas.microsoft.com/office/2006/metadata/properties"/>
    <ds:schemaRef ds:uri="http://schemas.microsoft.com/office/2006/documentManagement/types"/>
    <ds:schemaRef ds:uri="http://purl.org/dc/dcmitype/"/>
    <ds:schemaRef ds:uri="http://schemas.microsoft.com/office/infopath/2007/PartnerControls"/>
    <ds:schemaRef ds:uri="http://schemas.openxmlformats.org/package/2006/metadata/core-properties"/>
    <ds:schemaRef ds:uri="45b6344d-385f-43d1-b365-7f5b486c1382"/>
    <ds:schemaRef ds:uri="http://purl.org/dc/terms/"/>
  </ds:schemaRefs>
</ds:datastoreItem>
</file>

<file path=customXml/itemProps2.xml><?xml version="1.0" encoding="utf-8"?>
<ds:datastoreItem xmlns:ds="http://schemas.openxmlformats.org/officeDocument/2006/customXml" ds:itemID="{2F92C986-B226-4494-A783-9EB9261636B6}">
  <ds:schemaRefs>
    <ds:schemaRef ds:uri="http://schemas.microsoft.com/sharepoint/v3/contenttype/forms"/>
  </ds:schemaRefs>
</ds:datastoreItem>
</file>

<file path=customXml/itemProps3.xml><?xml version="1.0" encoding="utf-8"?>
<ds:datastoreItem xmlns:ds="http://schemas.openxmlformats.org/officeDocument/2006/customXml" ds:itemID="{7A41D463-6856-4B8D-B434-4BAE8E43F21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5b6344d-385f-43d1-b365-7f5b486c138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Gallery</Template>
  <TotalTime>0</TotalTime>
  <Words>623</Words>
  <Application>Microsoft Office PowerPoint</Application>
  <PresentationFormat>Widescreen</PresentationFormat>
  <Paragraphs>38</Paragraphs>
  <Slides>9</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9</vt:i4>
      </vt:variant>
    </vt:vector>
  </HeadingPairs>
  <TitlesOfParts>
    <vt:vector size="12" baseType="lpstr">
      <vt:lpstr>Arial</vt:lpstr>
      <vt:lpstr>Gill Sans MT</vt:lpstr>
      <vt:lpstr>Gallery</vt:lpstr>
      <vt:lpstr> Understanding Jenny’s Development through Erikson’s Psychosocial Theory Sabah Tahir – 2432276 Psychology in Health &amp; Social Care – LCHS4010  </vt:lpstr>
      <vt:lpstr>  This presentation explores Erikson’s psychosocial theory and how it relates to the case of Jenny.  She’s a teenager experiencing emotional challenges due to family instability over the last five years.  I’ll explain how Erikson’s ideas apply to her situation and discuss strategies for supporting her development.</vt:lpstr>
      <vt:lpstr> Lifespan theory covering eight stages  Each stage involves a key psychosocial conflict  Positive resolution supports identity and wellbeing.  Erikson’s psychosocial theory explains development across eight stages of life.  Each stage presents a challenge that shapes emotional and social growth.  For example, infancy focuses on building trust, while adolescence centers on identity.  Successful resolution supports self‑confidence and wellbeing.</vt:lpstr>
      <vt:lpstr> Jenny is in adolescence: identity vs role confusion.  Family instability affects her sense of self  Impacts self‑esteem and belonging   Jenny is going through Erikson’s fifth stage — identity versus role confusion.  Because her environment has been unstable, she may struggle to understand who she is and where she fits in.  Erikson believed that failing to develop a clear identity at this stage can lead to confusion and low confidence.</vt:lpstr>
      <vt:lpstr> Earlier life stages influence teenage experiences  Low trust or independence affects development  Importance of early emotional support   Erikson proposed that development builds on earlier experiences.  If Jenny didn’t develop a strong sense of trust or independence as a child,  this could make her teenage years more difficult.  Such issues can affect her confidence and how she interacts with others. </vt:lpstr>
      <vt:lpstr> Build stable, trusting relationships  Encourage positive identity exploration  Mentoring and support services   Professionals can help Jenny by offering consistent emotional support and mentoring.  Activities that promote self‑expression, such as group discussions and creative projects,  may help her explore her identity safely.  These strategies reflect Erikson’s emphasis on social interaction and trust in adolescence.</vt:lpstr>
      <vt:lpstr>PowerPoint Presentation</vt:lpstr>
      <vt:lpstr> Lifespan perspective on growth  Highlights emotional and social factors    Erikson’s theory provides valuable insight into emotional and social development at all ages.  However, it can be too general, as it doesn’t fully consider cultural or individual differences.  An alternative.  </vt:lpstr>
      <vt:lpstr>References-  Cherry, K. (2020) Erik Erikson’s Stages of Psychosocial Development. Very well Mind. Crain, W. (2016) Theories of Development: Concepts and Applications. 6th ed. Routledge. Gross, R. (2021) Psychology: The Science of Mind and Behavior. 8th ed. Hodder Education. McLeod, S. (2018) Erik Erikson’s Theory of Psychosocial Development. Simply Psychology. Schultz, D. &amp; Schultz, S. (2017) Theories of Personality. 11th ed. Cengage Learning. Vygotsky, L. S. (1978) Mind in Society: The Development of Higher Psychological Processes.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Sabah Tahir</dc:creator>
  <cp:lastModifiedBy>Sabah Tahir</cp:lastModifiedBy>
  <cp:revision>1</cp:revision>
  <dcterms:created xsi:type="dcterms:W3CDTF">2026-02-16T10:11:18Z</dcterms:created>
  <dcterms:modified xsi:type="dcterms:W3CDTF">2026-02-18T13:05:15Z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0x0101005BE2CB05CBABB84DBCD1C590C06EE0E1</vt:lpwstr>
  </property>
</Properties>
</file>