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4720"/>
  </p:normalViewPr>
  <p:slideViewPr>
    <p:cSldViewPr snapToGrid="0">
      <p:cViewPr varScale="1">
        <p:scale>
          <a:sx n="105" d="100"/>
          <a:sy n="105" d="100"/>
        </p:scale>
        <p:origin x="776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802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681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5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488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01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134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363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744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03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143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5872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063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387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142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9236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2306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352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300B512-DC4D-407A-8755-C9801107E94B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D544C-F470-4B6A-AC69-5E18C02009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4045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1506908" TargetMode="External"/><Relationship Id="rId3" Type="http://schemas.openxmlformats.org/officeDocument/2006/relationships/hyperlink" Target="https://assets.publishing.service.gov.uk/media/6194dfa4d3bf7f0555071b1b/net-zero-strategy-beis.pdf" TargetMode="External"/><Relationship Id="rId7" Type="http://schemas.openxmlformats.org/officeDocument/2006/relationships/hyperlink" Target="https://doi.org/10.1186/s44263-023-00007-4" TargetMode="External"/><Relationship Id="rId2" Type="http://schemas.openxmlformats.org/officeDocument/2006/relationships/hyperlink" Target="https://doi.org/10.2471/BLT.18.22143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phe/phad017" TargetMode="External"/><Relationship Id="rId5" Type="http://schemas.openxmlformats.org/officeDocument/2006/relationships/hyperlink" Target="https://webarchive.nationalarchives.gov.uk/ukgwa/20230418155402/https:/www.longtermplan.nhs.uk/publication/nhs-long-term-plan/" TargetMode="External"/><Relationship Id="rId4" Type="http://schemas.openxmlformats.org/officeDocument/2006/relationships/hyperlink" Target="https://doi.org/10.1016/j.heliyon.2024.e3318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B45E9-0892-CAA9-F8B4-D26A622A13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2239" y="1631092"/>
            <a:ext cx="10095942" cy="405301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Name: Patience </a:t>
            </a:r>
            <a:r>
              <a:rPr lang="en-US" sz="2800" b="1" dirty="0" err="1"/>
              <a:t>iriuwa</a:t>
            </a:r>
            <a:r>
              <a:rPr lang="en-US" sz="2800" b="1" dirty="0"/>
              <a:t> </a:t>
            </a:r>
            <a:r>
              <a:rPr lang="en-US" sz="2800" b="1" dirty="0" err="1"/>
              <a:t>solomon</a:t>
            </a:r>
            <a:br>
              <a:rPr lang="en-US" sz="2800" b="1" dirty="0"/>
            </a:br>
            <a:r>
              <a:rPr lang="en-US" sz="2800" b="1" dirty="0"/>
              <a:t>Student Number: 2233993</a:t>
            </a:r>
            <a:br>
              <a:rPr lang="en-US" sz="2800" b="1" dirty="0"/>
            </a:br>
            <a:r>
              <a:rPr lang="en-US" sz="2800" b="1" dirty="0"/>
              <a:t>Lecturer’s Name: Shepherd Ziko</a:t>
            </a:r>
            <a:br>
              <a:rPr lang="en-US" sz="2800" b="1" dirty="0"/>
            </a:br>
            <a:r>
              <a:rPr lang="en-US" sz="2800" b="1" dirty="0"/>
              <a:t>Module Title: Health, Wellbeing and Sustainable Development.</a:t>
            </a:r>
            <a:br>
              <a:rPr lang="en-US" sz="2800" b="1" dirty="0"/>
            </a:br>
            <a:r>
              <a:rPr lang="en-US" sz="2800" b="1" dirty="0"/>
              <a:t>Module Code:BMHP6030</a:t>
            </a:r>
          </a:p>
        </p:txBody>
      </p:sp>
    </p:spTree>
    <p:extLst>
      <p:ext uri="{BB962C8B-B14F-4D97-AF65-F5344CB8AC3E}">
        <p14:creationId xmlns:p14="http://schemas.microsoft.com/office/powerpoint/2010/main" val="39696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5B608-16C9-F597-7E26-EB29B33DB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12D39-174B-0BD6-A699-367E3AA8B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356" y="0"/>
            <a:ext cx="10874643" cy="681925"/>
          </a:xfrm>
        </p:spPr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39C5E-3FE5-DDD0-210B-F07E147CD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43" y="1123869"/>
            <a:ext cx="10874642" cy="50588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Modern healthcare links health, wellbeing, and sustainable development.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Health goes beyond absence of disease — it includes social, economic, and environmental factors (</a:t>
            </a:r>
            <a:r>
              <a:rPr lang="en-US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Schramme</a:t>
            </a: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2023).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Integrating health and sustainability ensures current and future generations’ wellbeing.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presentation explores how these concepts connect and shape policy, practice, and service delivery in health and social care.</a:t>
            </a:r>
          </a:p>
        </p:txBody>
      </p:sp>
    </p:spTree>
    <p:extLst>
      <p:ext uri="{BB962C8B-B14F-4D97-AF65-F5344CB8AC3E}">
        <p14:creationId xmlns:p14="http://schemas.microsoft.com/office/powerpoint/2010/main" val="2629118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9F4B4-7313-C545-5A97-886FA98F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356" y="0"/>
            <a:ext cx="10874643" cy="681925"/>
          </a:xfrm>
        </p:spPr>
        <p:txBody>
          <a:bodyPr/>
          <a:lstStyle/>
          <a:p>
            <a:r>
              <a:rPr lang="en-US" b="1" dirty="0"/>
              <a:t>Key Concepts and 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EE9E3-25EB-09AC-89CD-FC55A9AFA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655" y="1015139"/>
            <a:ext cx="11612833" cy="5842861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US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Health: Complete physical, mental, and social well-being — not just absence of disease (</a:t>
            </a:r>
            <a:r>
              <a:rPr lang="en-US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Schramme</a:t>
            </a:r>
            <a:r>
              <a:rPr lang="en-US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2023).</a:t>
            </a:r>
          </a:p>
          <a:p>
            <a:pPr algn="just">
              <a:lnSpc>
                <a:spcPct val="170000"/>
              </a:lnSpc>
            </a:pPr>
            <a:r>
              <a:rPr lang="en-US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Well-being: Promotes quality of life, resilience, and life satisfaction across physical, mental, and social dimensions (</a:t>
            </a:r>
            <a:r>
              <a:rPr lang="en-US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Fet</a:t>
            </a:r>
            <a:r>
              <a:rPr lang="en-US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2025).</a:t>
            </a:r>
          </a:p>
          <a:p>
            <a:pPr algn="just">
              <a:lnSpc>
                <a:spcPct val="170000"/>
              </a:lnSpc>
            </a:pPr>
            <a:r>
              <a:rPr lang="en-US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Sustainable Development: Meeting present needs without harming future generations; ensures equity and efficient resource use (Acharya et al., 2018; UN, 2023).</a:t>
            </a:r>
          </a:p>
          <a:p>
            <a:pPr algn="just">
              <a:lnSpc>
                <a:spcPct val="170000"/>
              </a:lnSpc>
            </a:pPr>
            <a:r>
              <a:rPr lang="en-US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Policy Relevance: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Central to WHO’s Health in All Policies approach (</a:t>
            </a:r>
            <a:r>
              <a:rPr lang="en-US" sz="18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Fet</a:t>
            </a:r>
            <a:r>
              <a:rPr lang="en-US" sz="1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2025).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Strengthens healthcare equity, quality, and climate resilience (Hussain et al., 2024).</a:t>
            </a:r>
          </a:p>
          <a:p>
            <a:pPr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Reflected in NHS Net Zero Strategy for sustainable healthcare (NHS England, 2020</a:t>
            </a:r>
            <a:r>
              <a:rPr lang="en-US" sz="2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4064526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943C75-A70F-4016-B9FC-9F5C723F4F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F6A7C-99F5-97E8-1D39-664835D0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320" y="0"/>
            <a:ext cx="11730680" cy="68192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Integration of Health and Well-being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87ABB-7B1A-C272-8CCD-92ECA33C5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0" y="1208089"/>
            <a:ext cx="6686937" cy="219268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healthcare promotes physical, mental, and social wellbeing, shifting focus from treatment to prevention.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prescribing links patients to community activities to improve mental health and reduce clinical demand (NHS England, 2020).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726612-B177-53AB-6040-A40E6E1492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9487" y="852408"/>
            <a:ext cx="4672013" cy="29605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D93510-CF1B-56C8-E970-AECD1D330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551" y="2896803"/>
            <a:ext cx="5453450" cy="327475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D417661-B70D-C64B-12CC-4284D239ADDC}"/>
              </a:ext>
            </a:extLst>
          </p:cNvPr>
          <p:cNvSpPr txBox="1">
            <a:spLocks/>
          </p:cNvSpPr>
          <p:nvPr/>
        </p:nvSpPr>
        <p:spPr>
          <a:xfrm>
            <a:off x="6096000" y="4339077"/>
            <a:ext cx="5914767" cy="2192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WHO “Health in All Policies” approach embeds health considerations into all sectors—transport, housing, environment—to address social and environmental determinants (WHO, 2014).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initiatives such as green-space development, community wellbeing hubs, and sustainable hospital design illustrate place-based action for both SDG 3 and SDG 13.</a:t>
            </a:r>
          </a:p>
          <a:p>
            <a:pPr algn="just">
              <a:lnSpc>
                <a:spcPct val="150000"/>
              </a:lnSpc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1400" dirty="0"/>
          </a:p>
          <a:p>
            <a:pPr algn="just">
              <a:lnSpc>
                <a:spcPct val="150000"/>
              </a:lnSpc>
            </a:pPr>
            <a:endParaRPr lang="en-US" sz="14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5D59DBD-0599-E919-CCFE-7A839703020C}"/>
              </a:ext>
            </a:extLst>
          </p:cNvPr>
          <p:cNvSpPr txBox="1">
            <a:spLocks/>
          </p:cNvSpPr>
          <p:nvPr/>
        </p:nvSpPr>
        <p:spPr>
          <a:xfrm>
            <a:off x="461319" y="6171553"/>
            <a:ext cx="5453450" cy="6864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Integration of physical, mental, and social well-being in healthcare	  (Source: Singh, 2024)</a:t>
            </a:r>
          </a:p>
          <a:p>
            <a:pPr algn="just">
              <a:lnSpc>
                <a:spcPct val="150000"/>
              </a:lnSpc>
            </a:pPr>
            <a:endParaRPr lang="en-US" sz="1400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FCA9D45-4ADC-F649-41E9-AE7835FA63BA}"/>
              </a:ext>
            </a:extLst>
          </p:cNvPr>
          <p:cNvSpPr txBox="1">
            <a:spLocks/>
          </p:cNvSpPr>
          <p:nvPr/>
        </p:nvSpPr>
        <p:spPr>
          <a:xfrm>
            <a:off x="6754677" y="3756449"/>
            <a:ext cx="5453450" cy="681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Figure 2: Health in all Policies   (Source: Stahl and </a:t>
            </a:r>
            <a:r>
              <a:rPr lang="en-US" sz="14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Koivusalo</a:t>
            </a:r>
            <a:r>
              <a:rPr lang="en-US" sz="14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2021</a:t>
            </a:r>
          </a:p>
        </p:txBody>
      </p:sp>
    </p:spTree>
    <p:extLst>
      <p:ext uri="{BB962C8B-B14F-4D97-AF65-F5344CB8AC3E}">
        <p14:creationId xmlns:p14="http://schemas.microsoft.com/office/powerpoint/2010/main" val="12086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D619F-97A7-3986-F333-AC28D60834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9783D-F23A-9C7E-CBA8-F6F17E263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356" y="0"/>
            <a:ext cx="10874643" cy="681925"/>
          </a:xfrm>
        </p:spPr>
        <p:txBody>
          <a:bodyPr/>
          <a:lstStyle/>
          <a:p>
            <a:r>
              <a:rPr lang="en-US" dirty="0"/>
              <a:t>Theoretical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4AC-50E9-310B-CD74-C0A7201F7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371" y="702782"/>
            <a:ext cx="7769626" cy="308782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/>
              <a:t>Biopsychosocial Model (Engel, 1977)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model views health as the outcomes of interactions among biological, psychological and social factors.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Furthermore, the Biopsychosocial model informs integrated mental-health, chronic-disease and well-being programs.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EA099F-219F-B810-672E-4E6DE3BF9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56" y="702782"/>
            <a:ext cx="4189615" cy="257243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EFAB274-AD51-8373-3722-9073B7A14EFC}"/>
              </a:ext>
            </a:extLst>
          </p:cNvPr>
          <p:cNvSpPr txBox="1">
            <a:spLocks/>
          </p:cNvSpPr>
          <p:nvPr/>
        </p:nvSpPr>
        <p:spPr>
          <a:xfrm>
            <a:off x="0" y="3811465"/>
            <a:ext cx="7132320" cy="30465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b="1" dirty="0"/>
              <a:t>Dahlgren and Whitehead Model (1991)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highlights social determinants of health—lifestyle, social networks, work and living conditions, and wider socioeconomic factors.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guides policymakers to create cross-sector interventions beyond healthcare, including housing, education, and climate action.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2C7095-DBBC-AC63-B013-6AC2DD723F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5076" y="3940234"/>
            <a:ext cx="4826921" cy="2394064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1D63CE5-D407-7D0B-5AF4-81791D0DA50A}"/>
              </a:ext>
            </a:extLst>
          </p:cNvPr>
          <p:cNvSpPr txBox="1">
            <a:spLocks/>
          </p:cNvSpPr>
          <p:nvPr/>
        </p:nvSpPr>
        <p:spPr>
          <a:xfrm>
            <a:off x="0" y="3296073"/>
            <a:ext cx="4422371" cy="4945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3: Biopsychosocial Model   (Source: Julie Dwyer, 2024</a:t>
            </a:r>
            <a:r>
              <a:rPr lang="en-US" sz="1400" dirty="0"/>
              <a:t>)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C642DBF-8DFF-963D-1E6C-E442B9F0022D}"/>
              </a:ext>
            </a:extLst>
          </p:cNvPr>
          <p:cNvSpPr txBox="1">
            <a:spLocks/>
          </p:cNvSpPr>
          <p:nvPr/>
        </p:nvSpPr>
        <p:spPr>
          <a:xfrm>
            <a:off x="7365075" y="6334298"/>
            <a:ext cx="4826921" cy="52370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4: Dahlgren and Whitehead Model  (Source: Dahlgren and Whitehead, 1991)</a:t>
            </a:r>
          </a:p>
        </p:txBody>
      </p:sp>
    </p:spTree>
    <p:extLst>
      <p:ext uri="{BB962C8B-B14F-4D97-AF65-F5344CB8AC3E}">
        <p14:creationId xmlns:p14="http://schemas.microsoft.com/office/powerpoint/2010/main" val="236563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3BCE1-A43D-6BD0-4D31-012E71F065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4102A-7875-27C6-DA0F-75A3B6FC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356" y="0"/>
            <a:ext cx="10874643" cy="681925"/>
          </a:xfrm>
        </p:spPr>
        <p:txBody>
          <a:bodyPr/>
          <a:lstStyle/>
          <a:p>
            <a:r>
              <a:rPr lang="en-US" b="1" dirty="0"/>
              <a:t>Policies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E8FBA-7254-7C70-14BC-113C34386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3" y="842963"/>
            <a:ext cx="11763373" cy="583111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Long Term Plan: prioritises prevention, mental health, and integrated care to promote wellbeing (NHS England, 2019).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Care Act: establishes Integrated Care Systems (ICSs) to align health, social care, and sustainability objectives.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 Zero Strategy: embeds climate action within public services, including the NHS’s Net Zero by 2040 goal (HM Government, 2021).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Governance Challenges: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Fragmented governance between national and local levels hinders policy coherence and accountability.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Short-term funding cycles limit investment in long-term sustainability and health equity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inconsistency across government departments undermines the “whole-system” approach needed for integrated health and sustainability (HM Government, 2021).</a:t>
            </a:r>
          </a:p>
          <a:p>
            <a:pPr lvl="1"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effective governance requires cross-sector coordination, sustained political will, and stakeholder engagement.</a:t>
            </a:r>
          </a:p>
        </p:txBody>
      </p:sp>
    </p:spTree>
    <p:extLst>
      <p:ext uri="{BB962C8B-B14F-4D97-AF65-F5344CB8AC3E}">
        <p14:creationId xmlns:p14="http://schemas.microsoft.com/office/powerpoint/2010/main" val="1352853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9A27EF-171E-DAD6-AF95-149DBCADFA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5E683-92A5-AF36-7DCF-4868DE212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356" y="0"/>
            <a:ext cx="10874643" cy="681925"/>
          </a:xfrm>
        </p:spPr>
        <p:txBody>
          <a:bodyPr/>
          <a:lstStyle/>
          <a:p>
            <a:r>
              <a:rPr lang="en-US" b="1" dirty="0"/>
              <a:t>Service Delivery and 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88438-7AF0-D753-593B-0CC652193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679" y="1566782"/>
            <a:ext cx="10874642" cy="50588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Telehealth and digital care enhance access and efficiency, supported by Integrated Care Systems aligning local health, social, and environmental goals (Hussain et al., 2024;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Wenyenze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</a:t>
            </a:r>
          </a:p>
          <a:p>
            <a:pPr algn="just">
              <a:lnSpc>
                <a:spcPct val="15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Wellness and prevention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—focusing on diet, exercise, and mental health—reduce pressure on acute care services.</a:t>
            </a:r>
          </a:p>
          <a:p>
            <a:pPr algn="just">
              <a:lnSpc>
                <a:spcPct val="150000"/>
              </a:lnSpc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Greener NHS and public campaigns (e.g., Better Health, ULEZ, clean air zones) link sustainability with long-term population health (NHS England, 2023; PHE, 2021).</a:t>
            </a:r>
          </a:p>
        </p:txBody>
      </p:sp>
    </p:spTree>
    <p:extLst>
      <p:ext uri="{BB962C8B-B14F-4D97-AF65-F5344CB8AC3E}">
        <p14:creationId xmlns:p14="http://schemas.microsoft.com/office/powerpoint/2010/main" val="3080679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E78A32-5AC6-D0A8-41A5-2C436F496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7AD60-C484-4E1E-F3A1-8A8BA38F1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43" y="357187"/>
            <a:ext cx="10874643" cy="681925"/>
          </a:xfrm>
        </p:spPr>
        <p:txBody>
          <a:bodyPr/>
          <a:lstStyle/>
          <a:p>
            <a:r>
              <a:rPr lang="en-US" sz="3200" b="1" dirty="0"/>
              <a:t>Equity and Access: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9451F-96E1-C0FD-40DD-C78A6FFCB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6" y="1309608"/>
            <a:ext cx="11458575" cy="57708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Despite universal healthcare, outcomes remain unequal by income, region, and ethnicity (</a:t>
            </a:r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Fet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2025; Hussain </a:t>
            </a:r>
            <a:r>
              <a:rPr lang="en-US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2024).</a:t>
            </a:r>
          </a:p>
          <a:p>
            <a:pPr algn="just">
              <a:lnSpc>
                <a:spcPct val="15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risks—air pollution, poor housing, limited green spaces—disproportionately affect deprived communities.</a:t>
            </a:r>
          </a:p>
          <a:p>
            <a:pPr algn="just">
              <a:lnSpc>
                <a:spcPct val="150000"/>
              </a:lnSpc>
            </a:pP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3200" b="1" dirty="0">
                <a:cs typeface="Times New Roman" panose="02020603050405020304" pitchFamily="18" charset="0"/>
              </a:rPr>
              <a:t>Targeted Interventions:</a:t>
            </a:r>
          </a:p>
          <a:p>
            <a:pPr algn="just">
              <a:lnSpc>
                <a:spcPct val="15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Community-based care and green social prescribing promote local empowerment and wellbeing.</a:t>
            </a:r>
          </a:p>
          <a:p>
            <a:pPr algn="just">
              <a:lnSpc>
                <a:spcPct val="15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Culturally adapted health promotion reduces barriers for minority and </a:t>
            </a:r>
            <a:r>
              <a:rPr lang="en-US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marginalised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populations.</a:t>
            </a:r>
          </a:p>
          <a:p>
            <a:pPr algn="just">
              <a:lnSpc>
                <a:spcPct val="150000"/>
              </a:lnSpc>
            </a:pP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achieving sustainable health equity demands a social justice–driven approach, addressing both structural and environmental determinants. Furthermore, equity must underpin all integrated health and sustainability strategies to ensure no one is left behind (NHS England, 2023; WHO, 2014).</a:t>
            </a:r>
          </a:p>
        </p:txBody>
      </p:sp>
    </p:spTree>
    <p:extLst>
      <p:ext uri="{BB962C8B-B14F-4D97-AF65-F5344CB8AC3E}">
        <p14:creationId xmlns:p14="http://schemas.microsoft.com/office/powerpoint/2010/main" val="2541236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4B07A-D142-A25D-B981-691012948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049F5-51ED-FF8D-2B08-9C2ADA909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656" y="461003"/>
            <a:ext cx="10874643" cy="681925"/>
          </a:xfrm>
        </p:spPr>
        <p:txBody>
          <a:bodyPr/>
          <a:lstStyle/>
          <a:p>
            <a:r>
              <a:rPr lang="en-US" b="1" dirty="0"/>
              <a:t>Recommendation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C3E27-CE78-BDBE-FF66-E1038D113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656" y="1338182"/>
            <a:ext cx="11155632" cy="505881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 cross-sector collaboration, invest in sustainable healthcare infrastructure, and embed sustainability and equity into workforce training and community initiatives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Integrating health, wellbeing, and sustainability ensures resilient, equitable care systems and supports long-term population and environmental wellbeing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78396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43DB04-E1D9-52E2-89BC-947968036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B6AD1-28AB-87DD-6C60-4502A60AF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90" y="53275"/>
            <a:ext cx="10874643" cy="681925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A59C6-0732-0352-4DDE-507287B42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413" y="735200"/>
            <a:ext cx="11599998" cy="6005593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Acharya, S., Lin, V. and Dhingra, N. (2018) ‘The role of health in achieving the sustainable development goals’,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Bulletin of the World Health Organization,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96(9), pp. 591-591A. 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https://doi.org/10.2471/BLT.18.221432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HM Government (2021)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Net Zero Strategy: Build Back Greener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HM Government. 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https://assets.publishing.service.gov.uk/media/6194dfa4d3bf7f0555071b1b/net-zero-strategy-beis.pdf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26th October 2025).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Hussain, A., Umair, M., Khan, S.,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Alonazi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 B., Almutairi, S. S. and Malik, A. (2024) ‘Exploring sustainable healthcare: innovations in health economics, social policy, and management. </a:t>
            </a:r>
            <a:r>
              <a:rPr lang="en-US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Heliyon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10(13), e33186. 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https://doi.org/10.1016/j.heliyon.2024.e33186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(2019)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Long Term Plan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https://webarchive.nationalarchives.gov.uk/ukgwa/20230418155402/https:/www.longtermplan.nhs.uk/publication/nhs-long-term-plan/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27th October 2025).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(2020)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Delivering a ‘Net Zero’ National Health Service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https://www.england.nhs.uk/greenernhs/wp-content/uploads/sites/51/2020/10/Delivering-a-Net-Zero-National-Health-Service.pdf (Accessed 28th October 2025).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(2023)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Greener NHS Annual Progress Report 2023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NHS England. Available at: https://www.england.nhs.uk/greenernhs/publication/greener-nhs-annual-progress-report-2023/ (Accessed 26th October 2025).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Schramme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(2023) ‘Health as complete well-being: the WHO definition and beyond’,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Ethics,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16(3), pp. 210-218. 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https://doi.org/10.1093/phe/phad017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 (2023)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Sustainable Development Goals Report 2023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https://unstats.un.org/sdgs/report/2023/ (Accessed 26th October 2025).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Wanyenze, R. K., Alfven, T.,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Ndejjo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Viberg, N., Bage, K., Batte, C., Hellden, D., Lindgren, H., Mayega, R. W.,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Ndeezi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Paterson, S. S.,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Nawangwe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and Ottersen, O. P. (2023) ‘Sustainable health – a call to action’,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Global and Public Health,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1(3). 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https://doi.org/10.1186/s44263-023-00007-4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 (2014)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in All Policies: Framework for Country Action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(Helsinki Statement). 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https://www.who.int/publications/i/item/9789241506908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27th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8494891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y prensetation" id="{E1AF522D-A6ED-6C4D-B966-4FEF7A70F623}" vid="{2103852A-24A5-E34C-89AF-3497A03507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769</TotalTime>
  <Words>1423</Words>
  <Application>Microsoft Macintosh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Century Gothic</vt:lpstr>
      <vt:lpstr>Tahoma</vt:lpstr>
      <vt:lpstr>Times New Roman</vt:lpstr>
      <vt:lpstr>Wingdings 3</vt:lpstr>
      <vt:lpstr>Ion</vt:lpstr>
      <vt:lpstr>Name: Patience iriuwa solomon Student Number: 2233993 Lecturer’s Name: Shepherd Ziko Module Title: Health, Wellbeing and Sustainable Development. Module Code:BMHP6030</vt:lpstr>
      <vt:lpstr>Introduction</vt:lpstr>
      <vt:lpstr>Key Concepts and Relevance</vt:lpstr>
      <vt:lpstr>Integration of Health and Well-being Approaches</vt:lpstr>
      <vt:lpstr>Theoretical Perspectives</vt:lpstr>
      <vt:lpstr>Policies and Governance</vt:lpstr>
      <vt:lpstr>Service Delivery and Public Health Initiatives</vt:lpstr>
      <vt:lpstr>Equity and Access:</vt:lpstr>
      <vt:lpstr>Recommendation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</dc:creator>
  <cp:lastModifiedBy>Patience Solomon (2233993)</cp:lastModifiedBy>
  <cp:revision>9</cp:revision>
  <dcterms:created xsi:type="dcterms:W3CDTF">2025-10-29T07:59:49Z</dcterms:created>
  <dcterms:modified xsi:type="dcterms:W3CDTF">2025-11-22T13:58:52Z</dcterms:modified>
</cp:coreProperties>
</file>