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49"/>
  </p:notesMasterIdLst>
  <p:sldIdLst>
    <p:sldId id="277" r:id="rId2"/>
    <p:sldId id="299" r:id="rId3"/>
    <p:sldId id="311" r:id="rId4"/>
    <p:sldId id="308" r:id="rId5"/>
    <p:sldId id="309" r:id="rId6"/>
    <p:sldId id="310" r:id="rId7"/>
    <p:sldId id="314" r:id="rId8"/>
    <p:sldId id="312" r:id="rId9"/>
    <p:sldId id="321" r:id="rId10"/>
    <p:sldId id="313" r:id="rId11"/>
    <p:sldId id="315" r:id="rId12"/>
    <p:sldId id="338" r:id="rId13"/>
    <p:sldId id="320" r:id="rId14"/>
    <p:sldId id="346" r:id="rId15"/>
    <p:sldId id="347" r:id="rId16"/>
    <p:sldId id="348" r:id="rId17"/>
    <p:sldId id="349" r:id="rId18"/>
    <p:sldId id="350" r:id="rId19"/>
    <p:sldId id="351" r:id="rId20"/>
    <p:sldId id="352" r:id="rId21"/>
    <p:sldId id="325" r:id="rId22"/>
    <p:sldId id="326" r:id="rId23"/>
    <p:sldId id="327" r:id="rId24"/>
    <p:sldId id="329" r:id="rId25"/>
    <p:sldId id="339" r:id="rId26"/>
    <p:sldId id="322" r:id="rId27"/>
    <p:sldId id="332" r:id="rId28"/>
    <p:sldId id="333" r:id="rId29"/>
    <p:sldId id="340" r:id="rId30"/>
    <p:sldId id="334" r:id="rId31"/>
    <p:sldId id="335" r:id="rId32"/>
    <p:sldId id="324" r:id="rId33"/>
    <p:sldId id="323" r:id="rId34"/>
    <p:sldId id="328" r:id="rId35"/>
    <p:sldId id="336" r:id="rId36"/>
    <p:sldId id="343" r:id="rId37"/>
    <p:sldId id="337" r:id="rId38"/>
    <p:sldId id="344" r:id="rId39"/>
    <p:sldId id="330" r:id="rId40"/>
    <p:sldId id="331" r:id="rId41"/>
    <p:sldId id="345" r:id="rId42"/>
    <p:sldId id="341" r:id="rId43"/>
    <p:sldId id="342" r:id="rId44"/>
    <p:sldId id="316" r:id="rId45"/>
    <p:sldId id="317" r:id="rId46"/>
    <p:sldId id="318" r:id="rId47"/>
    <p:sldId id="307"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194" autoAdjust="0"/>
    <p:restoredTop sz="96327"/>
  </p:normalViewPr>
  <p:slideViewPr>
    <p:cSldViewPr snapToGrid="0">
      <p:cViewPr varScale="1">
        <p:scale>
          <a:sx n="75" d="100"/>
          <a:sy n="75" d="100"/>
        </p:scale>
        <p:origin x="1344" y="4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E24DEF-91CD-491D-9533-BD595DF423F4}" type="datetimeFigureOut">
              <a:rPr lang="en-US" smtClean="0"/>
              <a:t>11/7/25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CFAE6F-765C-4444-AACC-5AA39FBBC377}" type="slidenum">
              <a:rPr lang="en-US" smtClean="0"/>
              <a:t>‹#›</a:t>
            </a:fld>
            <a:endParaRPr lang="en-US"/>
          </a:p>
        </p:txBody>
      </p:sp>
    </p:spTree>
    <p:extLst>
      <p:ext uri="{BB962C8B-B14F-4D97-AF65-F5344CB8AC3E}">
        <p14:creationId xmlns:p14="http://schemas.microsoft.com/office/powerpoint/2010/main" val="1124957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CFAE6F-765C-4444-AACC-5AA39FBBC377}" type="slidenum">
              <a:rPr lang="en-US" smtClean="0"/>
              <a:t>47</a:t>
            </a:fld>
            <a:endParaRPr lang="en-US"/>
          </a:p>
        </p:txBody>
      </p:sp>
    </p:spTree>
    <p:extLst>
      <p:ext uri="{BB962C8B-B14F-4D97-AF65-F5344CB8AC3E}">
        <p14:creationId xmlns:p14="http://schemas.microsoft.com/office/powerpoint/2010/main" val="8802533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07/11/2025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4359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44498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834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70228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4207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8272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69038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37952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82501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683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6269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07/11/2025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23030327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hyperlink" Target="https://www.health.harvard.edu/blog/what-is-neurodiversity-202111232645#:~:text=The%20word%20neurodiversity%20refers%20to,as%20ADHD%20or%20learning%20disabilitie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gov.uk/government/publications/equality-act-guidance/disability-equality-act-2010-guidance-on-matters-to-be-taken-into-account-in-determining-questions-relating-to-the-definition-of-disability-html"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icd.who.int/browse/2024-01/mms/en#437815624"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1.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docs.autismresearchcentre.com/tests/AQ10.pdf"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hyperlink" Target="https://embrace-autism.com/aq-10/#Taking_the_test"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nhsinform.scot/illnesses-and-conditions/downs-syndrome/" TargetMode="External"/><Relationship Id="rId2" Type="http://schemas.openxmlformats.org/officeDocument/2006/relationships/hyperlink" Target="https://www.nhsinform.scot/illnesses-and-conditions/mental-health/attention-deficit-hyperactivity-disorder-adhd" TargetMode="External"/><Relationship Id="rId1" Type="http://schemas.openxmlformats.org/officeDocument/2006/relationships/slideLayout" Target="../slideLayouts/slideLayout2.xml"/><Relationship Id="rId6" Type="http://schemas.openxmlformats.org/officeDocument/2006/relationships/hyperlink" Target="https://www.beateatingdisorders.org.uk/get-information-and-support/about-eating-disorders/types/arfid/" TargetMode="External"/><Relationship Id="rId5" Type="http://schemas.openxmlformats.org/officeDocument/2006/relationships/hyperlink" Target="https://www.nhsinform.scot/illnesses-and-conditions/mental-health/anorexia-nervosa/" TargetMode="External"/><Relationship Id="rId4" Type="http://schemas.openxmlformats.org/officeDocument/2006/relationships/hyperlink" Target="https://www.nhsinform.scot/illnesses-and-conditions/mental-health/eating-disorders/"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hyperlink" Target="https://www.adhdfoundation.org.uk/" TargetMode="External"/><Relationship Id="rId2" Type="http://schemas.openxmlformats.org/officeDocument/2006/relationships/hyperlink" Target="https://www.autism.org.uk/" TargetMode="External"/><Relationship Id="rId1" Type="http://schemas.openxmlformats.org/officeDocument/2006/relationships/slideLayout" Target="../slideLayouts/slideLayout4.xml"/><Relationship Id="rId4" Type="http://schemas.openxmlformats.org/officeDocument/2006/relationships/hyperlink" Target="https://www.bdadyslexia.org.uk/"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neurodivergencewales.org/wp-content/uploads/2020/09/Leisure-ASD-Awareness-Presentation_Eng_2020.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icd.who.int/browse11" TargetMode="External"/><Relationship Id="rId4" Type="http://schemas.openxmlformats.org/officeDocument/2006/relationships/hyperlink" Target="https://www.nhsinform.scot/illnesses-and-conditions/brain-nerves-and-spinal-cord/autism/auti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3" y="1014761"/>
            <a:ext cx="8345865" cy="2084065"/>
          </a:xfrm>
        </p:spPr>
        <p:txBody>
          <a:bodyPr>
            <a:noAutofit/>
          </a:bodyPr>
          <a:lstStyle/>
          <a:p>
            <a:r>
              <a:rPr lang="en-GB" b="1" kern="100" dirty="0">
                <a:solidFill>
                  <a:schemeClr val="bg1"/>
                </a:solidFill>
                <a:effectLst/>
                <a:ea typeface="Arial" panose="020B0604020202020204" pitchFamily="34" charset="0"/>
                <a:cs typeface="Arial" panose="020B0604020202020204" pitchFamily="34" charset="0"/>
              </a:rPr>
              <a:t>Psychopathological Classifications and Provisions</a:t>
            </a:r>
            <a:br>
              <a:rPr lang="en-GB" b="1" kern="100" dirty="0">
                <a:solidFill>
                  <a:schemeClr val="bg1"/>
                </a:solidFill>
                <a:effectLst/>
                <a:ea typeface="DengXian" panose="02010600030101010101" pitchFamily="2" charset="-122"/>
                <a:cs typeface="Arial" panose="020B0604020202020204" pitchFamily="34" charset="0"/>
              </a:rPr>
            </a:br>
            <a:r>
              <a:rPr lang="en-GB" b="1" dirty="0">
                <a:solidFill>
                  <a:schemeClr val="bg1"/>
                </a:solidFill>
                <a:effectLst/>
                <a:ea typeface="Arial" panose="020B0604020202020204" pitchFamily="34" charset="0"/>
              </a:rPr>
              <a:t>BMHP6029</a:t>
            </a:r>
            <a:r>
              <a:rPr lang="en-GB" dirty="0">
                <a:solidFill>
                  <a:schemeClr val="bg1"/>
                </a:solidFill>
                <a:effectLst/>
              </a:rPr>
              <a:t> </a:t>
            </a:r>
            <a:endParaRPr lang="en-GB" altLang="en-US"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2058224" y="3429001"/>
            <a:ext cx="8262934" cy="193899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chemeClr val="bg1"/>
                </a:solidFill>
                <a:effectLst/>
                <a:uLnTx/>
                <a:uFillTx/>
                <a:latin typeface="+mj-lt"/>
                <a:ea typeface="+mn-ea"/>
                <a:cs typeface="+mn-cs"/>
              </a:rPr>
              <a:t>WEEK 5</a:t>
            </a:r>
          </a:p>
          <a:p>
            <a:pPr algn="ctr" defTabSz="914400">
              <a:defRPr/>
            </a:pPr>
            <a:r>
              <a:rPr lang="en-GB" sz="4000" b="1" i="0" u="none" strike="noStrike" dirty="0">
                <a:solidFill>
                  <a:schemeClr val="bg1"/>
                </a:solidFill>
                <a:effectLst/>
                <a:latin typeface="+mj-lt"/>
              </a:rPr>
              <a:t>Neurodiversity and Autism</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schemeClr val="bg1"/>
              </a:solidFill>
              <a:effectLst/>
              <a:uLnTx/>
              <a:uFillTx/>
              <a:latin typeface="+mj-lt"/>
              <a:ea typeface="+mn-ea"/>
              <a:cs typeface="+mn-cs"/>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D52EC-0912-3E18-85FE-ED180EB07321}"/>
              </a:ext>
            </a:extLst>
          </p:cNvPr>
          <p:cNvSpPr>
            <a:spLocks noGrp="1"/>
          </p:cNvSpPr>
          <p:nvPr>
            <p:ph type="title"/>
          </p:nvPr>
        </p:nvSpPr>
        <p:spPr/>
        <p:txBody>
          <a:bodyPr>
            <a:normAutofit/>
          </a:bodyPr>
          <a:lstStyle/>
          <a:p>
            <a:r>
              <a:rPr lang="en-US" sz="4000" b="1" dirty="0"/>
              <a:t>This week’s learning objectives: </a:t>
            </a:r>
          </a:p>
        </p:txBody>
      </p:sp>
      <p:sp>
        <p:nvSpPr>
          <p:cNvPr id="3" name="Content Placeholder 2">
            <a:extLst>
              <a:ext uri="{FF2B5EF4-FFF2-40B4-BE49-F238E27FC236}">
                <a16:creationId xmlns:a16="http://schemas.microsoft.com/office/drawing/2014/main" id="{B9CA3384-4DBD-DF59-6747-06D49D547625}"/>
              </a:ext>
            </a:extLst>
          </p:cNvPr>
          <p:cNvSpPr>
            <a:spLocks noGrp="1"/>
          </p:cNvSpPr>
          <p:nvPr>
            <p:ph idx="1"/>
          </p:nvPr>
        </p:nvSpPr>
        <p:spPr/>
        <p:txBody>
          <a:bodyPr>
            <a:normAutofit/>
          </a:bodyPr>
          <a:lstStyle/>
          <a:p>
            <a:r>
              <a:rPr lang="en-US" dirty="0"/>
              <a:t>Define the term neurodiversity and discuss the neurodiversity paradigm. </a:t>
            </a:r>
          </a:p>
          <a:p>
            <a:r>
              <a:rPr lang="en-US" dirty="0"/>
              <a:t>Examine </a:t>
            </a:r>
            <a:r>
              <a:rPr lang="en-GB" b="0" i="0" u="none" strike="noStrike" dirty="0">
                <a:effectLst/>
                <a:highlight>
                  <a:srgbClr val="FFFFFF"/>
                </a:highlight>
              </a:rPr>
              <a:t>autism spectrum disorder.  </a:t>
            </a:r>
            <a:endParaRPr lang="en-US" dirty="0"/>
          </a:p>
        </p:txBody>
      </p:sp>
    </p:spTree>
    <p:extLst>
      <p:ext uri="{BB962C8B-B14F-4D97-AF65-F5344CB8AC3E}">
        <p14:creationId xmlns:p14="http://schemas.microsoft.com/office/powerpoint/2010/main" val="20492003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7" name="Title 1">
            <a:extLst>
              <a:ext uri="{FF2B5EF4-FFF2-40B4-BE49-F238E27FC236}">
                <a16:creationId xmlns:a16="http://schemas.microsoft.com/office/drawing/2014/main" id="{85DBB71B-EFC7-5B4E-BE14-F6BA80130104}"/>
              </a:ext>
            </a:extLst>
          </p:cNvPr>
          <p:cNvSpPr>
            <a:spLocks noGrp="1"/>
          </p:cNvSpPr>
          <p:nvPr>
            <p:ph type="title"/>
          </p:nvPr>
        </p:nvSpPr>
        <p:spPr>
          <a:xfrm>
            <a:off x="609600" y="274638"/>
            <a:ext cx="10972800" cy="1143000"/>
          </a:xfrm>
        </p:spPr>
        <p:txBody>
          <a:bodyPr>
            <a:normAutofit fontScale="90000"/>
          </a:bodyPr>
          <a:lstStyle/>
          <a:p>
            <a:r>
              <a:rPr lang="en-GB" b="1" i="0" u="none" strike="noStrike" dirty="0">
                <a:effectLst/>
              </a:rPr>
              <a:t>What Is Neurodiversity?</a:t>
            </a:r>
            <a:br>
              <a:rPr lang="en-GB" b="1" i="0" u="none" strike="noStrike" dirty="0">
                <a:effectLst/>
              </a:rPr>
            </a:br>
            <a:endParaRPr lang="en-US" dirty="0"/>
          </a:p>
        </p:txBody>
      </p:sp>
      <p:pic>
        <p:nvPicPr>
          <p:cNvPr id="5124" name="Picture 4" descr="A paper cut out graphic of a speech bubble with dots indicating discussion">
            <a:extLst>
              <a:ext uri="{FF2B5EF4-FFF2-40B4-BE49-F238E27FC236}">
                <a16:creationId xmlns:a16="http://schemas.microsoft.com/office/drawing/2014/main" id="{91687DB6-F055-CC56-F0C4-023A97F00D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03002" y="1072906"/>
            <a:ext cx="6433595" cy="4289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7162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3EBB1-1037-DDA0-1FAB-6FA9C3A559D0}"/>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i="0" u="none" strike="noStrike" dirty="0">
                <a:effectLst/>
              </a:rPr>
              <a:t>Neurodiversity </a:t>
            </a:r>
            <a:r>
              <a:rPr lang="en-GB" sz="3700" b="1" dirty="0"/>
              <a:t>is….</a:t>
            </a:r>
            <a:br>
              <a:rPr lang="en-GB" sz="3700" b="1" i="0" u="none" strike="noStrike" dirty="0">
                <a:effectLst/>
              </a:rPr>
            </a:br>
            <a:endParaRPr lang="en-GB" sz="3700" dirty="0"/>
          </a:p>
        </p:txBody>
      </p:sp>
      <p:sp>
        <p:nvSpPr>
          <p:cNvPr id="3" name="Content Placeholder 2">
            <a:extLst>
              <a:ext uri="{FF2B5EF4-FFF2-40B4-BE49-F238E27FC236}">
                <a16:creationId xmlns:a16="http://schemas.microsoft.com/office/drawing/2014/main" id="{456F5A48-0D2D-B67A-B0AC-DCD6ED027D20}"/>
              </a:ext>
            </a:extLst>
          </p:cNvPr>
          <p:cNvSpPr>
            <a:spLocks noGrp="1"/>
          </p:cNvSpPr>
          <p:nvPr>
            <p:ph sz="half" idx="1"/>
          </p:nvPr>
        </p:nvSpPr>
        <p:spPr>
          <a:xfrm>
            <a:off x="609599" y="1600201"/>
            <a:ext cx="6173165" cy="3989040"/>
          </a:xfrm>
        </p:spPr>
        <p:txBody>
          <a:bodyPr>
            <a:normAutofit fontScale="92500" lnSpcReduction="10000"/>
          </a:bodyPr>
          <a:lstStyle/>
          <a:p>
            <a:pPr>
              <a:lnSpc>
                <a:spcPct val="110000"/>
              </a:lnSpc>
            </a:pPr>
            <a:r>
              <a:rPr lang="en-GB" b="0" i="0" u="none" strike="noStrike" dirty="0">
                <a:effectLst/>
              </a:rPr>
              <a:t>“Neurodiversity” is a popular term that’s used to describe differences in the way people’s brains work. </a:t>
            </a:r>
          </a:p>
          <a:p>
            <a:pPr>
              <a:lnSpc>
                <a:spcPct val="110000"/>
              </a:lnSpc>
            </a:pPr>
            <a:r>
              <a:rPr lang="en-GB" b="0" i="0" u="none" strike="noStrike" dirty="0">
                <a:effectLst/>
              </a:rPr>
              <a:t>The idea is that there’s no “correct” way for the brain to work. </a:t>
            </a:r>
          </a:p>
          <a:p>
            <a:pPr>
              <a:lnSpc>
                <a:spcPct val="110000"/>
              </a:lnSpc>
            </a:pPr>
            <a:r>
              <a:rPr lang="en-GB" b="0" i="0" u="none" strike="noStrike" dirty="0">
                <a:effectLst/>
              </a:rPr>
              <a:t>Instead, there is a wide range of ways that people perceive and respond to the world, and these differences are to be embraced and encouraged.</a:t>
            </a:r>
            <a:endParaRPr lang="en-GB" dirty="0"/>
          </a:p>
        </p:txBody>
      </p:sp>
      <p:pic>
        <p:nvPicPr>
          <p:cNvPr id="5" name="Picture 2" descr="Autism infinity rainbow symbol sign on colourful background.">
            <a:extLst>
              <a:ext uri="{FF2B5EF4-FFF2-40B4-BE49-F238E27FC236}">
                <a16:creationId xmlns:a16="http://schemas.microsoft.com/office/drawing/2014/main" id="{FC9A7B9F-53F5-3240-4AB5-F7E50525BAC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82764" y="1703153"/>
            <a:ext cx="4922153" cy="3285537"/>
          </a:xfrm>
          <a:prstGeom prst="rect">
            <a:avLst/>
          </a:prstGeom>
          <a:noFill/>
        </p:spPr>
      </p:pic>
    </p:spTree>
    <p:extLst>
      <p:ext uri="{BB962C8B-B14F-4D97-AF65-F5344CB8AC3E}">
        <p14:creationId xmlns:p14="http://schemas.microsoft.com/office/powerpoint/2010/main" val="1527406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05" name="Title 1">
            <a:extLst>
              <a:ext uri="{FF2B5EF4-FFF2-40B4-BE49-F238E27FC236}">
                <a16:creationId xmlns:a16="http://schemas.microsoft.com/office/drawing/2014/main" id="{9978E471-6201-4C3C-7EF5-657AB968884A}"/>
              </a:ext>
            </a:extLst>
          </p:cNvPr>
          <p:cNvSpPr>
            <a:spLocks noGrp="1"/>
          </p:cNvSpPr>
          <p:nvPr>
            <p:ph type="title"/>
          </p:nvPr>
        </p:nvSpPr>
        <p:spPr>
          <a:xfrm>
            <a:off x="609600" y="274638"/>
            <a:ext cx="10972800" cy="1143000"/>
          </a:xfrm>
        </p:spPr>
        <p:txBody>
          <a:bodyPr>
            <a:normAutofit/>
          </a:bodyPr>
          <a:lstStyle/>
          <a:p>
            <a:r>
              <a:rPr lang="en-GB" sz="4000" b="1" i="0" u="none" strike="noStrike" dirty="0">
                <a:solidFill>
                  <a:srgbClr val="000000"/>
                </a:solidFill>
                <a:effectLst/>
              </a:rPr>
              <a:t>Neurodiversity: Embracing Differences</a:t>
            </a:r>
            <a:endParaRPr lang="en-US" sz="4000" b="1" dirty="0"/>
          </a:p>
        </p:txBody>
      </p:sp>
      <p:sp>
        <p:nvSpPr>
          <p:cNvPr id="3" name="Content Placeholder 2">
            <a:extLst>
              <a:ext uri="{FF2B5EF4-FFF2-40B4-BE49-F238E27FC236}">
                <a16:creationId xmlns:a16="http://schemas.microsoft.com/office/drawing/2014/main" id="{40DBC871-4500-E1F3-36C6-12E9657DA42A}"/>
              </a:ext>
            </a:extLst>
          </p:cNvPr>
          <p:cNvSpPr>
            <a:spLocks noGrp="1"/>
          </p:cNvSpPr>
          <p:nvPr>
            <p:ph sz="half" idx="1"/>
          </p:nvPr>
        </p:nvSpPr>
        <p:spPr>
          <a:xfrm>
            <a:off x="609600" y="1600201"/>
            <a:ext cx="5384800" cy="3989040"/>
          </a:xfrm>
        </p:spPr>
        <p:txBody>
          <a:bodyPr>
            <a:normAutofit fontScale="92500" lnSpcReduction="10000"/>
          </a:bodyPr>
          <a:lstStyle/>
          <a:p>
            <a:pPr>
              <a:lnSpc>
                <a:spcPct val="110000"/>
              </a:lnSpc>
            </a:pPr>
            <a:r>
              <a:rPr lang="en-GB" b="0" i="0" u="none" strike="noStrike" dirty="0">
                <a:effectLst/>
              </a:rPr>
              <a:t>The term neurodiversity was coined in the 1990s to fight stigma and promote acceptance of people with autism. </a:t>
            </a:r>
          </a:p>
          <a:p>
            <a:pPr>
              <a:lnSpc>
                <a:spcPct val="110000"/>
              </a:lnSpc>
            </a:pPr>
            <a:r>
              <a:rPr lang="en-GB" b="0" i="0" u="none" strike="noStrike" dirty="0">
                <a:effectLst/>
              </a:rPr>
              <a:t>But it also includes other conditions that involve neurological differences, such as ADHD and learning disorders, dyslexia and dyscalculia.</a:t>
            </a:r>
            <a:endParaRPr lang="en-GB" dirty="0"/>
          </a:p>
          <a:p>
            <a:pPr>
              <a:lnSpc>
                <a:spcPct val="90000"/>
              </a:lnSpc>
            </a:pPr>
            <a:endParaRPr lang="en-GB" dirty="0"/>
          </a:p>
        </p:txBody>
      </p:sp>
      <p:pic>
        <p:nvPicPr>
          <p:cNvPr id="8194" name="Picture 2" descr="Three people’s profiles side by side.">
            <a:extLst>
              <a:ext uri="{FF2B5EF4-FFF2-40B4-BE49-F238E27FC236}">
                <a16:creationId xmlns:a16="http://schemas.microsoft.com/office/drawing/2014/main" id="{3120471D-FD81-582F-68B4-21C78DEEB7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9893" b="-2"/>
          <a:stretch/>
        </p:blipFill>
        <p:spPr bwMode="auto">
          <a:xfrm>
            <a:off x="6197600" y="1600201"/>
            <a:ext cx="5384800" cy="3989040"/>
          </a:xfrm>
          <a:prstGeom prst="rect">
            <a:avLst/>
          </a:prstGeom>
          <a:solidFill>
            <a:srgbClr val="FFFFFF"/>
          </a:solidFill>
        </p:spPr>
      </p:pic>
    </p:spTree>
    <p:extLst>
      <p:ext uri="{BB962C8B-B14F-4D97-AF65-F5344CB8AC3E}">
        <p14:creationId xmlns:p14="http://schemas.microsoft.com/office/powerpoint/2010/main" val="1135058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770E7-0405-0A11-524D-6A7B3728E8CB}"/>
              </a:ext>
            </a:extLst>
          </p:cNvPr>
          <p:cNvSpPr>
            <a:spLocks noGrp="1"/>
          </p:cNvSpPr>
          <p:nvPr>
            <p:ph type="title"/>
          </p:nvPr>
        </p:nvSpPr>
        <p:spPr/>
        <p:txBody>
          <a:bodyPr>
            <a:normAutofit fontScale="90000"/>
          </a:bodyPr>
          <a:lstStyle/>
          <a:p>
            <a:r>
              <a:rPr lang="en-GB" b="1" i="0" u="none" strike="noStrike" dirty="0">
                <a:effectLst/>
              </a:rPr>
              <a:t>The neurodiversity movement</a:t>
            </a:r>
            <a:br>
              <a:rPr lang="en-GB" b="1" i="0" u="none" strike="noStrike" dirty="0">
                <a:effectLst/>
              </a:rPr>
            </a:br>
            <a:endParaRPr lang="en-GB" dirty="0"/>
          </a:p>
        </p:txBody>
      </p:sp>
      <p:sp>
        <p:nvSpPr>
          <p:cNvPr id="3" name="Content Placeholder 2">
            <a:extLst>
              <a:ext uri="{FF2B5EF4-FFF2-40B4-BE49-F238E27FC236}">
                <a16:creationId xmlns:a16="http://schemas.microsoft.com/office/drawing/2014/main" id="{E15EBE3F-47B9-5178-4CC8-218AF733DF75}"/>
              </a:ext>
            </a:extLst>
          </p:cNvPr>
          <p:cNvSpPr>
            <a:spLocks noGrp="1"/>
          </p:cNvSpPr>
          <p:nvPr>
            <p:ph idx="1"/>
          </p:nvPr>
        </p:nvSpPr>
        <p:spPr>
          <a:xfrm>
            <a:off x="507076" y="1255222"/>
            <a:ext cx="11075324" cy="4262011"/>
          </a:xfrm>
        </p:spPr>
        <p:txBody>
          <a:bodyPr>
            <a:noAutofit/>
          </a:bodyPr>
          <a:lstStyle/>
          <a:p>
            <a:pPr>
              <a:lnSpc>
                <a:spcPct val="120000"/>
              </a:lnSpc>
            </a:pPr>
            <a:r>
              <a:rPr lang="en-GB" sz="2400" b="0" i="0" u="none" strike="noStrike" dirty="0">
                <a:effectLst/>
              </a:rPr>
              <a:t>The neurodiversity movement was launched by </a:t>
            </a:r>
            <a:r>
              <a:rPr lang="en-GB" sz="2400" b="0" i="0" u="sng" dirty="0">
                <a:effectLst/>
                <a:hlinkClick r:id="rId2">
                  <a:extLst>
                    <a:ext uri="{A12FA001-AC4F-418D-AE19-62706E023703}">
                      <ahyp:hlinkClr xmlns:ahyp="http://schemas.microsoft.com/office/drawing/2018/hyperlinkcolor" val="tx"/>
                    </a:ext>
                  </a:extLst>
                </a:hlinkClick>
              </a:rPr>
              <a:t>Judy Singer,</a:t>
            </a:r>
            <a:r>
              <a:rPr lang="en-GB" sz="2400" b="0" i="0" u="none" strike="noStrike" dirty="0">
                <a:effectLst/>
              </a:rPr>
              <a:t> an Australian sociologist who is herself on the autism spectrum. </a:t>
            </a:r>
          </a:p>
          <a:p>
            <a:pPr>
              <a:lnSpc>
                <a:spcPct val="120000"/>
              </a:lnSpc>
            </a:pPr>
            <a:r>
              <a:rPr lang="en-GB" sz="2400" b="0" i="0" u="none" strike="noStrike" dirty="0">
                <a:effectLst/>
              </a:rPr>
              <a:t>Singer saw neurodiversity as a social justice movement, to promote equality of what she called “neurological minorities” — people whose brains work in atypical ways. </a:t>
            </a:r>
          </a:p>
          <a:p>
            <a:pPr>
              <a:lnSpc>
                <a:spcPct val="120000"/>
              </a:lnSpc>
            </a:pPr>
            <a:r>
              <a:rPr lang="en-GB" sz="2400" b="0" i="0" u="none" strike="noStrike" dirty="0">
                <a:effectLst/>
              </a:rPr>
              <a:t>As she defined them, those minorities included people with autism as well as ADHD and learning differences. </a:t>
            </a:r>
          </a:p>
          <a:p>
            <a:pPr>
              <a:lnSpc>
                <a:spcPct val="120000"/>
              </a:lnSpc>
            </a:pPr>
            <a:r>
              <a:rPr lang="en-GB" sz="2400" b="0" i="0" u="none" strike="noStrike" dirty="0">
                <a:effectLst/>
              </a:rPr>
              <a:t>Singer felt that these differences should not be viewed as deficits, but rather as normal and potentially valuable variations on the way brains work.</a:t>
            </a:r>
            <a:endParaRPr lang="en-GB" sz="2400" dirty="0"/>
          </a:p>
        </p:txBody>
      </p:sp>
    </p:spTree>
    <p:extLst>
      <p:ext uri="{BB962C8B-B14F-4D97-AF65-F5344CB8AC3E}">
        <p14:creationId xmlns:p14="http://schemas.microsoft.com/office/powerpoint/2010/main" val="4279974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6B92D-707E-3B03-27A6-69DA5BE4EBFD}"/>
              </a:ext>
            </a:extLst>
          </p:cNvPr>
          <p:cNvSpPr>
            <a:spLocks noGrp="1"/>
          </p:cNvSpPr>
          <p:nvPr>
            <p:ph type="title"/>
          </p:nvPr>
        </p:nvSpPr>
        <p:spPr/>
        <p:txBody>
          <a:bodyPr>
            <a:normAutofit/>
          </a:bodyPr>
          <a:lstStyle/>
          <a:p>
            <a:r>
              <a:rPr lang="en-GB" sz="4000" b="1" dirty="0">
                <a:solidFill>
                  <a:srgbClr val="3A343A"/>
                </a:solidFill>
                <a:highlight>
                  <a:srgbClr val="FFFFFF"/>
                </a:highlight>
              </a:rPr>
              <a:t>T</a:t>
            </a:r>
            <a:r>
              <a:rPr lang="en-GB" sz="4000" b="1" i="0" u="none" strike="noStrike" dirty="0">
                <a:solidFill>
                  <a:srgbClr val="3A343A"/>
                </a:solidFill>
                <a:effectLst/>
                <a:highlight>
                  <a:srgbClr val="FFFFFF"/>
                </a:highlight>
              </a:rPr>
              <a:t>he ‘neurodiversity paradigm’</a:t>
            </a:r>
            <a:endParaRPr lang="en-GB" sz="4000" dirty="0"/>
          </a:p>
        </p:txBody>
      </p:sp>
      <p:sp>
        <p:nvSpPr>
          <p:cNvPr id="3" name="Content Placeholder 2">
            <a:extLst>
              <a:ext uri="{FF2B5EF4-FFF2-40B4-BE49-F238E27FC236}">
                <a16:creationId xmlns:a16="http://schemas.microsoft.com/office/drawing/2014/main" id="{6D9E99CF-2217-670A-5904-F89CC5C789BD}"/>
              </a:ext>
            </a:extLst>
          </p:cNvPr>
          <p:cNvSpPr>
            <a:spLocks noGrp="1"/>
          </p:cNvSpPr>
          <p:nvPr>
            <p:ph idx="1"/>
          </p:nvPr>
        </p:nvSpPr>
        <p:spPr>
          <a:xfrm>
            <a:off x="437322" y="1630017"/>
            <a:ext cx="11145078" cy="3887216"/>
          </a:xfrm>
        </p:spPr>
        <p:txBody>
          <a:bodyPr>
            <a:normAutofit fontScale="55000" lnSpcReduction="20000"/>
          </a:bodyPr>
          <a:lstStyle/>
          <a:p>
            <a:pPr algn="l">
              <a:lnSpc>
                <a:spcPct val="120000"/>
              </a:lnSpc>
            </a:pPr>
            <a:r>
              <a:rPr lang="en-GB" sz="4500" b="0" i="0" u="none" strike="noStrike" dirty="0">
                <a:effectLst/>
              </a:rPr>
              <a:t>A paradigm represents the approach that you, as an individual, take to viewing any particular situation or topic of interest in the world around you.</a:t>
            </a:r>
          </a:p>
          <a:p>
            <a:pPr algn="l">
              <a:lnSpc>
                <a:spcPct val="120000"/>
              </a:lnSpc>
            </a:pPr>
            <a:r>
              <a:rPr lang="en-GB" sz="4500" b="0" i="0" u="none" strike="noStrike" dirty="0">
                <a:effectLst/>
              </a:rPr>
              <a:t>In the neurodiversity paradigm, the underpinning principle is that there are infinite variations in how our brains operate and process information. </a:t>
            </a:r>
          </a:p>
          <a:p>
            <a:pPr algn="l">
              <a:lnSpc>
                <a:spcPct val="120000"/>
              </a:lnSpc>
            </a:pPr>
            <a:r>
              <a:rPr lang="en-GB" sz="4500" b="0" i="0" u="none" strike="noStrike" dirty="0">
                <a:effectLst/>
              </a:rPr>
              <a:t>In this paradigm, there is no such thing as ‘normal’ ways of thinking, being, and processing information.</a:t>
            </a:r>
          </a:p>
          <a:p>
            <a:pPr algn="l">
              <a:lnSpc>
                <a:spcPct val="120000"/>
              </a:lnSpc>
            </a:pPr>
            <a:r>
              <a:rPr lang="en-GB" sz="4500" b="0" i="0" u="none" strike="noStrike" dirty="0">
                <a:effectLst/>
              </a:rPr>
              <a:t>As you watch the video in the next slide, consider how often you hear the word ‘normal’ used to describe behaviours and preferences, in work and society.</a:t>
            </a:r>
          </a:p>
          <a:p>
            <a:endParaRPr lang="en-GB" dirty="0"/>
          </a:p>
        </p:txBody>
      </p:sp>
    </p:spTree>
    <p:extLst>
      <p:ext uri="{BB962C8B-B14F-4D97-AF65-F5344CB8AC3E}">
        <p14:creationId xmlns:p14="http://schemas.microsoft.com/office/powerpoint/2010/main" val="2642011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949A-32AE-7D2B-2D62-D5992A027B71}"/>
              </a:ext>
            </a:extLst>
          </p:cNvPr>
          <p:cNvSpPr>
            <a:spLocks noGrp="1"/>
          </p:cNvSpPr>
          <p:nvPr>
            <p:ph type="title"/>
          </p:nvPr>
        </p:nvSpPr>
        <p:spPr/>
        <p:txBody>
          <a:bodyPr>
            <a:normAutofit fontScale="90000"/>
          </a:bodyPr>
          <a:lstStyle/>
          <a:p>
            <a:r>
              <a:rPr lang="en-GB" b="1" i="0" u="none" strike="noStrike" dirty="0">
                <a:solidFill>
                  <a:srgbClr val="3A343A"/>
                </a:solidFill>
                <a:effectLst/>
              </a:rPr>
              <a:t>Video: </a:t>
            </a:r>
            <a:r>
              <a:rPr lang="en-GB" b="1" i="0" u="none" strike="noStrike" dirty="0">
                <a:solidFill>
                  <a:srgbClr val="3A343A"/>
                </a:solidFill>
                <a:effectLst/>
                <a:highlight>
                  <a:srgbClr val="FFFFFF"/>
                </a:highlight>
              </a:rPr>
              <a:t>the ‘neurodiversity paradigm’</a:t>
            </a:r>
            <a:r>
              <a:rPr lang="en-GB" b="1" i="0" u="none" strike="noStrike" dirty="0">
                <a:solidFill>
                  <a:srgbClr val="3A343A"/>
                </a:solidFill>
                <a:effectLst/>
              </a:rPr>
              <a:t> </a:t>
            </a:r>
            <a:br>
              <a:rPr lang="en-GB" b="1" i="0" u="none" strike="noStrike" dirty="0">
                <a:solidFill>
                  <a:srgbClr val="3A343A"/>
                </a:solidFill>
                <a:effectLst/>
                <a:latin typeface="Europa"/>
              </a:rPr>
            </a:br>
            <a:endParaRPr lang="en-GB" dirty="0"/>
          </a:p>
        </p:txBody>
      </p:sp>
      <p:pic>
        <p:nvPicPr>
          <p:cNvPr id="4" name="c15d8685-05c4-38a4-66aa-6c4a31f167aa_rendition.mp4">
            <a:hlinkClick r:id="" action="ppaction://media"/>
            <a:extLst>
              <a:ext uri="{FF2B5EF4-FFF2-40B4-BE49-F238E27FC236}">
                <a16:creationId xmlns:a16="http://schemas.microsoft.com/office/drawing/2014/main" id="{484D0EB7-3BD6-9B95-1E81-C4DBA15113A6}"/>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535238" y="1093788"/>
            <a:ext cx="7119937" cy="4005262"/>
          </a:xfrm>
        </p:spPr>
      </p:pic>
    </p:spTree>
    <p:extLst>
      <p:ext uri="{BB962C8B-B14F-4D97-AF65-F5344CB8AC3E}">
        <p14:creationId xmlns:p14="http://schemas.microsoft.com/office/powerpoint/2010/main" val="3225120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13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33333">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B7A57-530C-3C2C-2F6B-0E0ED7A7AA05}"/>
              </a:ext>
            </a:extLst>
          </p:cNvPr>
          <p:cNvSpPr>
            <a:spLocks noGrp="1"/>
          </p:cNvSpPr>
          <p:nvPr>
            <p:ph type="title"/>
          </p:nvPr>
        </p:nvSpPr>
        <p:spPr>
          <a:xfrm>
            <a:off x="477078" y="556590"/>
            <a:ext cx="11105322" cy="861047"/>
          </a:xfrm>
        </p:spPr>
        <p:txBody>
          <a:bodyPr anchor="ctr">
            <a:noAutofit/>
          </a:bodyPr>
          <a:lstStyle/>
          <a:p>
            <a:pPr>
              <a:lnSpc>
                <a:spcPct val="90000"/>
              </a:lnSpc>
            </a:pPr>
            <a:r>
              <a:rPr lang="en-GB" sz="4000" b="1" i="0" u="none" strike="noStrike" dirty="0">
                <a:effectLst/>
              </a:rPr>
              <a:t>Disorder vs. difference</a:t>
            </a:r>
            <a:br>
              <a:rPr lang="en-GB" sz="4000" b="1" i="0" u="none" strike="noStrike" dirty="0">
                <a:effectLst/>
              </a:rPr>
            </a:br>
            <a:endParaRPr lang="en-GB" sz="4000" dirty="0"/>
          </a:p>
        </p:txBody>
      </p:sp>
      <p:pic>
        <p:nvPicPr>
          <p:cNvPr id="5" name="Content Placeholder 4" descr="A rainbow colored infinity symbol&#10;&#10;Description automatically generated">
            <a:extLst>
              <a:ext uri="{FF2B5EF4-FFF2-40B4-BE49-F238E27FC236}">
                <a16:creationId xmlns:a16="http://schemas.microsoft.com/office/drawing/2014/main" id="{6122172E-A7E7-24F5-227A-F1EDE24C7D0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9700590" y="63866"/>
            <a:ext cx="2435088" cy="1564544"/>
          </a:xfrm>
          <a:noFill/>
        </p:spPr>
      </p:pic>
      <p:sp>
        <p:nvSpPr>
          <p:cNvPr id="4" name="TextBox 3">
            <a:extLst>
              <a:ext uri="{FF2B5EF4-FFF2-40B4-BE49-F238E27FC236}">
                <a16:creationId xmlns:a16="http://schemas.microsoft.com/office/drawing/2014/main" id="{8B97C093-7229-6AD1-190F-CF4BB6AA27BD}"/>
              </a:ext>
            </a:extLst>
          </p:cNvPr>
          <p:cNvSpPr txBox="1"/>
          <p:nvPr/>
        </p:nvSpPr>
        <p:spPr>
          <a:xfrm>
            <a:off x="308113" y="1417638"/>
            <a:ext cx="10754139" cy="4154984"/>
          </a:xfrm>
          <a:prstGeom prst="rect">
            <a:avLst/>
          </a:prstGeom>
          <a:noFill/>
        </p:spPr>
        <p:txBody>
          <a:bodyPr wrap="square">
            <a:spAutoFit/>
          </a:bodyPr>
          <a:lstStyle/>
          <a:p>
            <a:pPr marL="342900" indent="-342900" algn="l" fontAlgn="base">
              <a:buFont typeface="Arial" panose="020B0604020202020204" pitchFamily="34" charset="0"/>
              <a:buChar char="•"/>
            </a:pPr>
            <a:r>
              <a:rPr lang="en-GB" sz="2400" i="0" u="none" strike="noStrike" dirty="0">
                <a:solidFill>
                  <a:srgbClr val="000000"/>
                </a:solidFill>
                <a:effectLst/>
              </a:rPr>
              <a:t>No two people are the same and so we will all have different profiles</a:t>
            </a:r>
          </a:p>
          <a:p>
            <a:pPr marL="342900" indent="-342900" algn="l" rtl="0" fontAlgn="base">
              <a:buFont typeface="Arial" panose="020B0604020202020204" pitchFamily="34" charset="0"/>
              <a:buChar char="•"/>
            </a:pPr>
            <a:r>
              <a:rPr lang="en-GB" sz="2400" i="0" u="none" strike="noStrike" dirty="0">
                <a:solidFill>
                  <a:srgbClr val="000000"/>
                </a:solidFill>
                <a:effectLst/>
              </a:rPr>
              <a:t>Every neurodivergent individual has a unique pattern of strengths and challenges</a:t>
            </a:r>
          </a:p>
          <a:p>
            <a:pPr marL="342900" indent="-342900" algn="l" rtl="0" fontAlgn="base">
              <a:buFont typeface="Arial" panose="020B0604020202020204" pitchFamily="34" charset="0"/>
              <a:buChar char="•"/>
            </a:pPr>
            <a:r>
              <a:rPr lang="en-GB" sz="2400" i="0" u="none" strike="noStrike" dirty="0">
                <a:solidFill>
                  <a:srgbClr val="000000"/>
                </a:solidFill>
                <a:effectLst/>
              </a:rPr>
              <a:t>We tend to operate on an approach to diagnosis and labels which can mean that quite often the focus is on the challenges rather than the many strengths and talents of neurodivergent individuals</a:t>
            </a:r>
          </a:p>
          <a:p>
            <a:pPr marL="342900" indent="-342900" algn="l" rtl="0" fontAlgn="base">
              <a:buFont typeface="Arial" panose="020B0604020202020204" pitchFamily="34" charset="0"/>
              <a:buChar char="•"/>
            </a:pPr>
            <a:r>
              <a:rPr lang="en-GB" sz="2400" i="0" u="none" strike="noStrike" dirty="0">
                <a:solidFill>
                  <a:srgbClr val="000000"/>
                </a:solidFill>
                <a:effectLst/>
              </a:rPr>
              <a:t>It is important that we take a person-centred approach, by tailoring strategies to each individual</a:t>
            </a:r>
          </a:p>
          <a:p>
            <a:pPr marL="342900" indent="-342900" algn="l" rtl="0" fontAlgn="base">
              <a:buFont typeface="Arial" panose="020B0604020202020204" pitchFamily="34" charset="0"/>
              <a:buChar char="•"/>
            </a:pPr>
            <a:r>
              <a:rPr lang="en-GB" sz="2400" i="0" u="none" strike="noStrike" dirty="0">
                <a:solidFill>
                  <a:srgbClr val="000000"/>
                </a:solidFill>
                <a:effectLst/>
              </a:rPr>
              <a:t>It is important to harness the strengths and talents of neurodivergent individuals, this helps to build confidence and self-esteem, and ensures individuals are given the opportunity to flourish in their day-to-day lives</a:t>
            </a:r>
          </a:p>
        </p:txBody>
      </p:sp>
    </p:spTree>
    <p:extLst>
      <p:ext uri="{BB962C8B-B14F-4D97-AF65-F5344CB8AC3E}">
        <p14:creationId xmlns:p14="http://schemas.microsoft.com/office/powerpoint/2010/main" val="2631522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1" name="Title 1">
            <a:extLst>
              <a:ext uri="{FF2B5EF4-FFF2-40B4-BE49-F238E27FC236}">
                <a16:creationId xmlns:a16="http://schemas.microsoft.com/office/drawing/2014/main" id="{D5CE677A-F205-2ECA-62E3-BAFE70EFF99D}"/>
              </a:ext>
            </a:extLst>
          </p:cNvPr>
          <p:cNvSpPr>
            <a:spLocks noGrp="1"/>
          </p:cNvSpPr>
          <p:nvPr>
            <p:ph type="title"/>
          </p:nvPr>
        </p:nvSpPr>
        <p:spPr>
          <a:xfrm>
            <a:off x="609600" y="556590"/>
            <a:ext cx="10972800" cy="861047"/>
          </a:xfrm>
        </p:spPr>
        <p:txBody>
          <a:bodyPr>
            <a:normAutofit fontScale="90000"/>
          </a:bodyPr>
          <a:lstStyle/>
          <a:p>
            <a:r>
              <a:rPr lang="en-GB" b="1" i="0" u="none" strike="noStrike" dirty="0">
                <a:solidFill>
                  <a:srgbClr val="3A343A"/>
                </a:solidFill>
                <a:effectLst/>
              </a:rPr>
              <a:t>What does the law say about neurodiversity and adjustments?</a:t>
            </a:r>
            <a:br>
              <a:rPr lang="en-GB" b="1" i="0" u="none" strike="noStrike" dirty="0">
                <a:solidFill>
                  <a:srgbClr val="3A343A"/>
                </a:solidFill>
                <a:effectLst/>
              </a:rPr>
            </a:br>
            <a:endParaRPr lang="en-US" dirty="0"/>
          </a:p>
        </p:txBody>
      </p:sp>
      <p:pic>
        <p:nvPicPr>
          <p:cNvPr id="6146" name="Picture 2" descr="Image of a group of people, illustration of diversity, equity, inclusion and belonging concept">
            <a:extLst>
              <a:ext uri="{FF2B5EF4-FFF2-40B4-BE49-F238E27FC236}">
                <a16:creationId xmlns:a16="http://schemas.microsoft.com/office/drawing/2014/main" id="{1D55DF71-C70D-3822-7EFA-37C9491D4B2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23150" b="23371"/>
          <a:stretch/>
        </p:blipFill>
        <p:spPr bwMode="auto">
          <a:xfrm>
            <a:off x="884455" y="1417637"/>
            <a:ext cx="10972800" cy="3917032"/>
          </a:xfrm>
          <a:prstGeom prst="rect">
            <a:avLst/>
          </a:prstGeom>
          <a:solidFill>
            <a:srgbClr val="FFFFFF"/>
          </a:solidFill>
        </p:spPr>
      </p:pic>
    </p:spTree>
    <p:extLst>
      <p:ext uri="{BB962C8B-B14F-4D97-AF65-F5344CB8AC3E}">
        <p14:creationId xmlns:p14="http://schemas.microsoft.com/office/powerpoint/2010/main" val="1917383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3480B-C661-54DB-B73A-4BDEEC883E24}"/>
              </a:ext>
            </a:extLst>
          </p:cNvPr>
          <p:cNvSpPr>
            <a:spLocks noGrp="1"/>
          </p:cNvSpPr>
          <p:nvPr>
            <p:ph type="title"/>
          </p:nvPr>
        </p:nvSpPr>
        <p:spPr/>
        <p:txBody>
          <a:bodyPr/>
          <a:lstStyle/>
          <a:p>
            <a:r>
              <a:rPr lang="en-GB" b="1" dirty="0">
                <a:solidFill>
                  <a:srgbClr val="3A343A"/>
                </a:solidFill>
              </a:rPr>
              <a:t>N</a:t>
            </a:r>
            <a:r>
              <a:rPr lang="en-GB" b="1" i="0" u="none" strike="noStrike" dirty="0">
                <a:solidFill>
                  <a:srgbClr val="3A343A"/>
                </a:solidFill>
                <a:effectLst/>
              </a:rPr>
              <a:t>eurodivergence and the law</a:t>
            </a:r>
            <a:endParaRPr lang="en-GB" dirty="0"/>
          </a:p>
        </p:txBody>
      </p:sp>
      <p:sp>
        <p:nvSpPr>
          <p:cNvPr id="3" name="Content Placeholder 2">
            <a:extLst>
              <a:ext uri="{FF2B5EF4-FFF2-40B4-BE49-F238E27FC236}">
                <a16:creationId xmlns:a16="http://schemas.microsoft.com/office/drawing/2014/main" id="{A0C6FC2A-2DA8-85B1-023A-88CF31EA9AD1}"/>
              </a:ext>
            </a:extLst>
          </p:cNvPr>
          <p:cNvSpPr>
            <a:spLocks noGrp="1"/>
          </p:cNvSpPr>
          <p:nvPr>
            <p:ph idx="1"/>
          </p:nvPr>
        </p:nvSpPr>
        <p:spPr/>
        <p:txBody>
          <a:bodyPr>
            <a:normAutofit fontScale="85000" lnSpcReduction="10000"/>
          </a:bodyPr>
          <a:lstStyle/>
          <a:p>
            <a:pPr algn="l"/>
            <a:r>
              <a:rPr lang="en-GB" i="0" u="none" strike="noStrike" dirty="0">
                <a:solidFill>
                  <a:srgbClr val="3A343A"/>
                </a:solidFill>
                <a:effectLst/>
              </a:rPr>
              <a:t>In the UK, neurodivergence is classed as a disability and is covered by the Equality Act 2010.</a:t>
            </a:r>
          </a:p>
          <a:p>
            <a:pPr algn="l"/>
            <a:r>
              <a:rPr lang="en-GB" b="0" i="0" u="none" strike="noStrike" dirty="0">
                <a:solidFill>
                  <a:srgbClr val="3A343A"/>
                </a:solidFill>
                <a:effectLst/>
              </a:rPr>
              <a:t>“A disability can arise from a wide range of impairments which can be …developmental, such as autistic spectrum disorders (ASD), dyslexia and dyspraxia.” </a:t>
            </a:r>
          </a:p>
          <a:p>
            <a:pPr algn="l"/>
            <a:r>
              <a:rPr lang="en-GB" b="0" i="0" u="none" strike="noStrike" dirty="0">
                <a:solidFill>
                  <a:srgbClr val="3A343A"/>
                </a:solidFill>
                <a:effectLst/>
              </a:rPr>
              <a:t>If someone is neurodivergent, they have the right to request </a:t>
            </a:r>
            <a:r>
              <a:rPr lang="en-GB" b="1" i="0" u="none" strike="noStrike" dirty="0">
                <a:solidFill>
                  <a:srgbClr val="3A343A"/>
                </a:solidFill>
                <a:effectLst/>
              </a:rPr>
              <a:t>reasonable adjustments</a:t>
            </a:r>
            <a:r>
              <a:rPr lang="en-GB" b="0" i="0" u="none" strike="noStrike" dirty="0">
                <a:solidFill>
                  <a:srgbClr val="3A343A"/>
                </a:solidFill>
                <a:effectLst/>
              </a:rPr>
              <a:t>, protections against discrimination, harassment, and victimisation. An employer is also duty bound by the law to take steps to know about a person’s disability.</a:t>
            </a:r>
          </a:p>
          <a:p>
            <a:pPr algn="l"/>
            <a:endParaRPr lang="en-GB" b="0" i="0" u="none" strike="noStrike" dirty="0">
              <a:solidFill>
                <a:srgbClr val="3A343A"/>
              </a:solidFill>
              <a:effectLst/>
            </a:endParaRPr>
          </a:p>
          <a:p>
            <a:endParaRPr lang="en-GB" dirty="0"/>
          </a:p>
        </p:txBody>
      </p:sp>
      <p:sp>
        <p:nvSpPr>
          <p:cNvPr id="5" name="TextBox 4">
            <a:extLst>
              <a:ext uri="{FF2B5EF4-FFF2-40B4-BE49-F238E27FC236}">
                <a16:creationId xmlns:a16="http://schemas.microsoft.com/office/drawing/2014/main" id="{0A99E6F6-8811-FD15-8FB6-1B8D7E6D7B36}"/>
              </a:ext>
            </a:extLst>
          </p:cNvPr>
          <p:cNvSpPr txBox="1"/>
          <p:nvPr/>
        </p:nvSpPr>
        <p:spPr>
          <a:xfrm>
            <a:off x="765313" y="5068957"/>
            <a:ext cx="10817087" cy="600164"/>
          </a:xfrm>
          <a:prstGeom prst="rect">
            <a:avLst/>
          </a:prstGeom>
          <a:noFill/>
        </p:spPr>
        <p:txBody>
          <a:bodyPr wrap="square" rtlCol="0">
            <a:spAutoFit/>
          </a:bodyPr>
          <a:lstStyle/>
          <a:p>
            <a:pPr algn="l"/>
            <a:endParaRPr lang="en-GB" sz="1100" b="0" i="0" u="none" strike="noStrike" dirty="0">
              <a:solidFill>
                <a:srgbClr val="3A343A"/>
              </a:solidFill>
              <a:effectLst/>
              <a:highlight>
                <a:srgbClr val="FFFFFF"/>
              </a:highlight>
              <a:latin typeface="Europa"/>
            </a:endParaRPr>
          </a:p>
          <a:p>
            <a:pPr algn="l"/>
            <a:r>
              <a:rPr lang="en-GB" sz="1100" b="0" i="0" u="none" strike="noStrike" dirty="0">
                <a:solidFill>
                  <a:srgbClr val="3A343A"/>
                </a:solidFill>
                <a:effectLst/>
                <a:highlight>
                  <a:srgbClr val="FFFFFF"/>
                </a:highlight>
                <a:latin typeface="Europa"/>
              </a:rPr>
              <a:t>(Source: </a:t>
            </a:r>
            <a:r>
              <a:rPr lang="en-GB" sz="1100" b="0" i="0" u="none" strike="noStrike" dirty="0">
                <a:solidFill>
                  <a:srgbClr val="3A343A"/>
                </a:solidFill>
                <a:effectLst/>
                <a:highlight>
                  <a:srgbClr val="FFFFFF"/>
                </a:highlight>
                <a:latin typeface="Europa"/>
                <a:hlinkClick r:id="rId2"/>
              </a:rPr>
              <a:t>https://www.gov.uk/government/publications/equality-act-guidance/disability-equality-act-2010-guidance-on-matters-to-be-taken-into-account-in-determining-questions-relating-to-the-definition-of-disability-html</a:t>
            </a:r>
            <a:r>
              <a:rPr lang="en-GB" sz="1100" b="0" i="0" u="none" strike="noStrike" dirty="0">
                <a:solidFill>
                  <a:srgbClr val="3A343A"/>
                </a:solidFill>
                <a:effectLst/>
                <a:highlight>
                  <a:srgbClr val="FFFFFF"/>
                </a:highlight>
                <a:latin typeface="Europa"/>
              </a:rPr>
              <a:t> )</a:t>
            </a:r>
            <a:endParaRPr lang="en-GB" sz="1100" b="0" i="0" u="none" strike="noStrike" dirty="0">
              <a:solidFill>
                <a:srgbClr val="3A343A"/>
              </a:solidFill>
              <a:effectLst/>
            </a:endParaRPr>
          </a:p>
        </p:txBody>
      </p:sp>
    </p:spTree>
    <p:extLst>
      <p:ext uri="{BB962C8B-B14F-4D97-AF65-F5344CB8AC3E}">
        <p14:creationId xmlns:p14="http://schemas.microsoft.com/office/powerpoint/2010/main" val="1489050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92CCC-D96D-DCD6-23DC-9BF9F34A0360}"/>
              </a:ext>
            </a:extLst>
          </p:cNvPr>
          <p:cNvSpPr>
            <a:spLocks noGrp="1"/>
          </p:cNvSpPr>
          <p:nvPr>
            <p:ph type="title"/>
          </p:nvPr>
        </p:nvSpPr>
        <p:spPr/>
        <p:txBody>
          <a:bodyPr>
            <a:normAutofit fontScale="90000"/>
          </a:bodyPr>
          <a:lstStyle/>
          <a:p>
            <a:r>
              <a:rPr lang="en-GB" b="1" i="0" u="none" strike="noStrike" dirty="0">
                <a:solidFill>
                  <a:srgbClr val="3A343A"/>
                </a:solidFill>
                <a:effectLst/>
              </a:rPr>
              <a:t>What does 'autism' mean to you?</a:t>
            </a:r>
            <a:br>
              <a:rPr lang="en-GB" b="1" i="0" u="none" strike="noStrike" dirty="0">
                <a:solidFill>
                  <a:srgbClr val="3A343A"/>
                </a:solidFill>
                <a:effectLst/>
              </a:rPr>
            </a:br>
            <a:endParaRPr lang="en-US" dirty="0"/>
          </a:p>
        </p:txBody>
      </p:sp>
      <p:sp>
        <p:nvSpPr>
          <p:cNvPr id="3" name="Content Placeholder 2">
            <a:extLst>
              <a:ext uri="{FF2B5EF4-FFF2-40B4-BE49-F238E27FC236}">
                <a16:creationId xmlns:a16="http://schemas.microsoft.com/office/drawing/2014/main" id="{DD3E25D2-3778-05E3-C867-D34232003DD9}"/>
              </a:ext>
            </a:extLst>
          </p:cNvPr>
          <p:cNvSpPr>
            <a:spLocks noGrp="1"/>
          </p:cNvSpPr>
          <p:nvPr>
            <p:ph idx="1"/>
          </p:nvPr>
        </p:nvSpPr>
        <p:spPr/>
        <p:txBody>
          <a:bodyPr/>
          <a:lstStyle/>
          <a:p>
            <a:r>
              <a:rPr lang="en-GB" b="0" i="0" u="none" strike="noStrike" dirty="0">
                <a:solidFill>
                  <a:srgbClr val="000000"/>
                </a:solidFill>
                <a:effectLst/>
              </a:rPr>
              <a:t>For this activity, we would like you to </a:t>
            </a:r>
            <a:r>
              <a:rPr lang="en-GB" i="0" u="none" strike="noStrike" dirty="0">
                <a:solidFill>
                  <a:srgbClr val="000000"/>
                </a:solidFill>
                <a:effectLst/>
              </a:rPr>
              <a:t>write down on paper </a:t>
            </a:r>
            <a:r>
              <a:rPr lang="en-GB" b="0" i="0" u="none" strike="noStrike" dirty="0">
                <a:solidFill>
                  <a:srgbClr val="000000"/>
                </a:solidFill>
                <a:effectLst/>
              </a:rPr>
              <a:t>a word or short phrase (up to 5 words) that best represents what autism means to you. </a:t>
            </a:r>
          </a:p>
          <a:p>
            <a:r>
              <a:rPr lang="en-GB" b="0" i="0" u="none" strike="noStrike" dirty="0">
                <a:solidFill>
                  <a:srgbClr val="000000"/>
                </a:solidFill>
                <a:effectLst/>
              </a:rPr>
              <a:t>This could be based on your understanding, experience, or perception of autism.</a:t>
            </a:r>
            <a:endParaRPr lang="en-US" dirty="0"/>
          </a:p>
        </p:txBody>
      </p:sp>
    </p:spTree>
    <p:extLst>
      <p:ext uri="{BB962C8B-B14F-4D97-AF65-F5344CB8AC3E}">
        <p14:creationId xmlns:p14="http://schemas.microsoft.com/office/powerpoint/2010/main" val="1762966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CA51A-E914-8BDB-7D47-116E2D1E021A}"/>
              </a:ext>
            </a:extLst>
          </p:cNvPr>
          <p:cNvSpPr>
            <a:spLocks noGrp="1"/>
          </p:cNvSpPr>
          <p:nvPr>
            <p:ph type="title"/>
          </p:nvPr>
        </p:nvSpPr>
        <p:spPr>
          <a:xfrm>
            <a:off x="609600" y="274638"/>
            <a:ext cx="10972800" cy="1143000"/>
          </a:xfrm>
        </p:spPr>
        <p:txBody>
          <a:bodyPr anchor="ctr">
            <a:normAutofit fontScale="90000"/>
          </a:bodyPr>
          <a:lstStyle/>
          <a:p>
            <a:pPr>
              <a:lnSpc>
                <a:spcPct val="90000"/>
              </a:lnSpc>
            </a:pPr>
            <a:r>
              <a:rPr lang="en-GB" b="1" i="0" u="none" strike="noStrike" dirty="0">
                <a:effectLst/>
              </a:rPr>
              <a:t>Autism</a:t>
            </a:r>
            <a:br>
              <a:rPr lang="en-GB" sz="3700" b="1" i="0" u="none" strike="noStrike" dirty="0">
                <a:effectLst/>
              </a:rPr>
            </a:br>
            <a:endParaRPr lang="en-GB" sz="3700" dirty="0"/>
          </a:p>
        </p:txBody>
      </p:sp>
      <p:sp>
        <p:nvSpPr>
          <p:cNvPr id="3" name="Content Placeholder 2">
            <a:extLst>
              <a:ext uri="{FF2B5EF4-FFF2-40B4-BE49-F238E27FC236}">
                <a16:creationId xmlns:a16="http://schemas.microsoft.com/office/drawing/2014/main" id="{E4B1B85A-86E5-BDD6-CF42-5AC782B7F9A7}"/>
              </a:ext>
            </a:extLst>
          </p:cNvPr>
          <p:cNvSpPr>
            <a:spLocks noGrp="1"/>
          </p:cNvSpPr>
          <p:nvPr>
            <p:ph sz="half" idx="1"/>
          </p:nvPr>
        </p:nvSpPr>
        <p:spPr>
          <a:xfrm>
            <a:off x="609600" y="1600201"/>
            <a:ext cx="5384800" cy="3989040"/>
          </a:xfrm>
        </p:spPr>
        <p:txBody>
          <a:bodyPr>
            <a:normAutofit/>
          </a:bodyPr>
          <a:lstStyle/>
          <a:p>
            <a:r>
              <a:rPr lang="en-GB" b="0" i="0" u="none" strike="noStrike" dirty="0">
                <a:effectLst/>
                <a:highlight>
                  <a:srgbClr val="FFFFFF"/>
                </a:highlight>
              </a:rPr>
              <a:t>Autism (also called autism spectrum disorder – ASD), is a lifelong, </a:t>
            </a:r>
            <a:r>
              <a:rPr lang="en-GB" b="0" i="0" u="none" strike="noStrike" dirty="0">
                <a:solidFill>
                  <a:srgbClr val="222222"/>
                </a:solidFill>
                <a:effectLst/>
                <a:highlight>
                  <a:srgbClr val="FFFFFF"/>
                </a:highlight>
              </a:rPr>
              <a:t>neurodevelopmental condition. </a:t>
            </a:r>
            <a:endParaRPr lang="en-GB" b="0" i="0" u="none" strike="noStrike" dirty="0">
              <a:effectLst/>
              <a:highlight>
                <a:srgbClr val="FFFFFF"/>
              </a:highlight>
            </a:endParaRPr>
          </a:p>
          <a:p>
            <a:r>
              <a:rPr lang="en-GB" b="0" i="0" u="none" strike="noStrike" dirty="0">
                <a:effectLst/>
                <a:highlight>
                  <a:srgbClr val="FFFFFF"/>
                </a:highlight>
              </a:rPr>
              <a:t>It affects the way a person communicates, interacts and processes information.</a:t>
            </a:r>
            <a:endParaRPr lang="en-GB" dirty="0"/>
          </a:p>
        </p:txBody>
      </p:sp>
      <p:pic>
        <p:nvPicPr>
          <p:cNvPr id="2050" name="Picture 2" descr="Image of brain with neural connections">
            <a:extLst>
              <a:ext uri="{FF2B5EF4-FFF2-40B4-BE49-F238E27FC236}">
                <a16:creationId xmlns:a16="http://schemas.microsoft.com/office/drawing/2014/main" id="{A16A609E-B57E-A86E-D79A-4809E3ADDF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383" r="2510" b="-2"/>
          <a:stretch/>
        </p:blipFill>
        <p:spPr bwMode="auto">
          <a:xfrm>
            <a:off x="6197600" y="1600201"/>
            <a:ext cx="5384800" cy="3989040"/>
          </a:xfrm>
          <a:prstGeom prst="rect">
            <a:avLst/>
          </a:prstGeom>
          <a:solidFill>
            <a:srgbClr val="FFFFFF"/>
          </a:solidFill>
        </p:spPr>
      </p:pic>
    </p:spTree>
    <p:extLst>
      <p:ext uri="{BB962C8B-B14F-4D97-AF65-F5344CB8AC3E}">
        <p14:creationId xmlns:p14="http://schemas.microsoft.com/office/powerpoint/2010/main" val="2872799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A8822-1A70-5BC1-E440-0A6643FE8CED}"/>
              </a:ext>
            </a:extLst>
          </p:cNvPr>
          <p:cNvSpPr>
            <a:spLocks noGrp="1"/>
          </p:cNvSpPr>
          <p:nvPr>
            <p:ph type="title"/>
          </p:nvPr>
        </p:nvSpPr>
        <p:spPr>
          <a:xfrm>
            <a:off x="609600" y="274638"/>
            <a:ext cx="10972800" cy="1143000"/>
          </a:xfrm>
        </p:spPr>
        <p:txBody>
          <a:bodyPr anchor="ctr">
            <a:normAutofit/>
          </a:bodyPr>
          <a:lstStyle/>
          <a:p>
            <a:r>
              <a:rPr lang="en-US" b="1" dirty="0"/>
              <a:t>ASD within ICD-11 (6A02) </a:t>
            </a:r>
          </a:p>
        </p:txBody>
      </p:sp>
      <p:pic>
        <p:nvPicPr>
          <p:cNvPr id="7" name="Picture 6" descr="A screenshot of a computer&#10;&#10;Description automatically generated">
            <a:extLst>
              <a:ext uri="{FF2B5EF4-FFF2-40B4-BE49-F238E27FC236}">
                <a16:creationId xmlns:a16="http://schemas.microsoft.com/office/drawing/2014/main" id="{8A2EB3E9-2C1C-FF0E-6832-7D163E5A5A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988" y="1737309"/>
            <a:ext cx="11942273" cy="3156424"/>
          </a:xfrm>
          <a:prstGeom prst="rect">
            <a:avLst/>
          </a:prstGeom>
          <a:noFill/>
        </p:spPr>
      </p:pic>
      <p:sp>
        <p:nvSpPr>
          <p:cNvPr id="9" name="TextBox 8">
            <a:extLst>
              <a:ext uri="{FF2B5EF4-FFF2-40B4-BE49-F238E27FC236}">
                <a16:creationId xmlns:a16="http://schemas.microsoft.com/office/drawing/2014/main" id="{8F2D25BE-C79D-A5AD-00FD-86423F5F20AA}"/>
              </a:ext>
            </a:extLst>
          </p:cNvPr>
          <p:cNvSpPr txBox="1"/>
          <p:nvPr/>
        </p:nvSpPr>
        <p:spPr>
          <a:xfrm>
            <a:off x="380070" y="5314122"/>
            <a:ext cx="7240924" cy="276999"/>
          </a:xfrm>
          <a:prstGeom prst="rect">
            <a:avLst/>
          </a:prstGeom>
          <a:noFill/>
        </p:spPr>
        <p:txBody>
          <a:bodyPr wrap="square" rtlCol="0">
            <a:spAutoFit/>
          </a:bodyPr>
          <a:lstStyle/>
          <a:p>
            <a:r>
              <a:rPr lang="en-US" sz="1200" dirty="0"/>
              <a:t>Source: </a:t>
            </a:r>
            <a:r>
              <a:rPr lang="en-US" sz="1200" dirty="0">
                <a:hlinkClick r:id="rId3"/>
              </a:rPr>
              <a:t>https://icd.who.int/browse/2024-01/mms/en#437815624</a:t>
            </a:r>
            <a:r>
              <a:rPr lang="en-US" sz="1200" dirty="0"/>
              <a:t>  </a:t>
            </a:r>
          </a:p>
        </p:txBody>
      </p:sp>
    </p:spTree>
    <p:extLst>
      <p:ext uri="{BB962C8B-B14F-4D97-AF65-F5344CB8AC3E}">
        <p14:creationId xmlns:p14="http://schemas.microsoft.com/office/powerpoint/2010/main" val="1980217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DEAE2-5DE3-7384-1277-E2D663EDC5A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1301CA64-5AF1-1D5E-3674-25518D9EE6DD}"/>
              </a:ext>
            </a:extLst>
          </p:cNvPr>
          <p:cNvSpPr>
            <a:spLocks noGrp="1"/>
          </p:cNvSpPr>
          <p:nvPr>
            <p:ph idx="1"/>
          </p:nvPr>
        </p:nvSpPr>
        <p:spPr>
          <a:xfrm>
            <a:off x="609600" y="1285875"/>
            <a:ext cx="10972800" cy="4231358"/>
          </a:xfrm>
        </p:spPr>
        <p:txBody>
          <a:bodyPr>
            <a:normAutofit/>
          </a:bodyPr>
          <a:lstStyle/>
          <a:p>
            <a:pPr marL="0" indent="0">
              <a:buNone/>
            </a:pPr>
            <a:r>
              <a:rPr lang="en-GB" b="1" dirty="0"/>
              <a:t>Example 1</a:t>
            </a:r>
          </a:p>
          <a:p>
            <a:pPr marL="0" indent="0">
              <a:buNone/>
            </a:pPr>
            <a:r>
              <a:rPr lang="en-GB" dirty="0"/>
              <a:t>John, an adult with autism, wants to use a facility and is waiting in reception to pay. There is a long queue forming and John is stood to the side of the queue fidgeting whilst other customers in the queue are served.</a:t>
            </a:r>
          </a:p>
          <a:p>
            <a:r>
              <a:rPr lang="en-GB" b="1" dirty="0"/>
              <a:t>What could be the problem? </a:t>
            </a:r>
          </a:p>
          <a:p>
            <a:r>
              <a:rPr lang="en-GB" b="1" dirty="0"/>
              <a:t>How could you help John?</a:t>
            </a:r>
          </a:p>
        </p:txBody>
      </p:sp>
    </p:spTree>
    <p:extLst>
      <p:ext uri="{BB962C8B-B14F-4D97-AF65-F5344CB8AC3E}">
        <p14:creationId xmlns:p14="http://schemas.microsoft.com/office/powerpoint/2010/main" val="16151227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EC968-B0C1-3E15-06F8-C036E77FEB8C}"/>
              </a:ext>
            </a:extLst>
          </p:cNvPr>
          <p:cNvSpPr>
            <a:spLocks noGrp="1"/>
          </p:cNvSpPr>
          <p:nvPr>
            <p:ph type="title"/>
          </p:nvPr>
        </p:nvSpPr>
        <p:spPr>
          <a:xfrm>
            <a:off x="609600" y="274638"/>
            <a:ext cx="10972800" cy="768350"/>
          </a:xfrm>
        </p:spPr>
        <p:txBody>
          <a:bodyPr/>
          <a:lstStyle/>
          <a:p>
            <a:r>
              <a:rPr lang="en-GB" b="1" dirty="0"/>
              <a:t>Answer and Solution</a:t>
            </a:r>
          </a:p>
        </p:txBody>
      </p:sp>
      <p:sp>
        <p:nvSpPr>
          <p:cNvPr id="3" name="Content Placeholder 2">
            <a:extLst>
              <a:ext uri="{FF2B5EF4-FFF2-40B4-BE49-F238E27FC236}">
                <a16:creationId xmlns:a16="http://schemas.microsoft.com/office/drawing/2014/main" id="{81F4B3A3-EE30-71D3-5D6F-C111784F8FAF}"/>
              </a:ext>
            </a:extLst>
          </p:cNvPr>
          <p:cNvSpPr>
            <a:spLocks noGrp="1"/>
          </p:cNvSpPr>
          <p:nvPr>
            <p:ph idx="1"/>
          </p:nvPr>
        </p:nvSpPr>
        <p:spPr>
          <a:xfrm>
            <a:off x="609600" y="1193006"/>
            <a:ext cx="10972800" cy="4471987"/>
          </a:xfrm>
        </p:spPr>
        <p:txBody>
          <a:bodyPr>
            <a:normAutofit lnSpcReduction="10000"/>
          </a:bodyPr>
          <a:lstStyle/>
          <a:p>
            <a:pPr marL="0" indent="0">
              <a:buNone/>
            </a:pPr>
            <a:r>
              <a:rPr lang="en-GB" dirty="0"/>
              <a:t>John is anxious because he does not understand the social rules and needs support with activities such as turn taking, team activities and queuing.</a:t>
            </a:r>
          </a:p>
          <a:p>
            <a:pPr marL="0" indent="0">
              <a:buNone/>
            </a:pPr>
            <a:endParaRPr lang="en-GB" dirty="0"/>
          </a:p>
          <a:p>
            <a:pPr marL="0" indent="0">
              <a:buNone/>
            </a:pPr>
            <a:r>
              <a:rPr lang="en-GB" dirty="0"/>
              <a:t>John was not confident to ask for help. You should try to initiate any social interactions with individuals with autism.</a:t>
            </a:r>
          </a:p>
          <a:p>
            <a:pPr marL="0" indent="0">
              <a:buNone/>
            </a:pPr>
            <a:endParaRPr lang="en-GB" dirty="0"/>
          </a:p>
          <a:p>
            <a:pPr marL="0" indent="0">
              <a:buNone/>
            </a:pPr>
            <a:r>
              <a:rPr lang="en-GB" dirty="0"/>
              <a:t>You could show John where to queue or open an additional till in order to serve John.</a:t>
            </a:r>
          </a:p>
        </p:txBody>
      </p:sp>
    </p:spTree>
    <p:extLst>
      <p:ext uri="{BB962C8B-B14F-4D97-AF65-F5344CB8AC3E}">
        <p14:creationId xmlns:p14="http://schemas.microsoft.com/office/powerpoint/2010/main" val="25293896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6AE57-EDA3-344A-36FE-B08B048398C8}"/>
              </a:ext>
            </a:extLst>
          </p:cNvPr>
          <p:cNvSpPr>
            <a:spLocks noGrp="1"/>
          </p:cNvSpPr>
          <p:nvPr>
            <p:ph type="title"/>
          </p:nvPr>
        </p:nvSpPr>
        <p:spPr>
          <a:xfrm>
            <a:off x="609600" y="242888"/>
            <a:ext cx="10972800" cy="828675"/>
          </a:xfrm>
        </p:spPr>
        <p:txBody>
          <a:bodyPr/>
          <a:lstStyle/>
          <a:p>
            <a:r>
              <a:rPr lang="en-GB" b="1" dirty="0"/>
              <a:t>Activity</a:t>
            </a:r>
          </a:p>
        </p:txBody>
      </p:sp>
      <p:sp>
        <p:nvSpPr>
          <p:cNvPr id="3" name="Content Placeholder 2">
            <a:extLst>
              <a:ext uri="{FF2B5EF4-FFF2-40B4-BE49-F238E27FC236}">
                <a16:creationId xmlns:a16="http://schemas.microsoft.com/office/drawing/2014/main" id="{5E77404A-ED38-96EA-F94C-D61D9BA7CA02}"/>
              </a:ext>
            </a:extLst>
          </p:cNvPr>
          <p:cNvSpPr>
            <a:spLocks noGrp="1"/>
          </p:cNvSpPr>
          <p:nvPr>
            <p:ph idx="1"/>
          </p:nvPr>
        </p:nvSpPr>
        <p:spPr>
          <a:xfrm>
            <a:off x="609599" y="1285875"/>
            <a:ext cx="11263313" cy="4300537"/>
          </a:xfrm>
        </p:spPr>
        <p:txBody>
          <a:bodyPr>
            <a:normAutofit fontScale="92500"/>
          </a:bodyPr>
          <a:lstStyle/>
          <a:p>
            <a:pPr marL="0" indent="0">
              <a:buNone/>
            </a:pPr>
            <a:r>
              <a:rPr lang="en-GB" b="1" dirty="0"/>
              <a:t>Example 2</a:t>
            </a:r>
          </a:p>
          <a:p>
            <a:pPr marL="0" indent="0">
              <a:buNone/>
            </a:pPr>
            <a:endParaRPr lang="en-GB" b="1" dirty="0"/>
          </a:p>
          <a:p>
            <a:pPr marL="0" indent="0">
              <a:buNone/>
            </a:pPr>
            <a:r>
              <a:rPr lang="en-GB" dirty="0"/>
              <a:t>Tom, an autistic teenager, wants to join in a spin class but gets distressed when he sees how popular the class is. He is not able to access the class without adaptions.</a:t>
            </a:r>
          </a:p>
          <a:p>
            <a:pPr marL="0" indent="0">
              <a:buNone/>
            </a:pPr>
            <a:endParaRPr lang="en-GB" dirty="0"/>
          </a:p>
          <a:p>
            <a:pPr marL="0" indent="0">
              <a:buNone/>
            </a:pPr>
            <a:r>
              <a:rPr lang="en-GB" b="1" dirty="0"/>
              <a:t>What could be the problem?</a:t>
            </a:r>
          </a:p>
          <a:p>
            <a:pPr marL="0" indent="0">
              <a:buNone/>
            </a:pPr>
            <a:r>
              <a:rPr lang="en-GB" b="1" dirty="0"/>
              <a:t>What could you do to enable Tom to access exercise classes?</a:t>
            </a:r>
          </a:p>
        </p:txBody>
      </p:sp>
    </p:spTree>
    <p:extLst>
      <p:ext uri="{BB962C8B-B14F-4D97-AF65-F5344CB8AC3E}">
        <p14:creationId xmlns:p14="http://schemas.microsoft.com/office/powerpoint/2010/main" val="10547203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8532F-E64A-07EC-4275-01DBE89F9D78}"/>
              </a:ext>
            </a:extLst>
          </p:cNvPr>
          <p:cNvSpPr>
            <a:spLocks noGrp="1"/>
          </p:cNvSpPr>
          <p:nvPr>
            <p:ph type="title"/>
          </p:nvPr>
        </p:nvSpPr>
        <p:spPr/>
        <p:txBody>
          <a:bodyPr/>
          <a:lstStyle/>
          <a:p>
            <a:r>
              <a:rPr lang="en-GB" b="1" dirty="0"/>
              <a:t>Answer and Solution</a:t>
            </a:r>
          </a:p>
        </p:txBody>
      </p:sp>
      <p:sp>
        <p:nvSpPr>
          <p:cNvPr id="3" name="Content Placeholder 2">
            <a:extLst>
              <a:ext uri="{FF2B5EF4-FFF2-40B4-BE49-F238E27FC236}">
                <a16:creationId xmlns:a16="http://schemas.microsoft.com/office/drawing/2014/main" id="{50BFC3D8-0541-A163-0E61-8569704931C9}"/>
              </a:ext>
            </a:extLst>
          </p:cNvPr>
          <p:cNvSpPr>
            <a:spLocks noGrp="1"/>
          </p:cNvSpPr>
          <p:nvPr>
            <p:ph idx="1"/>
          </p:nvPr>
        </p:nvSpPr>
        <p:spPr>
          <a:xfrm>
            <a:off x="500063" y="1417638"/>
            <a:ext cx="11358561" cy="4240212"/>
          </a:xfrm>
        </p:spPr>
        <p:txBody>
          <a:bodyPr>
            <a:normAutofit fontScale="85000" lnSpcReduction="20000"/>
          </a:bodyPr>
          <a:lstStyle/>
          <a:p>
            <a:pPr marL="0" indent="0">
              <a:buNone/>
            </a:pPr>
            <a:r>
              <a:rPr lang="en-GB" dirty="0"/>
              <a:t>Tom is eager to join in the class but struggles to cope in busy, loud</a:t>
            </a:r>
          </a:p>
          <a:p>
            <a:pPr marL="0" indent="0">
              <a:buNone/>
            </a:pPr>
            <a:r>
              <a:rPr lang="en-GB" dirty="0"/>
              <a:t>environments. Individuals with autism can have a heightened or decreased</a:t>
            </a:r>
          </a:p>
          <a:p>
            <a:pPr marL="0" indent="0">
              <a:buNone/>
            </a:pPr>
            <a:r>
              <a:rPr lang="en-GB" dirty="0"/>
              <a:t>perception of the senses and can feel uncomfortable in busy and loud</a:t>
            </a:r>
          </a:p>
          <a:p>
            <a:pPr marL="0" indent="0">
              <a:buNone/>
            </a:pPr>
            <a:r>
              <a:rPr lang="en-GB" dirty="0"/>
              <a:t>environments.</a:t>
            </a:r>
          </a:p>
          <a:p>
            <a:pPr marL="0" indent="0">
              <a:buNone/>
            </a:pPr>
            <a:endParaRPr lang="en-GB" dirty="0"/>
          </a:p>
          <a:p>
            <a:pPr marL="0" indent="0">
              <a:buNone/>
            </a:pPr>
            <a:r>
              <a:rPr lang="en-GB" dirty="0"/>
              <a:t>To help Tom manage in a busy environment, like an exercise class, you</a:t>
            </a:r>
          </a:p>
          <a:p>
            <a:pPr marL="0" indent="0">
              <a:buNone/>
            </a:pPr>
            <a:r>
              <a:rPr lang="en-GB" dirty="0"/>
              <a:t>could dim any bright lights and turn down loud music and where possible</a:t>
            </a:r>
          </a:p>
          <a:p>
            <a:pPr marL="0" indent="0">
              <a:buNone/>
            </a:pPr>
            <a:r>
              <a:rPr lang="en-GB" dirty="0"/>
              <a:t>allow the use of sensory equipment such as ear defenders.</a:t>
            </a:r>
          </a:p>
          <a:p>
            <a:pPr marL="0" indent="0">
              <a:buNone/>
            </a:pPr>
            <a:r>
              <a:rPr lang="en-GB" dirty="0"/>
              <a:t>You could also advise Tom on quieter times that he could attend.</a:t>
            </a:r>
          </a:p>
        </p:txBody>
      </p:sp>
    </p:spTree>
    <p:extLst>
      <p:ext uri="{BB962C8B-B14F-4D97-AF65-F5344CB8AC3E}">
        <p14:creationId xmlns:p14="http://schemas.microsoft.com/office/powerpoint/2010/main" val="15382659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ACEA6-E418-0A69-C747-8DAF268D037D}"/>
              </a:ext>
            </a:extLst>
          </p:cNvPr>
          <p:cNvSpPr>
            <a:spLocks noGrp="1"/>
          </p:cNvSpPr>
          <p:nvPr>
            <p:ph type="title"/>
          </p:nvPr>
        </p:nvSpPr>
        <p:spPr>
          <a:xfrm>
            <a:off x="609600" y="128589"/>
            <a:ext cx="10972800" cy="857250"/>
          </a:xfrm>
        </p:spPr>
        <p:txBody>
          <a:bodyPr/>
          <a:lstStyle/>
          <a:p>
            <a:r>
              <a:rPr lang="en-GB" b="1" dirty="0"/>
              <a:t>Activity</a:t>
            </a:r>
          </a:p>
        </p:txBody>
      </p:sp>
      <p:sp>
        <p:nvSpPr>
          <p:cNvPr id="3" name="Content Placeholder 2">
            <a:extLst>
              <a:ext uri="{FF2B5EF4-FFF2-40B4-BE49-F238E27FC236}">
                <a16:creationId xmlns:a16="http://schemas.microsoft.com/office/drawing/2014/main" id="{8E674B9D-2099-B42B-8A67-A5570BA90127}"/>
              </a:ext>
            </a:extLst>
          </p:cNvPr>
          <p:cNvSpPr>
            <a:spLocks noGrp="1"/>
          </p:cNvSpPr>
          <p:nvPr>
            <p:ph idx="1"/>
          </p:nvPr>
        </p:nvSpPr>
        <p:spPr>
          <a:xfrm>
            <a:off x="302419" y="985838"/>
            <a:ext cx="11587162" cy="4571999"/>
          </a:xfrm>
        </p:spPr>
        <p:txBody>
          <a:bodyPr>
            <a:normAutofit fontScale="92500" lnSpcReduction="10000"/>
          </a:bodyPr>
          <a:lstStyle/>
          <a:p>
            <a:pPr marL="0" indent="0">
              <a:buNone/>
            </a:pPr>
            <a:r>
              <a:rPr lang="en-GB" b="1" dirty="0"/>
              <a:t>Example 3</a:t>
            </a:r>
          </a:p>
          <a:p>
            <a:pPr marL="0" indent="0">
              <a:buNone/>
            </a:pPr>
            <a:endParaRPr lang="en-GB" b="1" dirty="0"/>
          </a:p>
          <a:p>
            <a:pPr marL="0" indent="0">
              <a:buNone/>
            </a:pPr>
            <a:r>
              <a:rPr lang="en-GB" dirty="0"/>
              <a:t>Alice, a child with autism, usually enjoys her swimming lessons and attends every week. Her regular teacher is away this week - Alice is distressed, crying, kicking, screaming and refusing to</a:t>
            </a:r>
          </a:p>
          <a:p>
            <a:pPr marL="0" indent="0">
              <a:buNone/>
            </a:pPr>
            <a:r>
              <a:rPr lang="en-GB" dirty="0"/>
              <a:t>participate.</a:t>
            </a:r>
          </a:p>
          <a:p>
            <a:pPr marL="0" indent="0">
              <a:buNone/>
            </a:pPr>
            <a:endParaRPr lang="en-GB" dirty="0"/>
          </a:p>
          <a:p>
            <a:pPr marL="0" indent="0">
              <a:buNone/>
            </a:pPr>
            <a:r>
              <a:rPr lang="en-GB" b="1" dirty="0"/>
              <a:t>What could be the problem? </a:t>
            </a:r>
          </a:p>
          <a:p>
            <a:pPr marL="0" indent="0">
              <a:buNone/>
            </a:pPr>
            <a:r>
              <a:rPr lang="en-GB" b="1" dirty="0"/>
              <a:t>What could be done to help Alice in future?</a:t>
            </a:r>
          </a:p>
          <a:p>
            <a:pPr marL="0" indent="0">
              <a:buNone/>
            </a:pPr>
            <a:endParaRPr lang="en-GB" dirty="0"/>
          </a:p>
        </p:txBody>
      </p:sp>
    </p:spTree>
    <p:extLst>
      <p:ext uri="{BB962C8B-B14F-4D97-AF65-F5344CB8AC3E}">
        <p14:creationId xmlns:p14="http://schemas.microsoft.com/office/powerpoint/2010/main" val="32483972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A806F-971E-3769-C352-FD585EC33105}"/>
              </a:ext>
            </a:extLst>
          </p:cNvPr>
          <p:cNvSpPr>
            <a:spLocks noGrp="1"/>
          </p:cNvSpPr>
          <p:nvPr>
            <p:ph type="title"/>
          </p:nvPr>
        </p:nvSpPr>
        <p:spPr>
          <a:xfrm>
            <a:off x="609600" y="0"/>
            <a:ext cx="10972800" cy="768349"/>
          </a:xfrm>
        </p:spPr>
        <p:txBody>
          <a:bodyPr/>
          <a:lstStyle/>
          <a:p>
            <a:r>
              <a:rPr lang="en-GB" b="1" dirty="0"/>
              <a:t>Answer and Solution</a:t>
            </a:r>
          </a:p>
        </p:txBody>
      </p:sp>
      <p:sp>
        <p:nvSpPr>
          <p:cNvPr id="3" name="Content Placeholder 2">
            <a:extLst>
              <a:ext uri="{FF2B5EF4-FFF2-40B4-BE49-F238E27FC236}">
                <a16:creationId xmlns:a16="http://schemas.microsoft.com/office/drawing/2014/main" id="{2C8385E9-0DFC-A3FB-5D68-6D10FF6E433E}"/>
              </a:ext>
            </a:extLst>
          </p:cNvPr>
          <p:cNvSpPr>
            <a:spLocks noGrp="1"/>
          </p:cNvSpPr>
          <p:nvPr>
            <p:ph idx="1"/>
          </p:nvPr>
        </p:nvSpPr>
        <p:spPr>
          <a:xfrm>
            <a:off x="128587" y="768349"/>
            <a:ext cx="11901487" cy="5046665"/>
          </a:xfrm>
        </p:spPr>
        <p:txBody>
          <a:bodyPr>
            <a:normAutofit fontScale="85000" lnSpcReduction="20000"/>
          </a:bodyPr>
          <a:lstStyle/>
          <a:p>
            <a:pPr marL="0" indent="0">
              <a:buNone/>
            </a:pPr>
            <a:r>
              <a:rPr lang="en-GB" dirty="0"/>
              <a:t>Individuals with autism dislike change, new people or activities. Alice was not expecting a different teacher and became anxious when someone</a:t>
            </a:r>
          </a:p>
          <a:p>
            <a:pPr marL="0" indent="0">
              <a:buNone/>
            </a:pPr>
            <a:r>
              <a:rPr lang="en-GB" dirty="0"/>
              <a:t>unfamiliar was waiting to teach her.</a:t>
            </a:r>
          </a:p>
          <a:p>
            <a:pPr marL="0" indent="0">
              <a:buNone/>
            </a:pPr>
            <a:endParaRPr lang="en-GB" dirty="0"/>
          </a:p>
          <a:p>
            <a:pPr marL="0" indent="0">
              <a:buNone/>
            </a:pPr>
            <a:r>
              <a:rPr lang="en-GB" dirty="0"/>
              <a:t>To reduce Alice’s anxiety in the future you could inform her of the change in advance. You could gradually introduce Alice to the covering teacher in advance to become familiar.</a:t>
            </a:r>
          </a:p>
          <a:p>
            <a:pPr marL="0" indent="0">
              <a:buNone/>
            </a:pPr>
            <a:endParaRPr lang="en-GB" dirty="0"/>
          </a:p>
          <a:p>
            <a:pPr marL="0" indent="0">
              <a:buNone/>
            </a:pPr>
            <a:r>
              <a:rPr lang="en-GB" dirty="0"/>
              <a:t>If the change was not known about, Alice should still be told about it as</a:t>
            </a:r>
          </a:p>
          <a:p>
            <a:pPr marL="0" indent="0">
              <a:buNone/>
            </a:pPr>
            <a:r>
              <a:rPr lang="en-GB" dirty="0"/>
              <a:t>soon as possible and as far in advance as possible.</a:t>
            </a:r>
          </a:p>
          <a:p>
            <a:pPr marL="0" indent="0">
              <a:buNone/>
            </a:pPr>
            <a:r>
              <a:rPr lang="en-GB" dirty="0"/>
              <a:t>Using picture planners and cards can also be used to help to explain</a:t>
            </a:r>
          </a:p>
          <a:p>
            <a:pPr marL="0" indent="0">
              <a:buNone/>
            </a:pPr>
            <a:r>
              <a:rPr lang="en-GB" dirty="0"/>
              <a:t>changes.</a:t>
            </a:r>
          </a:p>
        </p:txBody>
      </p:sp>
    </p:spTree>
    <p:extLst>
      <p:ext uri="{BB962C8B-B14F-4D97-AF65-F5344CB8AC3E}">
        <p14:creationId xmlns:p14="http://schemas.microsoft.com/office/powerpoint/2010/main" val="20133634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64352-209A-B360-7A6C-49CA435777F5}"/>
              </a:ext>
            </a:extLst>
          </p:cNvPr>
          <p:cNvSpPr>
            <a:spLocks noGrp="1"/>
          </p:cNvSpPr>
          <p:nvPr>
            <p:ph type="title"/>
          </p:nvPr>
        </p:nvSpPr>
        <p:spPr/>
        <p:txBody>
          <a:bodyPr>
            <a:normAutofit fontScale="90000"/>
          </a:bodyPr>
          <a:lstStyle/>
          <a:p>
            <a:r>
              <a:rPr lang="en-GB" b="1" i="0" u="none" strike="noStrike" dirty="0">
                <a:effectLst/>
              </a:rPr>
              <a:t>Other names people might use for autism</a:t>
            </a:r>
            <a:br>
              <a:rPr lang="en-GB" b="1" i="0" u="none" strike="noStrike" dirty="0">
                <a:effectLst/>
              </a:rPr>
            </a:br>
            <a:endParaRPr lang="en-GB" dirty="0"/>
          </a:p>
        </p:txBody>
      </p:sp>
      <p:sp>
        <p:nvSpPr>
          <p:cNvPr id="3" name="Content Placeholder 2">
            <a:extLst>
              <a:ext uri="{FF2B5EF4-FFF2-40B4-BE49-F238E27FC236}">
                <a16:creationId xmlns:a16="http://schemas.microsoft.com/office/drawing/2014/main" id="{7DE78C4C-A00C-5A08-D094-2EAB86DE151F}"/>
              </a:ext>
            </a:extLst>
          </p:cNvPr>
          <p:cNvSpPr>
            <a:spLocks noGrp="1"/>
          </p:cNvSpPr>
          <p:nvPr>
            <p:ph idx="1"/>
          </p:nvPr>
        </p:nvSpPr>
        <p:spPr>
          <a:xfrm>
            <a:off x="428625" y="1200150"/>
            <a:ext cx="11487150" cy="4614863"/>
          </a:xfrm>
        </p:spPr>
        <p:txBody>
          <a:bodyPr>
            <a:normAutofit fontScale="85000" lnSpcReduction="20000"/>
          </a:bodyPr>
          <a:lstStyle/>
          <a:p>
            <a:pPr marL="0" indent="0" algn="l">
              <a:buNone/>
            </a:pPr>
            <a:r>
              <a:rPr lang="en-GB" b="0" i="0" u="none" strike="noStrike" dirty="0">
                <a:solidFill>
                  <a:srgbClr val="000000"/>
                </a:solidFill>
                <a:effectLst/>
              </a:rPr>
              <a:t>In the past, autism was broken down into several different diagnoses, including:</a:t>
            </a:r>
          </a:p>
          <a:p>
            <a:pPr algn="l">
              <a:buFont typeface="Arial" panose="020B0604020202020204" pitchFamily="34" charset="0"/>
              <a:buChar char="•"/>
            </a:pPr>
            <a:r>
              <a:rPr lang="en-GB" b="0" i="0" u="none" strike="noStrike" dirty="0">
                <a:solidFill>
                  <a:srgbClr val="000000"/>
                </a:solidFill>
                <a:effectLst/>
              </a:rPr>
              <a:t>Asperger’s Syndrome – social difficulties without language delay</a:t>
            </a:r>
          </a:p>
          <a:p>
            <a:pPr algn="l">
              <a:buFont typeface="Arial" panose="020B0604020202020204" pitchFamily="34" charset="0"/>
              <a:buChar char="•"/>
            </a:pPr>
            <a:r>
              <a:rPr lang="en-GB" dirty="0">
                <a:solidFill>
                  <a:srgbClr val="000000"/>
                </a:solidFill>
              </a:rPr>
              <a:t>A</a:t>
            </a:r>
            <a:r>
              <a:rPr lang="en-GB" b="0" i="0" u="none" strike="noStrike" dirty="0">
                <a:solidFill>
                  <a:srgbClr val="000000"/>
                </a:solidFill>
                <a:effectLst/>
              </a:rPr>
              <a:t>utistic disorder – now recognised as a spectrum</a:t>
            </a:r>
          </a:p>
          <a:p>
            <a:pPr algn="l">
              <a:buFont typeface="Arial" panose="020B0604020202020204" pitchFamily="34" charset="0"/>
              <a:buChar char="•"/>
            </a:pPr>
            <a:r>
              <a:rPr lang="en-GB" b="0" i="0" u="none" strike="noStrike" dirty="0">
                <a:solidFill>
                  <a:srgbClr val="000000"/>
                </a:solidFill>
                <a:effectLst/>
              </a:rPr>
              <a:t>Kanner’s Syndrome – rarely used term for Autistic disorder</a:t>
            </a:r>
          </a:p>
          <a:p>
            <a:pPr algn="l">
              <a:buFont typeface="Arial" panose="020B0604020202020204" pitchFamily="34" charset="0"/>
              <a:buChar char="•"/>
            </a:pPr>
            <a:r>
              <a:rPr lang="en-GB" dirty="0">
                <a:solidFill>
                  <a:srgbClr val="000000"/>
                </a:solidFill>
              </a:rPr>
              <a:t>C</a:t>
            </a:r>
            <a:r>
              <a:rPr lang="en-GB" b="0" i="0" u="none" strike="noStrike" dirty="0">
                <a:solidFill>
                  <a:srgbClr val="000000"/>
                </a:solidFill>
                <a:effectLst/>
              </a:rPr>
              <a:t>hildhood autism – appears before the age of three</a:t>
            </a:r>
          </a:p>
          <a:p>
            <a:r>
              <a:rPr lang="en-GB" dirty="0">
                <a:solidFill>
                  <a:srgbClr val="000000"/>
                </a:solidFill>
              </a:rPr>
              <a:t>A</a:t>
            </a:r>
            <a:r>
              <a:rPr lang="en-GB" b="0" i="0" u="none" strike="noStrike" dirty="0">
                <a:solidFill>
                  <a:srgbClr val="000000"/>
                </a:solidFill>
                <a:effectLst/>
              </a:rPr>
              <a:t>typical autism - </a:t>
            </a:r>
            <a:r>
              <a:rPr lang="en-GB" dirty="0"/>
              <a:t>milder symptoms and later onset compared to typical autism</a:t>
            </a:r>
          </a:p>
          <a:p>
            <a:r>
              <a:rPr lang="en-GB" dirty="0">
                <a:solidFill>
                  <a:srgbClr val="000000"/>
                </a:solidFill>
              </a:rPr>
              <a:t>Pervasive Development Disorder Not Otherwise Specified </a:t>
            </a:r>
            <a:r>
              <a:rPr lang="en-GB" b="0" i="0" u="none" strike="noStrike" dirty="0">
                <a:solidFill>
                  <a:srgbClr val="000000"/>
                </a:solidFill>
                <a:effectLst/>
              </a:rPr>
              <a:t>(PDD-NOS) – no</a:t>
            </a:r>
            <a:r>
              <a:rPr lang="en-GB" dirty="0"/>
              <a:t> neat fit with one developmental disorder but considered on the autism spectrum</a:t>
            </a:r>
          </a:p>
        </p:txBody>
      </p:sp>
    </p:spTree>
    <p:extLst>
      <p:ext uri="{BB962C8B-B14F-4D97-AF65-F5344CB8AC3E}">
        <p14:creationId xmlns:p14="http://schemas.microsoft.com/office/powerpoint/2010/main" val="2287624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656A-8ED7-637B-C5BB-9764F25121A9}"/>
              </a:ext>
            </a:extLst>
          </p:cNvPr>
          <p:cNvSpPr>
            <a:spLocks noGrp="1"/>
          </p:cNvSpPr>
          <p:nvPr>
            <p:ph type="title"/>
          </p:nvPr>
        </p:nvSpPr>
        <p:spPr/>
        <p:txBody>
          <a:bodyPr>
            <a:normAutofit/>
          </a:bodyPr>
          <a:lstStyle/>
          <a:p>
            <a:r>
              <a:rPr lang="en-GB" sz="4000" b="1" i="0" u="none" strike="noStrike" dirty="0">
                <a:solidFill>
                  <a:srgbClr val="000000"/>
                </a:solidFill>
                <a:effectLst/>
                <a:highlight>
                  <a:srgbClr val="FFFFFF"/>
                </a:highlight>
              </a:rPr>
              <a:t>Autism </a:t>
            </a:r>
            <a:r>
              <a:rPr lang="en-GB" sz="4000" b="1" dirty="0">
                <a:solidFill>
                  <a:srgbClr val="000000"/>
                </a:solidFill>
                <a:highlight>
                  <a:srgbClr val="FFFFFF"/>
                </a:highlight>
              </a:rPr>
              <a:t>S</a:t>
            </a:r>
            <a:r>
              <a:rPr lang="en-GB" sz="4000" b="1" i="0" u="none" strike="noStrike" dirty="0">
                <a:solidFill>
                  <a:srgbClr val="000000"/>
                </a:solidFill>
                <a:effectLst/>
                <a:highlight>
                  <a:srgbClr val="FFFFFF"/>
                </a:highlight>
              </a:rPr>
              <a:t>pectrum </a:t>
            </a:r>
            <a:r>
              <a:rPr lang="en-GB" sz="4000" b="1" dirty="0">
                <a:solidFill>
                  <a:srgbClr val="000000"/>
                </a:solidFill>
                <a:highlight>
                  <a:srgbClr val="FFFFFF"/>
                </a:highlight>
              </a:rPr>
              <a:t>D</a:t>
            </a:r>
            <a:r>
              <a:rPr lang="en-GB" sz="4000" b="1" i="0" u="none" strike="noStrike" dirty="0">
                <a:solidFill>
                  <a:srgbClr val="000000"/>
                </a:solidFill>
                <a:effectLst/>
                <a:highlight>
                  <a:srgbClr val="FFFFFF"/>
                </a:highlight>
              </a:rPr>
              <a:t>isorder (ASD)</a:t>
            </a:r>
            <a:endParaRPr lang="en-GB" sz="4000" b="1" dirty="0"/>
          </a:p>
        </p:txBody>
      </p:sp>
      <p:sp>
        <p:nvSpPr>
          <p:cNvPr id="3" name="Content Placeholder 2">
            <a:extLst>
              <a:ext uri="{FF2B5EF4-FFF2-40B4-BE49-F238E27FC236}">
                <a16:creationId xmlns:a16="http://schemas.microsoft.com/office/drawing/2014/main" id="{EA1B4E4F-7132-6DEB-2F34-67C04B204AA0}"/>
              </a:ext>
            </a:extLst>
          </p:cNvPr>
          <p:cNvSpPr>
            <a:spLocks noGrp="1"/>
          </p:cNvSpPr>
          <p:nvPr>
            <p:ph idx="1"/>
          </p:nvPr>
        </p:nvSpPr>
        <p:spPr/>
        <p:txBody>
          <a:bodyPr/>
          <a:lstStyle/>
          <a:p>
            <a:r>
              <a:rPr lang="en-GB" b="0" i="0" u="none" strike="noStrike" dirty="0">
                <a:solidFill>
                  <a:srgbClr val="000000"/>
                </a:solidFill>
                <a:effectLst/>
                <a:highlight>
                  <a:srgbClr val="FFFFFF"/>
                </a:highlight>
              </a:rPr>
              <a:t>It’s now recognised that autism is a spectrum and it’s not helpful to sub-divide into different diagnosis. </a:t>
            </a:r>
          </a:p>
          <a:p>
            <a:r>
              <a:rPr lang="en-GB" b="0" i="0" u="none" strike="noStrike" dirty="0">
                <a:solidFill>
                  <a:srgbClr val="000000"/>
                </a:solidFill>
                <a:effectLst/>
                <a:highlight>
                  <a:srgbClr val="FFFFFF"/>
                </a:highlight>
              </a:rPr>
              <a:t>Therefore, these names have been replaced with autism spectrum disorder (ASD), or autism for short. People also use the term ‘autism spectrum condition’ (ASC).</a:t>
            </a:r>
            <a:endParaRPr lang="en-GB" dirty="0"/>
          </a:p>
        </p:txBody>
      </p:sp>
    </p:spTree>
    <p:extLst>
      <p:ext uri="{BB962C8B-B14F-4D97-AF65-F5344CB8AC3E}">
        <p14:creationId xmlns:p14="http://schemas.microsoft.com/office/powerpoint/2010/main" val="25118830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6E2FE-BBA0-CBDE-0197-DF0A5169F794}"/>
              </a:ext>
            </a:extLst>
          </p:cNvPr>
          <p:cNvSpPr>
            <a:spLocks noGrp="1"/>
          </p:cNvSpPr>
          <p:nvPr>
            <p:ph type="title"/>
          </p:nvPr>
        </p:nvSpPr>
        <p:spPr/>
        <p:txBody>
          <a:bodyPr>
            <a:normAutofit fontScale="90000"/>
          </a:bodyPr>
          <a:lstStyle/>
          <a:p>
            <a:r>
              <a:rPr lang="en-GB" b="1" i="0" u="none" strike="noStrike" dirty="0">
                <a:effectLst/>
              </a:rPr>
              <a:t>Talking about autism</a:t>
            </a:r>
            <a:br>
              <a:rPr lang="en-GB" b="1" i="0" u="none" strike="noStrike" dirty="0">
                <a:effectLst/>
              </a:rPr>
            </a:br>
            <a:endParaRPr lang="en-GB" dirty="0"/>
          </a:p>
        </p:txBody>
      </p:sp>
      <p:sp>
        <p:nvSpPr>
          <p:cNvPr id="3" name="Content Placeholder 2">
            <a:extLst>
              <a:ext uri="{FF2B5EF4-FFF2-40B4-BE49-F238E27FC236}">
                <a16:creationId xmlns:a16="http://schemas.microsoft.com/office/drawing/2014/main" id="{BFE843D9-F8A2-E220-1C8D-01A2FDDF7DD4}"/>
              </a:ext>
            </a:extLst>
          </p:cNvPr>
          <p:cNvSpPr>
            <a:spLocks noGrp="1"/>
          </p:cNvSpPr>
          <p:nvPr>
            <p:ph idx="1"/>
          </p:nvPr>
        </p:nvSpPr>
        <p:spPr/>
        <p:txBody>
          <a:bodyPr/>
          <a:lstStyle/>
          <a:p>
            <a:r>
              <a:rPr lang="en-GB" b="0" i="0" u="none" strike="noStrike" dirty="0">
                <a:solidFill>
                  <a:srgbClr val="000000"/>
                </a:solidFill>
                <a:effectLst/>
                <a:highlight>
                  <a:srgbClr val="FFFFFF"/>
                </a:highlight>
              </a:rPr>
              <a:t>Most autistic people prefer using the term ‘autistic’ to describe themselves. </a:t>
            </a:r>
          </a:p>
          <a:p>
            <a:r>
              <a:rPr lang="en-GB" b="0" i="0" u="none" strike="noStrike" dirty="0">
                <a:solidFill>
                  <a:srgbClr val="000000"/>
                </a:solidFill>
                <a:effectLst/>
                <a:highlight>
                  <a:srgbClr val="FFFFFF"/>
                </a:highlight>
              </a:rPr>
              <a:t>This is known as identity-first language (for example, “I’m autistic”). </a:t>
            </a:r>
          </a:p>
          <a:p>
            <a:r>
              <a:rPr lang="en-GB" b="0" i="0" u="none" strike="noStrike" dirty="0">
                <a:solidFill>
                  <a:srgbClr val="000000"/>
                </a:solidFill>
                <a:effectLst/>
                <a:highlight>
                  <a:srgbClr val="FFFFFF"/>
                </a:highlight>
              </a:rPr>
              <a:t>They consider autism to be part of who they are, and not something that can be separated from this.</a:t>
            </a:r>
            <a:endParaRPr lang="en-GB" dirty="0"/>
          </a:p>
        </p:txBody>
      </p:sp>
    </p:spTree>
    <p:extLst>
      <p:ext uri="{BB962C8B-B14F-4D97-AF65-F5344CB8AC3E}">
        <p14:creationId xmlns:p14="http://schemas.microsoft.com/office/powerpoint/2010/main" val="13162171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93D6E-BB93-E55D-BEC3-ABE832D2CE2D}"/>
              </a:ext>
            </a:extLst>
          </p:cNvPr>
          <p:cNvSpPr>
            <a:spLocks noGrp="1"/>
          </p:cNvSpPr>
          <p:nvPr>
            <p:ph type="title"/>
          </p:nvPr>
        </p:nvSpPr>
        <p:spPr/>
        <p:txBody>
          <a:bodyPr>
            <a:normAutofit fontScale="90000"/>
          </a:bodyPr>
          <a:lstStyle/>
          <a:p>
            <a:r>
              <a:rPr lang="en-GB" b="1" i="0" u="none" strike="noStrike" dirty="0">
                <a:effectLst/>
              </a:rPr>
              <a:t>How common is autism?</a:t>
            </a:r>
            <a:br>
              <a:rPr lang="en-GB" b="1" i="0" u="none" strike="noStrike" dirty="0">
                <a:effectLst/>
              </a:rPr>
            </a:br>
            <a:endParaRPr lang="en-GB" dirty="0"/>
          </a:p>
        </p:txBody>
      </p:sp>
      <p:sp>
        <p:nvSpPr>
          <p:cNvPr id="3" name="Content Placeholder 2">
            <a:extLst>
              <a:ext uri="{FF2B5EF4-FFF2-40B4-BE49-F238E27FC236}">
                <a16:creationId xmlns:a16="http://schemas.microsoft.com/office/drawing/2014/main" id="{E0F72AA4-3681-F0E8-1AF9-3E48BA48328B}"/>
              </a:ext>
            </a:extLst>
          </p:cNvPr>
          <p:cNvSpPr>
            <a:spLocks noGrp="1"/>
          </p:cNvSpPr>
          <p:nvPr>
            <p:ph idx="1"/>
          </p:nvPr>
        </p:nvSpPr>
        <p:spPr>
          <a:xfrm>
            <a:off x="609600" y="1560443"/>
            <a:ext cx="11168270" cy="3956790"/>
          </a:xfrm>
        </p:spPr>
        <p:txBody>
          <a:bodyPr>
            <a:normAutofit/>
          </a:bodyPr>
          <a:lstStyle/>
          <a:p>
            <a:r>
              <a:rPr lang="en-GB" sz="2800" b="0" i="0" u="none" strike="noStrike" dirty="0">
                <a:effectLst/>
                <a:highlight>
                  <a:srgbClr val="FFFFFF"/>
                </a:highlight>
              </a:rPr>
              <a:t>More than one in 100 people are [autistic] and there are around 700,000 autistic adults and children in the UK.</a:t>
            </a:r>
          </a:p>
          <a:p>
            <a:r>
              <a:rPr lang="en-GB" sz="2800" b="0" i="0" u="none" strike="noStrike" dirty="0">
                <a:solidFill>
                  <a:srgbClr val="000000"/>
                </a:solidFill>
                <a:effectLst/>
                <a:highlight>
                  <a:srgbClr val="FFFFFF"/>
                </a:highlight>
                <a:latin typeface="Avenir W01" panose="02000503020000020003" pitchFamily="2" charset="0"/>
              </a:rPr>
              <a:t>Autism can often be recognised and diagnosed in childhood</a:t>
            </a:r>
            <a:r>
              <a:rPr lang="en-GB" sz="2800" dirty="0">
                <a:solidFill>
                  <a:srgbClr val="000000"/>
                </a:solidFill>
                <a:highlight>
                  <a:srgbClr val="FFFFFF"/>
                </a:highlight>
                <a:latin typeface="Avenir W01" panose="02000503020000020003" pitchFamily="2" charset="0"/>
              </a:rPr>
              <a:t>, b</a:t>
            </a:r>
            <a:r>
              <a:rPr lang="en-GB" sz="2800" b="0" i="0" u="none" strike="noStrike" dirty="0">
                <a:solidFill>
                  <a:srgbClr val="000000"/>
                </a:solidFill>
                <a:effectLst/>
                <a:highlight>
                  <a:srgbClr val="FFFFFF"/>
                </a:highlight>
                <a:latin typeface="Avenir W01" panose="02000503020000020003" pitchFamily="2" charset="0"/>
              </a:rPr>
              <a:t>ut people might not be diagnosed until adulthood. </a:t>
            </a:r>
          </a:p>
          <a:p>
            <a:r>
              <a:rPr lang="en-GB" sz="2800" b="0" i="0" u="none" strike="noStrike" dirty="0">
                <a:solidFill>
                  <a:srgbClr val="000000"/>
                </a:solidFill>
                <a:effectLst/>
                <a:highlight>
                  <a:srgbClr val="FFFFFF"/>
                </a:highlight>
                <a:latin typeface="Avenir W01" panose="02000503020000020003" pitchFamily="2" charset="0"/>
              </a:rPr>
              <a:t>Research suggests that women, those assigned female at birth, and minority ethnic groups are more likely not to be diagnosed until later in life.</a:t>
            </a:r>
          </a:p>
          <a:p>
            <a:pPr lvl="1"/>
            <a:r>
              <a:rPr lang="en-GB" dirty="0">
                <a:solidFill>
                  <a:srgbClr val="000000"/>
                </a:solidFill>
                <a:highlight>
                  <a:srgbClr val="FFFFFF"/>
                </a:highlight>
                <a:latin typeface="Avenir W01" panose="02000503020000020003" pitchFamily="2" charset="0"/>
              </a:rPr>
              <a:t> Research this last point and share your findings with the class.</a:t>
            </a:r>
            <a:endParaRPr lang="en-GB" dirty="0"/>
          </a:p>
        </p:txBody>
      </p:sp>
    </p:spTree>
    <p:extLst>
      <p:ext uri="{BB962C8B-B14F-4D97-AF65-F5344CB8AC3E}">
        <p14:creationId xmlns:p14="http://schemas.microsoft.com/office/powerpoint/2010/main" val="2633860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A12FE-ED60-7C74-84B2-C0AC7B5E62AB}"/>
              </a:ext>
            </a:extLst>
          </p:cNvPr>
          <p:cNvSpPr>
            <a:spLocks noGrp="1"/>
          </p:cNvSpPr>
          <p:nvPr>
            <p:ph type="title"/>
          </p:nvPr>
        </p:nvSpPr>
        <p:spPr/>
        <p:txBody>
          <a:bodyPr>
            <a:normAutofit fontScale="90000"/>
          </a:bodyPr>
          <a:lstStyle/>
          <a:p>
            <a:r>
              <a:rPr lang="en-GB" b="1" dirty="0">
                <a:solidFill>
                  <a:srgbClr val="3A343A"/>
                </a:solidFill>
                <a:effectLst/>
              </a:rPr>
              <a:t>Video: Key facts about autism</a:t>
            </a:r>
            <a:br>
              <a:rPr lang="en-GB" b="1" dirty="0">
                <a:solidFill>
                  <a:srgbClr val="3A343A"/>
                </a:solidFill>
                <a:effectLst/>
              </a:rPr>
            </a:br>
            <a:endParaRPr lang="en-US" dirty="0"/>
          </a:p>
        </p:txBody>
      </p:sp>
      <p:pic>
        <p:nvPicPr>
          <p:cNvPr id="4" name="daeaa5e6-d37d-9983-fe4b-33944e0a5716_rendition.mp4">
            <a:hlinkClick r:id="" action="ppaction://media"/>
            <a:extLst>
              <a:ext uri="{FF2B5EF4-FFF2-40B4-BE49-F238E27FC236}">
                <a16:creationId xmlns:a16="http://schemas.microsoft.com/office/drawing/2014/main" id="{46BEB2E3-6C7B-5388-FDA9-437D966AF38D}"/>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604674" y="944217"/>
            <a:ext cx="7987662" cy="4492833"/>
          </a:xfrm>
        </p:spPr>
      </p:pic>
    </p:spTree>
    <p:extLst>
      <p:ext uri="{BB962C8B-B14F-4D97-AF65-F5344CB8AC3E}">
        <p14:creationId xmlns:p14="http://schemas.microsoft.com/office/powerpoint/2010/main" val="1484772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62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CBC1B-C9CF-1779-51B6-4C5D58A7F194}"/>
              </a:ext>
            </a:extLst>
          </p:cNvPr>
          <p:cNvSpPr>
            <a:spLocks noGrp="1"/>
          </p:cNvSpPr>
          <p:nvPr>
            <p:ph type="title"/>
          </p:nvPr>
        </p:nvSpPr>
        <p:spPr/>
        <p:txBody>
          <a:bodyPr>
            <a:normAutofit fontScale="90000"/>
          </a:bodyPr>
          <a:lstStyle/>
          <a:p>
            <a:r>
              <a:rPr lang="en-GB" b="1" i="0" u="none" strike="noStrike" dirty="0">
                <a:effectLst/>
              </a:rPr>
              <a:t>Characteristics of autism</a:t>
            </a:r>
            <a:br>
              <a:rPr lang="en-GB" b="1" i="0" u="none" strike="noStrike" dirty="0">
                <a:solidFill>
                  <a:srgbClr val="013664"/>
                </a:solidFill>
                <a:effectLst/>
                <a:latin typeface="Avenir W01" panose="02000503020000020003" pitchFamily="2" charset="0"/>
              </a:rPr>
            </a:br>
            <a:endParaRPr lang="en-GB" dirty="0"/>
          </a:p>
        </p:txBody>
      </p:sp>
      <p:sp>
        <p:nvSpPr>
          <p:cNvPr id="3" name="Content Placeholder 2">
            <a:extLst>
              <a:ext uri="{FF2B5EF4-FFF2-40B4-BE49-F238E27FC236}">
                <a16:creationId xmlns:a16="http://schemas.microsoft.com/office/drawing/2014/main" id="{51EE7DDB-6222-A547-385D-4FD3CB704DE7}"/>
              </a:ext>
            </a:extLst>
          </p:cNvPr>
          <p:cNvSpPr>
            <a:spLocks noGrp="1"/>
          </p:cNvSpPr>
          <p:nvPr>
            <p:ph idx="1"/>
          </p:nvPr>
        </p:nvSpPr>
        <p:spPr>
          <a:xfrm>
            <a:off x="609600" y="1133061"/>
            <a:ext cx="10972800" cy="4384172"/>
          </a:xfrm>
        </p:spPr>
        <p:txBody>
          <a:bodyPr>
            <a:normAutofit fontScale="47500" lnSpcReduction="20000"/>
          </a:bodyPr>
          <a:lstStyle/>
          <a:p>
            <a:pPr algn="l">
              <a:lnSpc>
                <a:spcPct val="120000"/>
              </a:lnSpc>
            </a:pPr>
            <a:r>
              <a:rPr lang="en-GB" sz="4500" b="0" i="0" u="none" strike="noStrike" dirty="0">
                <a:solidFill>
                  <a:srgbClr val="000000"/>
                </a:solidFill>
                <a:effectLst/>
              </a:rPr>
              <a:t>Every autistic person is different and has different experiences. But, there are some characteristics that are common in autistic people.</a:t>
            </a:r>
          </a:p>
          <a:p>
            <a:pPr algn="l">
              <a:lnSpc>
                <a:spcPct val="120000"/>
              </a:lnSpc>
            </a:pPr>
            <a:r>
              <a:rPr lang="en-GB" sz="4500" b="0" i="0" u="none" strike="noStrike" dirty="0">
                <a:solidFill>
                  <a:srgbClr val="000000"/>
                </a:solidFill>
                <a:effectLst/>
              </a:rPr>
              <a:t>These characteristics are ways in which an autistic person can differ from a neurotypical person (someone who does not have a neurodevelopmental condition like autism or ADHD).</a:t>
            </a:r>
          </a:p>
          <a:p>
            <a:pPr algn="l">
              <a:lnSpc>
                <a:spcPct val="120000"/>
              </a:lnSpc>
            </a:pPr>
            <a:r>
              <a:rPr lang="en-GB" sz="4500" b="0" i="0" u="none" strike="noStrike" dirty="0">
                <a:solidFill>
                  <a:srgbClr val="000000"/>
                </a:solidFill>
                <a:effectLst/>
              </a:rPr>
              <a:t>The way these characteristics show themselves can change with age and the environment.</a:t>
            </a:r>
          </a:p>
          <a:p>
            <a:pPr algn="l">
              <a:lnSpc>
                <a:spcPct val="120000"/>
              </a:lnSpc>
            </a:pPr>
            <a:r>
              <a:rPr lang="en-GB" sz="4500" b="0" i="0" u="none" strike="noStrike" dirty="0">
                <a:solidFill>
                  <a:srgbClr val="000000"/>
                </a:solidFill>
                <a:effectLst/>
              </a:rPr>
              <a:t>Autistic people may:</a:t>
            </a:r>
          </a:p>
          <a:p>
            <a:pPr algn="l">
              <a:lnSpc>
                <a:spcPct val="120000"/>
              </a:lnSpc>
              <a:buFont typeface="Arial" panose="020B0604020202020204" pitchFamily="34" charset="0"/>
              <a:buChar char="•"/>
            </a:pPr>
            <a:r>
              <a:rPr lang="en-GB" sz="4500" b="0" i="0" u="none" strike="noStrike" dirty="0">
                <a:solidFill>
                  <a:srgbClr val="000000"/>
                </a:solidFill>
                <a:effectLst/>
              </a:rPr>
              <a:t>communicate, understand and interact with other people in a different way</a:t>
            </a:r>
          </a:p>
          <a:p>
            <a:pPr algn="l">
              <a:lnSpc>
                <a:spcPct val="120000"/>
              </a:lnSpc>
              <a:buFont typeface="Arial" panose="020B0604020202020204" pitchFamily="34" charset="0"/>
              <a:buChar char="•"/>
            </a:pPr>
            <a:r>
              <a:rPr lang="en-GB" sz="4500" b="0" i="0" u="none" strike="noStrike" dirty="0">
                <a:solidFill>
                  <a:srgbClr val="000000"/>
                </a:solidFill>
                <a:effectLst/>
              </a:rPr>
              <a:t>experience sights, sounds, smells, tastes and textures differently</a:t>
            </a:r>
          </a:p>
          <a:p>
            <a:pPr algn="l">
              <a:lnSpc>
                <a:spcPct val="120000"/>
              </a:lnSpc>
              <a:buFont typeface="Arial" panose="020B0604020202020204" pitchFamily="34" charset="0"/>
              <a:buChar char="•"/>
            </a:pPr>
            <a:r>
              <a:rPr lang="en-GB" sz="4500" b="0" i="0" u="none" strike="noStrike" dirty="0">
                <a:solidFill>
                  <a:srgbClr val="000000"/>
                </a:solidFill>
                <a:effectLst/>
              </a:rPr>
              <a:t>find unfamiliar and unpredictable situations and social events more stressful</a:t>
            </a:r>
          </a:p>
          <a:p>
            <a:pPr algn="l">
              <a:lnSpc>
                <a:spcPct val="120000"/>
              </a:lnSpc>
              <a:buFont typeface="Arial" panose="020B0604020202020204" pitchFamily="34" charset="0"/>
              <a:buChar char="•"/>
            </a:pPr>
            <a:r>
              <a:rPr lang="en-GB" sz="4500" b="0" i="0" u="none" strike="noStrike" dirty="0">
                <a:solidFill>
                  <a:srgbClr val="000000"/>
                </a:solidFill>
                <a:effectLst/>
              </a:rPr>
              <a:t>thrive when they’re in a familiar routine</a:t>
            </a:r>
          </a:p>
          <a:p>
            <a:endParaRPr lang="en-GB" dirty="0"/>
          </a:p>
        </p:txBody>
      </p:sp>
    </p:spTree>
    <p:extLst>
      <p:ext uri="{BB962C8B-B14F-4D97-AF65-F5344CB8AC3E}">
        <p14:creationId xmlns:p14="http://schemas.microsoft.com/office/powerpoint/2010/main" val="32474151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CC193-A873-1638-4F5D-B89550506BDE}"/>
              </a:ext>
            </a:extLst>
          </p:cNvPr>
          <p:cNvSpPr>
            <a:spLocks noGrp="1"/>
          </p:cNvSpPr>
          <p:nvPr>
            <p:ph type="title"/>
          </p:nvPr>
        </p:nvSpPr>
        <p:spPr>
          <a:xfrm>
            <a:off x="609600" y="856210"/>
            <a:ext cx="10972800" cy="561427"/>
          </a:xfrm>
        </p:spPr>
        <p:txBody>
          <a:bodyPr anchor="ctr">
            <a:noAutofit/>
          </a:bodyPr>
          <a:lstStyle/>
          <a:p>
            <a:pPr>
              <a:lnSpc>
                <a:spcPct val="90000"/>
              </a:lnSpc>
            </a:pPr>
            <a:r>
              <a:rPr lang="en-GB" sz="4000" b="1" i="0" u="none" strike="noStrike" dirty="0">
                <a:effectLst/>
              </a:rPr>
              <a:t>Autistic people will experience differences in three key areas</a:t>
            </a:r>
            <a:br>
              <a:rPr lang="en-GB" sz="4000" b="1" i="0" u="none" strike="noStrike" dirty="0">
                <a:effectLst/>
              </a:rPr>
            </a:br>
            <a:endParaRPr lang="en-GB" sz="4000" dirty="0"/>
          </a:p>
        </p:txBody>
      </p:sp>
      <p:sp>
        <p:nvSpPr>
          <p:cNvPr id="11" name="Content Placeholder 2">
            <a:extLst>
              <a:ext uri="{FF2B5EF4-FFF2-40B4-BE49-F238E27FC236}">
                <a16:creationId xmlns:a16="http://schemas.microsoft.com/office/drawing/2014/main" id="{C80183BE-5FAF-AAD9-554D-00436E2765E9}"/>
              </a:ext>
            </a:extLst>
          </p:cNvPr>
          <p:cNvSpPr>
            <a:spLocks noGrp="1"/>
          </p:cNvSpPr>
          <p:nvPr>
            <p:ph sz="half" idx="1"/>
          </p:nvPr>
        </p:nvSpPr>
        <p:spPr>
          <a:xfrm>
            <a:off x="609600" y="1862051"/>
            <a:ext cx="5384800" cy="3727190"/>
          </a:xfrm>
        </p:spPr>
        <p:txBody>
          <a:bodyPr/>
          <a:lstStyle/>
          <a:p>
            <a:r>
              <a:rPr lang="en-GB" i="0" u="none" strike="noStrike" dirty="0">
                <a:effectLst/>
              </a:rPr>
              <a:t>Social Understanding and Communication </a:t>
            </a:r>
          </a:p>
          <a:p>
            <a:r>
              <a:rPr lang="en-GB" i="0" u="none" strike="noStrike" dirty="0">
                <a:effectLst/>
              </a:rPr>
              <a:t>Sensory Processing and Integration</a:t>
            </a:r>
          </a:p>
          <a:p>
            <a:r>
              <a:rPr lang="en-GB" i="0" u="none" strike="noStrike" dirty="0">
                <a:effectLst/>
              </a:rPr>
              <a:t>Flexible Thinking, Information Processing and Understanding</a:t>
            </a:r>
          </a:p>
          <a:p>
            <a:endParaRPr lang="en-US" dirty="0"/>
          </a:p>
        </p:txBody>
      </p:sp>
      <p:pic>
        <p:nvPicPr>
          <p:cNvPr id="6" name="Content Placeholder 4" descr="A green outline of a head with a cloud and lightning bolt&#10;&#10;Description automatically generated">
            <a:extLst>
              <a:ext uri="{FF2B5EF4-FFF2-40B4-BE49-F238E27FC236}">
                <a16:creationId xmlns:a16="http://schemas.microsoft.com/office/drawing/2014/main" id="{61FF3A45-FD81-7BCD-31F4-CED674E3A4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94400" y="2258520"/>
            <a:ext cx="5384800" cy="1857755"/>
          </a:xfrm>
          <a:prstGeom prst="rect">
            <a:avLst/>
          </a:prstGeom>
          <a:noFill/>
        </p:spPr>
      </p:pic>
    </p:spTree>
    <p:extLst>
      <p:ext uri="{BB962C8B-B14F-4D97-AF65-F5344CB8AC3E}">
        <p14:creationId xmlns:p14="http://schemas.microsoft.com/office/powerpoint/2010/main" val="39176516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07033-EADE-EBBC-9D82-9C499484E188}"/>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i="0" u="none" strike="noStrike" dirty="0">
                <a:effectLst/>
              </a:rPr>
              <a:t>Social Understanding and Communication</a:t>
            </a:r>
            <a:r>
              <a:rPr lang="en-GB" sz="3700" b="0" i="0" u="none" strike="noStrike" dirty="0">
                <a:effectLst/>
              </a:rPr>
              <a:t> </a:t>
            </a:r>
            <a:br>
              <a:rPr lang="en-GB" sz="3700" b="0" i="0" u="none" strike="noStrike" dirty="0">
                <a:effectLst/>
              </a:rPr>
            </a:br>
            <a:endParaRPr lang="en-GB" sz="3700" dirty="0"/>
          </a:p>
        </p:txBody>
      </p:sp>
      <p:sp>
        <p:nvSpPr>
          <p:cNvPr id="3" name="Content Placeholder 2">
            <a:extLst>
              <a:ext uri="{FF2B5EF4-FFF2-40B4-BE49-F238E27FC236}">
                <a16:creationId xmlns:a16="http://schemas.microsoft.com/office/drawing/2014/main" id="{C5D55C98-2F04-E943-A290-1B7303817B2B}"/>
              </a:ext>
            </a:extLst>
          </p:cNvPr>
          <p:cNvSpPr>
            <a:spLocks noGrp="1"/>
          </p:cNvSpPr>
          <p:nvPr>
            <p:ph sz="half" idx="1"/>
          </p:nvPr>
        </p:nvSpPr>
        <p:spPr>
          <a:xfrm>
            <a:off x="168166" y="1417638"/>
            <a:ext cx="5826233" cy="4171603"/>
          </a:xfrm>
        </p:spPr>
        <p:txBody>
          <a:bodyPr>
            <a:normAutofit/>
          </a:bodyPr>
          <a:lstStyle/>
          <a:p>
            <a:pPr>
              <a:lnSpc>
                <a:spcPct val="90000"/>
              </a:lnSpc>
            </a:pPr>
            <a:r>
              <a:rPr lang="en-GB" b="0" i="0" u="none" strike="noStrike" dirty="0">
                <a:effectLst/>
                <a:highlight>
                  <a:srgbClr val="FFFFFF"/>
                </a:highlight>
              </a:rPr>
              <a:t>Autistic people have differences in the way they communicate, understand and use language. They engage in social life from a different perspective (Milton, 2011).</a:t>
            </a:r>
          </a:p>
          <a:p>
            <a:pPr>
              <a:lnSpc>
                <a:spcPct val="90000"/>
              </a:lnSpc>
            </a:pPr>
            <a:r>
              <a:rPr lang="en-GB" b="0" i="0" u="none" strike="noStrike" dirty="0">
                <a:effectLst/>
                <a:highlight>
                  <a:srgbClr val="FFFFFF"/>
                </a:highlight>
              </a:rPr>
              <a:t>This leads to differences in how the person interacts and develops relationships.</a:t>
            </a:r>
            <a:endParaRPr lang="en-GB" dirty="0"/>
          </a:p>
        </p:txBody>
      </p:sp>
      <p:pic>
        <p:nvPicPr>
          <p:cNvPr id="9220" name="Picture 4" descr="Quote: &quot;People with autism find it difficult to understand the behaviour and feelings of others, which puts them in a very vulnerable position.&quot;">
            <a:extLst>
              <a:ext uri="{FF2B5EF4-FFF2-40B4-BE49-F238E27FC236}">
                <a16:creationId xmlns:a16="http://schemas.microsoft.com/office/drawing/2014/main" id="{22EBC9C4-3E0E-2F37-3853-4C918E877197}"/>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9040192" y="1876400"/>
            <a:ext cx="3073200" cy="2845555"/>
          </a:xfrm>
          <a:prstGeom prst="rect">
            <a:avLst/>
          </a:prstGeom>
          <a:solidFill>
            <a:srgbClr val="FFFFFF"/>
          </a:solidFill>
        </p:spPr>
      </p:pic>
      <p:pic>
        <p:nvPicPr>
          <p:cNvPr id="9222" name="Picture 6" descr="Quote: &quot;Children with autism are likely to communicate far less than their typically developed peers.&quot;">
            <a:extLst>
              <a:ext uri="{FF2B5EF4-FFF2-40B4-BE49-F238E27FC236}">
                <a16:creationId xmlns:a16="http://schemas.microsoft.com/office/drawing/2014/main" id="{673B68AD-566C-9C4A-8B9C-17A0AFC174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4133" y="1876400"/>
            <a:ext cx="3081977" cy="2853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05922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5A869-78F1-1FA7-8F0A-22714FB03886}"/>
              </a:ext>
            </a:extLst>
          </p:cNvPr>
          <p:cNvSpPr>
            <a:spLocks noGrp="1"/>
          </p:cNvSpPr>
          <p:nvPr>
            <p:ph type="title"/>
          </p:nvPr>
        </p:nvSpPr>
        <p:spPr/>
        <p:txBody>
          <a:bodyPr/>
          <a:lstStyle/>
          <a:p>
            <a:pPr algn="l"/>
            <a:r>
              <a:rPr lang="en-US" b="1" dirty="0"/>
              <a:t>Cont. </a:t>
            </a:r>
          </a:p>
        </p:txBody>
      </p:sp>
      <p:sp>
        <p:nvSpPr>
          <p:cNvPr id="3" name="Content Placeholder 2">
            <a:extLst>
              <a:ext uri="{FF2B5EF4-FFF2-40B4-BE49-F238E27FC236}">
                <a16:creationId xmlns:a16="http://schemas.microsoft.com/office/drawing/2014/main" id="{76F6B50A-8047-3DC1-652D-12D16FCA96F9}"/>
              </a:ext>
            </a:extLst>
          </p:cNvPr>
          <p:cNvSpPr>
            <a:spLocks noGrp="1"/>
          </p:cNvSpPr>
          <p:nvPr>
            <p:ph sz="half" idx="1"/>
          </p:nvPr>
        </p:nvSpPr>
        <p:spPr>
          <a:xfrm>
            <a:off x="609600" y="1600201"/>
            <a:ext cx="10972800" cy="3989040"/>
          </a:xfrm>
        </p:spPr>
        <p:txBody>
          <a:bodyPr>
            <a:normAutofit lnSpcReduction="10000"/>
          </a:bodyPr>
          <a:lstStyle/>
          <a:p>
            <a:pPr algn="l"/>
            <a:r>
              <a:rPr lang="en-GB" b="0" i="0" u="none" strike="noStrike" dirty="0">
                <a:solidFill>
                  <a:srgbClr val="3A343A"/>
                </a:solidFill>
                <a:effectLst/>
              </a:rPr>
              <a:t>A number of studies have shown that children with autism are likely to communicate far less than their Typically Developing (TD) peers (e.g., 3-4 times an hour as opposed to 200 times an hour).</a:t>
            </a:r>
          </a:p>
          <a:p>
            <a:pPr algn="l"/>
            <a:r>
              <a:rPr lang="en-GB" b="0" i="0" u="none" strike="noStrike" dirty="0">
                <a:solidFill>
                  <a:srgbClr val="3A343A"/>
                </a:solidFill>
                <a:effectLst/>
              </a:rPr>
              <a:t>Autistic individuals tend to find body language, facial expression and tone of voice difficult to follow while their use and understanding of language is often literal (e.g. figurative speech expressions such as “it is raining cats and dogs” can be problematic). They also have difficulty to follow inference, idioms, jokes, sarcasm and complex instructions.</a:t>
            </a:r>
          </a:p>
          <a:p>
            <a:endParaRPr lang="en-US" dirty="0"/>
          </a:p>
        </p:txBody>
      </p:sp>
    </p:spTree>
    <p:extLst>
      <p:ext uri="{BB962C8B-B14F-4D97-AF65-F5344CB8AC3E}">
        <p14:creationId xmlns:p14="http://schemas.microsoft.com/office/powerpoint/2010/main" val="34967935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F9A8E-A767-5E7F-51CF-5DABCF4B85F3}"/>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i="0" u="none" strike="noStrike">
                <a:effectLst/>
              </a:rPr>
              <a:t>Sensory Processing and Integration</a:t>
            </a:r>
            <a:br>
              <a:rPr lang="en-GB" sz="3700" b="1" i="0" u="none" strike="noStrike">
                <a:effectLst/>
              </a:rPr>
            </a:br>
            <a:endParaRPr lang="en-GB" sz="3700" b="1"/>
          </a:p>
        </p:txBody>
      </p:sp>
      <p:sp>
        <p:nvSpPr>
          <p:cNvPr id="3" name="Content Placeholder 2">
            <a:extLst>
              <a:ext uri="{FF2B5EF4-FFF2-40B4-BE49-F238E27FC236}">
                <a16:creationId xmlns:a16="http://schemas.microsoft.com/office/drawing/2014/main" id="{284A7107-9CEC-29B8-7BDF-3FD15FB4E1B0}"/>
              </a:ext>
            </a:extLst>
          </p:cNvPr>
          <p:cNvSpPr>
            <a:spLocks noGrp="1"/>
          </p:cNvSpPr>
          <p:nvPr>
            <p:ph sz="half" idx="1"/>
          </p:nvPr>
        </p:nvSpPr>
        <p:spPr>
          <a:xfrm>
            <a:off x="472964" y="1177159"/>
            <a:ext cx="7935311" cy="4412082"/>
          </a:xfrm>
        </p:spPr>
        <p:txBody>
          <a:bodyPr>
            <a:noAutofit/>
          </a:bodyPr>
          <a:lstStyle/>
          <a:p>
            <a:pPr>
              <a:lnSpc>
                <a:spcPct val="90000"/>
              </a:lnSpc>
            </a:pPr>
            <a:r>
              <a:rPr lang="en-GB" b="0" i="0" u="none" strike="noStrike" dirty="0">
                <a:effectLst/>
                <a:highlight>
                  <a:srgbClr val="FFFFFF"/>
                </a:highlight>
              </a:rPr>
              <a:t>Sensory differences can include hyper (high) or hypo (low) sensitivity in relation the eight senses of </a:t>
            </a:r>
            <a:r>
              <a:rPr lang="en-GB" b="1" i="0" u="none" strike="noStrike" dirty="0">
                <a:effectLst/>
              </a:rPr>
              <a:t>sight, hearing, touch, taste and smell, interoception</a:t>
            </a:r>
            <a:r>
              <a:rPr lang="en-GB" b="0" i="0" u="none" strike="noStrike" dirty="0">
                <a:effectLst/>
                <a:highlight>
                  <a:srgbClr val="FFFFFF"/>
                </a:highlight>
              </a:rPr>
              <a:t> (internal sensations), </a:t>
            </a:r>
            <a:r>
              <a:rPr lang="en-GB" b="1" i="0" u="none" strike="noStrike" dirty="0">
                <a:effectLst/>
              </a:rPr>
              <a:t>balance</a:t>
            </a:r>
            <a:r>
              <a:rPr lang="en-GB" b="0" i="0" u="none" strike="noStrike" dirty="0">
                <a:effectLst/>
                <a:highlight>
                  <a:srgbClr val="FFFFFF"/>
                </a:highlight>
              </a:rPr>
              <a:t> (vestibular) and </a:t>
            </a:r>
            <a:r>
              <a:rPr lang="en-GB" b="1" i="0" u="none" strike="noStrike" dirty="0">
                <a:effectLst/>
              </a:rPr>
              <a:t>body awareness </a:t>
            </a:r>
            <a:r>
              <a:rPr lang="en-GB" b="0" i="0" u="none" strike="noStrike" dirty="0">
                <a:effectLst/>
                <a:highlight>
                  <a:srgbClr val="FFFFFF"/>
                </a:highlight>
              </a:rPr>
              <a:t>(proprioception).</a:t>
            </a:r>
          </a:p>
          <a:p>
            <a:pPr>
              <a:lnSpc>
                <a:spcPct val="90000"/>
              </a:lnSpc>
            </a:pPr>
            <a:r>
              <a:rPr lang="en-GB" b="0" i="0" u="none" strike="noStrike" dirty="0">
                <a:effectLst/>
                <a:highlight>
                  <a:srgbClr val="FFFFFF"/>
                </a:highlight>
              </a:rPr>
              <a:t>These differences will vary from person to person and can actually fluctuate in their responsiveness depending on a number of different factors for example the time of day or the environment.</a:t>
            </a:r>
            <a:endParaRPr lang="en-GB" dirty="0"/>
          </a:p>
        </p:txBody>
      </p:sp>
      <p:pic>
        <p:nvPicPr>
          <p:cNvPr id="6" name="Content Placeholder 5" descr="Close-up of different images of a person's face&#10;&#10;Description automatically generated">
            <a:extLst>
              <a:ext uri="{FF2B5EF4-FFF2-40B4-BE49-F238E27FC236}">
                <a16:creationId xmlns:a16="http://schemas.microsoft.com/office/drawing/2014/main" id="{F2711240-E0B6-D65C-79BA-55AD3F0CC75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l="13607" r="12149"/>
          <a:stretch/>
        </p:blipFill>
        <p:spPr>
          <a:xfrm>
            <a:off x="8902264" y="1096950"/>
            <a:ext cx="2680136" cy="1985435"/>
          </a:xfrm>
          <a:noFill/>
        </p:spPr>
      </p:pic>
      <p:pic>
        <p:nvPicPr>
          <p:cNvPr id="10242" name="Picture 2" descr="Quote: &quot;Sensory difficulties can cause pupils with autism to experience stress and anxiety.&quot;">
            <a:extLst>
              <a:ext uri="{FF2B5EF4-FFF2-40B4-BE49-F238E27FC236}">
                <a16:creationId xmlns:a16="http://schemas.microsoft.com/office/drawing/2014/main" id="{01F4C56D-BF8E-2CA2-F8A3-F8DCA1E962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29835" y="3158899"/>
            <a:ext cx="2624994" cy="2430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43460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A735D-82B2-FE95-FF4A-4A6FBDC5ABF7}"/>
              </a:ext>
            </a:extLst>
          </p:cNvPr>
          <p:cNvSpPr>
            <a:spLocks noGrp="1"/>
          </p:cNvSpPr>
          <p:nvPr>
            <p:ph type="title"/>
          </p:nvPr>
        </p:nvSpPr>
        <p:spPr>
          <a:xfrm>
            <a:off x="609600" y="656704"/>
            <a:ext cx="10972800" cy="760933"/>
          </a:xfrm>
        </p:spPr>
        <p:txBody>
          <a:bodyPr>
            <a:normAutofit fontScale="90000"/>
          </a:bodyPr>
          <a:lstStyle/>
          <a:p>
            <a:r>
              <a:rPr lang="en-GB" b="1" i="0" u="none" strike="noStrike" dirty="0">
                <a:effectLst/>
              </a:rPr>
              <a:t>Flexible Thinking, Information Processing and Understanding</a:t>
            </a:r>
            <a:br>
              <a:rPr lang="en-GB" b="1" i="0" u="none" strike="noStrike" dirty="0">
                <a:effectLst/>
              </a:rPr>
            </a:br>
            <a:endParaRPr lang="en-GB" b="1" dirty="0"/>
          </a:p>
        </p:txBody>
      </p:sp>
      <p:sp>
        <p:nvSpPr>
          <p:cNvPr id="3" name="Content Placeholder 2">
            <a:extLst>
              <a:ext uri="{FF2B5EF4-FFF2-40B4-BE49-F238E27FC236}">
                <a16:creationId xmlns:a16="http://schemas.microsoft.com/office/drawing/2014/main" id="{9C4310D6-C294-5ACA-146E-1869E74DFA8D}"/>
              </a:ext>
            </a:extLst>
          </p:cNvPr>
          <p:cNvSpPr>
            <a:spLocks noGrp="1"/>
          </p:cNvSpPr>
          <p:nvPr>
            <p:ph sz="half" idx="1"/>
          </p:nvPr>
        </p:nvSpPr>
        <p:spPr>
          <a:xfrm>
            <a:off x="609600" y="1600201"/>
            <a:ext cx="6285186" cy="3989040"/>
          </a:xfrm>
        </p:spPr>
        <p:txBody>
          <a:bodyPr>
            <a:normAutofit lnSpcReduction="10000"/>
          </a:bodyPr>
          <a:lstStyle/>
          <a:p>
            <a:r>
              <a:rPr lang="en-GB" b="0" i="0" u="none" strike="noStrike" dirty="0">
                <a:effectLst/>
                <a:highlight>
                  <a:srgbClr val="FFFFFF"/>
                </a:highlight>
              </a:rPr>
              <a:t>Autistic people have differences in their attention, interests and how they learn. </a:t>
            </a:r>
          </a:p>
          <a:p>
            <a:r>
              <a:rPr lang="en-GB" b="0" i="0" u="none" strike="noStrike" dirty="0">
                <a:effectLst/>
                <a:highlight>
                  <a:srgbClr val="FFFFFF"/>
                </a:highlight>
              </a:rPr>
              <a:t>This can include being very focused on particular interests. </a:t>
            </a:r>
          </a:p>
          <a:p>
            <a:r>
              <a:rPr lang="en-GB" b="0" i="0" u="none" strike="noStrike" dirty="0">
                <a:effectLst/>
                <a:highlight>
                  <a:srgbClr val="FFFFFF"/>
                </a:highlight>
              </a:rPr>
              <a:t>They have a different way of being flexible, so often feel safer and more comfortable with routines and structure as this lessens uncertainty.</a:t>
            </a:r>
            <a:endParaRPr lang="en-GB" dirty="0"/>
          </a:p>
        </p:txBody>
      </p:sp>
      <p:pic>
        <p:nvPicPr>
          <p:cNvPr id="6" name="Content Placeholder 5" descr="A child wearing a helmet and holding a model of planets&#10;&#10;Description automatically generated">
            <a:extLst>
              <a:ext uri="{FF2B5EF4-FFF2-40B4-BE49-F238E27FC236}">
                <a16:creationId xmlns:a16="http://schemas.microsoft.com/office/drawing/2014/main" id="{9A77F759-C733-73CE-A038-ED508FE0B61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66322" y="2463213"/>
            <a:ext cx="2610556" cy="2159107"/>
          </a:xfrm>
        </p:spPr>
      </p:pic>
      <p:pic>
        <p:nvPicPr>
          <p:cNvPr id="1026" name="Picture 2" descr="Quote: &quot;Autistic individuals are often described as having a 'black and white' or 'all or nothing' attitude.&quot;">
            <a:extLst>
              <a:ext uri="{FF2B5EF4-FFF2-40B4-BE49-F238E27FC236}">
                <a16:creationId xmlns:a16="http://schemas.microsoft.com/office/drawing/2014/main" id="{3F1C78DC-C195-E3DA-C834-C57D94A55F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8415" y="2463213"/>
            <a:ext cx="2332036" cy="21591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47242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72E8D-5E85-E774-528F-30A03B4DD3F3}"/>
              </a:ext>
            </a:extLst>
          </p:cNvPr>
          <p:cNvSpPr>
            <a:spLocks noGrp="1"/>
          </p:cNvSpPr>
          <p:nvPr>
            <p:ph type="title"/>
          </p:nvPr>
        </p:nvSpPr>
        <p:spPr/>
        <p:txBody>
          <a:bodyPr>
            <a:normAutofit fontScale="90000"/>
          </a:bodyPr>
          <a:lstStyle/>
          <a:p>
            <a:r>
              <a:rPr lang="en-GB" b="1" i="0" u="none" strike="noStrike" dirty="0">
                <a:effectLst/>
              </a:rPr>
              <a:t>Autism is different for everyone</a:t>
            </a:r>
            <a:br>
              <a:rPr lang="en-GB" b="1" i="0" u="none" strike="noStrike" dirty="0">
                <a:effectLst/>
              </a:rPr>
            </a:br>
            <a:endParaRPr lang="en-GB" dirty="0"/>
          </a:p>
        </p:txBody>
      </p:sp>
      <p:sp>
        <p:nvSpPr>
          <p:cNvPr id="3" name="Content Placeholder 2">
            <a:extLst>
              <a:ext uri="{FF2B5EF4-FFF2-40B4-BE49-F238E27FC236}">
                <a16:creationId xmlns:a16="http://schemas.microsoft.com/office/drawing/2014/main" id="{128B44AB-43F1-539E-1D7A-EEDF11B736DA}"/>
              </a:ext>
            </a:extLst>
          </p:cNvPr>
          <p:cNvSpPr>
            <a:spLocks noGrp="1"/>
          </p:cNvSpPr>
          <p:nvPr>
            <p:ph idx="1"/>
          </p:nvPr>
        </p:nvSpPr>
        <p:spPr/>
        <p:txBody>
          <a:bodyPr>
            <a:normAutofit fontScale="92500" lnSpcReduction="10000"/>
          </a:bodyPr>
          <a:lstStyle/>
          <a:p>
            <a:pPr algn="l"/>
            <a:r>
              <a:rPr lang="en-GB" b="0" i="0" u="none" strike="noStrike" dirty="0">
                <a:solidFill>
                  <a:srgbClr val="000000"/>
                </a:solidFill>
                <a:effectLst/>
              </a:rPr>
              <a:t>While there are common signs of autism, it’s a very varied condition. No two autistic people are the same. The word ‘spectrum’ refers to the range of characteristics shown by autistic people, and the variety of ways they experience the world.</a:t>
            </a:r>
          </a:p>
          <a:p>
            <a:pPr algn="l"/>
            <a:r>
              <a:rPr lang="en-GB" b="0" i="0" u="none" strike="noStrike" dirty="0">
                <a:solidFill>
                  <a:srgbClr val="000000"/>
                </a:solidFill>
                <a:effectLst/>
              </a:rPr>
              <a:t>Some autistic people might need more support than others to live the lives they want to lead. The way autism affects you can change as you grow and experience different environments.</a:t>
            </a:r>
          </a:p>
          <a:p>
            <a:endParaRPr lang="en-GB" dirty="0"/>
          </a:p>
        </p:txBody>
      </p:sp>
    </p:spTree>
    <p:extLst>
      <p:ext uri="{BB962C8B-B14F-4D97-AF65-F5344CB8AC3E}">
        <p14:creationId xmlns:p14="http://schemas.microsoft.com/office/powerpoint/2010/main" val="16028257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41C36-19E8-7546-0600-592A3C4244EF}"/>
              </a:ext>
            </a:extLst>
          </p:cNvPr>
          <p:cNvSpPr>
            <a:spLocks noGrp="1"/>
          </p:cNvSpPr>
          <p:nvPr>
            <p:ph type="title"/>
          </p:nvPr>
        </p:nvSpPr>
        <p:spPr/>
        <p:txBody>
          <a:bodyPr>
            <a:normAutofit fontScale="90000"/>
          </a:bodyPr>
          <a:lstStyle/>
          <a:p>
            <a:r>
              <a:rPr lang="en-GB" b="1" i="0" u="none" strike="noStrike" dirty="0">
                <a:effectLst/>
              </a:rPr>
              <a:t>Masking</a:t>
            </a:r>
            <a:br>
              <a:rPr lang="en-GB" b="1" i="0" u="none" strike="noStrike" dirty="0">
                <a:effectLst/>
              </a:rPr>
            </a:br>
            <a:endParaRPr lang="en-GB" dirty="0"/>
          </a:p>
        </p:txBody>
      </p:sp>
      <p:sp>
        <p:nvSpPr>
          <p:cNvPr id="3" name="Content Placeholder 2">
            <a:extLst>
              <a:ext uri="{FF2B5EF4-FFF2-40B4-BE49-F238E27FC236}">
                <a16:creationId xmlns:a16="http://schemas.microsoft.com/office/drawing/2014/main" id="{D5290DC8-29ED-DA1C-B41E-D3F3C7A584E2}"/>
              </a:ext>
            </a:extLst>
          </p:cNvPr>
          <p:cNvSpPr>
            <a:spLocks noGrp="1"/>
          </p:cNvSpPr>
          <p:nvPr>
            <p:ph idx="1"/>
          </p:nvPr>
        </p:nvSpPr>
        <p:spPr/>
        <p:txBody>
          <a:bodyPr>
            <a:normAutofit fontScale="85000" lnSpcReduction="20000"/>
          </a:bodyPr>
          <a:lstStyle/>
          <a:p>
            <a:pPr algn="l"/>
            <a:r>
              <a:rPr lang="en-GB" sz="3300" b="0" i="0" u="none" strike="noStrike" dirty="0">
                <a:solidFill>
                  <a:srgbClr val="000000"/>
                </a:solidFill>
                <a:effectLst/>
              </a:rPr>
              <a:t>Autistic people can sometimes mask their autism by trying to act like everyone around them. </a:t>
            </a:r>
          </a:p>
          <a:p>
            <a:pPr algn="l"/>
            <a:r>
              <a:rPr lang="en-GB" sz="3300" b="0" i="0" u="none" strike="noStrike" dirty="0">
                <a:solidFill>
                  <a:srgbClr val="000000"/>
                </a:solidFill>
                <a:effectLst/>
              </a:rPr>
              <a:t>This means autistic people may appear like everyone else in certain environments. However, masking requires a lot of effort. It often can only be done for a limited time, and can lead to exhaustion.</a:t>
            </a:r>
          </a:p>
          <a:p>
            <a:pPr algn="l"/>
            <a:r>
              <a:rPr lang="en-GB" sz="3300" b="0" i="0" u="none" strike="noStrike" dirty="0">
                <a:solidFill>
                  <a:srgbClr val="000000"/>
                </a:solidFill>
                <a:effectLst/>
              </a:rPr>
              <a:t>Masking is not a conscious choice, and an autistic person may not be able to start or stop masking at will.</a:t>
            </a:r>
          </a:p>
          <a:p>
            <a:pPr algn="l"/>
            <a:r>
              <a:rPr lang="en-GB" sz="3300" b="0" i="0" u="none" strike="noStrike" dirty="0">
                <a:solidFill>
                  <a:srgbClr val="000000"/>
                </a:solidFill>
                <a:effectLst/>
              </a:rPr>
              <a:t>If an autistic person is masking, other people may not realise how challenging or stressful a certain environment or situation is.</a:t>
            </a:r>
          </a:p>
          <a:p>
            <a:endParaRPr lang="en-GB" dirty="0"/>
          </a:p>
        </p:txBody>
      </p:sp>
    </p:spTree>
    <p:extLst>
      <p:ext uri="{BB962C8B-B14F-4D97-AF65-F5344CB8AC3E}">
        <p14:creationId xmlns:p14="http://schemas.microsoft.com/office/powerpoint/2010/main" val="7864676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9ED1-7F46-86F6-C767-2E861D9C40F4}"/>
              </a:ext>
            </a:extLst>
          </p:cNvPr>
          <p:cNvSpPr>
            <a:spLocks noGrp="1"/>
          </p:cNvSpPr>
          <p:nvPr>
            <p:ph type="title"/>
          </p:nvPr>
        </p:nvSpPr>
        <p:spPr/>
        <p:txBody>
          <a:bodyPr>
            <a:normAutofit fontScale="90000"/>
          </a:bodyPr>
          <a:lstStyle/>
          <a:p>
            <a:r>
              <a:rPr lang="en-GB" b="1" i="0" u="none" strike="noStrike" dirty="0">
                <a:effectLst/>
              </a:rPr>
              <a:t>Causes of autism</a:t>
            </a:r>
            <a:br>
              <a:rPr lang="en-GB" b="1" i="0" u="none" strike="noStrike" dirty="0">
                <a:solidFill>
                  <a:srgbClr val="013664"/>
                </a:solidFill>
                <a:effectLst/>
                <a:latin typeface="Avenir W01" panose="02000503020000020003" pitchFamily="2" charset="0"/>
              </a:rPr>
            </a:br>
            <a:endParaRPr lang="en-GB" dirty="0"/>
          </a:p>
        </p:txBody>
      </p:sp>
      <p:sp>
        <p:nvSpPr>
          <p:cNvPr id="3" name="Content Placeholder 2">
            <a:extLst>
              <a:ext uri="{FF2B5EF4-FFF2-40B4-BE49-F238E27FC236}">
                <a16:creationId xmlns:a16="http://schemas.microsoft.com/office/drawing/2014/main" id="{99323460-D0FE-E3E6-E30E-300B0BC86F41}"/>
              </a:ext>
            </a:extLst>
          </p:cNvPr>
          <p:cNvSpPr>
            <a:spLocks noGrp="1"/>
          </p:cNvSpPr>
          <p:nvPr>
            <p:ph idx="1"/>
          </p:nvPr>
        </p:nvSpPr>
        <p:spPr/>
        <p:txBody>
          <a:bodyPr>
            <a:normAutofit lnSpcReduction="10000"/>
          </a:bodyPr>
          <a:lstStyle/>
          <a:p>
            <a:pPr algn="l"/>
            <a:r>
              <a:rPr lang="en-GB" b="0" i="0" u="none" strike="noStrike" dirty="0">
                <a:solidFill>
                  <a:srgbClr val="000000"/>
                </a:solidFill>
                <a:effectLst/>
              </a:rPr>
              <a:t>Autism is thought to be mostly genetic, involving hundreds of genes. Autism can run in the family, but it cannot be predicted. Autism can develop when there’s no family history. </a:t>
            </a:r>
          </a:p>
          <a:p>
            <a:pPr algn="l"/>
            <a:r>
              <a:rPr lang="en-GB" b="0" i="0" u="none" strike="noStrike" dirty="0">
                <a:solidFill>
                  <a:srgbClr val="000000"/>
                </a:solidFill>
                <a:effectLst/>
              </a:rPr>
              <a:t>Having a family history of autism doesn’t mean a child will be autistic.</a:t>
            </a:r>
          </a:p>
          <a:p>
            <a:pPr marL="0" indent="0">
              <a:buNone/>
            </a:pPr>
            <a:br>
              <a:rPr lang="en-GB" dirty="0"/>
            </a:br>
            <a:endParaRPr lang="en-GB" dirty="0"/>
          </a:p>
        </p:txBody>
      </p:sp>
    </p:spTree>
    <p:extLst>
      <p:ext uri="{BB962C8B-B14F-4D97-AF65-F5344CB8AC3E}">
        <p14:creationId xmlns:p14="http://schemas.microsoft.com/office/powerpoint/2010/main" val="21100174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703B9-41F0-239F-15D3-1E3654D531F2}"/>
              </a:ext>
            </a:extLst>
          </p:cNvPr>
          <p:cNvSpPr>
            <a:spLocks noGrp="1"/>
          </p:cNvSpPr>
          <p:nvPr>
            <p:ph type="title"/>
          </p:nvPr>
        </p:nvSpPr>
        <p:spPr/>
        <p:txBody>
          <a:bodyPr>
            <a:normAutofit fontScale="90000"/>
          </a:bodyPr>
          <a:lstStyle/>
          <a:p>
            <a:r>
              <a:rPr lang="en-GB" b="1" dirty="0">
                <a:solidFill>
                  <a:srgbClr val="000000"/>
                </a:solidFill>
              </a:rPr>
              <a:t>D</a:t>
            </a:r>
            <a:r>
              <a:rPr lang="en-GB" b="1" dirty="0">
                <a:solidFill>
                  <a:srgbClr val="000000"/>
                </a:solidFill>
                <a:effectLst/>
              </a:rPr>
              <a:t>iagnostic Requirements (ICD-11)</a:t>
            </a:r>
            <a:br>
              <a:rPr lang="en-GB" dirty="0">
                <a:solidFill>
                  <a:srgbClr val="000000"/>
                </a:solidFill>
                <a:effectLst/>
                <a:latin typeface="Helvetica" pitchFamily="2" charset="0"/>
              </a:rPr>
            </a:br>
            <a:endParaRPr lang="en-US" dirty="0"/>
          </a:p>
        </p:txBody>
      </p:sp>
      <p:sp>
        <p:nvSpPr>
          <p:cNvPr id="3" name="Content Placeholder 2">
            <a:extLst>
              <a:ext uri="{FF2B5EF4-FFF2-40B4-BE49-F238E27FC236}">
                <a16:creationId xmlns:a16="http://schemas.microsoft.com/office/drawing/2014/main" id="{26257103-32C6-720C-08C5-61F74726EDC5}"/>
              </a:ext>
            </a:extLst>
          </p:cNvPr>
          <p:cNvSpPr>
            <a:spLocks noGrp="1"/>
          </p:cNvSpPr>
          <p:nvPr>
            <p:ph idx="1"/>
          </p:nvPr>
        </p:nvSpPr>
        <p:spPr>
          <a:xfrm>
            <a:off x="381000" y="1295400"/>
            <a:ext cx="11201400" cy="5122334"/>
          </a:xfrm>
        </p:spPr>
        <p:txBody>
          <a:bodyPr>
            <a:normAutofit fontScale="25000" lnSpcReduction="20000"/>
          </a:bodyPr>
          <a:lstStyle/>
          <a:p>
            <a:pPr>
              <a:lnSpc>
                <a:spcPct val="120000"/>
              </a:lnSpc>
            </a:pPr>
            <a:r>
              <a:rPr lang="en-GB" sz="9600" dirty="0">
                <a:solidFill>
                  <a:srgbClr val="000000"/>
                </a:solidFill>
              </a:rPr>
              <a:t>I</a:t>
            </a:r>
            <a:r>
              <a:rPr lang="en-GB" sz="9600" dirty="0">
                <a:solidFill>
                  <a:srgbClr val="000000"/>
                </a:solidFill>
                <a:effectLst/>
              </a:rPr>
              <a:t>n order to receive a classification of Autism Spectrum Disorder (ASD), a person’s behaviour should be characterised by three essential features:  </a:t>
            </a:r>
          </a:p>
          <a:p>
            <a:pPr>
              <a:lnSpc>
                <a:spcPct val="120000"/>
              </a:lnSpc>
            </a:pPr>
            <a:r>
              <a:rPr lang="en-GB" sz="9600" dirty="0">
                <a:solidFill>
                  <a:srgbClr val="000000"/>
                </a:solidFill>
                <a:effectLst/>
              </a:rPr>
              <a:t>First: persistent deficits in the ability to initiate and sustain reciprocal social interaction and social communication. </a:t>
            </a:r>
          </a:p>
          <a:p>
            <a:pPr>
              <a:lnSpc>
                <a:spcPct val="120000"/>
              </a:lnSpc>
            </a:pPr>
            <a:r>
              <a:rPr lang="en-GB" sz="9600" dirty="0">
                <a:solidFill>
                  <a:srgbClr val="000000"/>
                </a:solidFill>
                <a:effectLst/>
              </a:rPr>
              <a:t>Second: a range of restricted, repetitive, and inflexible patterns of behaviour, interests or activities that are clearly atypical or excessive for the individual’s age and sociocultural context. </a:t>
            </a:r>
          </a:p>
          <a:p>
            <a:pPr>
              <a:lnSpc>
                <a:spcPct val="120000"/>
              </a:lnSpc>
            </a:pPr>
            <a:r>
              <a:rPr lang="en-GB" sz="9600" dirty="0">
                <a:solidFill>
                  <a:srgbClr val="000000"/>
                </a:solidFill>
                <a:effectLst/>
              </a:rPr>
              <a:t>Third: symptoms should result in significant impairment in personal, family, social, educational, occupational or other important areas of functioning. </a:t>
            </a:r>
          </a:p>
          <a:p>
            <a:pPr>
              <a:lnSpc>
                <a:spcPct val="120000"/>
              </a:lnSpc>
            </a:pPr>
            <a:endParaRPr lang="en-GB" sz="9800" dirty="0">
              <a:solidFill>
                <a:srgbClr val="000000"/>
              </a:solidFill>
              <a:effectLst/>
            </a:endParaRPr>
          </a:p>
          <a:p>
            <a:endParaRPr lang="en-US" dirty="0"/>
          </a:p>
        </p:txBody>
      </p:sp>
    </p:spTree>
    <p:extLst>
      <p:ext uri="{BB962C8B-B14F-4D97-AF65-F5344CB8AC3E}">
        <p14:creationId xmlns:p14="http://schemas.microsoft.com/office/powerpoint/2010/main" val="23304599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0672C-51F1-1ABC-C84D-3EF696AC83B2}"/>
              </a:ext>
            </a:extLst>
          </p:cNvPr>
          <p:cNvSpPr>
            <a:spLocks noGrp="1"/>
          </p:cNvSpPr>
          <p:nvPr>
            <p:ph type="title"/>
          </p:nvPr>
        </p:nvSpPr>
        <p:spPr/>
        <p:txBody>
          <a:bodyPr>
            <a:normAutofit fontScale="90000"/>
          </a:bodyPr>
          <a:lstStyle/>
          <a:p>
            <a:r>
              <a:rPr lang="en-GB" b="1" i="0" u="none" strike="noStrike" dirty="0">
                <a:solidFill>
                  <a:srgbClr val="0E0E0E"/>
                </a:solidFill>
                <a:effectLst/>
              </a:rPr>
              <a:t>Autism spectrum quotient (AQ-10) test</a:t>
            </a:r>
            <a:br>
              <a:rPr lang="en-GB" b="1" i="0" u="none" strike="noStrike" dirty="0">
                <a:solidFill>
                  <a:srgbClr val="0E0E0E"/>
                </a:solidFill>
                <a:effectLst/>
              </a:rPr>
            </a:br>
            <a:endParaRPr lang="en-US" dirty="0"/>
          </a:p>
        </p:txBody>
      </p:sp>
      <p:sp>
        <p:nvSpPr>
          <p:cNvPr id="3" name="Content Placeholder 2">
            <a:extLst>
              <a:ext uri="{FF2B5EF4-FFF2-40B4-BE49-F238E27FC236}">
                <a16:creationId xmlns:a16="http://schemas.microsoft.com/office/drawing/2014/main" id="{09849A9F-1DC1-5AD5-823C-8C806A7B724C}"/>
              </a:ext>
            </a:extLst>
          </p:cNvPr>
          <p:cNvSpPr>
            <a:spLocks noGrp="1"/>
          </p:cNvSpPr>
          <p:nvPr>
            <p:ph idx="1"/>
          </p:nvPr>
        </p:nvSpPr>
        <p:spPr>
          <a:xfrm>
            <a:off x="609600" y="1417638"/>
            <a:ext cx="10972800" cy="4099595"/>
          </a:xfrm>
        </p:spPr>
        <p:txBody>
          <a:bodyPr>
            <a:normAutofit/>
          </a:bodyPr>
          <a:lstStyle/>
          <a:p>
            <a:pPr algn="l"/>
            <a:r>
              <a:rPr lang="en-GB" b="0" i="0" u="none" strike="noStrike" dirty="0">
                <a:solidFill>
                  <a:srgbClr val="0E0E0E"/>
                </a:solidFill>
                <a:effectLst/>
              </a:rPr>
              <a:t>The </a:t>
            </a:r>
            <a:r>
              <a:rPr lang="en-GB" b="0" i="0" u="sng" strike="noStrike" dirty="0">
                <a:solidFill>
                  <a:srgbClr val="005EA5"/>
                </a:solidFill>
                <a:effectLst/>
                <a:hlinkClick r:id="rId2"/>
              </a:rPr>
              <a:t>autism spectrum quotient (AQ-10) tool</a:t>
            </a:r>
            <a:r>
              <a:rPr lang="en-GB" b="0" i="0" u="none" strike="noStrike" dirty="0">
                <a:solidFill>
                  <a:srgbClr val="0E0E0E"/>
                </a:solidFill>
                <a:effectLst/>
              </a:rPr>
              <a:t> is recommended for use with adults with possible autism who do not have a moderate or severe learning disability.</a:t>
            </a:r>
          </a:p>
          <a:p>
            <a:pPr algn="l"/>
            <a:r>
              <a:rPr lang="en-GB" b="0" i="0" u="none" strike="noStrike" dirty="0">
                <a:solidFill>
                  <a:srgbClr val="0E0E0E"/>
                </a:solidFill>
                <a:effectLst/>
              </a:rPr>
              <a:t>This may help identify whether an individual should be referred for a comprehensive autism assessment.</a:t>
            </a:r>
          </a:p>
          <a:p>
            <a:pPr marL="0" indent="0">
              <a:buNone/>
            </a:pPr>
            <a:br>
              <a:rPr lang="en-GB" dirty="0"/>
            </a:br>
            <a:endParaRPr lang="en-US" dirty="0"/>
          </a:p>
        </p:txBody>
      </p:sp>
    </p:spTree>
    <p:extLst>
      <p:ext uri="{BB962C8B-B14F-4D97-AF65-F5344CB8AC3E}">
        <p14:creationId xmlns:p14="http://schemas.microsoft.com/office/powerpoint/2010/main" val="21647514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5BFAF-E761-2504-6B46-3CB9C57EEF6E}"/>
              </a:ext>
            </a:extLst>
          </p:cNvPr>
          <p:cNvSpPr>
            <a:spLocks noGrp="1"/>
          </p:cNvSpPr>
          <p:nvPr>
            <p:ph type="title"/>
          </p:nvPr>
        </p:nvSpPr>
        <p:spPr/>
        <p:txBody>
          <a:bodyPr>
            <a:normAutofit fontScale="90000"/>
          </a:bodyPr>
          <a:lstStyle/>
          <a:p>
            <a:r>
              <a:rPr lang="en-GB" b="1" i="0" u="none" strike="noStrike" dirty="0">
                <a:effectLst/>
              </a:rPr>
              <a:t>The AQ-10</a:t>
            </a:r>
            <a:br>
              <a:rPr lang="en-GB" b="1" i="0" u="none" strike="noStrike" dirty="0">
                <a:solidFill>
                  <a:srgbClr val="2E3BA2"/>
                </a:solidFill>
                <a:effectLst/>
                <a:latin typeface="Work Sans" panose="020F0502020204030204" pitchFamily="34" charset="0"/>
              </a:rPr>
            </a:br>
            <a:endParaRPr lang="en-US" dirty="0"/>
          </a:p>
        </p:txBody>
      </p:sp>
      <p:pic>
        <p:nvPicPr>
          <p:cNvPr id="6" name="Content Placeholder 4" descr="A screenshot of a survey&#10;&#10;Description automatically generated">
            <a:extLst>
              <a:ext uri="{FF2B5EF4-FFF2-40B4-BE49-F238E27FC236}">
                <a16:creationId xmlns:a16="http://schemas.microsoft.com/office/drawing/2014/main" id="{9A89C9AA-31ED-845D-8E25-59B3AFDBFB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668" y="893302"/>
            <a:ext cx="5980338" cy="5595366"/>
          </a:xfrm>
          <a:prstGeom prst="rect">
            <a:avLst/>
          </a:prstGeom>
        </p:spPr>
      </p:pic>
      <p:pic>
        <p:nvPicPr>
          <p:cNvPr id="10" name="Picture 9" descr="A screenshot of a survey&#10;&#10;Description automatically generated">
            <a:extLst>
              <a:ext uri="{FF2B5EF4-FFF2-40B4-BE49-F238E27FC236}">
                <a16:creationId xmlns:a16="http://schemas.microsoft.com/office/drawing/2014/main" id="{24E843F0-FF90-9FF7-609D-C66C4F2427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6006" y="893302"/>
            <a:ext cx="5814669" cy="5595366"/>
          </a:xfrm>
          <a:prstGeom prst="rect">
            <a:avLst/>
          </a:prstGeom>
        </p:spPr>
      </p:pic>
      <p:sp>
        <p:nvSpPr>
          <p:cNvPr id="12" name="TextBox 11">
            <a:extLst>
              <a:ext uri="{FF2B5EF4-FFF2-40B4-BE49-F238E27FC236}">
                <a16:creationId xmlns:a16="http://schemas.microsoft.com/office/drawing/2014/main" id="{E3391EC5-D1CF-3736-EF2C-616A739D9E00}"/>
              </a:ext>
            </a:extLst>
          </p:cNvPr>
          <p:cNvSpPr txBox="1"/>
          <p:nvPr/>
        </p:nvSpPr>
        <p:spPr>
          <a:xfrm>
            <a:off x="377686" y="6453089"/>
            <a:ext cx="7235688" cy="369332"/>
          </a:xfrm>
          <a:prstGeom prst="rect">
            <a:avLst/>
          </a:prstGeom>
          <a:noFill/>
        </p:spPr>
        <p:txBody>
          <a:bodyPr wrap="square">
            <a:spAutoFit/>
          </a:bodyPr>
          <a:lstStyle/>
          <a:p>
            <a:r>
              <a:rPr lang="en-US" dirty="0">
                <a:solidFill>
                  <a:schemeClr val="bg1"/>
                </a:solidFill>
              </a:rPr>
              <a:t>Source: </a:t>
            </a:r>
            <a:r>
              <a:rPr lang="en-US" dirty="0">
                <a:solidFill>
                  <a:srgbClr val="0000FF"/>
                </a:solidFill>
                <a:hlinkClick r:id="rId4">
                  <a:extLst>
                    <a:ext uri="{A12FA001-AC4F-418D-AE19-62706E023703}">
                      <ahyp:hlinkClr xmlns:ahyp="http://schemas.microsoft.com/office/drawing/2018/hyperlinkcolor" val="tx"/>
                    </a:ext>
                  </a:extLst>
                </a:hlinkClick>
              </a:rPr>
              <a:t>https://embrace-autism.com/aq-10/#Taking_the_</a:t>
            </a:r>
            <a:r>
              <a:rPr lang="en-US" dirty="0">
                <a:solidFill>
                  <a:schemeClr val="bg1"/>
                </a:solidFill>
                <a:hlinkClick r:id="rId4">
                  <a:extLst>
                    <a:ext uri="{A12FA001-AC4F-418D-AE19-62706E023703}">
                      <ahyp:hlinkClr xmlns:ahyp="http://schemas.microsoft.com/office/drawing/2018/hyperlinkcolor" val="tx"/>
                    </a:ext>
                  </a:extLst>
                </a:hlinkClick>
              </a:rPr>
              <a:t>test</a:t>
            </a:r>
            <a:r>
              <a:rPr lang="en-US" dirty="0">
                <a:solidFill>
                  <a:schemeClr val="bg1"/>
                </a:solidFill>
              </a:rPr>
              <a:t> </a:t>
            </a:r>
          </a:p>
        </p:txBody>
      </p:sp>
    </p:spTree>
    <p:extLst>
      <p:ext uri="{BB962C8B-B14F-4D97-AF65-F5344CB8AC3E}">
        <p14:creationId xmlns:p14="http://schemas.microsoft.com/office/powerpoint/2010/main" val="33685726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3EABA-2FE5-1F22-C4C5-BFCD7BE3F02C}"/>
              </a:ext>
            </a:extLst>
          </p:cNvPr>
          <p:cNvSpPr>
            <a:spLocks noGrp="1"/>
          </p:cNvSpPr>
          <p:nvPr>
            <p:ph type="title"/>
          </p:nvPr>
        </p:nvSpPr>
        <p:spPr/>
        <p:txBody>
          <a:bodyPr>
            <a:normAutofit fontScale="90000"/>
          </a:bodyPr>
          <a:lstStyle/>
          <a:p>
            <a:r>
              <a:rPr lang="en-GB" b="1" i="0" u="none" strike="noStrike" dirty="0">
                <a:solidFill>
                  <a:srgbClr val="222222"/>
                </a:solidFill>
                <a:effectLst/>
              </a:rPr>
              <a:t>The Childhood Autism Spectrum Test (CAST)</a:t>
            </a:r>
            <a:endParaRPr lang="en-US" b="1" dirty="0"/>
          </a:p>
        </p:txBody>
      </p:sp>
      <p:sp>
        <p:nvSpPr>
          <p:cNvPr id="3" name="Content Placeholder 2">
            <a:extLst>
              <a:ext uri="{FF2B5EF4-FFF2-40B4-BE49-F238E27FC236}">
                <a16:creationId xmlns:a16="http://schemas.microsoft.com/office/drawing/2014/main" id="{AD0DC922-073D-B9A7-F7BE-DA6AC2017AE2}"/>
              </a:ext>
            </a:extLst>
          </p:cNvPr>
          <p:cNvSpPr>
            <a:spLocks noGrp="1"/>
          </p:cNvSpPr>
          <p:nvPr>
            <p:ph idx="1"/>
          </p:nvPr>
        </p:nvSpPr>
        <p:spPr>
          <a:xfrm>
            <a:off x="377687" y="1417638"/>
            <a:ext cx="5019261" cy="4099595"/>
          </a:xfrm>
        </p:spPr>
        <p:txBody>
          <a:bodyPr>
            <a:normAutofit/>
          </a:bodyPr>
          <a:lstStyle/>
          <a:p>
            <a:r>
              <a:rPr lang="en-GB" sz="2800" b="0" i="0" u="none" strike="noStrike" dirty="0">
                <a:solidFill>
                  <a:srgbClr val="222222"/>
                </a:solidFill>
                <a:effectLst/>
              </a:rPr>
              <a:t>Developed by a team of experts in the field of autism research, the CAST consists of a series of questions that parents or primary caregivers answer based on their observations of the child's behaviour and interactions. </a:t>
            </a:r>
            <a:endParaRPr lang="en-US" sz="2800" dirty="0"/>
          </a:p>
        </p:txBody>
      </p:sp>
      <p:sp>
        <p:nvSpPr>
          <p:cNvPr id="5" name="TextBox 4">
            <a:extLst>
              <a:ext uri="{FF2B5EF4-FFF2-40B4-BE49-F238E27FC236}">
                <a16:creationId xmlns:a16="http://schemas.microsoft.com/office/drawing/2014/main" id="{4C8CDC81-8719-46DE-961C-22848F5E8C7A}"/>
              </a:ext>
            </a:extLst>
          </p:cNvPr>
          <p:cNvSpPr txBox="1"/>
          <p:nvPr/>
        </p:nvSpPr>
        <p:spPr>
          <a:xfrm>
            <a:off x="5523672" y="1574609"/>
            <a:ext cx="6470374" cy="3785652"/>
          </a:xfrm>
          <a:prstGeom prst="rect">
            <a:avLst/>
          </a:prstGeom>
          <a:noFill/>
        </p:spPr>
        <p:txBody>
          <a:bodyPr wrap="square">
            <a:spAutoFit/>
          </a:bodyPr>
          <a:lstStyle/>
          <a:p>
            <a:r>
              <a:rPr lang="en-GB" sz="2000" b="0" i="0" u="none" strike="noStrike" dirty="0">
                <a:solidFill>
                  <a:srgbClr val="222222"/>
                </a:solidFill>
                <a:effectLst/>
                <a:latin typeface="noto sans" panose="020B0502040504020204" pitchFamily="34" charset="0"/>
              </a:rPr>
              <a:t>Example: </a:t>
            </a:r>
          </a:p>
          <a:p>
            <a:r>
              <a:rPr lang="en-GB" sz="2000" b="0" i="0" u="none" strike="noStrike" dirty="0">
                <a:solidFill>
                  <a:srgbClr val="222222"/>
                </a:solidFill>
                <a:effectLst/>
                <a:latin typeface="noto sans" panose="020B0502040504020204" pitchFamily="34" charset="0"/>
              </a:rPr>
              <a:t>1. Does s/he join in playing games with other children easily?</a:t>
            </a:r>
          </a:p>
          <a:p>
            <a:r>
              <a:rPr lang="en-GB" sz="2000" b="0" i="0" u="none" strike="noStrike" dirty="0">
                <a:solidFill>
                  <a:srgbClr val="222222"/>
                </a:solidFill>
                <a:effectLst/>
                <a:latin typeface="noto sans" panose="020B0502040504020204" pitchFamily="34" charset="0"/>
              </a:rPr>
              <a:t>2. Does s/he come up to you spontaneously for a chat?</a:t>
            </a:r>
          </a:p>
          <a:p>
            <a:r>
              <a:rPr lang="en-GB" sz="2000" b="0" i="0" u="none" strike="noStrike" dirty="0">
                <a:solidFill>
                  <a:srgbClr val="222222"/>
                </a:solidFill>
                <a:effectLst/>
                <a:latin typeface="noto sans" panose="020B0502040504020204" pitchFamily="34" charset="0"/>
              </a:rPr>
              <a:t>3. Was s/he speaking by 2 years old?</a:t>
            </a:r>
          </a:p>
          <a:p>
            <a:r>
              <a:rPr lang="en-GB" sz="2000" b="0" i="0" u="none" strike="noStrike" dirty="0">
                <a:solidFill>
                  <a:srgbClr val="222222"/>
                </a:solidFill>
                <a:effectLst/>
                <a:latin typeface="noto sans" panose="020B0502040504020204" pitchFamily="34" charset="0"/>
              </a:rPr>
              <a:t>4. Does s/he enjoy sports?</a:t>
            </a:r>
          </a:p>
          <a:p>
            <a:r>
              <a:rPr lang="en-GB" sz="2000" b="0" i="0" u="none" strike="noStrike" dirty="0">
                <a:solidFill>
                  <a:srgbClr val="222222"/>
                </a:solidFill>
                <a:effectLst/>
                <a:latin typeface="noto sans" panose="020B0502040504020204" pitchFamily="34" charset="0"/>
              </a:rPr>
              <a:t>5. Is it important to him/her to fit in with the peer group?</a:t>
            </a:r>
          </a:p>
          <a:p>
            <a:r>
              <a:rPr lang="en-GB" sz="2000" b="0" i="0" u="none" strike="noStrike" dirty="0">
                <a:solidFill>
                  <a:srgbClr val="222222"/>
                </a:solidFill>
                <a:effectLst/>
                <a:latin typeface="noto sans" panose="020B0502040504020204" pitchFamily="34" charset="0"/>
              </a:rPr>
              <a:t>6. Does s/he appear to notice unusual details that others miss?</a:t>
            </a:r>
          </a:p>
          <a:p>
            <a:r>
              <a:rPr lang="en-GB" sz="2000" b="0" i="0" u="none" strike="noStrike" dirty="0">
                <a:solidFill>
                  <a:srgbClr val="222222"/>
                </a:solidFill>
                <a:effectLst/>
                <a:latin typeface="noto sans" panose="020B0502040504020204" pitchFamily="34" charset="0"/>
              </a:rPr>
              <a:t>7. Does s/he tend to take things literally?</a:t>
            </a:r>
          </a:p>
        </p:txBody>
      </p:sp>
    </p:spTree>
    <p:extLst>
      <p:ext uri="{BB962C8B-B14F-4D97-AF65-F5344CB8AC3E}">
        <p14:creationId xmlns:p14="http://schemas.microsoft.com/office/powerpoint/2010/main" val="25679425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20B58-60A4-571A-D1EC-50F66BB12192}"/>
              </a:ext>
            </a:extLst>
          </p:cNvPr>
          <p:cNvSpPr>
            <a:spLocks noGrp="1"/>
          </p:cNvSpPr>
          <p:nvPr>
            <p:ph type="title"/>
          </p:nvPr>
        </p:nvSpPr>
        <p:spPr/>
        <p:txBody>
          <a:bodyPr>
            <a:normAutofit fontScale="90000"/>
          </a:bodyPr>
          <a:lstStyle/>
          <a:p>
            <a:r>
              <a:rPr lang="en-GB" b="1" i="0" u="none" strike="noStrike" dirty="0">
                <a:effectLst/>
              </a:rPr>
              <a:t>Other conditions</a:t>
            </a:r>
            <a:br>
              <a:rPr lang="en-GB" b="1" i="0" u="none" strike="noStrike" dirty="0">
                <a:effectLst/>
              </a:rPr>
            </a:br>
            <a:endParaRPr lang="en-GB" dirty="0"/>
          </a:p>
        </p:txBody>
      </p:sp>
      <p:sp>
        <p:nvSpPr>
          <p:cNvPr id="3" name="Content Placeholder 2">
            <a:extLst>
              <a:ext uri="{FF2B5EF4-FFF2-40B4-BE49-F238E27FC236}">
                <a16:creationId xmlns:a16="http://schemas.microsoft.com/office/drawing/2014/main" id="{8134A66F-6CC1-C5BE-C9BC-639CE65F86AE}"/>
              </a:ext>
            </a:extLst>
          </p:cNvPr>
          <p:cNvSpPr>
            <a:spLocks noGrp="1"/>
          </p:cNvSpPr>
          <p:nvPr>
            <p:ph idx="1"/>
          </p:nvPr>
        </p:nvSpPr>
        <p:spPr>
          <a:xfrm>
            <a:off x="516835" y="1123122"/>
            <a:ext cx="11065565" cy="4076059"/>
          </a:xfrm>
        </p:spPr>
        <p:txBody>
          <a:bodyPr>
            <a:normAutofit fontScale="25000" lnSpcReduction="20000"/>
          </a:bodyPr>
          <a:lstStyle/>
          <a:p>
            <a:pPr algn="l">
              <a:lnSpc>
                <a:spcPct val="120000"/>
              </a:lnSpc>
            </a:pPr>
            <a:r>
              <a:rPr lang="en-GB" sz="9600" b="0" i="0" u="none" strike="noStrike" dirty="0">
                <a:effectLst/>
              </a:rPr>
              <a:t>Autistic people are more likely to have another neurodevelopmental condition like </a:t>
            </a:r>
            <a:r>
              <a:rPr lang="en-GB" sz="9600" b="0" i="0" u="sng" strike="noStrike" dirty="0">
                <a:effectLst/>
                <a:hlinkClick r:id="rId2">
                  <a:extLst>
                    <a:ext uri="{A12FA001-AC4F-418D-AE19-62706E023703}">
                      <ahyp:hlinkClr xmlns:ahyp="http://schemas.microsoft.com/office/drawing/2018/hyperlinkcolor" val="tx"/>
                    </a:ext>
                  </a:extLst>
                </a:hlinkClick>
              </a:rPr>
              <a:t>Attention Deficit Hyperactivity Disorder (ADHD)</a:t>
            </a:r>
            <a:r>
              <a:rPr lang="en-GB" sz="9600" b="0" i="0" u="none" strike="noStrike" dirty="0">
                <a:effectLst/>
              </a:rPr>
              <a:t>. They may also have difficulties with language development, have a learning disability, or both.</a:t>
            </a:r>
          </a:p>
          <a:p>
            <a:pPr algn="l">
              <a:lnSpc>
                <a:spcPct val="120000"/>
              </a:lnSpc>
            </a:pPr>
            <a:r>
              <a:rPr lang="en-GB" sz="9600" b="0" i="0" u="none" strike="noStrike" dirty="0">
                <a:effectLst/>
              </a:rPr>
              <a:t>People with 1 diagnosis may also have traits of other neurodevelopmental conditions.</a:t>
            </a:r>
          </a:p>
          <a:p>
            <a:pPr algn="l">
              <a:lnSpc>
                <a:spcPct val="120000"/>
              </a:lnSpc>
            </a:pPr>
            <a:r>
              <a:rPr lang="en-GB" sz="9600" b="0" i="0" u="none" strike="noStrike" dirty="0">
                <a:effectLst/>
              </a:rPr>
              <a:t>Autism can be associated with some genetic conditions like </a:t>
            </a:r>
            <a:r>
              <a:rPr lang="en-GB" sz="9600" b="0" i="0" u="sng" strike="noStrike" dirty="0">
                <a:effectLst/>
                <a:hlinkClick r:id="rId3">
                  <a:extLst>
                    <a:ext uri="{A12FA001-AC4F-418D-AE19-62706E023703}">
                      <ahyp:hlinkClr xmlns:ahyp="http://schemas.microsoft.com/office/drawing/2018/hyperlinkcolor" val="tx"/>
                    </a:ext>
                  </a:extLst>
                </a:hlinkClick>
              </a:rPr>
              <a:t>Down’s syndrome</a:t>
            </a:r>
            <a:r>
              <a:rPr lang="en-GB" sz="9600" b="0" i="0" u="none" strike="noStrike" dirty="0">
                <a:effectLst/>
              </a:rPr>
              <a:t> and fragile x.</a:t>
            </a:r>
          </a:p>
          <a:p>
            <a:pPr algn="l">
              <a:lnSpc>
                <a:spcPct val="120000"/>
              </a:lnSpc>
            </a:pPr>
            <a:r>
              <a:rPr lang="en-GB" sz="9600" b="0" i="0" u="none" strike="noStrike" dirty="0">
                <a:effectLst/>
              </a:rPr>
              <a:t>Autistic people are more likely to experience low mood or anxiety. This can include specific anxiety related conditions like situational mutism. They can also experience </a:t>
            </a:r>
            <a:r>
              <a:rPr lang="en-GB" sz="9600" b="0" i="0" u="sng" strike="noStrike" dirty="0">
                <a:effectLst/>
                <a:hlinkClick r:id="rId4">
                  <a:extLst>
                    <a:ext uri="{A12FA001-AC4F-418D-AE19-62706E023703}">
                      <ahyp:hlinkClr xmlns:ahyp="http://schemas.microsoft.com/office/drawing/2018/hyperlinkcolor" val="tx"/>
                    </a:ext>
                  </a:extLst>
                </a:hlinkClick>
              </a:rPr>
              <a:t>eating disorders</a:t>
            </a:r>
            <a:r>
              <a:rPr lang="en-GB" sz="9600" b="0" i="0" u="none" strike="noStrike" dirty="0">
                <a:effectLst/>
              </a:rPr>
              <a:t> like </a:t>
            </a:r>
            <a:r>
              <a:rPr lang="en-GB" sz="9600" b="0" i="0" u="sng" strike="noStrike" dirty="0">
                <a:effectLst/>
                <a:hlinkClick r:id="rId5">
                  <a:extLst>
                    <a:ext uri="{A12FA001-AC4F-418D-AE19-62706E023703}">
                      <ahyp:hlinkClr xmlns:ahyp="http://schemas.microsoft.com/office/drawing/2018/hyperlinkcolor" val="tx"/>
                    </a:ext>
                  </a:extLst>
                </a:hlinkClick>
              </a:rPr>
              <a:t>anorexia nervosa</a:t>
            </a:r>
            <a:r>
              <a:rPr lang="en-GB" sz="9600" b="0" i="0" u="none" strike="noStrike" dirty="0">
                <a:effectLst/>
              </a:rPr>
              <a:t> and </a:t>
            </a:r>
            <a:r>
              <a:rPr lang="en-GB" sz="9600" b="0" i="0" u="sng" strike="noStrike" dirty="0">
                <a:effectLst/>
                <a:hlinkClick r:id="rId6">
                  <a:extLst>
                    <a:ext uri="{A12FA001-AC4F-418D-AE19-62706E023703}">
                      <ahyp:hlinkClr xmlns:ahyp="http://schemas.microsoft.com/office/drawing/2018/hyperlinkcolor" val="tx"/>
                    </a:ext>
                  </a:extLst>
                </a:hlinkClick>
              </a:rPr>
              <a:t>avoidant restrictive food intake disorder (ARFID)</a:t>
            </a:r>
            <a:r>
              <a:rPr lang="en-GB" sz="9600" b="0" i="0" u="none" strike="noStrike" dirty="0">
                <a:effectLst/>
              </a:rPr>
              <a:t>.</a:t>
            </a:r>
          </a:p>
          <a:p>
            <a:endParaRPr lang="en-GB" dirty="0"/>
          </a:p>
        </p:txBody>
      </p:sp>
    </p:spTree>
    <p:extLst>
      <p:ext uri="{BB962C8B-B14F-4D97-AF65-F5344CB8AC3E}">
        <p14:creationId xmlns:p14="http://schemas.microsoft.com/office/powerpoint/2010/main" val="29608405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DA23C-58C2-798C-7D54-3B8319EC4D26}"/>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i="0" u="none" strike="noStrike" dirty="0">
                <a:effectLst/>
              </a:rPr>
              <a:t>Myths about autism</a:t>
            </a:r>
            <a:br>
              <a:rPr lang="en-GB" sz="3700" b="1" i="0" u="none" strike="noStrike" dirty="0">
                <a:effectLst/>
              </a:rPr>
            </a:br>
            <a:endParaRPr lang="en-GB" sz="3700" dirty="0"/>
          </a:p>
        </p:txBody>
      </p:sp>
      <p:pic>
        <p:nvPicPr>
          <p:cNvPr id="4" name="Picture 3" descr="A purple and white background with icons&#10;&#10;Description automatically generated">
            <a:extLst>
              <a:ext uri="{FF2B5EF4-FFF2-40B4-BE49-F238E27FC236}">
                <a16:creationId xmlns:a16="http://schemas.microsoft.com/office/drawing/2014/main" id="{1991A386-E130-09D6-B618-89925110C3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6930" y="1317521"/>
            <a:ext cx="4177005" cy="3989040"/>
          </a:xfrm>
          <a:prstGeom prst="rect">
            <a:avLst/>
          </a:prstGeom>
          <a:noFill/>
        </p:spPr>
      </p:pic>
      <p:sp>
        <p:nvSpPr>
          <p:cNvPr id="3" name="Content Placeholder 2">
            <a:extLst>
              <a:ext uri="{FF2B5EF4-FFF2-40B4-BE49-F238E27FC236}">
                <a16:creationId xmlns:a16="http://schemas.microsoft.com/office/drawing/2014/main" id="{C5A5E578-92A4-3A22-61F7-05EC1C62AACD}"/>
              </a:ext>
            </a:extLst>
          </p:cNvPr>
          <p:cNvSpPr>
            <a:spLocks noGrp="1"/>
          </p:cNvSpPr>
          <p:nvPr>
            <p:ph sz="half" idx="2"/>
          </p:nvPr>
        </p:nvSpPr>
        <p:spPr>
          <a:xfrm>
            <a:off x="5101265" y="1317522"/>
            <a:ext cx="6481135" cy="4271720"/>
          </a:xfrm>
        </p:spPr>
        <p:txBody>
          <a:bodyPr>
            <a:normAutofit fontScale="92500" lnSpcReduction="10000"/>
          </a:bodyPr>
          <a:lstStyle/>
          <a:p>
            <a:pPr marL="0" indent="0">
              <a:lnSpc>
                <a:spcPct val="90000"/>
              </a:lnSpc>
              <a:buNone/>
            </a:pPr>
            <a:r>
              <a:rPr lang="en-GB" b="1" i="0" u="none" strike="noStrike" dirty="0">
                <a:effectLst/>
              </a:rPr>
              <a:t>    Autism is:</a:t>
            </a:r>
          </a:p>
          <a:p>
            <a:pPr>
              <a:lnSpc>
                <a:spcPct val="90000"/>
              </a:lnSpc>
              <a:buFont typeface="Arial" panose="020B0604020202020204" pitchFamily="34" charset="0"/>
              <a:buChar char="•"/>
            </a:pPr>
            <a:r>
              <a:rPr lang="en-GB" b="0" i="0" u="none" strike="noStrike" dirty="0">
                <a:effectLst/>
              </a:rPr>
              <a:t>not caused by bad parenting</a:t>
            </a:r>
          </a:p>
          <a:p>
            <a:pPr>
              <a:lnSpc>
                <a:spcPct val="90000"/>
              </a:lnSpc>
              <a:buFont typeface="Arial" panose="020B0604020202020204" pitchFamily="34" charset="0"/>
              <a:buChar char="•"/>
            </a:pPr>
            <a:r>
              <a:rPr lang="en-GB" b="0" i="0" u="none" strike="noStrike" dirty="0">
                <a:effectLst/>
              </a:rPr>
              <a:t>not caused by vaccines, like the MMR vaccine</a:t>
            </a:r>
          </a:p>
          <a:p>
            <a:pPr>
              <a:lnSpc>
                <a:spcPct val="90000"/>
              </a:lnSpc>
              <a:buFont typeface="Arial" panose="020B0604020202020204" pitchFamily="34" charset="0"/>
              <a:buChar char="•"/>
            </a:pPr>
            <a:r>
              <a:rPr lang="en-GB" b="0" i="0" u="none" strike="noStrike" dirty="0">
                <a:effectLst/>
              </a:rPr>
              <a:t>not caused by any ingredients in vaccines</a:t>
            </a:r>
          </a:p>
          <a:p>
            <a:pPr>
              <a:lnSpc>
                <a:spcPct val="90000"/>
              </a:lnSpc>
              <a:buFont typeface="Arial" panose="020B0604020202020204" pitchFamily="34" charset="0"/>
              <a:buChar char="•"/>
            </a:pPr>
            <a:r>
              <a:rPr lang="en-GB" b="0" i="0" u="none" strike="noStrike" dirty="0">
                <a:effectLst/>
              </a:rPr>
              <a:t>not caused by trauma or distress at a young age</a:t>
            </a:r>
          </a:p>
          <a:p>
            <a:pPr>
              <a:lnSpc>
                <a:spcPct val="90000"/>
              </a:lnSpc>
              <a:buFont typeface="Arial" panose="020B0604020202020204" pitchFamily="34" charset="0"/>
              <a:buChar char="•"/>
            </a:pPr>
            <a:r>
              <a:rPr lang="en-GB" b="0" i="0" u="none" strike="noStrike" dirty="0">
                <a:effectLst/>
              </a:rPr>
              <a:t>not caused by diet</a:t>
            </a:r>
          </a:p>
          <a:p>
            <a:pPr>
              <a:lnSpc>
                <a:spcPct val="90000"/>
              </a:lnSpc>
              <a:buFont typeface="Arial" panose="020B0604020202020204" pitchFamily="34" charset="0"/>
              <a:buChar char="•"/>
            </a:pPr>
            <a:r>
              <a:rPr lang="en-GB" b="0" i="0" u="none" strike="noStrike" dirty="0">
                <a:effectLst/>
              </a:rPr>
              <a:t>not an infection you can spread to other people</a:t>
            </a:r>
          </a:p>
          <a:p>
            <a:pPr>
              <a:lnSpc>
                <a:spcPct val="90000"/>
              </a:lnSpc>
            </a:pPr>
            <a:endParaRPr lang="en-GB" sz="2200" dirty="0"/>
          </a:p>
        </p:txBody>
      </p:sp>
    </p:spTree>
    <p:extLst>
      <p:ext uri="{BB962C8B-B14F-4D97-AF65-F5344CB8AC3E}">
        <p14:creationId xmlns:p14="http://schemas.microsoft.com/office/powerpoint/2010/main" val="13247875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17CBD-CA3A-1462-0FF8-F96FA56F0C54}"/>
              </a:ext>
            </a:extLst>
          </p:cNvPr>
          <p:cNvSpPr>
            <a:spLocks noGrp="1"/>
          </p:cNvSpPr>
          <p:nvPr>
            <p:ph type="title"/>
          </p:nvPr>
        </p:nvSpPr>
        <p:spPr/>
        <p:txBody>
          <a:bodyPr>
            <a:normAutofit fontScale="90000"/>
          </a:bodyPr>
          <a:lstStyle/>
          <a:p>
            <a:r>
              <a:rPr lang="en-GB" b="1" i="0" u="none" strike="noStrike" dirty="0">
                <a:effectLst/>
              </a:rPr>
              <a:t>What are the treatments for autism?</a:t>
            </a:r>
            <a:br>
              <a:rPr lang="en-GB" b="1" i="0" u="none" strike="noStrike" dirty="0">
                <a:effectLst/>
              </a:rPr>
            </a:br>
            <a:endParaRPr lang="en-US" dirty="0"/>
          </a:p>
        </p:txBody>
      </p:sp>
      <p:sp>
        <p:nvSpPr>
          <p:cNvPr id="3" name="Content Placeholder 2">
            <a:extLst>
              <a:ext uri="{FF2B5EF4-FFF2-40B4-BE49-F238E27FC236}">
                <a16:creationId xmlns:a16="http://schemas.microsoft.com/office/drawing/2014/main" id="{DEF6FB73-3F0B-3D1D-DBD7-41FC8F40E724}"/>
              </a:ext>
            </a:extLst>
          </p:cNvPr>
          <p:cNvSpPr>
            <a:spLocks noGrp="1"/>
          </p:cNvSpPr>
          <p:nvPr>
            <p:ph idx="1"/>
          </p:nvPr>
        </p:nvSpPr>
        <p:spPr/>
        <p:txBody>
          <a:bodyPr>
            <a:normAutofit fontScale="92500" lnSpcReduction="20000"/>
          </a:bodyPr>
          <a:lstStyle/>
          <a:p>
            <a:r>
              <a:rPr lang="en-GB" dirty="0"/>
              <a:t>Behavioural management therapy.</a:t>
            </a:r>
          </a:p>
          <a:p>
            <a:r>
              <a:rPr lang="en-GB" dirty="0"/>
              <a:t>Cognitive behaviour therapy.</a:t>
            </a:r>
          </a:p>
          <a:p>
            <a:r>
              <a:rPr lang="en-GB" dirty="0"/>
              <a:t>Early intervention.</a:t>
            </a:r>
          </a:p>
          <a:p>
            <a:r>
              <a:rPr lang="en-GB" dirty="0"/>
              <a:t>Educational and school-based therapies.</a:t>
            </a:r>
          </a:p>
          <a:p>
            <a:r>
              <a:rPr lang="en-GB" dirty="0"/>
              <a:t>Joint attention therapy.</a:t>
            </a:r>
          </a:p>
          <a:p>
            <a:r>
              <a:rPr lang="en-GB" dirty="0"/>
              <a:t>Medication treatment.</a:t>
            </a:r>
          </a:p>
          <a:p>
            <a:r>
              <a:rPr lang="en-GB" dirty="0"/>
              <a:t>Nutritional therapy.</a:t>
            </a:r>
          </a:p>
          <a:p>
            <a:r>
              <a:rPr lang="en-GB" dirty="0"/>
              <a:t>Occupational therapy.</a:t>
            </a:r>
            <a:endParaRPr lang="en-US" dirty="0"/>
          </a:p>
        </p:txBody>
      </p:sp>
      <p:pic>
        <p:nvPicPr>
          <p:cNvPr id="7" name="Picture 6" descr="A diagram of thoughts and feelings&#10;&#10;Description automatically generated">
            <a:extLst>
              <a:ext uri="{FF2B5EF4-FFF2-40B4-BE49-F238E27FC236}">
                <a16:creationId xmlns:a16="http://schemas.microsoft.com/office/drawing/2014/main" id="{369B5605-C9C5-7357-81F1-B31E4B1A5D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46610" y="1600201"/>
            <a:ext cx="4051300" cy="4000500"/>
          </a:xfrm>
          <a:prstGeom prst="rect">
            <a:avLst/>
          </a:prstGeom>
        </p:spPr>
      </p:pic>
    </p:spTree>
    <p:extLst>
      <p:ext uri="{BB962C8B-B14F-4D97-AF65-F5344CB8AC3E}">
        <p14:creationId xmlns:p14="http://schemas.microsoft.com/office/powerpoint/2010/main" val="21486677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BFC77-05BF-704B-531E-D021A068CA3D}"/>
              </a:ext>
            </a:extLst>
          </p:cNvPr>
          <p:cNvSpPr>
            <a:spLocks noGrp="1"/>
          </p:cNvSpPr>
          <p:nvPr>
            <p:ph type="title"/>
          </p:nvPr>
        </p:nvSpPr>
        <p:spPr>
          <a:xfrm>
            <a:off x="609600" y="964096"/>
            <a:ext cx="10972800" cy="453542"/>
          </a:xfrm>
        </p:spPr>
        <p:txBody>
          <a:bodyPr>
            <a:normAutofit fontScale="90000"/>
          </a:bodyPr>
          <a:lstStyle/>
          <a:p>
            <a:r>
              <a:rPr lang="en-GB" b="1" i="0" u="none" strike="noStrike" dirty="0">
                <a:solidFill>
                  <a:srgbClr val="3A343A"/>
                </a:solidFill>
                <a:effectLst/>
              </a:rPr>
              <a:t>Examples of good practice for the school environment </a:t>
            </a:r>
            <a:br>
              <a:rPr lang="en-GB" b="1" i="0" u="none" strike="noStrike" dirty="0">
                <a:solidFill>
                  <a:srgbClr val="3A343A"/>
                </a:solidFill>
                <a:effectLst/>
              </a:rPr>
            </a:br>
            <a:br>
              <a:rPr lang="en-GB" dirty="0"/>
            </a:br>
            <a:endParaRPr lang="en-US" dirty="0"/>
          </a:p>
        </p:txBody>
      </p:sp>
      <p:sp>
        <p:nvSpPr>
          <p:cNvPr id="3" name="Content Placeholder 2">
            <a:extLst>
              <a:ext uri="{FF2B5EF4-FFF2-40B4-BE49-F238E27FC236}">
                <a16:creationId xmlns:a16="http://schemas.microsoft.com/office/drawing/2014/main" id="{4AF9A89C-0FEF-A714-7937-DB6DA162DAAB}"/>
              </a:ext>
            </a:extLst>
          </p:cNvPr>
          <p:cNvSpPr>
            <a:spLocks noGrp="1"/>
          </p:cNvSpPr>
          <p:nvPr>
            <p:ph idx="1"/>
          </p:nvPr>
        </p:nvSpPr>
        <p:spPr>
          <a:xfrm>
            <a:off x="397566" y="1417638"/>
            <a:ext cx="11184834" cy="4099595"/>
          </a:xfrm>
        </p:spPr>
        <p:txBody>
          <a:bodyPr>
            <a:normAutofit fontScale="25000" lnSpcReduction="20000"/>
          </a:bodyPr>
          <a:lstStyle/>
          <a:p>
            <a:pPr algn="l">
              <a:lnSpc>
                <a:spcPct val="120000"/>
              </a:lnSpc>
            </a:pPr>
            <a:r>
              <a:rPr lang="en-GB" sz="9600" b="1" i="0" u="none" strike="noStrike" dirty="0">
                <a:solidFill>
                  <a:srgbClr val="3A343A"/>
                </a:solidFill>
                <a:effectLst/>
              </a:rPr>
              <a:t>Different strategies can be implemented in mainstream schools, special schools and in autism units to help children’s well-being.</a:t>
            </a:r>
          </a:p>
          <a:p>
            <a:pPr algn="l">
              <a:lnSpc>
                <a:spcPct val="120000"/>
              </a:lnSpc>
            </a:pPr>
            <a:r>
              <a:rPr lang="en-GB" sz="9600" b="0" i="0" u="none" strike="noStrike" dirty="0">
                <a:solidFill>
                  <a:srgbClr val="3A343A"/>
                </a:solidFill>
                <a:effectLst/>
              </a:rPr>
              <a:t>Some of these strategies might be related to sensory processing problems. These kinds of problems can make the school environment very stressful because of sensitivities to, for example, light, noise or temperature. </a:t>
            </a:r>
          </a:p>
          <a:p>
            <a:pPr algn="l">
              <a:lnSpc>
                <a:spcPct val="120000"/>
              </a:lnSpc>
            </a:pPr>
            <a:r>
              <a:rPr lang="en-GB" sz="9600" b="0" i="0" u="none" strike="noStrike" dirty="0">
                <a:solidFill>
                  <a:srgbClr val="3A343A"/>
                </a:solidFill>
                <a:effectLst/>
              </a:rPr>
              <a:t>If the student usually takes their lunch at the school canteen, all these sensitivities might be present, together with food sensitivity (the texture of the food) and/or smell sensitivity. </a:t>
            </a:r>
          </a:p>
          <a:p>
            <a:pPr algn="l">
              <a:lnSpc>
                <a:spcPct val="120000"/>
              </a:lnSpc>
            </a:pPr>
            <a:r>
              <a:rPr lang="en-GB" sz="9600" b="0" i="0" u="none" strike="noStrike" dirty="0">
                <a:solidFill>
                  <a:srgbClr val="3A343A"/>
                </a:solidFill>
                <a:effectLst/>
              </a:rPr>
              <a:t>Moving in busy corridors or the playground area can be over-stimulating environments for autistic students.</a:t>
            </a:r>
          </a:p>
          <a:p>
            <a:pPr marL="0" indent="0">
              <a:buNone/>
            </a:pPr>
            <a:br>
              <a:rPr lang="en-GB" dirty="0"/>
            </a:br>
            <a:endParaRPr lang="en-US" dirty="0"/>
          </a:p>
        </p:txBody>
      </p:sp>
    </p:spTree>
    <p:extLst>
      <p:ext uri="{BB962C8B-B14F-4D97-AF65-F5344CB8AC3E}">
        <p14:creationId xmlns:p14="http://schemas.microsoft.com/office/powerpoint/2010/main" val="12866210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A7CFC-C58C-DC01-9383-66EC09B6B51D}"/>
              </a:ext>
            </a:extLst>
          </p:cNvPr>
          <p:cNvSpPr>
            <a:spLocks noGrp="1"/>
          </p:cNvSpPr>
          <p:nvPr>
            <p:ph type="title"/>
          </p:nvPr>
        </p:nvSpPr>
        <p:spPr/>
        <p:txBody>
          <a:bodyPr>
            <a:normAutofit fontScale="90000"/>
          </a:bodyPr>
          <a:lstStyle/>
          <a:p>
            <a:r>
              <a:rPr lang="en-GB" b="1" dirty="0">
                <a:solidFill>
                  <a:srgbClr val="3A343A"/>
                </a:solidFill>
                <a:highlight>
                  <a:srgbClr val="FFFFFF"/>
                </a:highlight>
              </a:rPr>
              <a:t>The importance of a </a:t>
            </a:r>
            <a:r>
              <a:rPr lang="en-GB" b="1" i="0" u="none" strike="noStrike" dirty="0">
                <a:solidFill>
                  <a:srgbClr val="3A343A"/>
                </a:solidFill>
                <a:effectLst/>
                <a:highlight>
                  <a:srgbClr val="FFFFFF"/>
                </a:highlight>
              </a:rPr>
              <a:t>safe and predictable environment</a:t>
            </a:r>
            <a:endParaRPr lang="en-US" b="1" dirty="0"/>
          </a:p>
        </p:txBody>
      </p:sp>
      <p:sp>
        <p:nvSpPr>
          <p:cNvPr id="3" name="Content Placeholder 2">
            <a:extLst>
              <a:ext uri="{FF2B5EF4-FFF2-40B4-BE49-F238E27FC236}">
                <a16:creationId xmlns:a16="http://schemas.microsoft.com/office/drawing/2014/main" id="{B1C88227-C852-0B1D-ABBC-D10187787DBF}"/>
              </a:ext>
            </a:extLst>
          </p:cNvPr>
          <p:cNvSpPr>
            <a:spLocks noGrp="1"/>
          </p:cNvSpPr>
          <p:nvPr>
            <p:ph idx="1"/>
          </p:nvPr>
        </p:nvSpPr>
        <p:spPr>
          <a:xfrm>
            <a:off x="437321" y="1520687"/>
            <a:ext cx="11420062" cy="3996546"/>
          </a:xfrm>
        </p:spPr>
        <p:txBody>
          <a:bodyPr>
            <a:noAutofit/>
          </a:bodyPr>
          <a:lstStyle/>
          <a:p>
            <a:r>
              <a:rPr lang="en-GB" sz="2400" b="0" i="0" u="none" strike="noStrike" dirty="0">
                <a:solidFill>
                  <a:srgbClr val="3A343A"/>
                </a:solidFill>
                <a:effectLst/>
                <a:highlight>
                  <a:srgbClr val="FFFFFF"/>
                </a:highlight>
              </a:rPr>
              <a:t>Another source of distress for the student can be related to difficulties coping with change. </a:t>
            </a:r>
          </a:p>
          <a:p>
            <a:r>
              <a:rPr lang="en-GB" sz="2400" b="0" i="0" u="none" strike="noStrike" dirty="0">
                <a:solidFill>
                  <a:srgbClr val="3A343A"/>
                </a:solidFill>
                <a:effectLst/>
                <a:highlight>
                  <a:srgbClr val="FFFFFF"/>
                </a:highlight>
              </a:rPr>
              <a:t>In autism, a safe environment also means a predictable environment.</a:t>
            </a:r>
          </a:p>
          <a:p>
            <a:r>
              <a:rPr lang="en-GB" sz="2400" b="0" i="0" u="none" strike="noStrike" dirty="0">
                <a:solidFill>
                  <a:srgbClr val="3A343A"/>
                </a:solidFill>
                <a:effectLst/>
                <a:highlight>
                  <a:srgbClr val="FFFFFF"/>
                </a:highlight>
              </a:rPr>
              <a:t>Many good practice examples can be utilised to provide visual information in advance to an autistic student and, particularly, to alert them to changes to an established plan or schedule. But predictability is not only about time and schedule, it is also about the physical environment. </a:t>
            </a:r>
          </a:p>
          <a:p>
            <a:r>
              <a:rPr lang="en-GB" sz="2400" b="0" i="0" u="none" strike="noStrike" dirty="0">
                <a:solidFill>
                  <a:srgbClr val="3A343A"/>
                </a:solidFill>
                <a:effectLst/>
                <a:highlight>
                  <a:srgbClr val="FFFFFF"/>
                </a:highlight>
              </a:rPr>
              <a:t>Small changes like moving the position of an ornament or a piece of furniture may make it seem like a different room to the autistic student. Changing the colour of the materials used for an activity may make it seem like a different task.</a:t>
            </a:r>
            <a:endParaRPr lang="en-US" sz="2400" dirty="0"/>
          </a:p>
        </p:txBody>
      </p:sp>
    </p:spTree>
    <p:extLst>
      <p:ext uri="{BB962C8B-B14F-4D97-AF65-F5344CB8AC3E}">
        <p14:creationId xmlns:p14="http://schemas.microsoft.com/office/powerpoint/2010/main" val="3723095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1061B-A033-0D24-0D73-DB1977508C90}"/>
              </a:ext>
            </a:extLst>
          </p:cNvPr>
          <p:cNvSpPr>
            <a:spLocks noGrp="1"/>
          </p:cNvSpPr>
          <p:nvPr>
            <p:ph type="title"/>
          </p:nvPr>
        </p:nvSpPr>
        <p:spPr>
          <a:xfrm>
            <a:off x="609600" y="274638"/>
            <a:ext cx="10972800" cy="1143000"/>
          </a:xfrm>
        </p:spPr>
        <p:txBody>
          <a:bodyPr anchor="ctr">
            <a:normAutofit fontScale="90000"/>
          </a:bodyPr>
          <a:lstStyle/>
          <a:p>
            <a:pPr>
              <a:lnSpc>
                <a:spcPct val="90000"/>
              </a:lnSpc>
            </a:pPr>
            <a:r>
              <a:rPr lang="en-GB" b="1" i="0" u="none" strike="noStrike" dirty="0">
                <a:effectLst/>
              </a:rPr>
              <a:t>Case study: </a:t>
            </a:r>
            <a:br>
              <a:rPr lang="en-GB" sz="3700" b="1" i="0" u="none" strike="noStrike" dirty="0">
                <a:effectLst/>
              </a:rPr>
            </a:br>
            <a:endParaRPr lang="en-GB" sz="3700" dirty="0"/>
          </a:p>
        </p:txBody>
      </p:sp>
      <p:sp>
        <p:nvSpPr>
          <p:cNvPr id="3" name="Content Placeholder 2">
            <a:extLst>
              <a:ext uri="{FF2B5EF4-FFF2-40B4-BE49-F238E27FC236}">
                <a16:creationId xmlns:a16="http://schemas.microsoft.com/office/drawing/2014/main" id="{9A7DD661-A678-21D9-BDB1-8682678ACFD1}"/>
              </a:ext>
            </a:extLst>
          </p:cNvPr>
          <p:cNvSpPr>
            <a:spLocks noGrp="1"/>
          </p:cNvSpPr>
          <p:nvPr>
            <p:ph sz="half" idx="1"/>
          </p:nvPr>
        </p:nvSpPr>
        <p:spPr>
          <a:xfrm>
            <a:off x="208345" y="1064872"/>
            <a:ext cx="8785184" cy="4524370"/>
          </a:xfrm>
        </p:spPr>
        <p:txBody>
          <a:bodyPr>
            <a:normAutofit/>
          </a:bodyPr>
          <a:lstStyle/>
          <a:p>
            <a:pPr>
              <a:lnSpc>
                <a:spcPct val="90000"/>
              </a:lnSpc>
            </a:pPr>
            <a:r>
              <a:rPr lang="en-GB" sz="2400" b="0" i="0" u="none" strike="noStrike" dirty="0">
                <a:effectLst/>
              </a:rPr>
              <a:t>Akia is 15 and lives with their mum, sister and a cat. </a:t>
            </a:r>
          </a:p>
          <a:p>
            <a:pPr>
              <a:lnSpc>
                <a:spcPct val="90000"/>
              </a:lnSpc>
            </a:pPr>
            <a:r>
              <a:rPr lang="en-GB" sz="2400" b="0" i="0" u="none" strike="noStrike" dirty="0">
                <a:effectLst/>
              </a:rPr>
              <a:t>They attend a resourced provision attached to a mainstream secondary school in their city with a group of other young people who have autism and complex communication difficulties.</a:t>
            </a:r>
          </a:p>
          <a:p>
            <a:pPr>
              <a:lnSpc>
                <a:spcPct val="90000"/>
              </a:lnSpc>
            </a:pPr>
            <a:r>
              <a:rPr lang="en-GB" sz="2400" b="0" i="0" u="none" strike="noStrike" dirty="0">
                <a:effectLst/>
              </a:rPr>
              <a:t>Akia has limited verbal communication, so they use augmentative and alternative communication. </a:t>
            </a:r>
          </a:p>
          <a:p>
            <a:pPr>
              <a:lnSpc>
                <a:spcPct val="90000"/>
              </a:lnSpc>
            </a:pPr>
            <a:r>
              <a:rPr lang="en-GB" sz="2400" b="0" i="0" u="none" strike="noStrike" dirty="0">
                <a:effectLst/>
              </a:rPr>
              <a:t>They are great with technology, so they use their iPad to meet friends online and make videos of their life and hobbies, which they share with their friends and family.</a:t>
            </a:r>
          </a:p>
          <a:p>
            <a:pPr>
              <a:lnSpc>
                <a:spcPct val="90000"/>
              </a:lnSpc>
            </a:pPr>
            <a:r>
              <a:rPr lang="en-GB" sz="2400" b="0" i="0" u="none" strike="noStrike" dirty="0">
                <a:effectLst/>
              </a:rPr>
              <a:t>They would like to work in the technology sector and love manga and anime.</a:t>
            </a:r>
          </a:p>
          <a:p>
            <a:pPr>
              <a:lnSpc>
                <a:spcPct val="90000"/>
              </a:lnSpc>
            </a:pPr>
            <a:endParaRPr lang="en-GB" sz="1800" dirty="0"/>
          </a:p>
        </p:txBody>
      </p:sp>
      <p:pic>
        <p:nvPicPr>
          <p:cNvPr id="5" name="Picture 4" descr="A person sitting on a couch using a computer&#10;&#10;Description automatically generated">
            <a:extLst>
              <a:ext uri="{FF2B5EF4-FFF2-40B4-BE49-F238E27FC236}">
                <a16:creationId xmlns:a16="http://schemas.microsoft.com/office/drawing/2014/main" id="{3FD89845-E2C7-C2B8-77DB-5A0BA6AD3C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57863" y="2009504"/>
            <a:ext cx="3325792" cy="2086934"/>
          </a:xfrm>
          <a:prstGeom prst="rect">
            <a:avLst/>
          </a:prstGeom>
          <a:noFill/>
        </p:spPr>
      </p:pic>
    </p:spTree>
    <p:extLst>
      <p:ext uri="{BB962C8B-B14F-4D97-AF65-F5344CB8AC3E}">
        <p14:creationId xmlns:p14="http://schemas.microsoft.com/office/powerpoint/2010/main" val="33128397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6B214-73BA-2A71-615D-391BC3A305E8}"/>
              </a:ext>
            </a:extLst>
          </p:cNvPr>
          <p:cNvSpPr>
            <a:spLocks noGrp="1"/>
          </p:cNvSpPr>
          <p:nvPr>
            <p:ph type="title"/>
          </p:nvPr>
        </p:nvSpPr>
        <p:spPr/>
        <p:txBody>
          <a:bodyPr>
            <a:normAutofit fontScale="90000"/>
          </a:bodyPr>
          <a:lstStyle/>
          <a:p>
            <a:r>
              <a:rPr lang="en-GB" b="1" i="0" u="none" strike="noStrike" dirty="0">
                <a:solidFill>
                  <a:srgbClr val="3A343A"/>
                </a:solidFill>
                <a:effectLst/>
              </a:rPr>
              <a:t>Have a go:</a:t>
            </a:r>
            <a:br>
              <a:rPr lang="en-GB" b="1" i="0" u="none" strike="noStrike" dirty="0">
                <a:solidFill>
                  <a:srgbClr val="3A343A"/>
                </a:solidFill>
                <a:effectLst/>
              </a:rPr>
            </a:br>
            <a:endParaRPr lang="en-GB" dirty="0"/>
          </a:p>
        </p:txBody>
      </p:sp>
      <p:sp>
        <p:nvSpPr>
          <p:cNvPr id="3" name="Content Placeholder 2">
            <a:extLst>
              <a:ext uri="{FF2B5EF4-FFF2-40B4-BE49-F238E27FC236}">
                <a16:creationId xmlns:a16="http://schemas.microsoft.com/office/drawing/2014/main" id="{0A6EF069-6072-0AA1-A828-85CEA073255A}"/>
              </a:ext>
            </a:extLst>
          </p:cNvPr>
          <p:cNvSpPr>
            <a:spLocks noGrp="1"/>
          </p:cNvSpPr>
          <p:nvPr>
            <p:ph sz="half" idx="1"/>
          </p:nvPr>
        </p:nvSpPr>
        <p:spPr>
          <a:xfrm>
            <a:off x="609599" y="1632029"/>
            <a:ext cx="10972799" cy="3957211"/>
          </a:xfrm>
        </p:spPr>
        <p:txBody>
          <a:bodyPr/>
          <a:lstStyle/>
          <a:p>
            <a:pPr algn="l"/>
            <a:r>
              <a:rPr lang="en-GB" b="0" i="0" u="none" strike="noStrike" dirty="0">
                <a:solidFill>
                  <a:srgbClr val="3A343A"/>
                </a:solidFill>
                <a:effectLst/>
              </a:rPr>
              <a:t>Imagine you are Akia’s current class teacher. Write a short report of up to 200 words (or list of bullet points) for a new teacher prior to Akia transitioning to a new class. </a:t>
            </a:r>
          </a:p>
          <a:p>
            <a:pPr algn="l"/>
            <a:r>
              <a:rPr lang="en-GB" b="0" i="0" u="none" strike="noStrike" dirty="0">
                <a:solidFill>
                  <a:srgbClr val="3A343A"/>
                </a:solidFill>
                <a:effectLst/>
              </a:rPr>
              <a:t>You should include the following:</a:t>
            </a:r>
          </a:p>
          <a:p>
            <a:pPr lvl="1">
              <a:buFont typeface="Courier New" panose="02070309020205020404" pitchFamily="49" charset="0"/>
              <a:buChar char="o"/>
            </a:pPr>
            <a:r>
              <a:rPr lang="en-GB" sz="2800" b="0" i="0" u="none" strike="noStrike" dirty="0">
                <a:solidFill>
                  <a:srgbClr val="3A343A"/>
                </a:solidFill>
                <a:effectLst/>
              </a:rPr>
              <a:t>An explanation of Akia’s needs and preferences, suggesting how they might be supported in the classroom.</a:t>
            </a:r>
          </a:p>
          <a:p>
            <a:pPr lvl="1">
              <a:buFont typeface="Courier New" panose="02070309020205020404" pitchFamily="49" charset="0"/>
              <a:buChar char="o"/>
            </a:pPr>
            <a:r>
              <a:rPr lang="en-GB" sz="2800" b="0" i="0" u="none" strike="noStrike" dirty="0">
                <a:solidFill>
                  <a:srgbClr val="3A343A"/>
                </a:solidFill>
                <a:effectLst/>
              </a:rPr>
              <a:t>At least one adjustment that you would make to support Akia. </a:t>
            </a:r>
          </a:p>
          <a:p>
            <a:endParaRPr lang="en-GB" dirty="0"/>
          </a:p>
        </p:txBody>
      </p:sp>
    </p:spTree>
    <p:extLst>
      <p:ext uri="{BB962C8B-B14F-4D97-AF65-F5344CB8AC3E}">
        <p14:creationId xmlns:p14="http://schemas.microsoft.com/office/powerpoint/2010/main" val="6449626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A5CCB-B9CA-83BC-0D97-6821704881A4}"/>
              </a:ext>
            </a:extLst>
          </p:cNvPr>
          <p:cNvSpPr>
            <a:spLocks noGrp="1"/>
          </p:cNvSpPr>
          <p:nvPr>
            <p:ph type="title"/>
          </p:nvPr>
        </p:nvSpPr>
        <p:spPr>
          <a:xfrm>
            <a:off x="609599" y="546652"/>
            <a:ext cx="10972801" cy="870986"/>
          </a:xfrm>
        </p:spPr>
        <p:txBody>
          <a:bodyPr>
            <a:normAutofit fontScale="90000"/>
          </a:bodyPr>
          <a:lstStyle/>
          <a:p>
            <a:r>
              <a:rPr lang="en-GB" b="1" i="0" u="none" strike="noStrike" dirty="0">
                <a:solidFill>
                  <a:srgbClr val="3A343A"/>
                </a:solidFill>
                <a:effectLst/>
              </a:rPr>
              <a:t>National charities focused on a particular SEND: </a:t>
            </a:r>
            <a:br>
              <a:rPr lang="en-GB" b="1" i="0" u="none" strike="noStrike" dirty="0">
                <a:solidFill>
                  <a:srgbClr val="3A343A"/>
                </a:solidFill>
                <a:effectLst/>
              </a:rPr>
            </a:br>
            <a:endParaRPr lang="en-GB" dirty="0"/>
          </a:p>
        </p:txBody>
      </p:sp>
      <p:sp>
        <p:nvSpPr>
          <p:cNvPr id="3" name="Content Placeholder 2">
            <a:extLst>
              <a:ext uri="{FF2B5EF4-FFF2-40B4-BE49-F238E27FC236}">
                <a16:creationId xmlns:a16="http://schemas.microsoft.com/office/drawing/2014/main" id="{D3522F82-1461-59D9-7657-830F6868849A}"/>
              </a:ext>
            </a:extLst>
          </p:cNvPr>
          <p:cNvSpPr>
            <a:spLocks noGrp="1"/>
          </p:cNvSpPr>
          <p:nvPr>
            <p:ph sz="half" idx="1"/>
          </p:nvPr>
        </p:nvSpPr>
        <p:spPr>
          <a:xfrm>
            <a:off x="609599" y="1600201"/>
            <a:ext cx="10972799" cy="3989040"/>
          </a:xfrm>
        </p:spPr>
        <p:txBody>
          <a:bodyPr>
            <a:normAutofit/>
          </a:bodyPr>
          <a:lstStyle/>
          <a:p>
            <a:pPr algn="l">
              <a:buFont typeface="Arial" panose="020B0604020202020204" pitchFamily="34" charset="0"/>
              <a:buChar char="•"/>
            </a:pPr>
            <a:r>
              <a:rPr lang="en-GB" b="1" i="0" u="none" strike="noStrike" dirty="0">
                <a:solidFill>
                  <a:srgbClr val="3A343A"/>
                </a:solidFill>
                <a:effectLst/>
              </a:rPr>
              <a:t>NAS</a:t>
            </a:r>
            <a:r>
              <a:rPr lang="en-GB" b="0" i="0" u="none" strike="noStrike" dirty="0">
                <a:solidFill>
                  <a:srgbClr val="3A343A"/>
                </a:solidFill>
                <a:effectLst/>
              </a:rPr>
              <a:t>: National Autistic Society: </a:t>
            </a:r>
            <a:r>
              <a:rPr lang="en-GB" b="0" i="0" u="sng" strike="noStrike" dirty="0">
                <a:solidFill>
                  <a:srgbClr val="DE00A5"/>
                </a:solidFill>
                <a:effectLst/>
                <a:hlinkClick r:id="rId2"/>
              </a:rPr>
              <a:t>National Autistic Society</a:t>
            </a:r>
            <a:r>
              <a:rPr lang="en-GB" b="0" i="0" u="none" strike="noStrike" dirty="0">
                <a:solidFill>
                  <a:srgbClr val="3A343A"/>
                </a:solidFill>
                <a:effectLst/>
              </a:rPr>
              <a:t>.</a:t>
            </a:r>
          </a:p>
          <a:p>
            <a:pPr algn="l">
              <a:buFont typeface="Arial" panose="020B0604020202020204" pitchFamily="34" charset="0"/>
              <a:buChar char="•"/>
            </a:pPr>
            <a:r>
              <a:rPr lang="en-GB" b="1" i="0" u="none" strike="noStrike" dirty="0">
                <a:solidFill>
                  <a:srgbClr val="3A343A"/>
                </a:solidFill>
                <a:effectLst/>
              </a:rPr>
              <a:t>ADHD Foundation</a:t>
            </a:r>
            <a:r>
              <a:rPr lang="en-GB" b="0" i="0" u="none" strike="noStrike" dirty="0">
                <a:solidFill>
                  <a:srgbClr val="3A343A"/>
                </a:solidFill>
                <a:effectLst/>
              </a:rPr>
              <a:t>: Not just for ADHD, this is a neurodiversity charity: </a:t>
            </a:r>
            <a:r>
              <a:rPr lang="en-GB" b="0" i="0" u="sng" strike="noStrike" dirty="0">
                <a:solidFill>
                  <a:srgbClr val="DE00A5"/>
                </a:solidFill>
                <a:effectLst/>
                <a:hlinkClick r:id="rId3"/>
              </a:rPr>
              <a:t>ADHD Foundation</a:t>
            </a:r>
            <a:r>
              <a:rPr lang="en-GB" b="0" i="0" u="none" strike="noStrike" dirty="0">
                <a:solidFill>
                  <a:srgbClr val="3A343A"/>
                </a:solidFill>
                <a:effectLst/>
              </a:rPr>
              <a:t>.</a:t>
            </a:r>
          </a:p>
          <a:p>
            <a:pPr algn="l">
              <a:buFont typeface="Arial" panose="020B0604020202020204" pitchFamily="34" charset="0"/>
              <a:buChar char="•"/>
            </a:pPr>
            <a:r>
              <a:rPr lang="en-GB" b="1" i="0" u="none" strike="noStrike" dirty="0">
                <a:solidFill>
                  <a:srgbClr val="3A343A"/>
                </a:solidFill>
                <a:effectLst/>
              </a:rPr>
              <a:t>British Dyslexia Association:</a:t>
            </a:r>
            <a:r>
              <a:rPr lang="en-GB" b="0" i="0" u="none" strike="noStrike" dirty="0">
                <a:solidFill>
                  <a:srgbClr val="3A343A"/>
                </a:solidFill>
                <a:effectLst/>
              </a:rPr>
              <a:t> </a:t>
            </a:r>
            <a:r>
              <a:rPr lang="en-GB" b="0" i="0" u="sng" strike="noStrike" dirty="0">
                <a:solidFill>
                  <a:srgbClr val="DE00A5"/>
                </a:solidFill>
                <a:effectLst/>
                <a:hlinkClick r:id="rId4"/>
              </a:rPr>
              <a:t>British Dyslexia Association</a:t>
            </a:r>
            <a:r>
              <a:rPr lang="en-GB" b="0" i="0" u="none" strike="noStrike" dirty="0">
                <a:solidFill>
                  <a:srgbClr val="3A343A"/>
                </a:solidFill>
                <a:effectLst/>
              </a:rPr>
              <a:t>.</a:t>
            </a:r>
          </a:p>
          <a:p>
            <a:endParaRPr lang="en-GB" dirty="0"/>
          </a:p>
        </p:txBody>
      </p:sp>
    </p:spTree>
    <p:extLst>
      <p:ext uri="{BB962C8B-B14F-4D97-AF65-F5344CB8AC3E}">
        <p14:creationId xmlns:p14="http://schemas.microsoft.com/office/powerpoint/2010/main" val="33410888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263FE-7FF4-2F2D-F1DD-2B9121356B8D}"/>
              </a:ext>
            </a:extLst>
          </p:cNvPr>
          <p:cNvSpPr>
            <a:spLocks noGrp="1"/>
          </p:cNvSpPr>
          <p:nvPr>
            <p:ph type="title"/>
          </p:nvPr>
        </p:nvSpPr>
        <p:spPr>
          <a:xfrm>
            <a:off x="609600" y="274638"/>
            <a:ext cx="10972800" cy="654050"/>
          </a:xfrm>
        </p:spPr>
        <p:txBody>
          <a:bodyPr>
            <a:normAutofit fontScale="90000"/>
          </a:bodyPr>
          <a:lstStyle/>
          <a:p>
            <a:r>
              <a:rPr lang="en-US" b="1" dirty="0"/>
              <a:t>References </a:t>
            </a:r>
          </a:p>
        </p:txBody>
      </p:sp>
      <p:sp>
        <p:nvSpPr>
          <p:cNvPr id="3" name="Content Placeholder 2">
            <a:extLst>
              <a:ext uri="{FF2B5EF4-FFF2-40B4-BE49-F238E27FC236}">
                <a16:creationId xmlns:a16="http://schemas.microsoft.com/office/drawing/2014/main" id="{55307536-7462-1760-7C85-1F3608BEF032}"/>
              </a:ext>
            </a:extLst>
          </p:cNvPr>
          <p:cNvSpPr>
            <a:spLocks noGrp="1"/>
          </p:cNvSpPr>
          <p:nvPr>
            <p:ph idx="1"/>
          </p:nvPr>
        </p:nvSpPr>
        <p:spPr>
          <a:xfrm>
            <a:off x="364067" y="1617133"/>
            <a:ext cx="11218333" cy="4783666"/>
          </a:xfrm>
        </p:spPr>
        <p:txBody>
          <a:bodyPr>
            <a:normAutofit/>
          </a:bodyPr>
          <a:lstStyle/>
          <a:p>
            <a:endParaRPr lang="en-GB" sz="2400" dirty="0">
              <a:effectLst/>
              <a:ea typeface="Times New Roman" panose="02020603050405020304" pitchFamily="18" charset="0"/>
            </a:endParaRPr>
          </a:p>
          <a:p>
            <a:endParaRPr lang="en-US" dirty="0"/>
          </a:p>
        </p:txBody>
      </p:sp>
      <p:sp>
        <p:nvSpPr>
          <p:cNvPr id="4" name="TextBox 3">
            <a:extLst>
              <a:ext uri="{FF2B5EF4-FFF2-40B4-BE49-F238E27FC236}">
                <a16:creationId xmlns:a16="http://schemas.microsoft.com/office/drawing/2014/main" id="{D6B0B5F7-3CB8-BFBF-C6BB-4418311A6BC3}"/>
              </a:ext>
            </a:extLst>
          </p:cNvPr>
          <p:cNvSpPr txBox="1"/>
          <p:nvPr/>
        </p:nvSpPr>
        <p:spPr>
          <a:xfrm>
            <a:off x="157164" y="928688"/>
            <a:ext cx="11806236" cy="6401753"/>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rgbClr val="000000"/>
                </a:solidFill>
                <a:effectLst/>
              </a:rPr>
              <a:t>Supporting Children and Adults with Autism to Access Sports and Leisure Activities (</a:t>
            </a:r>
            <a:r>
              <a:rPr lang="en-GB" sz="2800" dirty="0" err="1">
                <a:solidFill>
                  <a:srgbClr val="000000"/>
                </a:solidFill>
                <a:effectLst/>
              </a:rPr>
              <a:t>n.d</a:t>
            </a:r>
            <a:r>
              <a:rPr lang="en-GB" sz="2800" dirty="0">
                <a:solidFill>
                  <a:srgbClr val="000000"/>
                </a:solidFill>
                <a:effectLst/>
              </a:rPr>
              <a:t>) </a:t>
            </a:r>
            <a:r>
              <a:rPr lang="en-GB" sz="2800" i="1" dirty="0" err="1">
                <a:solidFill>
                  <a:srgbClr val="000000"/>
                </a:solidFill>
                <a:effectLst/>
              </a:rPr>
              <a:t>AutismWales</a:t>
            </a:r>
            <a:r>
              <a:rPr lang="en-GB" sz="2800" i="1" dirty="0">
                <a:solidFill>
                  <a:srgbClr val="000000"/>
                </a:solidFill>
                <a:effectLst/>
              </a:rPr>
              <a:t>.</a:t>
            </a:r>
            <a:r>
              <a:rPr lang="en-GB" sz="2800" dirty="0">
                <a:solidFill>
                  <a:srgbClr val="000000"/>
                </a:solidFill>
              </a:rPr>
              <a:t> Available at: </a:t>
            </a:r>
            <a:r>
              <a:rPr lang="en-GB" sz="2800" dirty="0">
                <a:solidFill>
                  <a:srgbClr val="000000"/>
                </a:solidFill>
                <a:hlinkClick r:id="rId3"/>
              </a:rPr>
              <a:t>https://neurodivergencewales.org/wp-content/uploads/2020/09/Leisure-ASD-Awareness-Presentation_Eng_2020.pdf</a:t>
            </a:r>
            <a:r>
              <a:rPr lang="en-GB" sz="2800" dirty="0">
                <a:solidFill>
                  <a:srgbClr val="000000"/>
                </a:solidFill>
              </a:rPr>
              <a:t> (Accessed: 07 July 2025)</a:t>
            </a:r>
            <a:endParaRPr lang="en-GB" sz="2800" dirty="0">
              <a:solidFill>
                <a:srgbClr val="000000"/>
              </a:solidFill>
              <a:effectLst/>
            </a:endParaRPr>
          </a:p>
          <a:p>
            <a:pPr marL="457200" indent="-457200">
              <a:buFont typeface="Arial" panose="020B0604020202020204" pitchFamily="34" charset="0"/>
              <a:buChar char="•"/>
            </a:pPr>
            <a:r>
              <a:rPr lang="en-GB" sz="2800" dirty="0">
                <a:solidFill>
                  <a:srgbClr val="000000"/>
                </a:solidFill>
                <a:effectLst/>
              </a:rPr>
              <a:t>NHS Inform (2024) </a:t>
            </a:r>
            <a:r>
              <a:rPr lang="en-GB" sz="2800" i="1" dirty="0">
                <a:solidFill>
                  <a:srgbClr val="000000"/>
                </a:solidFill>
                <a:effectLst/>
              </a:rPr>
              <a:t>Autism</a:t>
            </a:r>
            <a:r>
              <a:rPr lang="en-GB" sz="2800" dirty="0">
                <a:solidFill>
                  <a:srgbClr val="000000"/>
                </a:solidFill>
                <a:effectLst/>
              </a:rPr>
              <a:t>. Available at: </a:t>
            </a:r>
            <a:r>
              <a:rPr lang="en-GB" sz="2800" dirty="0">
                <a:solidFill>
                  <a:srgbClr val="000000"/>
                </a:solidFill>
                <a:effectLst/>
                <a:hlinkClick r:id="rId4"/>
              </a:rPr>
              <a:t>https://www.nhsinform.scot/illnesses-and-conditions/brain-nerves-and-spinal-cord/autism/autism/</a:t>
            </a:r>
            <a:r>
              <a:rPr lang="en-GB" sz="2800" dirty="0">
                <a:solidFill>
                  <a:srgbClr val="000000"/>
                </a:solidFill>
                <a:effectLst/>
              </a:rPr>
              <a:t> (Accessed: 27 September 2024). </a:t>
            </a:r>
          </a:p>
          <a:p>
            <a:pPr marL="457200" indent="-457200">
              <a:buFont typeface="Arial" panose="020B0604020202020204" pitchFamily="34" charset="0"/>
              <a:buChar char="•"/>
            </a:pPr>
            <a:r>
              <a:rPr lang="en-GB" sz="2800" b="0" i="0" u="none" strike="noStrike" dirty="0">
                <a:solidFill>
                  <a:srgbClr val="040C28"/>
                </a:solidFill>
                <a:effectLst/>
              </a:rPr>
              <a:t>World Health Organization (WHO) </a:t>
            </a:r>
            <a:r>
              <a:rPr lang="en-GB" sz="2800" b="0" i="1" u="none" strike="noStrike" dirty="0">
                <a:solidFill>
                  <a:srgbClr val="040C28"/>
                </a:solidFill>
                <a:effectLst/>
              </a:rPr>
              <a:t>International Classification of Diseases</a:t>
            </a:r>
            <a:r>
              <a:rPr lang="en-GB" sz="2800" b="0" i="0" u="none" strike="noStrike" dirty="0">
                <a:solidFill>
                  <a:srgbClr val="040C28"/>
                </a:solidFill>
                <a:effectLst/>
              </a:rPr>
              <a:t>, (ICD-11), 2019/2021, 11</a:t>
            </a:r>
            <a:r>
              <a:rPr lang="en-GB" sz="2800" b="0" i="0" u="none" strike="noStrike" baseline="30000" dirty="0">
                <a:solidFill>
                  <a:srgbClr val="040C28"/>
                </a:solidFill>
                <a:effectLst/>
              </a:rPr>
              <a:t>th</a:t>
            </a:r>
            <a:r>
              <a:rPr lang="en-GB" sz="2800" b="0" i="0" u="none" strike="noStrike" dirty="0">
                <a:solidFill>
                  <a:srgbClr val="040C28"/>
                </a:solidFill>
                <a:effectLst/>
              </a:rPr>
              <a:t> eds. Available at:  </a:t>
            </a:r>
            <a:r>
              <a:rPr lang="en-GB" sz="2800" b="0" i="0" u="none" strike="noStrike" dirty="0">
                <a:solidFill>
                  <a:srgbClr val="040C28"/>
                </a:solidFill>
                <a:effectLst/>
                <a:hlinkClick r:id="rId5"/>
              </a:rPr>
              <a:t>https://icd.who.int/browse11</a:t>
            </a:r>
            <a:r>
              <a:rPr lang="en-GB" sz="2800" b="0" i="0" u="none" strike="noStrike" dirty="0">
                <a:solidFill>
                  <a:srgbClr val="1F1F1F"/>
                </a:solidFill>
                <a:effectLst/>
                <a:highlight>
                  <a:srgbClr val="FFFFFF"/>
                </a:highlight>
              </a:rPr>
              <a:t>. (Accessed: 1 September 2024). </a:t>
            </a:r>
            <a:endParaRPr lang="en-GB" sz="2800" dirty="0">
              <a:solidFill>
                <a:srgbClr val="000000"/>
              </a:solidFill>
              <a:effectLst/>
            </a:endParaRPr>
          </a:p>
          <a:p>
            <a:pPr marL="457200" indent="-457200">
              <a:buFont typeface="Arial" panose="020B0604020202020204" pitchFamily="34" charset="0"/>
              <a:buChar char="•"/>
            </a:pPr>
            <a:endParaRPr lang="en-GB" sz="2800" dirty="0">
              <a:solidFill>
                <a:srgbClr val="000000"/>
              </a:solidFill>
              <a:effectLst/>
            </a:endParaRPr>
          </a:p>
          <a:p>
            <a:pPr marL="457200" indent="-457200">
              <a:buFont typeface="Arial" panose="020B0604020202020204" pitchFamily="34" charset="0"/>
              <a:buChar char="•"/>
            </a:pPr>
            <a:endParaRPr lang="en-GB" sz="2800" dirty="0">
              <a:solidFill>
                <a:srgbClr val="000000"/>
              </a:solidFill>
              <a:effectLst/>
            </a:endParaRPr>
          </a:p>
          <a:p>
            <a:pPr marL="457200" indent="-457200">
              <a:buFont typeface="Arial" panose="020B0604020202020204" pitchFamily="34" charset="0"/>
              <a:buChar char="•"/>
            </a:pPr>
            <a:endParaRPr lang="en-GB" sz="2800" b="0" u="none" strike="noStrike" dirty="0">
              <a:solidFill>
                <a:srgbClr val="000000"/>
              </a:solidFill>
              <a:effectLst/>
              <a:latin typeface="MindMeridian-Display"/>
            </a:endParaRPr>
          </a:p>
          <a:p>
            <a:endParaRPr lang="en-GB" dirty="0"/>
          </a:p>
        </p:txBody>
      </p:sp>
    </p:spTree>
    <p:extLst>
      <p:ext uri="{BB962C8B-B14F-4D97-AF65-F5344CB8AC3E}">
        <p14:creationId xmlns:p14="http://schemas.microsoft.com/office/powerpoint/2010/main" val="15951336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1522F13-D006-F642-A35D-24A6C04A3929}">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39900</TotalTime>
  <Words>3259</Words>
  <Application>Microsoft Macintosh PowerPoint</Application>
  <PresentationFormat>Widescreen</PresentationFormat>
  <Paragraphs>227</Paragraphs>
  <Slides>47</Slides>
  <Notes>1</Notes>
  <HiddenSlides>0</HiddenSlides>
  <MMClips>2</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47</vt:i4>
      </vt:variant>
    </vt:vector>
  </HeadingPairs>
  <TitlesOfParts>
    <vt:vector size="60" baseType="lpstr">
      <vt:lpstr>DengXian</vt:lpstr>
      <vt:lpstr>Arial</vt:lpstr>
      <vt:lpstr>Avenir W01</vt:lpstr>
      <vt:lpstr>Calibri</vt:lpstr>
      <vt:lpstr>Courier New</vt:lpstr>
      <vt:lpstr>Europa</vt:lpstr>
      <vt:lpstr>Helvetica</vt:lpstr>
      <vt:lpstr>MindMeridian-Display</vt:lpstr>
      <vt:lpstr>Myriad Pro</vt:lpstr>
      <vt:lpstr>noto sans</vt:lpstr>
      <vt:lpstr>Times New Roman</vt:lpstr>
      <vt:lpstr>Work Sans</vt:lpstr>
      <vt:lpstr>20140311PresentationUWTSDTemplate</vt:lpstr>
      <vt:lpstr>Psychopathological Classifications and Provisions BMHP6029 </vt:lpstr>
      <vt:lpstr>This week’s learning objectives: </vt:lpstr>
      <vt:lpstr>What Is Neurodiversity? </vt:lpstr>
      <vt:lpstr>Neurodiversity is…. </vt:lpstr>
      <vt:lpstr>Neurodiversity: Embracing Differences</vt:lpstr>
      <vt:lpstr>The neurodiversity movement </vt:lpstr>
      <vt:lpstr>The ‘neurodiversity paradigm’</vt:lpstr>
      <vt:lpstr>Video: the ‘neurodiversity paradigm’  </vt:lpstr>
      <vt:lpstr>Disorder vs. difference </vt:lpstr>
      <vt:lpstr>What does the law say about neurodiversity and adjustments? </vt:lpstr>
      <vt:lpstr>Neurodivergence and the law</vt:lpstr>
      <vt:lpstr>What does 'autism' mean to you? </vt:lpstr>
      <vt:lpstr>Autism </vt:lpstr>
      <vt:lpstr>ASD within ICD-11 (6A02) </vt:lpstr>
      <vt:lpstr>Activity</vt:lpstr>
      <vt:lpstr>Answer and Solution</vt:lpstr>
      <vt:lpstr>Activity</vt:lpstr>
      <vt:lpstr>Answer and Solution</vt:lpstr>
      <vt:lpstr>Activity</vt:lpstr>
      <vt:lpstr>Answer and Solution</vt:lpstr>
      <vt:lpstr>Other names people might use for autism </vt:lpstr>
      <vt:lpstr>Autism Spectrum Disorder (ASD)</vt:lpstr>
      <vt:lpstr>Talking about autism </vt:lpstr>
      <vt:lpstr>How common is autism? </vt:lpstr>
      <vt:lpstr>Video: Key facts about autism </vt:lpstr>
      <vt:lpstr>Characteristics of autism </vt:lpstr>
      <vt:lpstr>Autistic people will experience differences in three key areas </vt:lpstr>
      <vt:lpstr>Social Understanding and Communication  </vt:lpstr>
      <vt:lpstr>Cont. </vt:lpstr>
      <vt:lpstr>Sensory Processing and Integration </vt:lpstr>
      <vt:lpstr>Flexible Thinking, Information Processing and Understanding </vt:lpstr>
      <vt:lpstr>Autism is different for everyone </vt:lpstr>
      <vt:lpstr>Masking </vt:lpstr>
      <vt:lpstr>Causes of autism </vt:lpstr>
      <vt:lpstr>Diagnostic Requirements (ICD-11) </vt:lpstr>
      <vt:lpstr>Autism spectrum quotient (AQ-10) test </vt:lpstr>
      <vt:lpstr>The AQ-10 </vt:lpstr>
      <vt:lpstr>The Childhood Autism Spectrum Test (CAST)</vt:lpstr>
      <vt:lpstr>Other conditions </vt:lpstr>
      <vt:lpstr>Myths about autism </vt:lpstr>
      <vt:lpstr>What are the treatments for autism? </vt:lpstr>
      <vt:lpstr>Examples of good practice for the school environment   </vt:lpstr>
      <vt:lpstr>The importance of a safe and predictable environment</vt:lpstr>
      <vt:lpstr>Case study:  </vt:lpstr>
      <vt:lpstr>Have a go: </vt:lpstr>
      <vt:lpstr>National charities focused on a particular SEND: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Mental Health</dc:title>
  <dc:creator>Dushika Rajan</dc:creator>
  <cp:lastModifiedBy>Farah Wiita</cp:lastModifiedBy>
  <cp:revision>66</cp:revision>
  <dcterms:created xsi:type="dcterms:W3CDTF">2021-01-14T23:23:12Z</dcterms:created>
  <dcterms:modified xsi:type="dcterms:W3CDTF">2025-11-07T13:26:01Z</dcterms:modified>
</cp:coreProperties>
</file>