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57" r:id="rId4"/>
    <p:sldId id="258" r:id="rId5"/>
    <p:sldId id="260" r:id="rId6"/>
    <p:sldId id="261" r:id="rId7"/>
    <p:sldId id="263" r:id="rId8"/>
    <p:sldId id="265" r:id="rId9"/>
    <p:sldId id="266" r:id="rId10"/>
    <p:sldId id="264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7685" autoAdjust="0"/>
  </p:normalViewPr>
  <p:slideViewPr>
    <p:cSldViewPr snapToGrid="0">
      <p:cViewPr varScale="1">
        <p:scale>
          <a:sx n="49" d="100"/>
          <a:sy n="49" d="100"/>
        </p:scale>
        <p:origin x="77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8803FE-EA33-4F80-A8F8-1AC7C47CCF69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7325CA-BFF4-44AA-A03D-8098CD61DE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429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all of the following in how you approach your answers:</a:t>
            </a:r>
          </a:p>
          <a:p>
            <a:endParaRPr lang="en-GB" dirty="0"/>
          </a:p>
          <a:p>
            <a:r>
              <a:rPr lang="en-GB" dirty="0"/>
              <a:t>Advantages and disadvantages to demonstrate critical thinking.</a:t>
            </a:r>
          </a:p>
          <a:p>
            <a:r>
              <a:rPr lang="en-GB" dirty="0"/>
              <a:t>Brexit/globalisation </a:t>
            </a:r>
          </a:p>
          <a:p>
            <a:r>
              <a:rPr lang="en-GB" dirty="0"/>
              <a:t>VUCA environments</a:t>
            </a:r>
          </a:p>
          <a:p>
            <a:r>
              <a:rPr lang="en-GB" dirty="0"/>
              <a:t>UK Labour market</a:t>
            </a:r>
          </a:p>
          <a:p>
            <a:r>
              <a:rPr lang="en-GB" dirty="0"/>
              <a:t>Economic factors / fiscal policy </a:t>
            </a:r>
          </a:p>
          <a:p>
            <a:r>
              <a:rPr lang="en-GB" dirty="0" err="1"/>
              <a:t>Coronovirus</a:t>
            </a:r>
            <a:r>
              <a:rPr lang="en-GB" dirty="0"/>
              <a:t> implications etc.</a:t>
            </a:r>
          </a:p>
          <a:p>
            <a:endParaRPr lang="en-GB" dirty="0"/>
          </a:p>
          <a:p>
            <a:r>
              <a:rPr lang="en-GB" dirty="0"/>
              <a:t>Think about how your organisation is being affected (or will be affected by these factors) in terms of HR strategy: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894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231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Internal context: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Sector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Size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Structure (hierarchical, matrix, satellite etc)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Strategy formulation and communication (corporate)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Strategy formulation and communication (HR)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Performance – growing, retracting, diversifying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Financials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Contextual factors – redundancies, mergers, closers, restructures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6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1028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555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324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924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367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347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12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35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62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46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7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5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09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09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042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047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69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038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A65B1-D3B5-4EFB-BCAC-0CA7EA219A9C}" type="datetimeFigureOut">
              <a:rPr lang="en-GB" smtClean="0"/>
              <a:t>20/03/2020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530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edicaljane.com/2014/11/05/californias-prop-47-changes-state-drug-law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unior2.cumbresblogs.com/page/2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BA4EA-BF86-49F1-8D4A-D908466D69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Exam Preparation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1A1CA7-8F9E-4537-926B-A224DE07E5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160955"/>
            <a:ext cx="8534400" cy="17526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9900"/>
                </a:solidFill>
              </a:rPr>
              <a:t>Deborah Rees</a:t>
            </a:r>
          </a:p>
        </p:txBody>
      </p:sp>
    </p:spTree>
    <p:extLst>
      <p:ext uri="{BB962C8B-B14F-4D97-AF65-F5344CB8AC3E}">
        <p14:creationId xmlns:p14="http://schemas.microsoft.com/office/powerpoint/2010/main" val="2140946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0D7D7-2C1D-4CE9-906B-5F2B6E3F3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4325"/>
            <a:ext cx="10972800" cy="602184"/>
          </a:xfrm>
        </p:spPr>
        <p:txBody>
          <a:bodyPr>
            <a:normAutofit fontScale="90000"/>
          </a:bodyPr>
          <a:lstStyle/>
          <a:p>
            <a:r>
              <a:rPr lang="en-GB" dirty="0"/>
              <a:t>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F921B-02BA-4708-AF18-4680D4D36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98744"/>
            <a:ext cx="10972800" cy="470039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Book, 48 hours to complete – Two sections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Read the article and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 all of the first 3 questions in section 1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 Also,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or B in section 1.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Answer either question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or B for each question in section 2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 should answer a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of  8 questions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4 in section 1 and 4 in section 2. You must answer all 8 questions in order to achieve a pass.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/>
              <a:t>All questions </a:t>
            </a:r>
            <a:r>
              <a:rPr lang="en-GB" b="1" u="sng" dirty="0"/>
              <a:t>in section </a:t>
            </a:r>
            <a:r>
              <a:rPr lang="en-GB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1 are marked out of 20 and questions in section 2 out of 10</a:t>
            </a:r>
            <a:r>
              <a:rPr lang="en-GB" b="1" dirty="0"/>
              <a:t>.</a:t>
            </a:r>
            <a:endParaRPr lang="en-GB" dirty="0"/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/>
              <a:t>All answers should be justified as far as possible using appropriate theory and evidence.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To communicate your answers more clearly you may use whatever methods you wish, for example diagrams, flowcharts, bullet points; you need to provide an explanation of each. 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788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2DD74-5635-4F88-9AC8-2B430BB0E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ECFF6-9466-4390-8C7B-43CE0EB4A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articles in Section 1 from the two past papers on Moodle to give you a feel for the length of article in the exam.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From the topics we have discussed in class, what themes do you think are likely to feature?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743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4FBAF-4B3B-41C5-8887-925F9177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F8A14-4E4D-42B8-BBF0-9A4514C1FC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Make sure you answer the question!</a:t>
            </a:r>
          </a:p>
          <a:p>
            <a:r>
              <a:rPr lang="en-GB" dirty="0"/>
              <a:t>Include models, theories, best practice, organisational examples and employment law.</a:t>
            </a:r>
          </a:p>
          <a:p>
            <a:r>
              <a:rPr lang="en-GB" dirty="0"/>
              <a:t>Reference core text, other CIPD texts, CIPD factsheets, CIPD Reports, peer reviewed articles, Harvard Business Review articles, People Management, ONS statistics, Deloitte/World Economic Forum/McKinsey reports, TED talks, documentaries etc.</a:t>
            </a:r>
          </a:p>
        </p:txBody>
      </p:sp>
    </p:spTree>
    <p:extLst>
      <p:ext uri="{BB962C8B-B14F-4D97-AF65-F5344CB8AC3E}">
        <p14:creationId xmlns:p14="http://schemas.microsoft.com/office/powerpoint/2010/main" val="3331885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487AF-3105-4508-94FF-8D451CBA9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BFA78-EF5E-43E6-A849-C2F502017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Refer to the two past papers on Moodle and familiarise yourself with the format of the Section 2 questions.</a:t>
            </a:r>
          </a:p>
        </p:txBody>
      </p:sp>
    </p:spTree>
    <p:extLst>
      <p:ext uri="{BB962C8B-B14F-4D97-AF65-F5344CB8AC3E}">
        <p14:creationId xmlns:p14="http://schemas.microsoft.com/office/powerpoint/2010/main" val="2884782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BD816-2A61-43DF-9E43-ADCB043E5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5260"/>
            <a:ext cx="10972800" cy="501041"/>
          </a:xfrm>
        </p:spPr>
        <p:txBody>
          <a:bodyPr>
            <a:normAutofit fontScale="90000"/>
          </a:bodyPr>
          <a:lstStyle/>
          <a:p>
            <a:r>
              <a:rPr lang="en-GB" dirty="0"/>
              <a:t>Key Learning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3288E-18F4-4409-B3DD-14DE2C385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67427"/>
            <a:ext cx="11361107" cy="512314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Lots of references – show your awareness of different view points</a:t>
            </a:r>
          </a:p>
          <a:p>
            <a:r>
              <a:rPr lang="en-GB" dirty="0"/>
              <a:t>Need to include models, theory, best practice and employment law</a:t>
            </a:r>
          </a:p>
          <a:p>
            <a:r>
              <a:rPr lang="en-GB" dirty="0"/>
              <a:t>Technological trends – discuss the contrasting views</a:t>
            </a:r>
          </a:p>
          <a:p>
            <a:r>
              <a:rPr lang="en-GB" dirty="0"/>
              <a:t>Use CIPD sources – UK Working Lives Report, Employee Outlook Survey, Nutshell Articles, </a:t>
            </a:r>
            <a:r>
              <a:rPr lang="en-GB" dirty="0" err="1"/>
              <a:t>MegaTrends</a:t>
            </a:r>
            <a:r>
              <a:rPr lang="en-GB" dirty="0"/>
              <a:t> section, BREXIT Updates etc.</a:t>
            </a:r>
          </a:p>
          <a:p>
            <a:r>
              <a:rPr lang="en-GB" dirty="0"/>
              <a:t>Global sources – Gallup, Deloitte, McKinsey etc.</a:t>
            </a:r>
          </a:p>
          <a:p>
            <a:r>
              <a:rPr lang="en-GB" dirty="0"/>
              <a:t>Be up to date with BREXIT and </a:t>
            </a:r>
            <a:r>
              <a:rPr lang="en-GB" dirty="0" err="1"/>
              <a:t>Coronovirus</a:t>
            </a:r>
            <a:r>
              <a:rPr lang="en-GB" dirty="0"/>
              <a:t> – do not cite out of date information.</a:t>
            </a:r>
          </a:p>
          <a:p>
            <a:r>
              <a:rPr lang="en-GB" dirty="0"/>
              <a:t>Be knowledgeable of own company – corporate plan, annual report, internal context</a:t>
            </a:r>
          </a:p>
          <a:p>
            <a:r>
              <a:rPr lang="en-GB" dirty="0"/>
              <a:t>Recommendations need to be underpinned with sources throughout</a:t>
            </a:r>
          </a:p>
          <a:p>
            <a:r>
              <a:rPr lang="en-GB" dirty="0"/>
              <a:t>Give consideration to costs where appropriate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616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ABB7-35F7-40E6-AE0E-59FD64D23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14710"/>
          </a:xfrm>
        </p:spPr>
        <p:txBody>
          <a:bodyPr>
            <a:normAutofit fontScale="90000"/>
          </a:bodyPr>
          <a:lstStyle/>
          <a:p>
            <a:r>
              <a:rPr lang="en-GB" dirty="0"/>
              <a:t>Revision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3024-100A-4A20-8215-62D263263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39868"/>
            <a:ext cx="10972800" cy="437736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Write a PESTLE for each of the learning outcomes we have covered in class.</a:t>
            </a:r>
          </a:p>
          <a:p>
            <a:r>
              <a:rPr lang="en-GB" dirty="0"/>
              <a:t>Compile a list of useful references for each learning outcome </a:t>
            </a:r>
            <a:r>
              <a:rPr lang="en-GB" dirty="0" err="1"/>
              <a:t>i.e</a:t>
            </a:r>
            <a:r>
              <a:rPr lang="en-GB" dirty="0"/>
              <a:t> Engagement “Engage for Success” Report (2009).  Do this for each of the PESTLE factors.</a:t>
            </a:r>
          </a:p>
          <a:p>
            <a:r>
              <a:rPr lang="en-GB" dirty="0"/>
              <a:t>Make sure you have references for topics in the case study as soon as that is released (3 weeks prior to the exam).  </a:t>
            </a:r>
          </a:p>
          <a:p>
            <a:r>
              <a:rPr lang="en-GB" dirty="0"/>
              <a:t>Be up to date – read the latest People Management, CIPD resources, Government information on Brexit and </a:t>
            </a:r>
            <a:r>
              <a:rPr lang="en-GB" dirty="0" err="1"/>
              <a:t>Coronovirus</a:t>
            </a:r>
            <a:r>
              <a:rPr lang="en-GB" dirty="0"/>
              <a:t>.</a:t>
            </a:r>
          </a:p>
          <a:p>
            <a:r>
              <a:rPr lang="en-GB" dirty="0"/>
              <a:t>Know your organisation – talk to a senior manager about how your organisation is responding to the external environment.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252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ABB7-35F7-40E6-AE0E-59FD64D23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14710"/>
          </a:xfrm>
        </p:spPr>
        <p:txBody>
          <a:bodyPr>
            <a:normAutofit fontScale="90000"/>
          </a:bodyPr>
          <a:lstStyle/>
          <a:p>
            <a:r>
              <a:rPr lang="en-GB" dirty="0"/>
              <a:t>Think Back To Class ….What topics cropped up the most in discussion?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3024-100A-4A20-8215-62D263263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50762"/>
            <a:ext cx="10972800" cy="4377365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HR as a profession – strategic enough? Value adding, if so how?</a:t>
            </a:r>
          </a:p>
          <a:p>
            <a:r>
              <a:rPr lang="en-GB" dirty="0"/>
              <a:t>Consider the different components of HR and in what way HR could have influence to improve business performance through these</a:t>
            </a:r>
          </a:p>
          <a:p>
            <a:r>
              <a:rPr lang="en-GB" dirty="0"/>
              <a:t>The Business Partner Model of HR v others</a:t>
            </a:r>
          </a:p>
          <a:p>
            <a:r>
              <a:rPr lang="en-GB" dirty="0"/>
              <a:t>Engagement compared to other concepts and a critical evaluation of the same</a:t>
            </a:r>
          </a:p>
          <a:p>
            <a:r>
              <a:rPr lang="en-GB" dirty="0"/>
              <a:t>Culture and it’s Relationship with Strategy</a:t>
            </a:r>
          </a:p>
          <a:p>
            <a:r>
              <a:rPr lang="en-GB" dirty="0"/>
              <a:t>The Leadership timeline – how leadership has evolved over the decades, challenges leaders face</a:t>
            </a:r>
          </a:p>
          <a:p>
            <a:r>
              <a:rPr lang="en-GB" dirty="0"/>
              <a:t>The flexible workforce, the drivers, the barriers, the progress</a:t>
            </a:r>
          </a:p>
          <a:p>
            <a:r>
              <a:rPr lang="en-GB" dirty="0"/>
              <a:t>Change – recent, future and the role HR has to play</a:t>
            </a:r>
          </a:p>
          <a:p>
            <a:r>
              <a:rPr lang="en-GB" dirty="0"/>
              <a:t>Appraisals fit for purpose?</a:t>
            </a:r>
          </a:p>
          <a:p>
            <a:r>
              <a:rPr lang="en-GB" dirty="0"/>
              <a:t>Business Ethics</a:t>
            </a:r>
          </a:p>
          <a:p>
            <a:r>
              <a:rPr lang="en-GB" dirty="0"/>
              <a:t>Ethical standards in HR</a:t>
            </a:r>
          </a:p>
          <a:p>
            <a:r>
              <a:rPr lang="en-GB" dirty="0"/>
              <a:t>Technology / AI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359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ABB7-35F7-40E6-AE0E-59FD64D23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14710"/>
          </a:xfrm>
        </p:spPr>
        <p:txBody>
          <a:bodyPr>
            <a:normAutofit fontScale="90000"/>
          </a:bodyPr>
          <a:lstStyle/>
          <a:p>
            <a:r>
              <a:rPr lang="en-GB" dirty="0"/>
              <a:t>Show off Where You Can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3024-100A-4A20-8215-62D263263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50762"/>
            <a:ext cx="10972800" cy="437736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Recent legal changes</a:t>
            </a:r>
          </a:p>
          <a:p>
            <a:r>
              <a:rPr lang="en-GB" dirty="0"/>
              <a:t>Social drivers – Good Work Plan, Social Activism</a:t>
            </a:r>
          </a:p>
          <a:p>
            <a:r>
              <a:rPr lang="en-GB" dirty="0"/>
              <a:t>Economic fall-out of coronavirus, ethical implications and HR’s response to this outbreak etc.</a:t>
            </a:r>
          </a:p>
          <a:p>
            <a:r>
              <a:rPr lang="en-GB" dirty="0"/>
              <a:t>Environmentalism gaining momentum (Heathrow Airport)</a:t>
            </a:r>
          </a:p>
          <a:p>
            <a:r>
              <a:rPr lang="en-GB" dirty="0"/>
              <a:t>Pepper your answers with the most recent statistics and examples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82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FFEB2-3E54-4A90-881D-0119F6517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0312"/>
            <a:ext cx="10972800" cy="739036"/>
          </a:xfrm>
        </p:spPr>
        <p:txBody>
          <a:bodyPr>
            <a:normAutofit fontScale="90000"/>
          </a:bodyPr>
          <a:lstStyle/>
          <a:p>
            <a:r>
              <a:rPr lang="en-GB" dirty="0"/>
              <a:t>Topics from Peter Cheese (2019)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F831-D241-414E-9B22-E70DB7B1A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89348"/>
            <a:ext cx="10972800" cy="462788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Last decade – austerity following global financial crisis, continuing globalisation, growth of Asia, improved living standards and rates of employment</a:t>
            </a:r>
          </a:p>
          <a:p>
            <a:r>
              <a:rPr lang="en-GB" dirty="0"/>
              <a:t>Accelerating impact of technology – massive tech firms, gig economy, big data, social media driving mass communication and highlighting issues (#</a:t>
            </a:r>
            <a:r>
              <a:rPr lang="en-GB" dirty="0" err="1"/>
              <a:t>metoo</a:t>
            </a:r>
            <a:r>
              <a:rPr lang="en-GB" dirty="0"/>
              <a:t>)</a:t>
            </a:r>
          </a:p>
          <a:p>
            <a:r>
              <a:rPr lang="en-GB" dirty="0"/>
              <a:t>Companies having to adapt at a faster rate – skills gaps apparent</a:t>
            </a:r>
          </a:p>
          <a:p>
            <a:r>
              <a:rPr lang="en-GB" dirty="0"/>
              <a:t>Future of work – shorter week, job displacement, growing inequalities</a:t>
            </a:r>
          </a:p>
          <a:p>
            <a:r>
              <a:rPr lang="en-GB" dirty="0"/>
              <a:t>Capitalism being challenged – move to social enterprises, green enterprises</a:t>
            </a:r>
          </a:p>
          <a:p>
            <a:r>
              <a:rPr lang="en-GB" dirty="0"/>
              <a:t>National rhetoric becoming prominent (Brexit)</a:t>
            </a:r>
          </a:p>
          <a:p>
            <a:r>
              <a:rPr lang="en-GB" dirty="0"/>
              <a:t>Climate change</a:t>
            </a:r>
          </a:p>
          <a:p>
            <a:r>
              <a:rPr lang="en-GB" dirty="0"/>
              <a:t>Renewed focus on well-being – fair opportunities, inclusivity, good work, flexible working.</a:t>
            </a:r>
          </a:p>
          <a:p>
            <a:r>
              <a:rPr lang="en-GB" dirty="0"/>
              <a:t>Organisations being responsible entities, transparency and trust as key</a:t>
            </a:r>
          </a:p>
          <a:p>
            <a:r>
              <a:rPr lang="en-GB" dirty="0"/>
              <a:t>Global shifts - New Zealand – not just measuring economic growth – also mental health, well-being, low-emission economy, adapting to the digital age. </a:t>
            </a:r>
          </a:p>
        </p:txBody>
      </p:sp>
    </p:spTree>
    <p:extLst>
      <p:ext uri="{BB962C8B-B14F-4D97-AF65-F5344CB8AC3E}">
        <p14:creationId xmlns:p14="http://schemas.microsoft.com/office/powerpoint/2010/main" val="805086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FFEB2-3E54-4A90-881D-0119F6517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0312"/>
            <a:ext cx="10972800" cy="739036"/>
          </a:xfrm>
        </p:spPr>
        <p:txBody>
          <a:bodyPr>
            <a:normAutofit fontScale="90000"/>
          </a:bodyPr>
          <a:lstStyle/>
          <a:p>
            <a:r>
              <a:rPr lang="en-GB" dirty="0"/>
              <a:t>Moodle is your new ‘Mucker’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F831-D241-414E-9B22-E70DB7B1A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89348"/>
            <a:ext cx="10972800" cy="462788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harder your work …… the luckier you get</a:t>
            </a:r>
          </a:p>
          <a:p>
            <a:r>
              <a:rPr lang="en-GB" dirty="0"/>
              <a:t>Don’t take short-cuts.  Go through all of the learning outcomes week by week on Moodle.</a:t>
            </a:r>
          </a:p>
          <a:p>
            <a:r>
              <a:rPr lang="en-GB" dirty="0"/>
              <a:t>There is ample information on Moodle, together with the core text book – you will be able to provide basic answers to all of the questions for the exam</a:t>
            </a:r>
          </a:p>
          <a:p>
            <a:r>
              <a:rPr lang="en-GB" dirty="0"/>
              <a:t>For those who want to read around the subject / aim for the highest possible mark I have included an updated reading list under ‘week 6’ in light of the open-book format (please do not feel you have to source ALL of these books).</a:t>
            </a:r>
          </a:p>
        </p:txBody>
      </p:sp>
    </p:spTree>
    <p:extLst>
      <p:ext uri="{BB962C8B-B14F-4D97-AF65-F5344CB8AC3E}">
        <p14:creationId xmlns:p14="http://schemas.microsoft.com/office/powerpoint/2010/main" val="3986990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FFEB2-3E54-4A90-881D-0119F6517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0312"/>
            <a:ext cx="10972800" cy="739036"/>
          </a:xfrm>
        </p:spPr>
        <p:txBody>
          <a:bodyPr>
            <a:normAutofit fontScale="90000"/>
          </a:bodyPr>
          <a:lstStyle/>
          <a:p>
            <a:r>
              <a:rPr lang="en-GB" dirty="0"/>
              <a:t>I Know You Will Smash It!!!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F831-D241-414E-9B22-E70DB7B1A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89348"/>
            <a:ext cx="10972800" cy="4627885"/>
          </a:xfrm>
        </p:spPr>
        <p:txBody>
          <a:bodyPr>
            <a:normAutofit/>
          </a:bodyPr>
          <a:lstStyle/>
          <a:p>
            <a:r>
              <a:rPr lang="en-GB" dirty="0"/>
              <a:t>As you move through your revision, if you are uncertain about anything at all get in touch!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B37F99CC-27BA-408F-9BB8-A069330BB2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89889" y="2228242"/>
            <a:ext cx="7101192" cy="280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755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FFEB2-3E54-4A90-881D-0119F6517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0312"/>
            <a:ext cx="10972800" cy="739036"/>
          </a:xfrm>
        </p:spPr>
        <p:txBody>
          <a:bodyPr>
            <a:normAutofit fontScale="90000"/>
          </a:bodyPr>
          <a:lstStyle/>
          <a:p>
            <a:r>
              <a:rPr lang="en-GB" dirty="0"/>
              <a:t>I Know You Will Smash It!!!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F831-D241-414E-9B22-E70DB7B1A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89348"/>
            <a:ext cx="10972800" cy="46278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7C420800-EBA9-4460-95D5-34F54107BA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238500" y="889348"/>
            <a:ext cx="5715000" cy="434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8690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371</TotalTime>
  <Words>1106</Words>
  <Application>Microsoft Office PowerPoint</Application>
  <PresentationFormat>Widescreen</PresentationFormat>
  <Paragraphs>113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ThemeUWTSD</vt:lpstr>
      <vt:lpstr>Exam Preparation</vt:lpstr>
      <vt:lpstr>Exam</vt:lpstr>
      <vt:lpstr>Article</vt:lpstr>
      <vt:lpstr>Structuring answers</vt:lpstr>
      <vt:lpstr>Example Questions</vt:lpstr>
      <vt:lpstr>Key Learning Points</vt:lpstr>
      <vt:lpstr>Revision Plan</vt:lpstr>
      <vt:lpstr>Think Back To Class ….What topics cropped up the most in discussion? …</vt:lpstr>
      <vt:lpstr>Show off Where You Can ….</vt:lpstr>
      <vt:lpstr>Topics from Peter Cheese (2019)</vt:lpstr>
      <vt:lpstr>Moodle is your new ‘Mucker’</vt:lpstr>
      <vt:lpstr>I Know You Will Smash It!!!</vt:lpstr>
      <vt:lpstr>I Know You Will Smash It!!!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Deborah</cp:lastModifiedBy>
  <cp:revision>32</cp:revision>
  <dcterms:created xsi:type="dcterms:W3CDTF">2017-11-30T17:31:08Z</dcterms:created>
  <dcterms:modified xsi:type="dcterms:W3CDTF">2020-03-20T16:33:27Z</dcterms:modified>
</cp:coreProperties>
</file>