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5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1" r:id="rId6"/>
    <p:sldId id="262" r:id="rId7"/>
    <p:sldId id="265" r:id="rId8"/>
    <p:sldId id="264" r:id="rId9"/>
    <p:sldId id="263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07"/>
    <p:restoredTop sz="94728"/>
  </p:normalViewPr>
  <p:slideViewPr>
    <p:cSldViewPr snapToGrid="0">
      <p:cViewPr varScale="1">
        <p:scale>
          <a:sx n="77" d="100"/>
          <a:sy n="77" d="100"/>
        </p:scale>
        <p:origin x="208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0A272-D278-2447-BAF1-D956EFE9EF40}" type="datetimeFigureOut">
              <a:rPr lang="en-US" smtClean="0"/>
              <a:t>3/26/26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B1AE-3436-9B4F-ACCC-35864BD632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997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3B1AE-3436-9B4F-ACCC-35864BD632D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769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1E8A1-6DA8-4496-BCE8-03ED561CC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760"/>
            <a:ext cx="10515600" cy="2890202"/>
          </a:xfrm>
        </p:spPr>
        <p:txBody>
          <a:bodyPr anchor="b">
            <a:normAutofit/>
          </a:bodyPr>
          <a:lstStyle>
            <a:lvl1pPr algn="l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B24CCC-3D44-4BB5-AA35-A21607EF69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506150"/>
            <a:ext cx="10515600" cy="248348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F80F6-1855-44E9-BA95-5E00A06E7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3D7FFD-570A-4968-B943-AF87BB679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CE6A8-0665-4714-B241-6AFBA8C6F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285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2A8A8-ECDA-4018-ABB4-CC22892BE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0AE7C-51AF-4F0E-B5A3-8C7E1026C2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28C09-A717-49AB-B60E-433BC4692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11A47A-6E5A-4754-8B43-9CE556160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CA1EB-7AC7-4F86-90C0-AA980D887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499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95957-C46F-4F17-BC8C-6507E676E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65760"/>
            <a:ext cx="10515600" cy="3827868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D9661B-6633-4C8B-8B9C-E514DF851D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443817"/>
            <a:ext cx="10515600" cy="164583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274BF-C1CD-4709-B0A0-E9407DBEA7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9ADB94-0A5B-4B56-B0B1-1FF5580A4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CA668A-35AE-4CDF-AC4C-2BEEA9EE8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534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7F1FD-0E96-4963-9F09-92861572B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9E5F0-B650-4AFF-B90E-23B378684D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40876"/>
            <a:ext cx="5181600" cy="423608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D1747B-302D-476E-8F4F-E4B114C662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40876"/>
            <a:ext cx="5181600" cy="42360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0577D-22F7-4958-BB3D-6C9265EA1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C5B46-A8FB-4683-9618-3F6E07383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7887BD-93E9-4181-9D7F-940C3E173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42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63D79-FA27-4567-9032-AF722733E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77C1BF-703F-4992-BB0C-EB1E579C74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51823"/>
            <a:ext cx="5157787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2FCE1-6DC0-43B5-8016-89FD4AF5A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54741"/>
            <a:ext cx="5157787" cy="32349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2FED7A-67D0-43CC-889A-25F8849647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51823"/>
            <a:ext cx="5183188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31C176-48F2-44EC-B3A2-A144403D57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54741"/>
            <a:ext cx="5183188" cy="32349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9187B8-AC48-4FE7-8658-8A31E3731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3/26/26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CAB465-E22E-45DC-89C9-406121BCE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F9D1CF-F964-4405-8677-5F9E2A028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320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A3453-DD0F-41C0-8F4A-5DC343F5E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4E6313-506F-4456-B3D9-D9655538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3/26/26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26068-7707-41EC-93EF-A24CAF8FF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9C8A3C-8C01-4039-B47B-57D849758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834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892633-8C77-419D-B24D-2B3D44DBA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3/26/26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149D59-0A88-4A14-A740-4CCD9B526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A3DEF9-802F-444E-92D2-397862EEAB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646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23C20-3881-4F15-94F7-9D7B9F9E3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8F40F-6C2A-48EC-8F16-DA179A1DA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4638" y="457201"/>
            <a:ext cx="5800749" cy="540385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736B7E-D33D-48C7-97AC-5C0D9874FE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57600"/>
            <a:ext cx="4343400" cy="2211387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49BC5-FF58-463A-B4FA-F0F912F12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7072D7-4A2A-407F-A084-6AE8DD001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D4C41C-C368-475C-BDC1-DC5B29C78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9157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F67B0-865B-44ED-9DFE-36C73B0C8B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343400" cy="2971800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400" kern="1200" dirty="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3C5CF7-138A-437C-9E0A-FF41799703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61462" y="457201"/>
            <a:ext cx="5793925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117822-7770-4117-96A2-8D2FF0A010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664424"/>
            <a:ext cx="4343400" cy="2204564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295030-39C7-4814-A766-1A3E094EB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3/26/26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1F02CD-DC87-47B6-96C4-F6470B1D8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CFF531-02C2-4C1D-A692-704037806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75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926EC-DC54-4882-9D58-F201EA25C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804E7C-4CBA-49AF-B24C-1A1FF51C21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3C727-C0C7-4BBA-9CF5-6C1FAC76B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03986-C5B4-4956-AC6F-4F36186B8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5F941-E847-4C51-97D6-21066B26EB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780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0338D2-D9EE-4B67-97C1-08ABD57453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53848" y="365125"/>
            <a:ext cx="3999952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4B1422-6C1E-4422-80E8-34B0092FBF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626546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8B53C-3084-4BC0-A80E-DB41C04C6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766A6-3C10-4AB8-86A1-BB1F0CDA7EFE}" type="datetimeFigureOut">
              <a:rPr lang="en-US" smtClean="0"/>
              <a:t>3/26/26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6BFDE-DC70-4A6E-90B8-337FC4725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3578F-39AE-4F6F-9614-32EF672E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60201-1C40-4B39-813D-5CD9493BAE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310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6818BD-D734-48A1-8CC0-609D11E55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9D215A-D2A1-4903-A905-F8B06EF41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0875"/>
            <a:ext cx="10515600" cy="42360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2B88A-7A1D-4AA1-8536-28DC13DBA5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766A6-3C10-4AB8-86A1-BB1F0CDA7EFE}" type="datetimeFigureOut">
              <a:rPr lang="en-US" smtClean="0"/>
              <a:pPr/>
              <a:t>3/26/26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7FE925-0C4B-4BAE-9799-3A9D46D920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DAD54-E5C5-4D48-8592-BB22F0A851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60201-1C40-4B39-813D-5CD9493BAEE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960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34" r:id="rId6"/>
    <p:sldLayoutId id="2147483729" r:id="rId7"/>
    <p:sldLayoutId id="2147483730" r:id="rId8"/>
    <p:sldLayoutId id="2147483731" r:id="rId9"/>
    <p:sldLayoutId id="2147483733" r:id="rId10"/>
    <p:sldLayoutId id="214748373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5400" kern="1200" smtClean="0">
          <a:gradFill>
            <a:gsLst>
              <a:gs pos="100000">
                <a:schemeClr val="tx2"/>
              </a:gs>
              <a:gs pos="0">
                <a:schemeClr val="accent1"/>
              </a:gs>
            </a:gsLst>
            <a:lin ang="0" scaled="1"/>
          </a:gradFill>
          <a:latin typeface="Aharoni" panose="02010803020104030203" pitchFamily="2" charset="-79"/>
          <a:ea typeface="+mn-ea"/>
          <a:cs typeface="Angsana New" panose="02020603050405020304" pitchFamily="18" charset="-34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et.co.uk/en-GB/pret-jobs" TargetMode="External"/><Relationship Id="rId3" Type="http://schemas.openxmlformats.org/officeDocument/2006/relationships/hyperlink" Target="https://jurnal.tau.ac.id/index.php/jml/article/view/40/20" TargetMode="External"/><Relationship Id="rId7" Type="http://schemas.openxmlformats.org/officeDocument/2006/relationships/hyperlink" Target="https://www.pret.co.uk/en-GB/about-pret" TargetMode="External"/><Relationship Id="rId2" Type="http://schemas.openxmlformats.org/officeDocument/2006/relationships/hyperlink" Target="https://www.ijfmr.com/papers/2025/3/45643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xpress-franchise.com/en/articles/pret-a-manger-a-success-story-made-in-the-united-kingdom/" TargetMode="External"/><Relationship Id="rId5" Type="http://schemas.openxmlformats.org/officeDocument/2006/relationships/hyperlink" Target="https://www.structural-learning.com/post/skinners-theories" TargetMode="External"/><Relationship Id="rId10" Type="http://schemas.openxmlformats.org/officeDocument/2006/relationships/hyperlink" Target="https://www.theguardian.com/business/2025/apr/03/we-introduced-avocado-to-the-high-street-how-pret-conquered-london-and-began-eyeing-the-rest-of-the-world" TargetMode="External"/><Relationship Id="rId4" Type="http://schemas.openxmlformats.org/officeDocument/2006/relationships/hyperlink" Target="https://edition.cnn.com/world/maslows-hierarchy-of-needs-explained-wellness-cec" TargetMode="External"/><Relationship Id="rId9" Type="http://schemas.openxmlformats.org/officeDocument/2006/relationships/hyperlink" Target="https://www.theguardian.com/small-business-network/2015/apr/14/pret-a-manger-happy-coffee-chai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hite background with dots and lines&#10;&#10;AI-generated content may be incorrect.">
            <a:extLst>
              <a:ext uri="{FF2B5EF4-FFF2-40B4-BE49-F238E27FC236}">
                <a16:creationId xmlns:a16="http://schemas.microsoft.com/office/drawing/2014/main" id="{CA0B8DDD-D4CF-6AB9-AA6F-855E1DE675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870" r="1" b="1"/>
          <a:stretch>
            <a:fillRect/>
          </a:stretch>
        </p:blipFill>
        <p:spPr>
          <a:xfrm>
            <a:off x="594360" y="596644"/>
            <a:ext cx="11007454" cy="56647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297BEF-97B3-ECE3-047B-C25830BE66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66051" y="2771328"/>
            <a:ext cx="7856850" cy="1132152"/>
          </a:xfrm>
        </p:spPr>
        <p:txBody>
          <a:bodyPr anchor="ctr">
            <a:normAutofit/>
          </a:bodyPr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Developing and Managing individuals and teams.</a:t>
            </a: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LCLM</a:t>
            </a:r>
            <a:r>
              <a:rPr lang="en-US" sz="4000" dirty="0">
                <a:solidFill>
                  <a:schemeClr val="tx1"/>
                </a:solidFill>
              </a:rPr>
              <a:t>5002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6B671B-884D-BCF1-9D6D-CA62D7AD4C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37401" y="4299384"/>
            <a:ext cx="3316398" cy="1711194"/>
          </a:xfrm>
        </p:spPr>
        <p:txBody>
          <a:bodyPr>
            <a:normAutofit/>
          </a:bodyPr>
          <a:lstStyle/>
          <a:p>
            <a:pPr algn="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C0BAE8E-4599-0FA7-3B6F-5609484E500B}"/>
              </a:ext>
            </a:extLst>
          </p:cNvPr>
          <p:cNvSpPr txBox="1">
            <a:spLocks/>
          </p:cNvSpPr>
          <p:nvPr/>
        </p:nvSpPr>
        <p:spPr>
          <a:xfrm>
            <a:off x="697246" y="4639727"/>
            <a:ext cx="7856850" cy="15836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6600" kern="1200">
                <a:gradFill>
                  <a:gsLst>
                    <a:gs pos="100000">
                      <a:schemeClr val="tx2"/>
                    </a:gs>
                    <a:gs pos="0">
                      <a:schemeClr val="accent1"/>
                    </a:gs>
                  </a:gsLst>
                  <a:lin ang="0" scaled="1"/>
                </a:gradFill>
                <a:latin typeface="Aharoni" panose="02010803020104030203" pitchFamily="2" charset="-79"/>
                <a:ea typeface="+mn-ea"/>
                <a:cs typeface="Angsana New" panose="02020603050405020304" pitchFamily="18" charset="-34"/>
              </a:defRPr>
            </a:lvl1pPr>
          </a:lstStyle>
          <a:p>
            <a:pPr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Student ID: 2416071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Student name: Roberts </a:t>
            </a:r>
            <a:r>
              <a:rPr lang="en-GB" sz="1800" b="1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Znotins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>
              <a:buNone/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Submission Date: 19.03.2026.</a:t>
            </a: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Lecturer: Amer Kareem</a:t>
            </a:r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C379B59E-F51E-3FBE-B026-D997FA124D6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4632" y="963025"/>
            <a:ext cx="2895600" cy="96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623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white background with dots and lines&#10;&#10;AI-generated content may be incorrect.">
            <a:extLst>
              <a:ext uri="{FF2B5EF4-FFF2-40B4-BE49-F238E27FC236}">
                <a16:creationId xmlns:a16="http://schemas.microsoft.com/office/drawing/2014/main" id="{6C12737A-0035-57CF-6987-0AFFE51D5A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5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147747-BD52-A32B-6103-9532437B4553}"/>
              </a:ext>
            </a:extLst>
          </p:cNvPr>
          <p:cNvSpPr txBox="1"/>
          <p:nvPr/>
        </p:nvSpPr>
        <p:spPr>
          <a:xfrm>
            <a:off x="383059" y="284205"/>
            <a:ext cx="76608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+mj-lt"/>
              </a:rPr>
              <a:t>Table of contents: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E7122A1-BE99-D758-A862-D9EAAAF39F03}"/>
              </a:ext>
            </a:extLst>
          </p:cNvPr>
          <p:cNvSpPr txBox="1"/>
          <p:nvPr/>
        </p:nvSpPr>
        <p:spPr>
          <a:xfrm>
            <a:off x="585215" y="1048512"/>
            <a:ext cx="74586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Introduction of Pret A Manger		2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1070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E67B67-9F3D-6AA3-A776-35FEE5AB64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dots and lines&#10;&#10;AI-generated content may be incorrect.">
            <a:extLst>
              <a:ext uri="{FF2B5EF4-FFF2-40B4-BE49-F238E27FC236}">
                <a16:creationId xmlns:a16="http://schemas.microsoft.com/office/drawing/2014/main" id="{E3CEFADB-B03D-6959-9D02-28300A1769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85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65E28CE-727E-6708-57E6-9A7294E61614}"/>
              </a:ext>
            </a:extLst>
          </p:cNvPr>
          <p:cNvSpPr txBox="1"/>
          <p:nvPr/>
        </p:nvSpPr>
        <p:spPr>
          <a:xfrm>
            <a:off x="433650" y="1504122"/>
            <a:ext cx="49268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US" sz="2500" b="1" dirty="0">
                <a:latin typeface="Arial" panose="020B0604020202020204" pitchFamily="34" charset="0"/>
                <a:cs typeface="Arial" panose="020B0604020202020204" pitchFamily="34" charset="0"/>
              </a:rPr>
              <a:t> to Pret A Manger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8236FF-52AF-03F8-57B4-7C2873605147}"/>
              </a:ext>
            </a:extLst>
          </p:cNvPr>
          <p:cNvSpPr txBox="1"/>
          <p:nvPr/>
        </p:nvSpPr>
        <p:spPr>
          <a:xfrm>
            <a:off x="133570" y="3373453"/>
            <a:ext cx="767354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Founded in 1983 by Julian Metcalfe and Sinclair Beecham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All food is handmade in shop kitchens, with unsold items donated to charity via The Pret Foundation (est. 1995) to combat poverty and homelessness.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Pret's core recruitment strategy is to hire passionate individuals and then train them in the necessary skills.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Happy staff leads to happy customers.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9" name="Picture 5" descr="A branch of Pret in the historic Mary Queen of Scots House in Fleet Street, London.">
            <a:extLst>
              <a:ext uri="{FF2B5EF4-FFF2-40B4-BE49-F238E27FC236}">
                <a16:creationId xmlns:a16="http://schemas.microsoft.com/office/drawing/2014/main" id="{E7237F65-0212-802E-7F80-458F1EFE0D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0236" y="0"/>
            <a:ext cx="6281744" cy="3373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673EF4-C3A9-DE39-34F8-6F11A28D4142}"/>
              </a:ext>
            </a:extLst>
          </p:cNvPr>
          <p:cNvSpPr txBox="1"/>
          <p:nvPr/>
        </p:nvSpPr>
        <p:spPr>
          <a:xfrm>
            <a:off x="10912903" y="3373453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Fig.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620F36-F629-4CB1-DA7D-659F35095316}"/>
              </a:ext>
            </a:extLst>
          </p:cNvPr>
          <p:cNvSpPr txBox="1"/>
          <p:nvPr/>
        </p:nvSpPr>
        <p:spPr>
          <a:xfrm>
            <a:off x="8344526" y="4937761"/>
            <a:ext cx="34927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Pret. (n.d.).  The Guardian. (2015, April 14).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61687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5983C0-700A-B6E2-1055-D743CE9B19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dots and lines&#10;&#10;AI-generated content may be incorrect.">
            <a:extLst>
              <a:ext uri="{FF2B5EF4-FFF2-40B4-BE49-F238E27FC236}">
                <a16:creationId xmlns:a16="http://schemas.microsoft.com/office/drawing/2014/main" id="{9A18CE0B-553B-D826-9205-8270314BA0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5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397F4E-39C5-664E-149F-66B27CE87815}"/>
              </a:ext>
            </a:extLst>
          </p:cNvPr>
          <p:cNvSpPr txBox="1"/>
          <p:nvPr/>
        </p:nvSpPr>
        <p:spPr>
          <a:xfrm>
            <a:off x="2793999" y="243506"/>
            <a:ext cx="621211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Job roles: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4382B0-B285-128B-4622-A5A772EFB979}"/>
              </a:ext>
            </a:extLst>
          </p:cNvPr>
          <p:cNvSpPr txBox="1"/>
          <p:nvPr/>
        </p:nvSpPr>
        <p:spPr>
          <a:xfrm>
            <a:off x="204459" y="766726"/>
            <a:ext cx="38462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Barista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0D405A0-7BE1-AE7B-84B3-4EF4F0DA5B87}"/>
              </a:ext>
            </a:extLst>
          </p:cNvPr>
          <p:cNvSpPr txBox="1"/>
          <p:nvPr/>
        </p:nvSpPr>
        <p:spPr>
          <a:xfrm>
            <a:off x="8759352" y="846322"/>
            <a:ext cx="38462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Front of house leader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7BCFF54-3DBE-FB2C-F3A8-34A65695EE95}"/>
              </a:ext>
            </a:extLst>
          </p:cNvPr>
          <p:cNvSpPr txBox="1"/>
          <p:nvPr/>
        </p:nvSpPr>
        <p:spPr>
          <a:xfrm>
            <a:off x="91068" y="1166836"/>
            <a:ext cx="306614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Skilled individual, who has to specific skills, however, needs to work with  the team to create the smooth running of service with positive vibes.</a:t>
            </a:r>
          </a:p>
          <a:p>
            <a:endParaRPr lang="en-US" dirty="0"/>
          </a:p>
          <a:p>
            <a:r>
              <a:rPr lang="en-US" dirty="0"/>
              <a:t>Passionate for coffee</a:t>
            </a:r>
          </a:p>
          <a:p>
            <a:r>
              <a:rPr lang="en-US" dirty="0"/>
              <a:t>Costumer  service experience</a:t>
            </a:r>
          </a:p>
          <a:p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56967AC-C82D-5B47-C55C-24018B145348}"/>
              </a:ext>
            </a:extLst>
          </p:cNvPr>
          <p:cNvSpPr txBox="1"/>
          <p:nvPr/>
        </p:nvSpPr>
        <p:spPr>
          <a:xfrm>
            <a:off x="8634413" y="1246432"/>
            <a:ext cx="343262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Has to motivate and lead the team by example whilst achieving exceptional guest experience and profit to the company.</a:t>
            </a:r>
          </a:p>
          <a:p>
            <a:endParaRPr lang="en-US" dirty="0"/>
          </a:p>
          <a:p>
            <a:r>
              <a:rPr lang="en-US" dirty="0"/>
              <a:t>Hand on approach</a:t>
            </a:r>
          </a:p>
          <a:p>
            <a:r>
              <a:rPr lang="en-US" dirty="0"/>
              <a:t>Maintain standards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D970F2A-9C74-CA3B-E62A-849EB024E216}"/>
              </a:ext>
            </a:extLst>
          </p:cNvPr>
          <p:cNvSpPr txBox="1"/>
          <p:nvPr/>
        </p:nvSpPr>
        <p:spPr>
          <a:xfrm>
            <a:off x="-1815802" y="5400609"/>
            <a:ext cx="62121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Balance is crucial.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20C3499-0076-8D2E-5462-26FD575B5CB1}"/>
              </a:ext>
            </a:extLst>
          </p:cNvPr>
          <p:cNvSpPr txBox="1"/>
          <p:nvPr/>
        </p:nvSpPr>
        <p:spPr>
          <a:xfrm>
            <a:off x="1290255" y="5890325"/>
            <a:ext cx="87251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 kind, honest and generous	 Spread joy every day 	Bring your passion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					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026703B-9C23-74FA-DBF2-FC13FC6F43D0}"/>
              </a:ext>
            </a:extLst>
          </p:cNvPr>
          <p:cNvSpPr txBox="1"/>
          <p:nvPr/>
        </p:nvSpPr>
        <p:spPr>
          <a:xfrm>
            <a:off x="2793999" y="4966713"/>
            <a:ext cx="62121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Pret values for both roles: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0877FD3-CA00-7915-7856-E4120A71AAB9}"/>
              </a:ext>
            </a:extLst>
          </p:cNvPr>
          <p:cNvSpPr txBox="1"/>
          <p:nvPr/>
        </p:nvSpPr>
        <p:spPr>
          <a:xfrm>
            <a:off x="7096627" y="5413062"/>
            <a:ext cx="62121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Experience needed*</a:t>
            </a:r>
          </a:p>
          <a:p>
            <a:pPr algn="ctr"/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2DC73D8-E0BF-0866-C219-0CD50BF7ECF8}"/>
              </a:ext>
            </a:extLst>
          </p:cNvPr>
          <p:cNvSpPr txBox="1"/>
          <p:nvPr/>
        </p:nvSpPr>
        <p:spPr>
          <a:xfrm>
            <a:off x="5092799" y="6617083"/>
            <a:ext cx="93326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					</a:t>
            </a:r>
            <a:endParaRPr lang="en-US" dirty="0"/>
          </a:p>
        </p:txBody>
      </p:sp>
      <p:pic>
        <p:nvPicPr>
          <p:cNvPr id="1026" name="Picture 2" descr="A customer pays for his sandwich at Pret.">
            <a:extLst>
              <a:ext uri="{FF2B5EF4-FFF2-40B4-BE49-F238E27FC236}">
                <a16:creationId xmlns:a16="http://schemas.microsoft.com/office/drawing/2014/main" id="{71B910FD-FC9C-D159-7960-55A9AEDBAC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825" y="803446"/>
            <a:ext cx="5529431" cy="368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6A2DAFA-3E0A-5DBF-CF23-51978B7E7721}"/>
              </a:ext>
            </a:extLst>
          </p:cNvPr>
          <p:cNvSpPr txBox="1"/>
          <p:nvPr/>
        </p:nvSpPr>
        <p:spPr>
          <a:xfrm>
            <a:off x="7713248" y="4482876"/>
            <a:ext cx="9997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Fig. 2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CCA77C-2961-D43F-B34E-6CD698F18667}"/>
              </a:ext>
            </a:extLst>
          </p:cNvPr>
          <p:cNvSpPr txBox="1"/>
          <p:nvPr/>
        </p:nvSpPr>
        <p:spPr>
          <a:xfrm>
            <a:off x="8671188" y="4436851"/>
            <a:ext cx="28548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Pret a Manger. (2024). The Guardian. (2025, April 3).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98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B505F8-99B1-1034-0959-9D6D4E6B88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dots and lines&#10;&#10;AI-generated content may be incorrect.">
            <a:extLst>
              <a:ext uri="{FF2B5EF4-FFF2-40B4-BE49-F238E27FC236}">
                <a16:creationId xmlns:a16="http://schemas.microsoft.com/office/drawing/2014/main" id="{B646EDE3-3C86-5FFF-6062-9FA237A4E1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5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A7153C5-464F-620C-BD06-6F463585AC2E}"/>
              </a:ext>
            </a:extLst>
          </p:cNvPr>
          <p:cNvSpPr txBox="1"/>
          <p:nvPr/>
        </p:nvSpPr>
        <p:spPr>
          <a:xfrm>
            <a:off x="1267649" y="1452167"/>
            <a:ext cx="586467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Brief history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Modern recruitment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Steps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Identify the Role</a:t>
            </a:r>
          </a:p>
          <a:p>
            <a:pPr marL="342900" indent="-342900"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Consider coast and benefits</a:t>
            </a:r>
          </a:p>
          <a:p>
            <a:pPr marL="342900" indent="-342900"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Use referrals</a:t>
            </a:r>
          </a:p>
          <a:p>
            <a:pPr marL="342900" indent="-342900"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Value great candidates</a:t>
            </a:r>
          </a:p>
          <a:p>
            <a:pPr marL="342900" indent="-342900"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Train your interviewers.</a:t>
            </a:r>
          </a:p>
          <a:p>
            <a:pPr marL="342900" indent="-342900"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Create positive hiring experience.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D328E5-4C1D-E08E-0EA2-372F9D88AA46}"/>
              </a:ext>
            </a:extLst>
          </p:cNvPr>
          <p:cNvSpPr txBox="1"/>
          <p:nvPr/>
        </p:nvSpPr>
        <p:spPr>
          <a:xfrm>
            <a:off x="4355869" y="282633"/>
            <a:ext cx="45221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Recruitment process</a:t>
            </a:r>
          </a:p>
          <a:p>
            <a:endParaRPr lang="en-US" sz="28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46881E-E439-BA57-674C-BCABE6784D1E}"/>
              </a:ext>
            </a:extLst>
          </p:cNvPr>
          <p:cNvSpPr txBox="1"/>
          <p:nvPr/>
        </p:nvSpPr>
        <p:spPr>
          <a:xfrm>
            <a:off x="9077498" y="4621876"/>
            <a:ext cx="27764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Azmy, A. (2018).,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Avancha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K. M. (2024).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2965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82E0EA-8355-7012-97EC-557E422D66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dots and lines&#10;&#10;AI-generated content may be incorrect.">
            <a:extLst>
              <a:ext uri="{FF2B5EF4-FFF2-40B4-BE49-F238E27FC236}">
                <a16:creationId xmlns:a16="http://schemas.microsoft.com/office/drawing/2014/main" id="{53C59039-9DB3-4AF6-332B-81B792A4AC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5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D9FBD7A-1510-2B9B-319B-A34AB6897DF6}"/>
              </a:ext>
            </a:extLst>
          </p:cNvPr>
          <p:cNvSpPr txBox="1"/>
          <p:nvPr/>
        </p:nvSpPr>
        <p:spPr>
          <a:xfrm>
            <a:off x="1013254" y="506627"/>
            <a:ext cx="354638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Training And development</a:t>
            </a:r>
          </a:p>
          <a:p>
            <a:endParaRPr lang="en-US" dirty="0"/>
          </a:p>
          <a:p>
            <a:r>
              <a:rPr lang="en-US" dirty="0"/>
              <a:t>Pret values, training and development.</a:t>
            </a:r>
          </a:p>
          <a:p>
            <a:endParaRPr lang="en-US" dirty="0"/>
          </a:p>
          <a:p>
            <a:r>
              <a:rPr lang="en-US" dirty="0"/>
              <a:t>Identify </a:t>
            </a:r>
          </a:p>
          <a:p>
            <a:r>
              <a:rPr lang="en-US" dirty="0"/>
              <a:t>Barista</a:t>
            </a:r>
          </a:p>
          <a:p>
            <a:r>
              <a:rPr lang="en-US" dirty="0"/>
              <a:t>Fron of house leader</a:t>
            </a:r>
          </a:p>
          <a:p>
            <a:endParaRPr lang="en-US" dirty="0"/>
          </a:p>
          <a:p>
            <a:r>
              <a:rPr lang="en-US" dirty="0"/>
              <a:t>Analyze</a:t>
            </a:r>
          </a:p>
          <a:p>
            <a:endParaRPr lang="en-US" dirty="0"/>
          </a:p>
          <a:p>
            <a:r>
              <a:rPr lang="en-US" dirty="0"/>
              <a:t>Motive</a:t>
            </a:r>
          </a:p>
          <a:p>
            <a:endParaRPr lang="en-US" dirty="0"/>
          </a:p>
          <a:p>
            <a:r>
              <a:rPr lang="en-US" dirty="0"/>
              <a:t>Classic </a:t>
            </a:r>
          </a:p>
          <a:p>
            <a:endParaRPr lang="en-US" dirty="0"/>
          </a:p>
          <a:p>
            <a:r>
              <a:rPr lang="en-US" dirty="0" err="1"/>
              <a:t>Maslows</a:t>
            </a:r>
            <a:r>
              <a:rPr lang="en-US" dirty="0"/>
              <a:t> Hierarchy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 descr="A white background with dots and lines&#10;&#10;AI-generated content may be incorrect.">
            <a:extLst>
              <a:ext uri="{FF2B5EF4-FFF2-40B4-BE49-F238E27FC236}">
                <a16:creationId xmlns:a16="http://schemas.microsoft.com/office/drawing/2014/main" id="{EA8FD2FA-734F-A8EA-F19A-EB2C2F237B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58"/>
          <a:stretch>
            <a:fillRect/>
          </a:stretch>
        </p:blipFill>
        <p:spPr>
          <a:xfrm>
            <a:off x="-118531" y="0"/>
            <a:ext cx="12462931" cy="7010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2CDE9D7-17BB-91D4-BE42-5C5B571E4458}"/>
              </a:ext>
            </a:extLst>
          </p:cNvPr>
          <p:cNvSpPr txBox="1"/>
          <p:nvPr/>
        </p:nvSpPr>
        <p:spPr>
          <a:xfrm>
            <a:off x="2525486" y="12046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B3308B-4AB7-CB39-5E91-BE1AAC23F94E}"/>
              </a:ext>
            </a:extLst>
          </p:cNvPr>
          <p:cNvSpPr txBox="1"/>
          <p:nvPr/>
        </p:nvSpPr>
        <p:spPr>
          <a:xfrm>
            <a:off x="2413574" y="270834"/>
            <a:ext cx="7068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Training, development and motivation strategies.</a:t>
            </a:r>
          </a:p>
        </p:txBody>
      </p:sp>
      <p:pic>
        <p:nvPicPr>
          <p:cNvPr id="2054" name="Picture 6" descr="Maslow's hierarchy of needs is typically represented as a pyramid.">
            <a:extLst>
              <a:ext uri="{FF2B5EF4-FFF2-40B4-BE49-F238E27FC236}">
                <a16:creationId xmlns:a16="http://schemas.microsoft.com/office/drawing/2014/main" id="{A0064081-A8B4-805F-0F7C-AA41E49198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633" y="719062"/>
            <a:ext cx="7586056" cy="506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D65265D-A7FC-83F6-36C4-6843FC56299C}"/>
              </a:ext>
            </a:extLst>
          </p:cNvPr>
          <p:cNvSpPr txBox="1"/>
          <p:nvPr/>
        </p:nvSpPr>
        <p:spPr>
          <a:xfrm>
            <a:off x="9482031" y="5449577"/>
            <a:ext cx="847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Fig. 3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A01AB03-E854-4D16-D202-94AA55991D12}"/>
              </a:ext>
            </a:extLst>
          </p:cNvPr>
          <p:cNvSpPr txBox="1"/>
          <p:nvPr/>
        </p:nvSpPr>
        <p:spPr>
          <a:xfrm>
            <a:off x="8312727" y="931025"/>
            <a:ext cx="34414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Maslow’s hierarchy of needs explains needs for motivation for employees.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C21B9CE-77AC-32AD-2A8A-D02E1338CC78}"/>
              </a:ext>
            </a:extLst>
          </p:cNvPr>
          <p:cNvSpPr txBox="1"/>
          <p:nvPr/>
        </p:nvSpPr>
        <p:spPr>
          <a:xfrm>
            <a:off x="9905980" y="4634314"/>
            <a:ext cx="1845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CNN. (2024).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643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21C3EA-8C8B-B64D-AFC6-7E4D4246EB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dots and lines&#10;&#10;AI-generated content may be incorrect.">
            <a:extLst>
              <a:ext uri="{FF2B5EF4-FFF2-40B4-BE49-F238E27FC236}">
                <a16:creationId xmlns:a16="http://schemas.microsoft.com/office/drawing/2014/main" id="{55A98D0F-5AA3-9C14-567D-3503499F8F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5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9118A6D-52AF-E38A-6B14-5C014CC48AB3}"/>
              </a:ext>
            </a:extLst>
          </p:cNvPr>
          <p:cNvSpPr txBox="1"/>
          <p:nvPr/>
        </p:nvSpPr>
        <p:spPr>
          <a:xfrm>
            <a:off x="1013254" y="506627"/>
            <a:ext cx="354638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Training And development</a:t>
            </a:r>
          </a:p>
          <a:p>
            <a:endParaRPr lang="en-US" dirty="0"/>
          </a:p>
          <a:p>
            <a:r>
              <a:rPr lang="en-US" dirty="0"/>
              <a:t>Pret values, training and development.</a:t>
            </a:r>
          </a:p>
          <a:p>
            <a:endParaRPr lang="en-US" dirty="0"/>
          </a:p>
          <a:p>
            <a:r>
              <a:rPr lang="en-US" dirty="0"/>
              <a:t>Identify </a:t>
            </a:r>
          </a:p>
          <a:p>
            <a:r>
              <a:rPr lang="en-US" dirty="0"/>
              <a:t>Barista</a:t>
            </a:r>
          </a:p>
          <a:p>
            <a:r>
              <a:rPr lang="en-US" dirty="0"/>
              <a:t>Fron of house leader</a:t>
            </a:r>
          </a:p>
          <a:p>
            <a:endParaRPr lang="en-US" dirty="0"/>
          </a:p>
          <a:p>
            <a:r>
              <a:rPr lang="en-US" dirty="0"/>
              <a:t>Analyze</a:t>
            </a:r>
          </a:p>
          <a:p>
            <a:endParaRPr lang="en-US" dirty="0"/>
          </a:p>
          <a:p>
            <a:r>
              <a:rPr lang="en-US" dirty="0"/>
              <a:t>Motive</a:t>
            </a:r>
          </a:p>
          <a:p>
            <a:endParaRPr lang="en-US" dirty="0"/>
          </a:p>
          <a:p>
            <a:r>
              <a:rPr lang="en-US" dirty="0"/>
              <a:t>Classic </a:t>
            </a:r>
          </a:p>
          <a:p>
            <a:endParaRPr lang="en-US" dirty="0"/>
          </a:p>
          <a:p>
            <a:r>
              <a:rPr lang="en-US" dirty="0" err="1"/>
              <a:t>Maslows</a:t>
            </a:r>
            <a:r>
              <a:rPr lang="en-US" dirty="0"/>
              <a:t> Hierarchy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 descr="A white background with dots and lines&#10;&#10;AI-generated content may be incorrect.">
            <a:extLst>
              <a:ext uri="{FF2B5EF4-FFF2-40B4-BE49-F238E27FC236}">
                <a16:creationId xmlns:a16="http://schemas.microsoft.com/office/drawing/2014/main" id="{F79D5CDE-F4D8-9593-26CA-D68D90086E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58"/>
          <a:stretch>
            <a:fillRect/>
          </a:stretch>
        </p:blipFill>
        <p:spPr>
          <a:xfrm>
            <a:off x="-118531" y="0"/>
            <a:ext cx="12462931" cy="7010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C15AF5-90C6-AE5D-7EB1-419FFE0CE5D1}"/>
              </a:ext>
            </a:extLst>
          </p:cNvPr>
          <p:cNvSpPr txBox="1"/>
          <p:nvPr/>
        </p:nvSpPr>
        <p:spPr>
          <a:xfrm>
            <a:off x="2525486" y="12046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C09834-AFC1-26B0-E8D1-D371D6DE9459}"/>
              </a:ext>
            </a:extLst>
          </p:cNvPr>
          <p:cNvSpPr txBox="1"/>
          <p:nvPr/>
        </p:nvSpPr>
        <p:spPr>
          <a:xfrm>
            <a:off x="2413574" y="270834"/>
            <a:ext cx="7068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Training, development and motivation strategies.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1BB89F-9C3B-A9CE-0A9E-15DDB3DC0460}"/>
              </a:ext>
            </a:extLst>
          </p:cNvPr>
          <p:cNvSpPr txBox="1"/>
          <p:nvPr/>
        </p:nvSpPr>
        <p:spPr>
          <a:xfrm>
            <a:off x="7441257" y="3831466"/>
            <a:ext cx="6983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Humanism/ Experimental Learning</a:t>
            </a:r>
          </a:p>
        </p:txBody>
      </p:sp>
      <p:pic>
        <p:nvPicPr>
          <p:cNvPr id="2050" name="Picture 2" descr="Kolb's experiential learning cycle">
            <a:extLst>
              <a:ext uri="{FF2B5EF4-FFF2-40B4-BE49-F238E27FC236}">
                <a16:creationId xmlns:a16="http://schemas.microsoft.com/office/drawing/2014/main" id="{E7600CB7-C974-73F3-CBA1-94E3752270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9438" y="4325439"/>
            <a:ext cx="2879175" cy="256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e Application of Skinner's Theories in Modern Education">
            <a:extLst>
              <a:ext uri="{FF2B5EF4-FFF2-40B4-BE49-F238E27FC236}">
                <a16:creationId xmlns:a16="http://schemas.microsoft.com/office/drawing/2014/main" id="{82B0CC7C-71E1-FC4E-106B-C3F75C8E03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96" y="4273059"/>
            <a:ext cx="4652356" cy="2612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1F617DE-50AC-1707-4CBD-1A450BADC4EA}"/>
              </a:ext>
            </a:extLst>
          </p:cNvPr>
          <p:cNvSpPr txBox="1"/>
          <p:nvPr/>
        </p:nvSpPr>
        <p:spPr>
          <a:xfrm>
            <a:off x="1530734" y="3854642"/>
            <a:ext cx="1765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Behaviorism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DAF4E3E-F1EA-FB74-AF19-4715EA5EF09C}"/>
              </a:ext>
            </a:extLst>
          </p:cNvPr>
          <p:cNvSpPr txBox="1"/>
          <p:nvPr/>
        </p:nvSpPr>
        <p:spPr>
          <a:xfrm>
            <a:off x="9379527" y="1878072"/>
            <a:ext cx="847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Fig. 4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95B2D9-6832-2D74-B1E9-F8C37F3BA9FC}"/>
              </a:ext>
            </a:extLst>
          </p:cNvPr>
          <p:cNvSpPr txBox="1"/>
          <p:nvPr/>
        </p:nvSpPr>
        <p:spPr>
          <a:xfrm>
            <a:off x="4649747" y="6520981"/>
            <a:ext cx="847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Fig. 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E45CE75-7AF7-3214-CF5B-F34AD1631686}"/>
              </a:ext>
            </a:extLst>
          </p:cNvPr>
          <p:cNvSpPr txBox="1"/>
          <p:nvPr/>
        </p:nvSpPr>
        <p:spPr>
          <a:xfrm>
            <a:off x="10947164" y="6421207"/>
            <a:ext cx="847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Fig. 6</a:t>
            </a:r>
          </a:p>
        </p:txBody>
      </p:sp>
      <p:pic>
        <p:nvPicPr>
          <p:cNvPr id="3074" name="Picture 2" descr="Explore Jean Piaget's groundbreaking theory of cognitive development and  its impact on understanding how children learn and think across stages of  growth.">
            <a:extLst>
              <a:ext uri="{FF2B5EF4-FFF2-40B4-BE49-F238E27FC236}">
                <a16:creationId xmlns:a16="http://schemas.microsoft.com/office/drawing/2014/main" id="{2B8F65DD-FF6E-E042-4FA4-E1A8F539E3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2472" y="875959"/>
            <a:ext cx="6567055" cy="2815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225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5ADD33-B308-C52A-85F9-214D1B50F0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dots and lines&#10;&#10;AI-generated content may be incorrect.">
            <a:extLst>
              <a:ext uri="{FF2B5EF4-FFF2-40B4-BE49-F238E27FC236}">
                <a16:creationId xmlns:a16="http://schemas.microsoft.com/office/drawing/2014/main" id="{5CD74400-7EBA-1329-C90F-76FF2C8D13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5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1103EC-556E-E50C-1E1F-87AC76EF41F0}"/>
              </a:ext>
            </a:extLst>
          </p:cNvPr>
          <p:cNvSpPr txBox="1"/>
          <p:nvPr/>
        </p:nvSpPr>
        <p:spPr>
          <a:xfrm>
            <a:off x="1013254" y="506627"/>
            <a:ext cx="354638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Training And development</a:t>
            </a:r>
          </a:p>
          <a:p>
            <a:endParaRPr lang="en-US" dirty="0"/>
          </a:p>
          <a:p>
            <a:r>
              <a:rPr lang="en-US" dirty="0"/>
              <a:t>Pret values, training and development.</a:t>
            </a:r>
          </a:p>
          <a:p>
            <a:endParaRPr lang="en-US" dirty="0"/>
          </a:p>
          <a:p>
            <a:r>
              <a:rPr lang="en-US" dirty="0"/>
              <a:t>Identify </a:t>
            </a:r>
          </a:p>
          <a:p>
            <a:r>
              <a:rPr lang="en-US" dirty="0"/>
              <a:t>Barista</a:t>
            </a:r>
          </a:p>
          <a:p>
            <a:r>
              <a:rPr lang="en-US" dirty="0"/>
              <a:t>Fron of house leader</a:t>
            </a:r>
          </a:p>
          <a:p>
            <a:endParaRPr lang="en-US" dirty="0"/>
          </a:p>
          <a:p>
            <a:r>
              <a:rPr lang="en-US" dirty="0"/>
              <a:t>Analyze</a:t>
            </a:r>
          </a:p>
          <a:p>
            <a:endParaRPr lang="en-US" dirty="0"/>
          </a:p>
          <a:p>
            <a:r>
              <a:rPr lang="en-US" dirty="0"/>
              <a:t>Motive</a:t>
            </a:r>
          </a:p>
          <a:p>
            <a:endParaRPr lang="en-US" dirty="0"/>
          </a:p>
          <a:p>
            <a:r>
              <a:rPr lang="en-US" dirty="0"/>
              <a:t>Classic </a:t>
            </a:r>
          </a:p>
          <a:p>
            <a:endParaRPr lang="en-US" dirty="0"/>
          </a:p>
          <a:p>
            <a:r>
              <a:rPr lang="en-US" dirty="0" err="1"/>
              <a:t>Maslows</a:t>
            </a:r>
            <a:r>
              <a:rPr lang="en-US" dirty="0"/>
              <a:t> Hierarchy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 descr="A white background with dots and lines&#10;&#10;AI-generated content may be incorrect.">
            <a:extLst>
              <a:ext uri="{FF2B5EF4-FFF2-40B4-BE49-F238E27FC236}">
                <a16:creationId xmlns:a16="http://schemas.microsoft.com/office/drawing/2014/main" id="{FE1CB7F1-A3D5-A84A-D54A-E300E36422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58"/>
          <a:stretch>
            <a:fillRect/>
          </a:stretch>
        </p:blipFill>
        <p:spPr>
          <a:xfrm>
            <a:off x="-118531" y="0"/>
            <a:ext cx="12462931" cy="7010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2E1E3E-A75C-E89B-4767-82E23C9AE8EE}"/>
              </a:ext>
            </a:extLst>
          </p:cNvPr>
          <p:cNvSpPr txBox="1"/>
          <p:nvPr/>
        </p:nvSpPr>
        <p:spPr>
          <a:xfrm>
            <a:off x="2525486" y="12046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5745BD-8F6A-8767-87C0-D25F77576D9E}"/>
              </a:ext>
            </a:extLst>
          </p:cNvPr>
          <p:cNvSpPr txBox="1"/>
          <p:nvPr/>
        </p:nvSpPr>
        <p:spPr>
          <a:xfrm>
            <a:off x="1695796" y="396587"/>
            <a:ext cx="96760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Pret a Manger approach on development and training.</a:t>
            </a:r>
          </a:p>
          <a:p>
            <a:pPr algn="ctr"/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54504C-2770-D0F4-2D68-A117DF789198}"/>
              </a:ext>
            </a:extLst>
          </p:cNvPr>
          <p:cNvSpPr txBox="1"/>
          <p:nvPr/>
        </p:nvSpPr>
        <p:spPr>
          <a:xfrm>
            <a:off x="1398405" y="1166786"/>
            <a:ext cx="98414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company invests significantly in its people, providing training and development opportunities at all levels. (Moore, 2015)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B078FE-2E7F-4D5C-80C5-29B03423C177}"/>
              </a:ext>
            </a:extLst>
          </p:cNvPr>
          <p:cNvSpPr txBox="1"/>
          <p:nvPr/>
        </p:nvSpPr>
        <p:spPr>
          <a:xfrm>
            <a:off x="3257892" y="3105578"/>
            <a:ext cx="612247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Internal Growth and Opportunity</a:t>
            </a:r>
          </a:p>
          <a:p>
            <a:endParaRPr lang="en-GB" sz="2400" dirty="0"/>
          </a:p>
          <a:p>
            <a:r>
              <a:rPr lang="en-GB" sz="2400" dirty="0"/>
              <a:t>Diversity and belonging </a:t>
            </a:r>
          </a:p>
          <a:p>
            <a:endParaRPr lang="en-GB" sz="2400" dirty="0"/>
          </a:p>
          <a:p>
            <a:r>
              <a:rPr lang="en-GB" sz="2400" dirty="0"/>
              <a:t>Pace and variety </a:t>
            </a:r>
          </a:p>
          <a:p>
            <a:endParaRPr lang="en-GB" sz="2400" dirty="0"/>
          </a:p>
          <a:p>
            <a:r>
              <a:rPr lang="en-GB" sz="2400" dirty="0"/>
              <a:t>Community and purpose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03046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056919-3302-5712-240C-76C5E9AAED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dots and lines&#10;&#10;AI-generated content may be incorrect.">
            <a:extLst>
              <a:ext uri="{FF2B5EF4-FFF2-40B4-BE49-F238E27FC236}">
                <a16:creationId xmlns:a16="http://schemas.microsoft.com/office/drawing/2014/main" id="{8DCF5CE1-C803-32CA-747D-B35D807145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5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281C1F5-3D2A-C78B-0716-3A4DFD0C93A2}"/>
              </a:ext>
            </a:extLst>
          </p:cNvPr>
          <p:cNvSpPr txBox="1"/>
          <p:nvPr/>
        </p:nvSpPr>
        <p:spPr>
          <a:xfrm>
            <a:off x="1013254" y="506627"/>
            <a:ext cx="354638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Training And development</a:t>
            </a:r>
          </a:p>
          <a:p>
            <a:endParaRPr lang="en-US" dirty="0"/>
          </a:p>
          <a:p>
            <a:r>
              <a:rPr lang="en-US" dirty="0"/>
              <a:t>Pret values, training and development.</a:t>
            </a:r>
          </a:p>
          <a:p>
            <a:endParaRPr lang="en-US" dirty="0"/>
          </a:p>
          <a:p>
            <a:r>
              <a:rPr lang="en-US" dirty="0"/>
              <a:t>Identify </a:t>
            </a:r>
          </a:p>
          <a:p>
            <a:r>
              <a:rPr lang="en-US" dirty="0"/>
              <a:t>Barista</a:t>
            </a:r>
          </a:p>
          <a:p>
            <a:r>
              <a:rPr lang="en-US" dirty="0"/>
              <a:t>Fron of house leader</a:t>
            </a:r>
          </a:p>
          <a:p>
            <a:endParaRPr lang="en-US" dirty="0"/>
          </a:p>
          <a:p>
            <a:r>
              <a:rPr lang="en-US" dirty="0"/>
              <a:t>Analyze</a:t>
            </a:r>
          </a:p>
          <a:p>
            <a:endParaRPr lang="en-US" dirty="0"/>
          </a:p>
          <a:p>
            <a:r>
              <a:rPr lang="en-US" dirty="0"/>
              <a:t>Motive</a:t>
            </a:r>
          </a:p>
          <a:p>
            <a:endParaRPr lang="en-US" dirty="0"/>
          </a:p>
          <a:p>
            <a:r>
              <a:rPr lang="en-US" dirty="0"/>
              <a:t>Classic </a:t>
            </a:r>
          </a:p>
          <a:p>
            <a:endParaRPr lang="en-US" dirty="0"/>
          </a:p>
          <a:p>
            <a:r>
              <a:rPr lang="en-US" dirty="0" err="1"/>
              <a:t>Maslows</a:t>
            </a:r>
            <a:r>
              <a:rPr lang="en-US" dirty="0"/>
              <a:t> Hierarchy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 descr="A white background with dots and lines&#10;&#10;AI-generated content may be incorrect.">
            <a:extLst>
              <a:ext uri="{FF2B5EF4-FFF2-40B4-BE49-F238E27FC236}">
                <a16:creationId xmlns:a16="http://schemas.microsoft.com/office/drawing/2014/main" id="{F4101CD8-F82F-8002-E415-DB5A4D1189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58"/>
          <a:stretch>
            <a:fillRect/>
          </a:stretch>
        </p:blipFill>
        <p:spPr>
          <a:xfrm>
            <a:off x="-118531" y="0"/>
            <a:ext cx="12462931" cy="7010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543419-A82D-ED07-45DE-42F9BFB8E0C3}"/>
              </a:ext>
            </a:extLst>
          </p:cNvPr>
          <p:cNvSpPr txBox="1"/>
          <p:nvPr/>
        </p:nvSpPr>
        <p:spPr>
          <a:xfrm>
            <a:off x="2525486" y="12046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D5EE81-ED27-7A36-3D79-40A71D08B082}"/>
              </a:ext>
            </a:extLst>
          </p:cNvPr>
          <p:cNvSpPr txBox="1"/>
          <p:nvPr/>
        </p:nvSpPr>
        <p:spPr>
          <a:xfrm>
            <a:off x="4559644" y="245017"/>
            <a:ext cx="2290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1AC27D-2001-F10E-A018-50DEE2BB1FF5}"/>
              </a:ext>
            </a:extLst>
          </p:cNvPr>
          <p:cNvSpPr txBox="1"/>
          <p:nvPr/>
        </p:nvSpPr>
        <p:spPr>
          <a:xfrm>
            <a:off x="881149" y="1064029"/>
            <a:ext cx="1060704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presentation effectively outlines Pret's commitment to hire right people. It promotes on internal growth, diversity, and provides a sense of community and purpose to its people. This investment in training and development not only ensures smooth operations but also creates clear career pathways for individuals. As a result, they can progress from roles like barista to front of house leader or even CEO.</a:t>
            </a:r>
          </a:p>
          <a:p>
            <a:pPr algn="just"/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2105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88E3A7-AA3E-8ED7-CEB8-B23CEFB465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999D8B8-4C89-A725-2A40-833500D2F59B}"/>
              </a:ext>
            </a:extLst>
          </p:cNvPr>
          <p:cNvSpPr txBox="1"/>
          <p:nvPr/>
        </p:nvSpPr>
        <p:spPr>
          <a:xfrm>
            <a:off x="2525486" y="12046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FFA148-ED85-9BD6-8A1F-A243760C4538}"/>
              </a:ext>
            </a:extLst>
          </p:cNvPr>
          <p:cNvSpPr txBox="1"/>
          <p:nvPr/>
        </p:nvSpPr>
        <p:spPr>
          <a:xfrm>
            <a:off x="4559644" y="245017"/>
            <a:ext cx="2290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Referances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3A9323-2E24-F563-778E-3FD44F9C4B5C}"/>
              </a:ext>
            </a:extLst>
          </p:cNvPr>
          <p:cNvSpPr txBox="1"/>
          <p:nvPr/>
        </p:nvSpPr>
        <p:spPr>
          <a:xfrm>
            <a:off x="548639" y="768237"/>
            <a:ext cx="10440785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Avancha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K. M. (2024).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Hiring new employees and keeping the current ones are both essential for a company’s long-term success.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[Online].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https://www.ijfmr.com/papers/2025/3/45643.pdf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22/03/2026).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Azmy, A. (2018). Recruitment Strategy to Hire the Best People for Organization.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Management and Leadership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1(2), pp. 1-3. [Online].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https://jurnal.tau.ac.id/index.php/jml/article/view/40/20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(Accessed: 24/03/2026).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Bressler, M. S. (2014).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Effective Strategies for Hiring Employees.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[Online].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https://www.ijfmr.com/papers/2025/3/45643.pdf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19/03/2026).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CNN. (2024).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Maslow's Hierarchy of Needs Explained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https://edition.cnn.com/world/maslows-hierarchy-of-needs-explained-wellness-cec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[19/03/2026]).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Main, P. (2023, March 28).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Skinner's Theories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Structural Learning. Retrieved from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https://www.structural-learning.com/post/skinners-theories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L'Express Franchise (2024)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Pret à Manger: a success story made in the United Kingdom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https://lexpress-franchise.com/en/articles/pret-a-manger-a-success-story-made-in-the-united-kingdom/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(19/03/2026).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Parihar, P. and Sharma, D. (2025)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Effective Recruitment Strategy to Improve Your Hiring Process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International Journal for Multidisciplinary Research (IJFMR), 7(3).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https://www.ijfmr.com/papers/2025/3/45643.pdf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[23/03/2026]).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Pret. (n.d.).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About Pret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https://www.pret.co.uk/en-GB/about-pret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[24/03/2026]).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Pret. (n.d.).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Pret Jobs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https://www.pret.co.uk/en-GB/pret-jobs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[20/03/2026]).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Pret a Manger. (2024).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Pret à Manger: a success story made in the United Kingdom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https://lexpress-franchise.com/en/articles/pret-a-manger-a-success-story-made-in-the-united-kingdom/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[16/03/2026]).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Guardian. (2015, April 14). We introduced avocado to the high street: how Pret conquered London – and began eyeing the rest of the world.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Guardian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https://www.theguardian.com/small-business-network/2015/apr/14/pret-a-manger-happy-coffee-chain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[25/03/2026]).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Guardian. (2025, April 3). We introduced avocado to the high street: how Pret conquered London – and began eyeing the rest of the world.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Guardian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[Online]. 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https://www.theguardian.com/business/2025/apr/03/we-introduced-avocado-to-the-high-street-how-pret-conquered-london-and-began-eyeing-the-rest-of-the-world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(Accessed: [17/03/2026]).</a:t>
            </a:r>
          </a:p>
          <a:p>
            <a:endParaRPr lang="en-GB" dirty="0"/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6475311"/>
      </p:ext>
    </p:extLst>
  </p:cSld>
  <p:clrMapOvr>
    <a:masterClrMapping/>
  </p:clrMapOvr>
</p:sld>
</file>

<file path=ppt/theme/theme1.xml><?xml version="1.0" encoding="utf-8"?>
<a:theme xmlns:a="http://schemas.openxmlformats.org/drawingml/2006/main" name="FadeVTI">
  <a:themeElements>
    <a:clrScheme name="gradient">
      <a:dk1>
        <a:sysClr val="windowText" lastClr="000000"/>
      </a:dk1>
      <a:lt1>
        <a:sysClr val="window" lastClr="FFFFFF"/>
      </a:lt1>
      <a:dk2>
        <a:srgbClr val="203040"/>
      </a:dk2>
      <a:lt2>
        <a:srgbClr val="ECF0F0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DA2A69"/>
      </a:accent6>
      <a:hlink>
        <a:srgbClr val="3E8FF1"/>
      </a:hlink>
      <a:folHlink>
        <a:srgbClr val="939393"/>
      </a:folHlink>
    </a:clrScheme>
    <a:fontScheme name="Custom 49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deVTI" id="{1194088A-B135-4437-9FD8-7466BBC13A13}" vid="{B787DE2F-1995-45D8-A8E2-6B5CC521AC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3391</TotalTime>
  <Words>1086</Words>
  <Application>Microsoft Macintosh PowerPoint</Application>
  <PresentationFormat>Widescreen</PresentationFormat>
  <Paragraphs>176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Aharoni</vt:lpstr>
      <vt:lpstr>Aptos</vt:lpstr>
      <vt:lpstr>Arial</vt:lpstr>
      <vt:lpstr>Avenir Next LT Pro</vt:lpstr>
      <vt:lpstr>FadeVTI</vt:lpstr>
      <vt:lpstr>Developing and Managing individuals and teams. LCLM5002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Roberts Znotins (2416071)</dc:creator>
  <cp:lastModifiedBy>Roberts Znotins (2416071)</cp:lastModifiedBy>
  <cp:revision>6</cp:revision>
  <dcterms:created xsi:type="dcterms:W3CDTF">2026-03-23T11:25:10Z</dcterms:created>
  <dcterms:modified xsi:type="dcterms:W3CDTF">2026-03-26T13:57:41Z</dcterms:modified>
</cp:coreProperties>
</file>