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0"/>
  </p:notesMasterIdLst>
  <p:sldIdLst>
    <p:sldId id="256" r:id="rId3"/>
    <p:sldId id="284" r:id="rId4"/>
    <p:sldId id="317" r:id="rId5"/>
    <p:sldId id="292" r:id="rId6"/>
    <p:sldId id="338" r:id="rId7"/>
    <p:sldId id="301" r:id="rId8"/>
    <p:sldId id="337" r:id="rId9"/>
    <p:sldId id="321" r:id="rId10"/>
    <p:sldId id="305" r:id="rId11"/>
    <p:sldId id="325" r:id="rId12"/>
    <p:sldId id="291" r:id="rId13"/>
    <p:sldId id="329" r:id="rId14"/>
    <p:sldId id="333" r:id="rId15"/>
    <p:sldId id="263" r:id="rId16"/>
    <p:sldId id="306" r:id="rId17"/>
    <p:sldId id="312" r:id="rId18"/>
    <p:sldId id="302" r:id="rId19"/>
    <p:sldId id="335" r:id="rId20"/>
    <p:sldId id="307" r:id="rId21"/>
    <p:sldId id="295" r:id="rId22"/>
    <p:sldId id="261" r:id="rId23"/>
    <p:sldId id="332" r:id="rId24"/>
    <p:sldId id="320" r:id="rId25"/>
    <p:sldId id="336" r:id="rId26"/>
    <p:sldId id="286" r:id="rId27"/>
    <p:sldId id="328" r:id="rId28"/>
    <p:sldId id="285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11FDD8-FD4E-4A33-A2CB-E6DBF1F90C7C}" v="2" dt="2023-04-27T12:27:58.0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257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186" y="25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60" d="100"/>
        <a:sy n="6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Relationship Id="rId35" Type="http://schemas.microsoft.com/office/2015/10/relationships/revisionInfo" Target="revisionInfo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BADFD5-8A8A-4CDE-A386-06469E8CD5CA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040330-0A4E-45AB-97C5-49E7D6523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288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B8EB170B-E1B9-4FC5-9B75-F16D3CAD26EC}" type="slidenum">
              <a:rPr lang="en-GB">
                <a:solidFill>
                  <a:prstClr val="black"/>
                </a:solidFill>
              </a:rPr>
              <a:pPr>
                <a:defRPr/>
              </a:pPr>
              <a:t>7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226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8EB170B-E1B9-4FC5-9B75-F16D3CAD26EC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94177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445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687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163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564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925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146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199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190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899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358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1A169-6760-4451-B567-DD5E360501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076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27/04/2023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3368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27/04/2023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6954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27/04/2023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7835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27/04/2023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8817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27/04/2023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6042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27/04/2023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13850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27/04/2023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042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27/04/2023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08123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27/04/2023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2367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27/04/2023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3847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27/04/2023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286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71A169-6760-4451-B567-DD5E360501F2}" type="datetimeFigureOut">
              <a:rPr lang="en-GB" smtClean="0"/>
              <a:t>27/04/2023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197F62-6C3C-41F7-A1BC-A026399F9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704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27/04/2023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540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imd.wales.gov.uk/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imd.gov.wales/explore?lang=en#domain=overall&amp;&amp;z=8&amp;lat=52.4137&amp;lng=-4.2000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mailto:Mike.durke@uwtsd.ac.uk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fed.org/thinkers/alinsky.htm" TargetMode="External"/><Relationship Id="rId2" Type="http://schemas.openxmlformats.org/officeDocument/2006/relationships/hyperlink" Target="http://ec.europa.eu/regional_policy/sources/docgener/presenta/cities/cities_en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alesonline.co.uk/news/wales-news/12-year-old-cushion-who-1300516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1211244-6654-4B48-91D0-7B86848F71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709" b="27111"/>
          <a:stretch/>
        </p:blipFill>
        <p:spPr>
          <a:xfrm>
            <a:off x="20" y="10"/>
            <a:ext cx="12191980" cy="4571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126E481-B945-4179-BD79-05E96E9B29E1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314" y="5091762"/>
            <a:ext cx="8202015" cy="1264588"/>
          </a:xfrm>
        </p:spPr>
        <p:txBody>
          <a:bodyPr anchor="ctr">
            <a:noAutofit/>
          </a:bodyPr>
          <a:lstStyle/>
          <a:p>
            <a:pPr algn="r"/>
            <a:r>
              <a:rPr lang="en-GB" sz="7200" dirty="0"/>
              <a:t>Harmony Conference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499107" y="5091763"/>
            <a:ext cx="2974207" cy="1264587"/>
          </a:xfrm>
        </p:spPr>
        <p:txBody>
          <a:bodyPr anchor="ctr">
            <a:normAutofit/>
          </a:bodyPr>
          <a:lstStyle/>
          <a:p>
            <a:pPr algn="l"/>
            <a:r>
              <a:rPr lang="en-GB" sz="2800" dirty="0"/>
              <a:t>Arts Hall, Lampeter</a:t>
            </a:r>
          </a:p>
          <a:p>
            <a:pPr algn="l"/>
            <a:r>
              <a:rPr lang="en-GB" sz="2800" dirty="0"/>
              <a:t>14</a:t>
            </a:r>
            <a:r>
              <a:rPr lang="en-GB" sz="2800" baseline="30000" dirty="0"/>
              <a:t>th</a:t>
            </a:r>
            <a:r>
              <a:rPr lang="en-GB" sz="2800" dirty="0"/>
              <a:t> March 2018</a:t>
            </a:r>
          </a:p>
          <a:p>
            <a:pPr algn="l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502911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2660072" y="1085221"/>
            <a:ext cx="7060977" cy="2545745"/>
          </a:xfrm>
        </p:spPr>
        <p:txBody>
          <a:bodyPr>
            <a:normAutofit/>
          </a:bodyPr>
          <a:lstStyle/>
          <a:p>
            <a:r>
              <a:rPr lang="en-GB" sz="4100" dirty="0">
                <a:solidFill>
                  <a:schemeClr val="bg1"/>
                </a:solidFill>
              </a:rPr>
              <a:t>Mike Durke</a:t>
            </a:r>
          </a:p>
          <a:p>
            <a:r>
              <a:rPr lang="en-GB" sz="2400" dirty="0">
                <a:solidFill>
                  <a:schemeClr val="bg1"/>
                </a:solidFill>
              </a:rPr>
              <a:t>MA (Child Welfare), MBA, PGCE (PCET), BA (Hons) Philosophy</a:t>
            </a:r>
          </a:p>
          <a:p>
            <a:r>
              <a:rPr lang="en-GB" sz="2400" dirty="0" err="1">
                <a:solidFill>
                  <a:schemeClr val="bg1"/>
                </a:solidFill>
              </a:rPr>
              <a:t>CMgr</a:t>
            </a:r>
            <a:r>
              <a:rPr lang="en-GB" sz="2400" dirty="0">
                <a:solidFill>
                  <a:schemeClr val="bg1"/>
                </a:solidFill>
              </a:rPr>
              <a:t>, FCMI, FHEA</a:t>
            </a:r>
          </a:p>
          <a:p>
            <a:r>
              <a:rPr lang="en-GB" sz="2400" dirty="0">
                <a:solidFill>
                  <a:schemeClr val="bg1"/>
                </a:solidFill>
                <a:hlinkClick r:id="rId2"/>
              </a:rPr>
              <a:t>Mike.durke@uwtsd.ac.uk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2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6F18D81-930F-45C0-8E80-18980D37E710}"/>
              </a:ext>
            </a:extLst>
          </p:cNvPr>
          <p:cNvSpPr/>
          <p:nvPr/>
        </p:nvSpPr>
        <p:spPr>
          <a:xfrm>
            <a:off x="516867" y="3807799"/>
            <a:ext cx="612363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'Disharmony</a:t>
            </a:r>
          </a:p>
          <a:p>
            <a:r>
              <a:rPr lang="en-US" sz="4000" b="1" dirty="0">
                <a:solidFill>
                  <a:schemeClr val="bg1"/>
                </a:solidFill>
              </a:rPr>
              <a:t>and Harmony in Building Community'</a:t>
            </a:r>
            <a:endParaRPr lang="en-GB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C3C01E1-9835-4ED5-8DF0-2A35AB9A7C0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30"/>
          <a:stretch/>
        </p:blipFill>
        <p:spPr>
          <a:xfrm>
            <a:off x="-1" y="-28"/>
            <a:ext cx="12192000" cy="6855958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C55ACC-A2F6-403C-A3A4-D59B3734D45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9DC5E5-2534-48A0-AAD1-742397ED6D1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948" r="9848" b="1"/>
          <a:stretch/>
        </p:blipFill>
        <p:spPr>
          <a:xfrm>
            <a:off x="6021086" y="544802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BB2B33-F5E7-4CB1-84EE-F1BEEEF39B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043" y="1075539"/>
            <a:ext cx="5937956" cy="470482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36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Townhill</a:t>
            </a:r>
            <a:r>
              <a:rPr lang="en-US" sz="36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Swansea: notorious in the media as an unwelcoming, hostile community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6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first URBAN Community Initiative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600" b="1" dirty="0"/>
              <a:t>The Phoenix Centre: as a vehicle for sustainability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600" b="1" dirty="0"/>
              <a:t>Lessons &amp; future direction</a:t>
            </a:r>
            <a:endParaRPr lang="en-US" sz="3600" b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47294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2C538B3-2899-4EED-9983-8D3DA9DE61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111" y="39021"/>
            <a:ext cx="5779911" cy="67799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D21CC1D-7F0B-49C4-8ED4-132F005EBA2D}"/>
              </a:ext>
            </a:extLst>
          </p:cNvPr>
          <p:cNvSpPr txBox="1"/>
          <p:nvPr/>
        </p:nvSpPr>
        <p:spPr>
          <a:xfrm>
            <a:off x="6587836" y="39021"/>
            <a:ext cx="5434831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165 cities participated in </a:t>
            </a:r>
            <a:r>
              <a:rPr lang="en-US" sz="4000" dirty="0"/>
              <a:t>URBAN I and URBAN II</a:t>
            </a:r>
          </a:p>
          <a:p>
            <a:endParaRPr lang="en-GB" sz="4000" dirty="0"/>
          </a:p>
          <a:p>
            <a:r>
              <a:rPr lang="en-GB" sz="4000" b="1" dirty="0"/>
              <a:t>URBAN I 1994 – 1999: </a:t>
            </a:r>
          </a:p>
          <a:p>
            <a:r>
              <a:rPr lang="en-GB" sz="4000" dirty="0"/>
              <a:t>15 in UK, 1 in Wales (</a:t>
            </a:r>
            <a:r>
              <a:rPr lang="en-GB" sz="4000" dirty="0" err="1"/>
              <a:t>Townhill</a:t>
            </a:r>
            <a:r>
              <a:rPr lang="en-GB" sz="4000" dirty="0"/>
              <a:t>, Swansea)</a:t>
            </a:r>
          </a:p>
          <a:p>
            <a:endParaRPr lang="en-GB" sz="4000" dirty="0"/>
          </a:p>
          <a:p>
            <a:r>
              <a:rPr lang="en-GB" sz="4000" b="1" dirty="0"/>
              <a:t>URBAN II 2000 – 2006: </a:t>
            </a:r>
          </a:p>
          <a:p>
            <a:r>
              <a:rPr lang="en-GB" sz="4000" dirty="0"/>
              <a:t>11 in UK, 1 in Wales (West Wrexham)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397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  <a:extLst>
              <a:ext uri="{FF2B5EF4-FFF2-40B4-BE49-F238E27FC236}">
                <a16:creationId xmlns:a16="http://schemas.microsoft.com/office/drawing/2014/main" id="{0CC8D912-BA58-4EBF-982F-1A4F98C942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085" y="352425"/>
            <a:ext cx="9553575" cy="61531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BD9AD3-6905-49C8-A8C0-34DF3C3C92D7}"/>
              </a:ext>
            </a:extLst>
          </p:cNvPr>
          <p:cNvSpPr txBox="1"/>
          <p:nvPr/>
        </p:nvSpPr>
        <p:spPr>
          <a:xfrm>
            <a:off x="9019712" y="62145"/>
            <a:ext cx="3092253" cy="255454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Welsh Index of Multiple Deprivation (WIMD)</a:t>
            </a:r>
          </a:p>
        </p:txBody>
      </p:sp>
    </p:spTree>
    <p:extLst>
      <p:ext uri="{BB962C8B-B14F-4D97-AF65-F5344CB8AC3E}">
        <p14:creationId xmlns:p14="http://schemas.microsoft.com/office/powerpoint/2010/main" val="30308173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map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A3D7AF2D-37A5-41A2-B576-ABEC9566C59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608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ED84A385-2D58-49F9-8749-20C9F646D1B6}"/>
              </a:ext>
            </a:extLst>
          </p:cNvPr>
          <p:cNvSpPr/>
          <p:nvPr/>
        </p:nvSpPr>
        <p:spPr>
          <a:xfrm>
            <a:off x="3771510" y="4162008"/>
            <a:ext cx="1468582" cy="1219200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  <a:latin typeface="Calibri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FA7AEF9-C620-4DF5-9631-7BFDE38FD62C}"/>
              </a:ext>
            </a:extLst>
          </p:cNvPr>
          <p:cNvSpPr/>
          <p:nvPr/>
        </p:nvSpPr>
        <p:spPr>
          <a:xfrm>
            <a:off x="4505801" y="4608946"/>
            <a:ext cx="2707284" cy="1618417"/>
          </a:xfrm>
          <a:prstGeom prst="ellipse">
            <a:avLst/>
          </a:prstGeom>
          <a:noFill/>
          <a:ln w="76200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  <a:latin typeface="Calibri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876309" y="2805545"/>
            <a:ext cx="3969327" cy="255454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Welsh Index of Multiple Deprivation (WIMD)</a:t>
            </a:r>
          </a:p>
        </p:txBody>
      </p:sp>
    </p:spTree>
    <p:extLst>
      <p:ext uri="{BB962C8B-B14F-4D97-AF65-F5344CB8AC3E}">
        <p14:creationId xmlns:p14="http://schemas.microsoft.com/office/powerpoint/2010/main" val="934274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8563428"/>
          </a:xfr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AA919F-794D-475A-983B-09871FFD68E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2925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0B7D4D7-72FB-4325-A6DE-1C407CE6AC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2143" y="0"/>
            <a:ext cx="7229857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79F3635-9E24-4954-A337-D958F633F6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553" y="237467"/>
            <a:ext cx="4517528" cy="6383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211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68A666C-599B-42EC-B89E-AFCDAD036909}"/>
              </a:ext>
            </a:extLst>
          </p:cNvPr>
          <p:cNvSpPr/>
          <p:nvPr/>
        </p:nvSpPr>
        <p:spPr>
          <a:xfrm>
            <a:off x="710416" y="1115159"/>
            <a:ext cx="6821976" cy="12450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1. Community Revitalisation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652CF9D-4A8D-4000-9A5D-BCEDE2630B06}"/>
              </a:ext>
            </a:extLst>
          </p:cNvPr>
          <p:cNvSpPr/>
          <p:nvPr/>
        </p:nvSpPr>
        <p:spPr>
          <a:xfrm>
            <a:off x="2114344" y="2531656"/>
            <a:ext cx="6821976" cy="1397495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2. Vocational Education &amp; training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A6B5B28-701D-434A-90FB-08CEE482FAE0}"/>
              </a:ext>
            </a:extLst>
          </p:cNvPr>
          <p:cNvSpPr/>
          <p:nvPr/>
        </p:nvSpPr>
        <p:spPr>
          <a:xfrm>
            <a:off x="3472089" y="4100553"/>
            <a:ext cx="6821976" cy="1180324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3. Economic Development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171DE05F-2E5B-460A-A525-A05D735603E5}"/>
              </a:ext>
            </a:extLst>
          </p:cNvPr>
          <p:cNvSpPr/>
          <p:nvPr/>
        </p:nvSpPr>
        <p:spPr>
          <a:xfrm>
            <a:off x="4774416" y="5525016"/>
            <a:ext cx="6821976" cy="1180324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4. Environment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B5FF7F31-EF80-4F89-89B9-5C48D4FD3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0227" y="152660"/>
            <a:ext cx="9754413" cy="791097"/>
          </a:xfrm>
          <a:ln w="762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b="1" dirty="0"/>
              <a:t>4 URBAN Measures – 28 local projects</a:t>
            </a:r>
          </a:p>
        </p:txBody>
      </p:sp>
    </p:spTree>
    <p:extLst>
      <p:ext uri="{BB962C8B-B14F-4D97-AF65-F5344CB8AC3E}">
        <p14:creationId xmlns:p14="http://schemas.microsoft.com/office/powerpoint/2010/main" val="1975338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994" y="394855"/>
            <a:ext cx="12006110" cy="6130636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D5FCE4FD-4211-495B-9F36-F84746E4F6D1}"/>
              </a:ext>
            </a:extLst>
          </p:cNvPr>
          <p:cNvSpPr/>
          <p:nvPr/>
        </p:nvSpPr>
        <p:spPr>
          <a:xfrm>
            <a:off x="0" y="758961"/>
            <a:ext cx="6754091" cy="540242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A bottom-up rather than top-down approach to regenerating Europe’s most challenged localities</a:t>
            </a:r>
          </a:p>
        </p:txBody>
      </p:sp>
    </p:spTree>
    <p:extLst>
      <p:ext uri="{BB962C8B-B14F-4D97-AF65-F5344CB8AC3E}">
        <p14:creationId xmlns:p14="http://schemas.microsoft.com/office/powerpoint/2010/main" val="3330312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7508" y="132917"/>
            <a:ext cx="7564492" cy="6336035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00183" y="132917"/>
            <a:ext cx="7366000" cy="1520839"/>
          </a:xfrm>
        </p:spPr>
        <p:txBody>
          <a:bodyPr>
            <a:noAutofit/>
          </a:bodyPr>
          <a:lstStyle/>
          <a:p>
            <a:pPr algn="ctr"/>
            <a:r>
              <a:rPr lang="en-GB" sz="6000" b="1" dirty="0"/>
              <a:t>From National Strategy to Local Action</a:t>
            </a:r>
          </a:p>
        </p:txBody>
      </p:sp>
      <p:sp>
        <p:nvSpPr>
          <p:cNvPr id="6" name="Up-Down Arrow 5"/>
          <p:cNvSpPr/>
          <p:nvPr/>
        </p:nvSpPr>
        <p:spPr>
          <a:xfrm>
            <a:off x="4114800" y="1856510"/>
            <a:ext cx="785090" cy="4499840"/>
          </a:xfrm>
          <a:prstGeom prst="upDownArrow">
            <a:avLst/>
          </a:pr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9292" y="1989116"/>
            <a:ext cx="401550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Politicians</a:t>
            </a:r>
            <a:r>
              <a:rPr lang="en-GB" sz="3600" dirty="0"/>
              <a:t> and high level power</a:t>
            </a:r>
          </a:p>
          <a:p>
            <a:pPr algn="ctr"/>
            <a:endParaRPr lang="en-GB" sz="3600" dirty="0"/>
          </a:p>
          <a:p>
            <a:pPr algn="ctr"/>
            <a:r>
              <a:rPr lang="en-GB" sz="3600" b="1" dirty="0"/>
              <a:t>Professionals</a:t>
            </a:r>
            <a:r>
              <a:rPr lang="en-GB" sz="3600" dirty="0"/>
              <a:t> &amp; implementation</a:t>
            </a:r>
          </a:p>
          <a:p>
            <a:pPr algn="ctr"/>
            <a:endParaRPr lang="en-GB" sz="3600" dirty="0"/>
          </a:p>
          <a:p>
            <a:pPr algn="ctr"/>
            <a:r>
              <a:rPr lang="en-GB" sz="3600" b="1" dirty="0"/>
              <a:t>People</a:t>
            </a:r>
            <a:r>
              <a:rPr lang="en-GB" sz="3600" dirty="0"/>
              <a:t> and grassroots action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4903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: Top Corners Rounded 7">
            <a:extLst>
              <a:ext uri="{FF2B5EF4-FFF2-40B4-BE49-F238E27FC236}">
                <a16:creationId xmlns:a16="http://schemas.microsoft.com/office/drawing/2014/main" id="{76E6212F-EB21-4328-8386-832840CB431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29466" y="996722"/>
            <a:ext cx="5923488" cy="4864556"/>
          </a:xfrm>
          <a:prstGeom prst="round2SameRect">
            <a:avLst>
              <a:gd name="adj1" fmla="val 3762"/>
              <a:gd name="adj2" fmla="val 0"/>
            </a:avLst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: Top Corners Rounded 9">
            <a:extLst>
              <a:ext uri="{FF2B5EF4-FFF2-40B4-BE49-F238E27FC236}">
                <a16:creationId xmlns:a16="http://schemas.microsoft.com/office/drawing/2014/main" id="{9E74304E-CF2D-41E1-92CF-7FC508311BA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57200" y="1050468"/>
            <a:ext cx="5609397" cy="4757058"/>
          </a:xfrm>
          <a:prstGeom prst="round2SameRect">
            <a:avLst>
              <a:gd name="adj1" fmla="val 2061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717401F-8127-4697-8085-3D6C69B5D25D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071" y="4559531"/>
            <a:ext cx="1597456" cy="0"/>
          </a:xfrm>
          <a:prstGeom prst="line">
            <a:avLst/>
          </a:prstGeom>
          <a:ln w="508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C0E1825E-6AAD-48F4-977B-EA1F4F0C22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541" y="467256"/>
            <a:ext cx="7440569" cy="57664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CC9674-741D-4A34-B92C-D9D1AD6B9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314" y="1122362"/>
            <a:ext cx="4295669" cy="328011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67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Townhill</a:t>
            </a:r>
            <a:r>
              <a:rPr lang="en-US" sz="67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, Swansea:</a:t>
            </a:r>
            <a:br>
              <a:rPr lang="en-US" sz="5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5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many people sitting around many tables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00EB70D-9A51-4D6D-BF2F-950652F0DBEA}"/>
              </a:ext>
            </a:extLst>
          </p:cNvPr>
          <p:cNvSpPr/>
          <p:nvPr/>
        </p:nvSpPr>
        <p:spPr>
          <a:xfrm>
            <a:off x="7859632" y="3275861"/>
            <a:ext cx="615193" cy="48876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F129C19-322F-44DF-9F0E-B36ABC849786}"/>
              </a:ext>
            </a:extLst>
          </p:cNvPr>
          <p:cNvSpPr/>
          <p:nvPr/>
        </p:nvSpPr>
        <p:spPr>
          <a:xfrm>
            <a:off x="9660136" y="2345185"/>
            <a:ext cx="615193" cy="48876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</a:t>
            </a:r>
          </a:p>
        </p:txBody>
      </p:sp>
    </p:spTree>
    <p:extLst>
      <p:ext uri="{BB962C8B-B14F-4D97-AF65-F5344CB8AC3E}">
        <p14:creationId xmlns:p14="http://schemas.microsoft.com/office/powerpoint/2010/main" val="13880634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3537BAD0-5CAF-4BB7-99F1-B11F46CFDE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77" b="22823"/>
          <a:stretch/>
        </p:blipFill>
        <p:spPr>
          <a:xfrm>
            <a:off x="20" y="10"/>
            <a:ext cx="12191980" cy="457199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126E481-B945-4179-BD79-05E96E9B29E1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CEDFEEE8-81C8-49C0-B7A5-0EADB8204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136" y="5091762"/>
            <a:ext cx="7953698" cy="1264588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r"/>
            <a:r>
              <a:rPr lang="en-US" sz="4800" dirty="0"/>
              <a:t>The new £3m Mayhill Health, Well-being &amp; Family Centre</a:t>
            </a:r>
          </a:p>
        </p:txBody>
      </p:sp>
    </p:spTree>
    <p:extLst>
      <p:ext uri="{BB962C8B-B14F-4D97-AF65-F5344CB8AC3E}">
        <p14:creationId xmlns:p14="http://schemas.microsoft.com/office/powerpoint/2010/main" val="21949873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205D939-00C4-4F2E-9797-3170DD040D9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8EE4E44-1403-472B-8C01-D354CB8F5AE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view of a city&#10;&#10;Description generated with very high confidence">
            <a:extLst>
              <a:ext uri="{FF2B5EF4-FFF2-40B4-BE49-F238E27FC236}">
                <a16:creationId xmlns:a16="http://schemas.microsoft.com/office/drawing/2014/main" id="{A9B9BDEF-826A-44E1-AB07-921C194757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64" r="25275" b="-1"/>
          <a:stretch/>
        </p:blipFill>
        <p:spPr>
          <a:xfrm>
            <a:off x="6421035" y="643467"/>
            <a:ext cx="5129784" cy="55710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83CCE40-4C5F-42D3-86D9-7892AD1E98E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ooden park bench sitting in the grass&#10;&#10;Description generated with very high confidence">
            <a:extLst>
              <a:ext uri="{FF2B5EF4-FFF2-40B4-BE49-F238E27FC236}">
                <a16:creationId xmlns:a16="http://schemas.microsoft.com/office/drawing/2014/main" id="{5D99891C-1069-4AE7-A3EE-764C63A4C60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570" r="24370" b="-1"/>
          <a:stretch/>
        </p:blipFill>
        <p:spPr>
          <a:xfrm>
            <a:off x="641180" y="643467"/>
            <a:ext cx="5129784" cy="55710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1F9162-1E82-48E5-B2CE-901418B41E16}"/>
              </a:ext>
            </a:extLst>
          </p:cNvPr>
          <p:cNvSpPr txBox="1"/>
          <p:nvPr/>
        </p:nvSpPr>
        <p:spPr>
          <a:xfrm>
            <a:off x="477012" y="480060"/>
            <a:ext cx="546701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3,800 households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9,000 people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By 1990s, 300 void Council properties</a:t>
            </a:r>
          </a:p>
          <a:p>
            <a:endParaRPr lang="en-GB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CB501E-7545-4C83-899A-FE887F9AE31C}"/>
              </a:ext>
            </a:extLst>
          </p:cNvPr>
          <p:cNvSpPr txBox="1"/>
          <p:nvPr/>
        </p:nvSpPr>
        <p:spPr>
          <a:xfrm>
            <a:off x="6338950" y="1526501"/>
            <a:ext cx="52939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600" i="1" dirty="0"/>
              <a:t>‘Where-ewe-from?’</a:t>
            </a:r>
          </a:p>
          <a:p>
            <a:pPr algn="r"/>
            <a:r>
              <a:rPr lang="en-GB" sz="3600" i="1" dirty="0" err="1"/>
              <a:t>Townhill</a:t>
            </a:r>
            <a:r>
              <a:rPr lang="en-GB" sz="3600" i="1" dirty="0"/>
              <a:t>, </a:t>
            </a:r>
            <a:r>
              <a:rPr lang="en-GB" sz="3600" i="1" dirty="0" err="1"/>
              <a:t>Mayhilll</a:t>
            </a:r>
            <a:r>
              <a:rPr lang="en-GB" sz="3600" i="1" dirty="0"/>
              <a:t>, </a:t>
            </a:r>
            <a:r>
              <a:rPr lang="en-GB" sz="3600" i="1" dirty="0" err="1"/>
              <a:t>Gors</a:t>
            </a:r>
            <a:endParaRPr lang="en-GB" sz="3600" i="1" dirty="0"/>
          </a:p>
          <a:p>
            <a:pPr algn="r"/>
            <a:r>
              <a:rPr lang="en-GB" sz="3600" i="1" dirty="0"/>
              <a:t>Stats and stories</a:t>
            </a:r>
          </a:p>
        </p:txBody>
      </p:sp>
    </p:spTree>
    <p:extLst>
      <p:ext uri="{BB962C8B-B14F-4D97-AF65-F5344CB8AC3E}">
        <p14:creationId xmlns:p14="http://schemas.microsoft.com/office/powerpoint/2010/main" val="274729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F1DBCA6-CC4D-4D92-8B98-4C2EEC5A70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74437"/>
            <a:ext cx="12192000" cy="700687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03C65D6-3522-4827-94AE-3AE5B940A3BF}"/>
              </a:ext>
            </a:extLst>
          </p:cNvPr>
          <p:cNvSpPr/>
          <p:nvPr/>
        </p:nvSpPr>
        <p:spPr>
          <a:xfrm>
            <a:off x="424872" y="221673"/>
            <a:ext cx="5754255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/>
              <a:t>£6.3m investment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/>
              <a:t>£2.7m match funded </a:t>
            </a:r>
            <a:r>
              <a:rPr lang="en-GB" sz="4400" dirty="0"/>
              <a:t>by C&amp;C Swansea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/>
              <a:t>28 local projects</a:t>
            </a:r>
            <a:br>
              <a:rPr lang="en-GB" sz="4400" dirty="0"/>
            </a:br>
            <a:r>
              <a:rPr lang="en-GB" sz="4400" b="1" dirty="0"/>
              <a:t>Multi-agency</a:t>
            </a:r>
            <a:r>
              <a:rPr lang="en-GB" sz="4400" dirty="0"/>
              <a:t> partnership &amp; collaboration</a:t>
            </a:r>
          </a:p>
          <a:p>
            <a:pPr marL="571500" indent="-571500">
              <a:buFont typeface="Wingdings" panose="05000000000000000000" pitchFamily="2" charset="2"/>
              <a:buChar char="ü"/>
            </a:pPr>
            <a:r>
              <a:rPr lang="en-GB" sz="4400" b="1" dirty="0"/>
              <a:t>Community</a:t>
            </a:r>
            <a:r>
              <a:rPr lang="en-GB" sz="4400" dirty="0"/>
              <a:t> design &amp; delivery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60F3140-F228-4F06-BB82-5777DF2DEC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8074" y="-74437"/>
            <a:ext cx="3043926" cy="3043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499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utdoor, sky&#10;&#10;Description generated with very high confidence">
            <a:extLst>
              <a:ext uri="{FF2B5EF4-FFF2-40B4-BE49-F238E27FC236}">
                <a16:creationId xmlns:a16="http://schemas.microsoft.com/office/drawing/2014/main" id="{CD475E9F-33CC-41E4-8A68-F6E3BA1C25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023"/>
            <a:ext cx="7803034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8E7477-7B1F-4E64-A9AB-6C23069EC517}"/>
              </a:ext>
            </a:extLst>
          </p:cNvPr>
          <p:cNvSpPr txBox="1"/>
          <p:nvPr/>
        </p:nvSpPr>
        <p:spPr>
          <a:xfrm>
            <a:off x="4765964" y="345353"/>
            <a:ext cx="731314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Erecting the Phoenix was the easy part</a:t>
            </a:r>
          </a:p>
          <a:p>
            <a:pPr algn="ctr"/>
            <a:r>
              <a:rPr lang="en-GB" sz="3200" dirty="0"/>
              <a:t>Making it busy was the initial challenge</a:t>
            </a:r>
          </a:p>
          <a:p>
            <a:pPr algn="ctr"/>
            <a:r>
              <a:rPr lang="en-GB" sz="3200" dirty="0"/>
              <a:t>Keeping it busy was seen as the Holy Grail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3C5589-7A39-4034-9291-3525AD4D0D6E}"/>
              </a:ext>
            </a:extLst>
          </p:cNvPr>
          <p:cNvSpPr txBox="1"/>
          <p:nvPr/>
        </p:nvSpPr>
        <p:spPr>
          <a:xfrm>
            <a:off x="7654021" y="2692240"/>
            <a:ext cx="442509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Self-generated income</a:t>
            </a:r>
          </a:p>
          <a:p>
            <a:pPr algn="ctr"/>
            <a:r>
              <a:rPr lang="en-US" sz="3200" dirty="0"/>
              <a:t>£0.00 in 2001</a:t>
            </a:r>
          </a:p>
          <a:p>
            <a:pPr algn="ctr"/>
            <a:r>
              <a:rPr lang="en-US" sz="3200" dirty="0"/>
              <a:t>£80,000 pa by 2006</a:t>
            </a:r>
          </a:p>
          <a:p>
            <a:pPr algn="ctr"/>
            <a:r>
              <a:rPr lang="en-US" sz="3200" dirty="0"/>
              <a:t>£250,000 pa by 2008</a:t>
            </a:r>
          </a:p>
          <a:p>
            <a:pPr algn="ctr"/>
            <a:r>
              <a:rPr lang="en-US" sz="3200" dirty="0"/>
              <a:t>£285,000 last year</a:t>
            </a:r>
          </a:p>
          <a:p>
            <a:pPr algn="ctr"/>
            <a:endParaRPr lang="en-GB" sz="3200" dirty="0"/>
          </a:p>
          <a:p>
            <a:pPr algn="ctr"/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47001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12192000" cy="8563428"/>
          </a:xfr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AA919F-794D-475A-983B-09871FFD68E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7B5050-A3FA-4FE7-AB38-62F3EE070179}"/>
              </a:ext>
            </a:extLst>
          </p:cNvPr>
          <p:cNvSpPr txBox="1"/>
          <p:nvPr/>
        </p:nvSpPr>
        <p:spPr>
          <a:xfrm>
            <a:off x="83126" y="136525"/>
            <a:ext cx="539403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A social enterprise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Deliver community services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Generate an independent income stream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Reduce need for government grants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622D5D-43DD-45EF-8A18-94500FF6DD0A}"/>
              </a:ext>
            </a:extLst>
          </p:cNvPr>
          <p:cNvSpPr txBox="1"/>
          <p:nvPr/>
        </p:nvSpPr>
        <p:spPr>
          <a:xfrm>
            <a:off x="7596909" y="462346"/>
            <a:ext cx="459509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£1.3m facility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No debts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C&amp;C Swansea as landlord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Board of directors</a:t>
            </a:r>
          </a:p>
        </p:txBody>
      </p:sp>
    </p:spTree>
    <p:extLst>
      <p:ext uri="{BB962C8B-B14F-4D97-AF65-F5344CB8AC3E}">
        <p14:creationId xmlns:p14="http://schemas.microsoft.com/office/powerpoint/2010/main" val="3706011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0B19E15E-4ADE-4CA2-BA3B-4D8ABDFFC10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E255EE0-9C4A-4742-AB28-6A686CD112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037" y="1376624"/>
            <a:ext cx="7022333" cy="4702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862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91E32A-A2FC-483E-8E64-1D043EAF1DD5}"/>
              </a:ext>
            </a:extLst>
          </p:cNvPr>
          <p:cNvSpPr txBox="1"/>
          <p:nvPr/>
        </p:nvSpPr>
        <p:spPr>
          <a:xfrm>
            <a:off x="9282545" y="442833"/>
            <a:ext cx="2743201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Sport &amp; health</a:t>
            </a:r>
          </a:p>
          <a:p>
            <a:r>
              <a:rPr lang="en-GB" sz="3200" dirty="0"/>
              <a:t>Business units</a:t>
            </a:r>
          </a:p>
          <a:p>
            <a:r>
              <a:rPr lang="en-GB" sz="3200" dirty="0"/>
              <a:t>Community café</a:t>
            </a:r>
          </a:p>
          <a:p>
            <a:r>
              <a:rPr lang="en-GB" sz="3200" dirty="0"/>
              <a:t>Catering service</a:t>
            </a:r>
          </a:p>
          <a:p>
            <a:r>
              <a:rPr lang="en-GB" sz="3200" dirty="0"/>
              <a:t>Conference rooms</a:t>
            </a:r>
          </a:p>
          <a:p>
            <a:r>
              <a:rPr lang="en-GB" sz="3200" dirty="0"/>
              <a:t>Children’s nursery</a:t>
            </a:r>
          </a:p>
          <a:p>
            <a:r>
              <a:rPr lang="en-GB" sz="3200" dirty="0" err="1"/>
              <a:t>Townhill</a:t>
            </a:r>
            <a:r>
              <a:rPr lang="en-GB" sz="3200" dirty="0"/>
              <a:t> library</a:t>
            </a:r>
          </a:p>
          <a:p>
            <a:r>
              <a:rPr lang="en-GB" sz="3200" dirty="0"/>
              <a:t>Playground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78555" y="1230993"/>
            <a:ext cx="883471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solidFill>
                  <a:schemeClr val="bg1"/>
                </a:solidFill>
              </a:rPr>
              <a:t>Jobs …Education … Health</a:t>
            </a:r>
          </a:p>
        </p:txBody>
      </p:sp>
    </p:spTree>
    <p:extLst>
      <p:ext uri="{BB962C8B-B14F-4D97-AF65-F5344CB8AC3E}">
        <p14:creationId xmlns:p14="http://schemas.microsoft.com/office/powerpoint/2010/main" val="3241394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3BFBCDEA-92F7-4B43-B757-FFED49D6A34F}"/>
              </a:ext>
            </a:extLst>
          </p:cNvPr>
          <p:cNvSpPr/>
          <p:nvPr/>
        </p:nvSpPr>
        <p:spPr>
          <a:xfrm>
            <a:off x="258618" y="258618"/>
            <a:ext cx="6973455" cy="3408218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Without the money there’s no activity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DD81C3A-7AE1-4D7D-AE6A-A1B17812DA8E}"/>
              </a:ext>
            </a:extLst>
          </p:cNvPr>
          <p:cNvSpPr/>
          <p:nvPr/>
        </p:nvSpPr>
        <p:spPr>
          <a:xfrm>
            <a:off x="4959927" y="3052618"/>
            <a:ext cx="6973455" cy="3408218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High-level strategy without </a:t>
            </a:r>
            <a:r>
              <a:rPr lang="en-GB" sz="4800" b="1" u="sng" dirty="0"/>
              <a:t>very</a:t>
            </a:r>
            <a:r>
              <a:rPr lang="en-GB" sz="4800" dirty="0"/>
              <a:t> local action is pointless</a:t>
            </a:r>
          </a:p>
        </p:txBody>
      </p:sp>
    </p:spTree>
    <p:extLst>
      <p:ext uri="{BB962C8B-B14F-4D97-AF65-F5344CB8AC3E}">
        <p14:creationId xmlns:p14="http://schemas.microsoft.com/office/powerpoint/2010/main" val="4028269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4A15857-5A33-47BF-9562-8AE26498CB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7302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A691EAB-AE82-476A-A60D-FBB210DBBE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193" y="186431"/>
            <a:ext cx="2462192" cy="1776840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59751D-B529-4DEA-BAA5-98E8BD95E9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2895" y="2178424"/>
            <a:ext cx="5594151" cy="4336739"/>
          </a:xfrm>
        </p:spPr>
        <p:txBody>
          <a:bodyPr>
            <a:normAutofit/>
          </a:bodyPr>
          <a:lstStyle/>
          <a:p>
            <a:r>
              <a:rPr lang="en-GB" sz="3200" dirty="0"/>
              <a:t>Political leadership at all levels</a:t>
            </a:r>
          </a:p>
          <a:p>
            <a:r>
              <a:rPr lang="en-GB" sz="3200" dirty="0"/>
              <a:t>Officer vision</a:t>
            </a:r>
          </a:p>
          <a:p>
            <a:r>
              <a:rPr lang="en-GB" sz="3200" dirty="0"/>
              <a:t>Partner engagement</a:t>
            </a:r>
          </a:p>
          <a:p>
            <a:r>
              <a:rPr lang="en-GB" sz="3200" dirty="0"/>
              <a:t>Commercial expertise</a:t>
            </a:r>
          </a:p>
          <a:p>
            <a:r>
              <a:rPr lang="en-GB" sz="3200" dirty="0"/>
              <a:t>Financial management</a:t>
            </a:r>
          </a:p>
          <a:p>
            <a:r>
              <a:rPr lang="en-GB" sz="3200" dirty="0"/>
              <a:t>Ongoing local dialogue</a:t>
            </a:r>
          </a:p>
          <a:p>
            <a:r>
              <a:rPr lang="en-GB" sz="3200" dirty="0"/>
              <a:t>Principle of no surprises</a:t>
            </a:r>
          </a:p>
          <a:p>
            <a:endParaRPr lang="en-GB" sz="32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88564C7-0144-4934-B921-020391BBDA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5974" y="186431"/>
            <a:ext cx="2169356" cy="1518549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A9AB5B7-7A33-473A-9892-EE07499F8F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18412" y="2178424"/>
            <a:ext cx="5849469" cy="4649550"/>
          </a:xfrm>
        </p:spPr>
        <p:txBody>
          <a:bodyPr>
            <a:normAutofit/>
          </a:bodyPr>
          <a:lstStyle/>
          <a:p>
            <a:r>
              <a:rPr lang="en-GB" sz="3200" dirty="0"/>
              <a:t>Political distance</a:t>
            </a:r>
          </a:p>
          <a:p>
            <a:r>
              <a:rPr lang="en-GB" sz="3200" dirty="0"/>
              <a:t>Strategic distance</a:t>
            </a:r>
          </a:p>
          <a:p>
            <a:r>
              <a:rPr lang="en-GB" sz="3200" dirty="0"/>
              <a:t>Empire-builders!</a:t>
            </a:r>
          </a:p>
          <a:p>
            <a:r>
              <a:rPr lang="en-GB" sz="3200" dirty="0"/>
              <a:t>Failure to see the big picture</a:t>
            </a:r>
          </a:p>
          <a:p>
            <a:r>
              <a:rPr lang="en-GB" sz="3200" dirty="0"/>
              <a:t>Fear of change </a:t>
            </a:r>
          </a:p>
          <a:p>
            <a:r>
              <a:rPr lang="en-GB" sz="3200" dirty="0"/>
              <a:t>Perceived lack of control</a:t>
            </a:r>
          </a:p>
          <a:p>
            <a:r>
              <a:rPr lang="en-GB" sz="3200" dirty="0"/>
              <a:t>Council competition for tenders</a:t>
            </a:r>
          </a:p>
        </p:txBody>
      </p:sp>
    </p:spTree>
    <p:extLst>
      <p:ext uri="{BB962C8B-B14F-4D97-AF65-F5344CB8AC3E}">
        <p14:creationId xmlns:p14="http://schemas.microsoft.com/office/powerpoint/2010/main" val="3473373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07576"/>
            <a:ext cx="11274910" cy="968189"/>
          </a:xfrm>
        </p:spPr>
        <p:txBody>
          <a:bodyPr>
            <a:normAutofit/>
          </a:bodyPr>
          <a:lstStyle/>
          <a:p>
            <a:r>
              <a:rPr lang="en-GB" sz="6000" b="1" dirty="0"/>
              <a:t>The logic of community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071" y="1196788"/>
            <a:ext cx="11750039" cy="5502221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Inactive residents, and communities, contribute to poverty, exclusion and disadvantage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Active, vibrant communities help to reduce poverty, exclusion and disadvantage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Multiple deprivation places significant disproportionate pressure on public services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Community practice mobilises communities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This has intrinsic and extrinsic value: internal community value and external value for public services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These improvements reduce the costs to the public purse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66AF5-86CC-4159-855A-C057236591EC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9A6E1F-AE8A-47F7-A17B-D171C6B50ACF}"/>
              </a:ext>
            </a:extLst>
          </p:cNvPr>
          <p:cNvSpPr txBox="1"/>
          <p:nvPr/>
        </p:nvSpPr>
        <p:spPr>
          <a:xfrm>
            <a:off x="118334" y="6454588"/>
            <a:ext cx="3065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Chanan</a:t>
            </a:r>
            <a:r>
              <a:rPr lang="en-GB" dirty="0"/>
              <a:t> and Miller (2013)</a:t>
            </a:r>
          </a:p>
        </p:txBody>
      </p:sp>
    </p:spTree>
    <p:extLst>
      <p:ext uri="{BB962C8B-B14F-4D97-AF65-F5344CB8AC3E}">
        <p14:creationId xmlns:p14="http://schemas.microsoft.com/office/powerpoint/2010/main" val="2962599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543" y="0"/>
            <a:ext cx="4918472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4353" y="0"/>
            <a:ext cx="4464558" cy="6858000"/>
          </a:xfrm>
          <a:prstGeom prst="rect">
            <a:avLst/>
          </a:prstGeom>
          <a:ln w="254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46268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9287C1F-F141-4DF8-9738-21A51914973B}"/>
              </a:ext>
            </a:extLst>
          </p:cNvPr>
          <p:cNvSpPr/>
          <p:nvPr/>
        </p:nvSpPr>
        <p:spPr>
          <a:xfrm>
            <a:off x="489304" y="4967416"/>
            <a:ext cx="8802255" cy="1384995"/>
          </a:xfrm>
          <a:prstGeom prst="rect">
            <a:avLst/>
          </a:prstGeom>
          <a:solidFill>
            <a:srgbClr val="FFFF00"/>
          </a:solidFill>
          <a:ln w="25400">
            <a:solidFill>
              <a:schemeClr val="accent1">
                <a:shade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dirty="0"/>
              <a:t>In the deepest sense, it is not giving but taking their dignity. Denial of opportunity for participation is the denial of human dignity and democracy. It will not work.</a:t>
            </a:r>
            <a:endParaRPr lang="en-GB" sz="28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075476B-905B-4761-BF48-357A7AC505BC}"/>
              </a:ext>
            </a:extLst>
          </p:cNvPr>
          <p:cNvSpPr/>
          <p:nvPr/>
        </p:nvSpPr>
        <p:spPr>
          <a:xfrm>
            <a:off x="461495" y="298380"/>
            <a:ext cx="4886036" cy="2677656"/>
          </a:xfrm>
          <a:prstGeom prst="rect">
            <a:avLst/>
          </a:prstGeom>
          <a:solidFill>
            <a:srgbClr val="FFFF00"/>
          </a:solidFill>
          <a:ln w="25400">
            <a:solidFill>
              <a:schemeClr val="accent1">
                <a:shade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dirty="0"/>
              <a:t>We learn, when we respect the dignity of the people, that they cannot be denied the elementary right to participate fully in the solutions to their own problems. </a:t>
            </a:r>
            <a:endParaRPr lang="en-GB" sz="2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29D25F2-5D3D-4781-BD60-BEF5541D508D}"/>
              </a:ext>
            </a:extLst>
          </p:cNvPr>
          <p:cNvSpPr/>
          <p:nvPr/>
        </p:nvSpPr>
        <p:spPr>
          <a:xfrm>
            <a:off x="6206836" y="298380"/>
            <a:ext cx="5421746" cy="2677656"/>
          </a:xfrm>
          <a:prstGeom prst="rect">
            <a:avLst/>
          </a:prstGeom>
          <a:solidFill>
            <a:srgbClr val="FFFF00"/>
          </a:solidFill>
          <a:ln w="25400">
            <a:solidFill>
              <a:schemeClr val="accent1">
                <a:shade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dirty="0"/>
              <a:t>Self-respect arises only out of people who play an active role in solving their own crises and who are not helpless, passive puppet-like recipients of private or public services. </a:t>
            </a:r>
            <a:endParaRPr lang="en-GB" sz="28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47FEFA-A869-47D5-A393-C2148F2DD6CF}"/>
              </a:ext>
            </a:extLst>
          </p:cNvPr>
          <p:cNvSpPr/>
          <p:nvPr/>
        </p:nvSpPr>
        <p:spPr>
          <a:xfrm>
            <a:off x="489526" y="3277129"/>
            <a:ext cx="9162473" cy="1384995"/>
          </a:xfrm>
          <a:prstGeom prst="rect">
            <a:avLst/>
          </a:prstGeom>
          <a:solidFill>
            <a:srgbClr val="FFFF00"/>
          </a:solidFill>
          <a:ln w="25400">
            <a:solidFill>
              <a:schemeClr val="accent1">
                <a:shade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dirty="0"/>
              <a:t>To give people help, while denying them a significant part of the action, contributes nothing to the development of the individual. </a:t>
            </a:r>
            <a:endParaRPr lang="en-GB" sz="2800" dirty="0"/>
          </a:p>
        </p:txBody>
      </p:sp>
      <p:pic>
        <p:nvPicPr>
          <p:cNvPr id="7" name="Picture 6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B1699AEC-1983-454B-918B-DE09552AA9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3494" y="3277128"/>
            <a:ext cx="2187597" cy="3339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551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EB766-EBDF-4715-9DEF-C792C70D6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538" y="365125"/>
            <a:ext cx="10812262" cy="1325563"/>
          </a:xfrm>
        </p:spPr>
        <p:txBody>
          <a:bodyPr>
            <a:normAutofit/>
          </a:bodyPr>
          <a:lstStyle/>
          <a:p>
            <a:r>
              <a:rPr lang="en-GB" sz="4800" dirty="0"/>
              <a:t>Thank you for your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FB85D-0975-4CC8-9D07-C7CE1B25C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2560"/>
            <a:ext cx="5935462" cy="220483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000" dirty="0"/>
              <a:t>If you think, based on my experience in this context, I might be able to help in some way, please ask: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290EBA-68DB-45BC-AA4F-8CE7E23CF7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6976" y="0"/>
            <a:ext cx="5145024" cy="6858000"/>
          </a:xfrm>
          <a:prstGeom prst="rect">
            <a:avLst/>
          </a:prstGeom>
        </p:spPr>
      </p:pic>
      <p:sp>
        <p:nvSpPr>
          <p:cNvPr id="5" name="Subtitle 2">
            <a:extLst>
              <a:ext uri="{FF2B5EF4-FFF2-40B4-BE49-F238E27FC236}">
                <a16:creationId xmlns:a16="http://schemas.microsoft.com/office/drawing/2014/main" id="{37309E3A-B920-40BC-8B93-E69CFFD2707F}"/>
              </a:ext>
            </a:extLst>
          </p:cNvPr>
          <p:cNvSpPr txBox="1">
            <a:spLocks/>
          </p:cNvSpPr>
          <p:nvPr/>
        </p:nvSpPr>
        <p:spPr>
          <a:xfrm>
            <a:off x="341" y="4376691"/>
            <a:ext cx="6996393" cy="17628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41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Mike Durke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3"/>
              </a:rPr>
              <a:t>Mike.durke@uwtsd.ac.uk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07973 417710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E651128-A0A6-499D-95B6-57C18F25CCA3}"/>
              </a:ext>
            </a:extLst>
          </p:cNvPr>
          <p:cNvSpPr/>
          <p:nvPr/>
        </p:nvSpPr>
        <p:spPr>
          <a:xfrm>
            <a:off x="7301724" y="0"/>
            <a:ext cx="4635527" cy="2607860"/>
          </a:xfrm>
          <a:prstGeom prst="rect">
            <a:avLst/>
          </a:prstGeom>
          <a:solidFill>
            <a:srgbClr val="7030A0"/>
          </a:solidFill>
        </p:spPr>
        <p:txBody>
          <a:bodyPr wrap="square">
            <a:spAutoFit/>
          </a:bodyPr>
          <a:lstStyle/>
          <a:p>
            <a:r>
              <a:rPr lang="en-GB" sz="8000" dirty="0">
                <a:solidFill>
                  <a:schemeClr val="bg1"/>
                </a:solidFill>
              </a:rPr>
              <a:t>Councillor leadership</a:t>
            </a:r>
          </a:p>
        </p:txBody>
      </p:sp>
    </p:spTree>
    <p:extLst>
      <p:ext uri="{BB962C8B-B14F-4D97-AF65-F5344CB8AC3E}">
        <p14:creationId xmlns:p14="http://schemas.microsoft.com/office/powerpoint/2010/main" val="983295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6858E-F425-428E-A637-04F844F0C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4C062-ED7F-4D21-AB77-5186FBE2FD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/>
              <a:t>Chanan</a:t>
            </a:r>
            <a:r>
              <a:rPr lang="en-GB" dirty="0"/>
              <a:t> G and Miller C (2013) Rethinking Community Practice: developing transformative neighbourhoods. Bristol: Policy Press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European Union (2003)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Partnership with the Cities: the URBAN Community Initiative, available at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http://ec.europa.eu/regional_policy/sources/docgener/presenta/cities/cities_en.pdf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Seal, M (2008) ‘Saul Alinsky, community organizing and rules for radicals’, the encyclopaedia of informal education, available at 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www.infed.org/thinkers/alinsky.htm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Thomas S (2017) '12-year-old joyriders, police chases and vehicles set alight' When Swansea was the UK car crime capital, 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http://www.walesonline.co.uk/news/wales-news/12-year-old-cushion-who-13005163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dirty="0"/>
          </a:p>
          <a:p>
            <a:r>
              <a:rPr lang="en-US" dirty="0"/>
              <a:t>Wheal (1998) Adolescence: Positive approaches for working with young people. Russell House Publishing, page vii, from Alinsky SD (1971) Rules for Radicals, Vintage Books.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45461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834</Words>
  <Application>Microsoft Office PowerPoint</Application>
  <PresentationFormat>Widescreen</PresentationFormat>
  <Paragraphs>123</Paragraphs>
  <Slides>27</Slides>
  <Notes>2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Myriad Pro</vt:lpstr>
      <vt:lpstr>Arial</vt:lpstr>
      <vt:lpstr>Calibri</vt:lpstr>
      <vt:lpstr>Calibri Light</vt:lpstr>
      <vt:lpstr>Wingdings</vt:lpstr>
      <vt:lpstr>Office Theme</vt:lpstr>
      <vt:lpstr>20140311PresentationUWTSDTemplate</vt:lpstr>
      <vt:lpstr>Harmony Conference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4 URBAN Measures – 28 local projects</vt:lpstr>
      <vt:lpstr>PowerPoint Presentation</vt:lpstr>
      <vt:lpstr>From National Strategy to Local Action</vt:lpstr>
      <vt:lpstr>Townhill, Swansea:  many people sitting around many tables</vt:lpstr>
      <vt:lpstr>The new £3m Mayhill Health, Well-being &amp; Family Centre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logic of community practice</vt:lpstr>
      <vt:lpstr>PowerPoint Presentation</vt:lpstr>
      <vt:lpstr>PowerPoint Presentation</vt:lpstr>
      <vt:lpstr>Thank you for your time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80</cp:revision>
  <dcterms:created xsi:type="dcterms:W3CDTF">2017-12-07T17:41:00Z</dcterms:created>
  <dcterms:modified xsi:type="dcterms:W3CDTF">2023-04-27T14:40:15Z</dcterms:modified>
</cp:coreProperties>
</file>