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23"/>
  </p:notesMasterIdLst>
  <p:sldIdLst>
    <p:sldId id="256" r:id="rId2"/>
    <p:sldId id="257" r:id="rId3"/>
    <p:sldId id="258" r:id="rId4"/>
    <p:sldId id="281" r:id="rId5"/>
    <p:sldId id="279" r:id="rId6"/>
    <p:sldId id="282" r:id="rId7"/>
    <p:sldId id="278" r:id="rId8"/>
    <p:sldId id="273" r:id="rId9"/>
    <p:sldId id="259" r:id="rId10"/>
    <p:sldId id="270" r:id="rId11"/>
    <p:sldId id="284" r:id="rId12"/>
    <p:sldId id="277" r:id="rId13"/>
    <p:sldId id="271" r:id="rId14"/>
    <p:sldId id="266" r:id="rId15"/>
    <p:sldId id="285" r:id="rId16"/>
    <p:sldId id="286" r:id="rId17"/>
    <p:sldId id="269" r:id="rId18"/>
    <p:sldId id="261" r:id="rId19"/>
    <p:sldId id="262" r:id="rId20"/>
    <p:sldId id="280" r:id="rId21"/>
    <p:sldId id="264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1674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729047E-7FFA-4DB7-A21B-9AB4BD3F1EE9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123FAB1-65BF-482A-8D77-440A76CE51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27284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23FAB1-65BF-482A-8D77-440A76CE51BE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05611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ACE82EA0-1D1B-40AD-AA9C-0F4D2FC1145B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dL7mVD9g0rU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aqicn.org/map/unitedkingdom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_LyJ24uSbWc" TargetMode="Externa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_LyJ24uSbWc" TargetMode="External"/><Relationship Id="rId4" Type="http://schemas.openxmlformats.org/officeDocument/2006/relationships/image" Target="../media/image5.jpe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v.uk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Air pollution, IPPC and environmental permitting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Lara Hopkinson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5450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Air pollution</a:t>
            </a:r>
          </a:p>
          <a:p>
            <a:pPr lvl="1"/>
            <a:r>
              <a:rPr lang="en-GB" dirty="0" smtClean="0"/>
              <a:t>What it is</a:t>
            </a:r>
          </a:p>
          <a:p>
            <a:pPr lvl="1"/>
            <a:r>
              <a:rPr lang="en-GB" dirty="0" smtClean="0"/>
              <a:t>Regulatory framework</a:t>
            </a:r>
          </a:p>
          <a:p>
            <a:r>
              <a:rPr lang="en-GB" dirty="0" smtClean="0"/>
              <a:t>Integrated Pollution Control</a:t>
            </a:r>
          </a:p>
          <a:p>
            <a:r>
              <a:rPr lang="en-GB" dirty="0" smtClean="0"/>
              <a:t>Integrated Pollution Prevention and Control</a:t>
            </a:r>
          </a:p>
          <a:p>
            <a:r>
              <a:rPr lang="en-GB" dirty="0" smtClean="0"/>
              <a:t>Environmental permitting</a:t>
            </a:r>
          </a:p>
          <a:p>
            <a:pPr lvl="1"/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Overview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0785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History of air pollution</a:t>
            </a:r>
            <a:endParaRPr lang="en-GB" dirty="0"/>
          </a:p>
        </p:txBody>
      </p:sp>
      <p:pic>
        <p:nvPicPr>
          <p:cNvPr id="4" name="history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43608" y="2476765"/>
            <a:ext cx="6858000" cy="3848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01765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Alkali Act 1863 / 1906</a:t>
            </a:r>
          </a:p>
          <a:p>
            <a:pPr lvl="1"/>
            <a:r>
              <a:rPr lang="en-GB" dirty="0" smtClean="0"/>
              <a:t>Controls over acidic emissions</a:t>
            </a:r>
          </a:p>
          <a:p>
            <a:pPr lvl="1"/>
            <a:r>
              <a:rPr lang="en-GB" dirty="0" smtClean="0"/>
              <a:t>First primitive emissions standard requirements</a:t>
            </a:r>
          </a:p>
          <a:p>
            <a:r>
              <a:rPr lang="en-GB" dirty="0" smtClean="0"/>
              <a:t>Public Health Act 1875 / 1936</a:t>
            </a:r>
          </a:p>
          <a:p>
            <a:r>
              <a:rPr lang="en-GB" dirty="0" smtClean="0"/>
              <a:t>Public Health (Smoke Abatement) Act 1926</a:t>
            </a:r>
          </a:p>
          <a:p>
            <a:pPr lvl="1"/>
            <a:r>
              <a:rPr lang="en-GB" dirty="0"/>
              <a:t>Control of smoke </a:t>
            </a:r>
            <a:r>
              <a:rPr lang="en-GB" dirty="0" smtClean="0"/>
              <a:t>nuisances</a:t>
            </a:r>
          </a:p>
          <a:p>
            <a:pPr lvl="1"/>
            <a:r>
              <a:rPr lang="en-GB" dirty="0" smtClean="0"/>
              <a:t>NOT of smoke pollution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Historical legislation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1149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88153" y="2276872"/>
            <a:ext cx="7408333" cy="3450696"/>
          </a:xfrm>
        </p:spPr>
        <p:txBody>
          <a:bodyPr/>
          <a:lstStyle/>
          <a:p>
            <a:r>
              <a:rPr lang="en-GB" dirty="0" smtClean="0"/>
              <a:t>London Smog 1952</a:t>
            </a:r>
          </a:p>
          <a:p>
            <a:endParaRPr lang="en-GB" dirty="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Case study</a:t>
            </a:r>
            <a:endParaRPr lang="en-GB" dirty="0"/>
          </a:p>
        </p:txBody>
      </p:sp>
      <p:pic>
        <p:nvPicPr>
          <p:cNvPr id="4" name="dL7mVD9g0rU"/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421462" y="2886454"/>
            <a:ext cx="6301075" cy="35443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5279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Clean Air Act 1956 &amp; 1968</a:t>
            </a:r>
          </a:p>
          <a:p>
            <a:pPr lvl="1"/>
            <a:r>
              <a:rPr lang="en-GB" dirty="0" smtClean="0"/>
              <a:t>Smoke control areas</a:t>
            </a:r>
          </a:p>
          <a:p>
            <a:pPr lvl="1"/>
            <a:r>
              <a:rPr lang="en-GB" dirty="0" smtClean="0"/>
              <a:t>Prohibition of ‘dark smoke’ from chimneys</a:t>
            </a:r>
          </a:p>
          <a:p>
            <a:pPr lvl="1"/>
            <a:r>
              <a:rPr lang="en-GB" dirty="0" smtClean="0"/>
              <a:t>Tall chimney stacks</a:t>
            </a:r>
          </a:p>
          <a:p>
            <a:r>
              <a:rPr lang="en-GB" dirty="0" smtClean="0"/>
              <a:t>1980s onwards – ozone layer destruction</a:t>
            </a:r>
          </a:p>
          <a:p>
            <a:r>
              <a:rPr lang="en-GB" dirty="0" smtClean="0"/>
              <a:t>Climate change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After effects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969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164594" y="6389276"/>
            <a:ext cx="4968552" cy="468724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hlinkClick r:id="rId3"/>
              </a:rPr>
              <a:t>http://aqicn.org/map/unitedkingdom</a:t>
            </a:r>
            <a:r>
              <a:rPr lang="en-GB" dirty="0" smtClean="0">
                <a:hlinkClick r:id="rId3"/>
              </a:rPr>
              <a:t>/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Air quality index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-4381" y="6488668"/>
            <a:ext cx="21275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Screen grab 11/03/19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4"/>
          <a:srcRect l="28235" t="21906" r="12058" b="8705"/>
          <a:stretch/>
        </p:blipFill>
        <p:spPr>
          <a:xfrm>
            <a:off x="693912" y="188851"/>
            <a:ext cx="7992888" cy="61926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0020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Move away from ‘piecemeal’ approach</a:t>
            </a:r>
          </a:p>
          <a:p>
            <a:r>
              <a:rPr lang="en-GB" dirty="0" smtClean="0"/>
              <a:t>1960s – move to more integrated approach</a:t>
            </a:r>
          </a:p>
          <a:p>
            <a:r>
              <a:rPr lang="en-GB" dirty="0" smtClean="0"/>
              <a:t>1976 – RCEP 5</a:t>
            </a:r>
            <a:r>
              <a:rPr lang="en-GB" baseline="30000" dirty="0" smtClean="0"/>
              <a:t>th</a:t>
            </a:r>
            <a:r>
              <a:rPr lang="en-GB" dirty="0" smtClean="0"/>
              <a:t> report</a:t>
            </a:r>
          </a:p>
          <a:p>
            <a:pPr lvl="1"/>
            <a:r>
              <a:rPr lang="en-GB" dirty="0" smtClean="0"/>
              <a:t>Move from ‘BPM’ to ‘BPEO’</a:t>
            </a:r>
          </a:p>
          <a:p>
            <a:pPr lvl="1"/>
            <a:r>
              <a:rPr lang="en-GB" dirty="0" smtClean="0"/>
              <a:t>Single unified regulatory agency</a:t>
            </a:r>
          </a:p>
          <a:p>
            <a:pPr lvl="1"/>
            <a:r>
              <a:rPr lang="en-GB" dirty="0" smtClean="0"/>
              <a:t>Economic impacts of air pollution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Development of integrated controls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3030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Part 1 EPA 90</a:t>
            </a:r>
          </a:p>
          <a:p>
            <a:r>
              <a:rPr lang="en-GB" dirty="0" smtClean="0"/>
              <a:t>Two systems of control:</a:t>
            </a:r>
          </a:p>
          <a:p>
            <a:pPr lvl="1"/>
            <a:r>
              <a:rPr lang="en-GB" dirty="0" smtClean="0"/>
              <a:t>Emissions to all media</a:t>
            </a:r>
          </a:p>
          <a:p>
            <a:pPr lvl="1"/>
            <a:r>
              <a:rPr lang="en-GB" dirty="0" smtClean="0"/>
              <a:t>Atmospheric emissions alone</a:t>
            </a:r>
          </a:p>
          <a:p>
            <a:pPr lvl="1"/>
            <a:r>
              <a:rPr lang="en-GB" dirty="0" smtClean="0"/>
              <a:t>Same principal methods of control</a:t>
            </a:r>
          </a:p>
          <a:p>
            <a:r>
              <a:rPr lang="en-GB" dirty="0" smtClean="0"/>
              <a:t>EC development (Directive on Integrated Pollution Control)</a:t>
            </a:r>
          </a:p>
          <a:p>
            <a:r>
              <a:rPr lang="en-GB" dirty="0" smtClean="0"/>
              <a:t>Development of Integrated Pollution Prevention &amp; Control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Integrated Pollution Control (IPC)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9667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675466"/>
            <a:ext cx="7408333" cy="3705861"/>
          </a:xfrm>
        </p:spPr>
        <p:txBody>
          <a:bodyPr/>
          <a:lstStyle/>
          <a:p>
            <a:r>
              <a:rPr lang="en-GB" dirty="0" smtClean="0"/>
              <a:t>Quantity vs quality</a:t>
            </a:r>
          </a:p>
          <a:p>
            <a:pPr lvl="1"/>
            <a:r>
              <a:rPr lang="en-GB" dirty="0" smtClean="0"/>
              <a:t>“</a:t>
            </a:r>
            <a:r>
              <a:rPr lang="en-GB" i="1" dirty="0" smtClean="0"/>
              <a:t>…before the upsurge of public interest in environmental regulation in the mid-1960s, Britain already had in place a fairly extensive system of controls…”</a:t>
            </a:r>
          </a:p>
          <a:p>
            <a:r>
              <a:rPr lang="en-GB" dirty="0" smtClean="0"/>
              <a:t>Victorian ideology &amp; its consequences</a:t>
            </a:r>
          </a:p>
          <a:p>
            <a:r>
              <a:rPr lang="en-GB" dirty="0" smtClean="0"/>
              <a:t>Law’s historical development</a:t>
            </a:r>
          </a:p>
          <a:p>
            <a:pPr lvl="1"/>
            <a:r>
              <a:rPr lang="en-GB" dirty="0" smtClean="0"/>
              <a:t>Foundation theory</a:t>
            </a:r>
          </a:p>
          <a:p>
            <a:pPr lvl="1"/>
            <a:r>
              <a:rPr lang="en-GB" dirty="0" smtClean="0"/>
              <a:t>Constraint theory</a:t>
            </a:r>
          </a:p>
          <a:p>
            <a:pPr lvl="1"/>
            <a:r>
              <a:rPr lang="en-GB" dirty="0" smtClean="0"/>
              <a:t>Cycle theory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Integrative efforts from Victorian era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1392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Alkali Act 1863 – emissions from chemical industry</a:t>
            </a:r>
          </a:p>
          <a:p>
            <a:r>
              <a:rPr lang="en-GB" dirty="0" smtClean="0"/>
              <a:t>Grew to encompass air, land &amp; water pollution</a:t>
            </a:r>
          </a:p>
          <a:p>
            <a:r>
              <a:rPr lang="en-GB" dirty="0" smtClean="0"/>
              <a:t>Also air pollution from other industries</a:t>
            </a:r>
          </a:p>
          <a:p>
            <a:r>
              <a:rPr lang="en-GB" dirty="0" smtClean="0"/>
              <a:t>Developed Her Majesty’s Alkali Inspectorate</a:t>
            </a:r>
          </a:p>
          <a:p>
            <a:r>
              <a:rPr lang="en-GB" dirty="0" smtClean="0"/>
              <a:t>Alkali, etc. Works Regulations Act 1906</a:t>
            </a:r>
          </a:p>
          <a:p>
            <a:r>
              <a:rPr lang="en-GB" dirty="0" smtClean="0"/>
              <a:t>Alkali Inspectorate did not grow with the sector</a:t>
            </a:r>
          </a:p>
          <a:p>
            <a:r>
              <a:rPr lang="en-GB" dirty="0" smtClean="0"/>
              <a:t>EPA 1990 Pt1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Alkali Acts to IPC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72727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675467"/>
            <a:ext cx="7732381" cy="3450696"/>
          </a:xfrm>
        </p:spPr>
        <p:txBody>
          <a:bodyPr/>
          <a:lstStyle/>
          <a:p>
            <a:r>
              <a:rPr lang="en-GB" dirty="0" smtClean="0"/>
              <a:t>Directive on Integrated Pollution Prevention &amp; Control (1996, amended 2008 and recast 2010)</a:t>
            </a:r>
          </a:p>
          <a:p>
            <a:pPr lvl="1"/>
            <a:r>
              <a:rPr lang="en-GB" dirty="0" smtClean="0"/>
              <a:t>Set on meeting locally set environmental quality standards</a:t>
            </a:r>
          </a:p>
          <a:p>
            <a:pPr lvl="1"/>
            <a:r>
              <a:rPr lang="en-GB" dirty="0" smtClean="0"/>
              <a:t>Criticism “not a level playing field”</a:t>
            </a:r>
          </a:p>
          <a:p>
            <a:pPr lvl="1"/>
            <a:r>
              <a:rPr lang="en-GB" dirty="0" smtClean="0"/>
              <a:t>Specified types of installations covered, obligations, conditions of permits, permit procedures</a:t>
            </a:r>
          </a:p>
          <a:p>
            <a:pPr lvl="1"/>
            <a:r>
              <a:rPr lang="en-GB" dirty="0" smtClean="0"/>
              <a:t>Silent on specific environmental limits / targets</a:t>
            </a:r>
          </a:p>
          <a:p>
            <a:pPr lvl="1"/>
            <a:r>
              <a:rPr lang="en-GB" dirty="0" smtClean="0"/>
              <a:t>Coordination through BAT / BREF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IPPC Directive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5543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Best Available Techniques (BAT)</a:t>
            </a:r>
            <a:endParaRPr lang="en-GB" dirty="0"/>
          </a:p>
        </p:txBody>
      </p:sp>
      <p:sp>
        <p:nvSpPr>
          <p:cNvPr id="6" name="Content Placeholder 1"/>
          <p:cNvSpPr>
            <a:spLocks noGrp="1"/>
          </p:cNvSpPr>
          <p:nvPr>
            <p:ph idx="1"/>
          </p:nvPr>
        </p:nvSpPr>
        <p:spPr>
          <a:xfrm>
            <a:off x="872067" y="2675467"/>
            <a:ext cx="7408333" cy="3450696"/>
          </a:xfrm>
        </p:spPr>
        <p:txBody>
          <a:bodyPr/>
          <a:lstStyle/>
          <a:p>
            <a:r>
              <a:rPr lang="en-GB" dirty="0" smtClean="0"/>
              <a:t>Ensure a high level of protection of the environment</a:t>
            </a:r>
          </a:p>
          <a:p>
            <a:r>
              <a:rPr lang="en-GB" dirty="0" smtClean="0"/>
              <a:t>Applied on a number of factors</a:t>
            </a:r>
          </a:p>
          <a:p>
            <a:r>
              <a:rPr lang="en-GB" dirty="0" smtClean="0"/>
              <a:t>Emissions Limit Values (ELVs)</a:t>
            </a:r>
          </a:p>
          <a:p>
            <a:r>
              <a:rPr lang="en-GB" dirty="0" smtClean="0"/>
              <a:t>Environmental Quality Standards (EQS)</a:t>
            </a:r>
          </a:p>
          <a:p>
            <a:r>
              <a:rPr lang="en-GB" dirty="0" smtClean="0"/>
              <a:t>Determination of BAT &amp; ELVs set by EU &amp; national guidance – ‘</a:t>
            </a:r>
            <a:r>
              <a:rPr lang="en-GB" dirty="0" err="1" smtClean="0"/>
              <a:t>Sevilla</a:t>
            </a:r>
            <a:r>
              <a:rPr lang="en-GB" dirty="0" smtClean="0"/>
              <a:t> process’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800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Environmental Permitting (England &amp; Wales) Regulations 2007 (as amended)</a:t>
            </a:r>
          </a:p>
          <a:p>
            <a:r>
              <a:rPr lang="en-GB" dirty="0" smtClean="0"/>
              <a:t>Brings together:</a:t>
            </a:r>
          </a:p>
          <a:p>
            <a:pPr lvl="1"/>
            <a:r>
              <a:rPr lang="en-GB" dirty="0" smtClean="0"/>
              <a:t>IPPC  &amp; waste management licensing &amp; exemptions </a:t>
            </a:r>
          </a:p>
          <a:p>
            <a:pPr lvl="1"/>
            <a:r>
              <a:rPr lang="en-GB" dirty="0" smtClean="0"/>
              <a:t>Some parts of Water Resources Act 1991, Radioactive Substances Act 1993 &amp; Groundwater Regulations 2009</a:t>
            </a:r>
          </a:p>
          <a:p>
            <a:r>
              <a:rPr lang="en-GB" dirty="0" smtClean="0"/>
              <a:t>Administrative simplicity in relation to permits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Environmental Permitting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9944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564904"/>
            <a:ext cx="7408333" cy="4104456"/>
          </a:xfrm>
        </p:spPr>
        <p:txBody>
          <a:bodyPr/>
          <a:lstStyle/>
          <a:p>
            <a:r>
              <a:rPr lang="en-GB" dirty="0" smtClean="0"/>
              <a:t>Sets out:</a:t>
            </a:r>
          </a:p>
          <a:p>
            <a:pPr lvl="1"/>
            <a:r>
              <a:rPr lang="en-GB" dirty="0" smtClean="0"/>
              <a:t>Facilities needing permits / exemptions</a:t>
            </a:r>
          </a:p>
          <a:p>
            <a:pPr lvl="1"/>
            <a:r>
              <a:rPr lang="en-GB" dirty="0" smtClean="0"/>
              <a:t>Process for registering exempt facilities</a:t>
            </a:r>
          </a:p>
          <a:p>
            <a:pPr lvl="1"/>
            <a:r>
              <a:rPr lang="en-GB" dirty="0" smtClean="0"/>
              <a:t>Application / determination of permits</a:t>
            </a:r>
          </a:p>
          <a:p>
            <a:pPr lvl="1"/>
            <a:r>
              <a:rPr lang="en-GB" dirty="0" smtClean="0"/>
              <a:t>Conditions required within permits</a:t>
            </a:r>
          </a:p>
          <a:p>
            <a:pPr lvl="1"/>
            <a:r>
              <a:rPr lang="en-GB" dirty="0" smtClean="0"/>
              <a:t>How permits can be changed &amp; surrendered</a:t>
            </a:r>
          </a:p>
          <a:p>
            <a:pPr lvl="1"/>
            <a:r>
              <a:rPr lang="en-GB" dirty="0" smtClean="0"/>
              <a:t>Compliance obligations &amp; enforcement powers</a:t>
            </a:r>
          </a:p>
          <a:p>
            <a:pPr lvl="1"/>
            <a:r>
              <a:rPr lang="en-GB" dirty="0" smtClean="0"/>
              <a:t>Provisions for public participation in permitting</a:t>
            </a:r>
          </a:p>
          <a:p>
            <a:pPr lvl="1"/>
            <a:r>
              <a:rPr lang="en-GB" dirty="0" smtClean="0"/>
              <a:t>Powers &amp; functions of regulators</a:t>
            </a:r>
          </a:p>
          <a:p>
            <a:pPr lvl="1"/>
            <a:r>
              <a:rPr lang="en-GB" dirty="0" smtClean="0"/>
              <a:t>Provisions for appeals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Environmental Permitting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668522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To read for yourselves:</a:t>
            </a:r>
          </a:p>
          <a:p>
            <a:pPr lvl="1"/>
            <a:r>
              <a:rPr lang="en-GB" dirty="0" smtClean="0"/>
              <a:t>R (European Metal Recycling Ltd.) v Environment Agency [2012] EWHC 2361 (Admin)</a:t>
            </a:r>
          </a:p>
          <a:p>
            <a:pPr lvl="1"/>
            <a:r>
              <a:rPr lang="en-GB" dirty="0" smtClean="0"/>
              <a:t>R v Environment Agency, ex parte Petrus Oils Ltd [1999] </a:t>
            </a:r>
            <a:r>
              <a:rPr lang="en-GB" dirty="0" err="1" smtClean="0"/>
              <a:t>Env</a:t>
            </a:r>
            <a:r>
              <a:rPr lang="en-GB" dirty="0" smtClean="0"/>
              <a:t> LR 732</a:t>
            </a:r>
          </a:p>
          <a:p>
            <a:pPr lvl="1"/>
            <a:r>
              <a:rPr lang="en-GB" dirty="0" smtClean="0"/>
              <a:t>R v Secretary of State for the Environment and RJ Compton and Sons, ex parte West Wiltshire District Council [1996] </a:t>
            </a:r>
            <a:r>
              <a:rPr lang="en-GB" dirty="0" err="1" smtClean="0"/>
              <a:t>Env</a:t>
            </a:r>
            <a:r>
              <a:rPr lang="en-GB" dirty="0" smtClean="0"/>
              <a:t> LR 312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Permitting case law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228419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675466"/>
            <a:ext cx="7408333" cy="3849877"/>
          </a:xfrm>
        </p:spPr>
        <p:txBody>
          <a:bodyPr/>
          <a:lstStyle/>
          <a:p>
            <a:r>
              <a:rPr lang="en-GB" dirty="0" smtClean="0"/>
              <a:t>Main EU instrument regulating pollutant emissions from industrial installations.</a:t>
            </a:r>
          </a:p>
          <a:p>
            <a:r>
              <a:rPr lang="en-GB" dirty="0" smtClean="0"/>
              <a:t>Superseded IPPC Directive Jan 2014 (plus others)</a:t>
            </a:r>
          </a:p>
          <a:p>
            <a:r>
              <a:rPr lang="en-GB" dirty="0" smtClean="0"/>
              <a:t>Based upon pillars of:</a:t>
            </a:r>
          </a:p>
          <a:p>
            <a:pPr lvl="1"/>
            <a:r>
              <a:rPr lang="en-GB" dirty="0" smtClean="0"/>
              <a:t>Integrated approach</a:t>
            </a:r>
          </a:p>
          <a:p>
            <a:pPr lvl="1"/>
            <a:r>
              <a:rPr lang="en-GB" dirty="0" smtClean="0"/>
              <a:t>Use of BAT</a:t>
            </a:r>
          </a:p>
          <a:p>
            <a:pPr lvl="1"/>
            <a:r>
              <a:rPr lang="en-GB" dirty="0" smtClean="0"/>
              <a:t>Flexibility</a:t>
            </a:r>
          </a:p>
          <a:p>
            <a:pPr lvl="1"/>
            <a:r>
              <a:rPr lang="en-GB" dirty="0" smtClean="0"/>
              <a:t>Inspections </a:t>
            </a:r>
          </a:p>
          <a:p>
            <a:pPr lvl="1"/>
            <a:r>
              <a:rPr lang="en-GB" dirty="0" smtClean="0"/>
              <a:t>Public participation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Industrial Emissions Directive (2010/75/EU)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6716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675466"/>
            <a:ext cx="7408333" cy="3849877"/>
          </a:xfrm>
        </p:spPr>
        <p:txBody>
          <a:bodyPr/>
          <a:lstStyle/>
          <a:p>
            <a:r>
              <a:rPr lang="en-GB" dirty="0" smtClean="0"/>
              <a:t>Still some overlap across pollution control</a:t>
            </a:r>
          </a:p>
          <a:p>
            <a:pPr lvl="1"/>
            <a:r>
              <a:rPr lang="en-GB" dirty="0" smtClean="0"/>
              <a:t>E.g. trade effluent discharges require consent from sewerage undertaker</a:t>
            </a:r>
          </a:p>
          <a:p>
            <a:r>
              <a:rPr lang="en-GB" dirty="0" smtClean="0"/>
              <a:t>Little legislative connection – development control and Permitting</a:t>
            </a:r>
          </a:p>
          <a:p>
            <a:pPr lvl="1"/>
            <a:r>
              <a:rPr lang="en-GB" dirty="0" smtClean="0"/>
              <a:t>Exception – waste management &amp; planning permission</a:t>
            </a:r>
          </a:p>
          <a:p>
            <a:r>
              <a:rPr lang="en-GB" dirty="0" smtClean="0"/>
              <a:t>Some information can be collected for number of issues</a:t>
            </a:r>
          </a:p>
          <a:p>
            <a:pPr lvl="1"/>
            <a:r>
              <a:rPr lang="en-GB" dirty="0" smtClean="0"/>
              <a:t>E.g. IED and EIA Directives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How integrated is permitting &amp; IPPC?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8277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675466"/>
            <a:ext cx="7408333" cy="3777869"/>
          </a:xfrm>
        </p:spPr>
        <p:txBody>
          <a:bodyPr/>
          <a:lstStyle/>
          <a:p>
            <a:r>
              <a:rPr lang="en-GB" dirty="0" smtClean="0"/>
              <a:t>Strengths:</a:t>
            </a:r>
          </a:p>
          <a:p>
            <a:pPr lvl="1"/>
            <a:r>
              <a:rPr lang="en-GB" dirty="0" smtClean="0"/>
              <a:t>Technical innovation encouraged</a:t>
            </a:r>
          </a:p>
          <a:p>
            <a:pPr lvl="1"/>
            <a:r>
              <a:rPr lang="en-GB" dirty="0" smtClean="0"/>
              <a:t>Flexible standards</a:t>
            </a:r>
          </a:p>
          <a:p>
            <a:pPr lvl="1"/>
            <a:r>
              <a:rPr lang="en-GB" dirty="0" smtClean="0"/>
              <a:t>Use of BAT</a:t>
            </a:r>
          </a:p>
          <a:p>
            <a:r>
              <a:rPr lang="en-GB" dirty="0" smtClean="0"/>
              <a:t>Weaknesses:</a:t>
            </a:r>
          </a:p>
          <a:p>
            <a:pPr lvl="1"/>
            <a:r>
              <a:rPr lang="en-GB" dirty="0" smtClean="0"/>
              <a:t>Scope of activities limited</a:t>
            </a:r>
          </a:p>
          <a:p>
            <a:pPr lvl="1"/>
            <a:r>
              <a:rPr lang="en-GB" dirty="0" smtClean="0"/>
              <a:t>Controls aimed at larger operators</a:t>
            </a:r>
          </a:p>
          <a:p>
            <a:pPr lvl="1"/>
            <a:r>
              <a:rPr lang="en-GB" dirty="0" smtClean="0"/>
              <a:t>Issue of maintaining ‘level playing field’</a:t>
            </a:r>
          </a:p>
          <a:p>
            <a:pPr lvl="1"/>
            <a:r>
              <a:rPr lang="en-GB" dirty="0" smtClean="0"/>
              <a:t>Politicisation of solutions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Does IPPC properly deal with pollution?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3413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39082" y="6165304"/>
            <a:ext cx="7408333" cy="537509"/>
          </a:xfrm>
        </p:spPr>
        <p:txBody>
          <a:bodyPr/>
          <a:lstStyle/>
          <a:p>
            <a:r>
              <a:rPr lang="en-GB" dirty="0">
                <a:hlinkClick r:id="rId3"/>
              </a:rPr>
              <a:t>https://www.youtube.com/watch?v=_LyJ24uSbWc</a:t>
            </a:r>
            <a:r>
              <a:rPr lang="en-GB" dirty="0"/>
              <a:t> 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Further reading</a:t>
            </a:r>
            <a:endParaRPr lang="en-GB" dirty="0"/>
          </a:p>
        </p:txBody>
      </p:sp>
      <p:pic>
        <p:nvPicPr>
          <p:cNvPr id="4" name="_LyJ24uSbWc"/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735177" y="2620874"/>
            <a:ext cx="5789151" cy="32563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816947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Environmental law, ch15 (Environmental permitting and IPPC)</a:t>
            </a:r>
          </a:p>
          <a:p>
            <a:r>
              <a:rPr lang="en-GB" dirty="0" smtClean="0"/>
              <a:t>Integrated Pollution Control in Victorian Britain: Rethinking progress within the history of environmental law – </a:t>
            </a:r>
            <a:r>
              <a:rPr lang="en-GB" dirty="0" err="1" smtClean="0"/>
              <a:t>Pontin</a:t>
            </a:r>
            <a:r>
              <a:rPr lang="en-GB" dirty="0" smtClean="0"/>
              <a:t>, 2007</a:t>
            </a:r>
          </a:p>
          <a:p>
            <a:r>
              <a:rPr lang="en-GB" dirty="0" smtClean="0"/>
              <a:t>UK Government (</a:t>
            </a:r>
            <a:r>
              <a:rPr lang="en-GB" dirty="0" smtClean="0">
                <a:hlinkClick r:id="rId2"/>
              </a:rPr>
              <a:t>www.gov.uk</a:t>
            </a:r>
            <a:r>
              <a:rPr lang="en-GB" dirty="0" smtClean="0"/>
              <a:t>) </a:t>
            </a:r>
          </a:p>
          <a:p>
            <a:pPr lvl="1"/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Useful information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99538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aveform">
  <a:themeElements>
    <a:clrScheme name="Waveform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Waveform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aveform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1391</TotalTime>
  <Words>747</Words>
  <Application>Microsoft Office PowerPoint</Application>
  <PresentationFormat>On-screen Show (4:3)</PresentationFormat>
  <Paragraphs>131</Paragraphs>
  <Slides>21</Slides>
  <Notes>1</Notes>
  <HiddenSlides>0</HiddenSlides>
  <MMClips>3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Calibri</vt:lpstr>
      <vt:lpstr>Candara</vt:lpstr>
      <vt:lpstr>Symbol</vt:lpstr>
      <vt:lpstr>Waveform</vt:lpstr>
      <vt:lpstr>Air pollution, IPPC and environmental permitting</vt:lpstr>
      <vt:lpstr>Overview</vt:lpstr>
      <vt:lpstr>History of air pollution</vt:lpstr>
      <vt:lpstr>Historical legislation</vt:lpstr>
      <vt:lpstr>Case study</vt:lpstr>
      <vt:lpstr>After effects</vt:lpstr>
      <vt:lpstr>Air quality index</vt:lpstr>
      <vt:lpstr>Development of integrated controls</vt:lpstr>
      <vt:lpstr>Integrated Pollution Control (IPC)</vt:lpstr>
      <vt:lpstr>Integrative efforts from Victorian era</vt:lpstr>
      <vt:lpstr>The Alkali Acts to IPC</vt:lpstr>
      <vt:lpstr>IPPC Directive</vt:lpstr>
      <vt:lpstr>Best Available Techniques (BAT)</vt:lpstr>
      <vt:lpstr>Environmental Permitting</vt:lpstr>
      <vt:lpstr>Environmental Permitting</vt:lpstr>
      <vt:lpstr>Permitting case law</vt:lpstr>
      <vt:lpstr>Industrial Emissions Directive (2010/75/EU)</vt:lpstr>
      <vt:lpstr>How integrated is permitting &amp; IPPC?</vt:lpstr>
      <vt:lpstr>Does IPPC properly deal with pollution?</vt:lpstr>
      <vt:lpstr>Further reading</vt:lpstr>
      <vt:lpstr>Useful information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Environmental law &amp; Economics</dc:title>
  <dc:creator>Lara Hopkinson</dc:creator>
  <cp:lastModifiedBy>Lara Hopkinson</cp:lastModifiedBy>
  <cp:revision>40</cp:revision>
  <dcterms:created xsi:type="dcterms:W3CDTF">2016-08-23T07:49:55Z</dcterms:created>
  <dcterms:modified xsi:type="dcterms:W3CDTF">2019-03-14T16:59:09Z</dcterms:modified>
</cp:coreProperties>
</file>