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2" r:id="rId4"/>
  </p:sldMasterIdLst>
  <p:notesMasterIdLst>
    <p:notesMasterId r:id="rId18"/>
  </p:notesMasterIdLst>
  <p:sldIdLst>
    <p:sldId id="256" r:id="rId5"/>
    <p:sldId id="257" r:id="rId6"/>
    <p:sldId id="268" r:id="rId7"/>
    <p:sldId id="258" r:id="rId8"/>
    <p:sldId id="261" r:id="rId9"/>
    <p:sldId id="260" r:id="rId10"/>
    <p:sldId id="262" r:id="rId11"/>
    <p:sldId id="263" r:id="rId12"/>
    <p:sldId id="264" r:id="rId13"/>
    <p:sldId id="265" r:id="rId14"/>
    <p:sldId id="266" r:id="rId15"/>
    <p:sldId id="267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1EDE35-7029-4C6B-AD01-B0BF822B1558}" v="543" dt="2026-02-15T23:49:59.5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A4D065-0DDE-44D8-B889-B09480283ABA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5CBA78B-DB40-4153-8EB9-E75790413601}">
      <dgm:prSet/>
      <dgm:spPr/>
      <dgm:t>
        <a:bodyPr/>
        <a:lstStyle/>
        <a:p>
          <a:r>
            <a:rPr lang="en-US" b="0" i="0" baseline="0" dirty="0"/>
            <a:t>Secure Base: When a carer ensures safety, a kid can boldly explore. </a:t>
          </a:r>
          <a:r>
            <a:rPr lang="en-GB" dirty="0"/>
            <a:t>(Google Books, 2026)</a:t>
          </a:r>
          <a:endParaRPr lang="en-US" dirty="0"/>
        </a:p>
      </dgm:t>
    </dgm:pt>
    <dgm:pt modelId="{5DB213EE-22E0-4971-A155-74EE50D9BF50}" type="parTrans" cxnId="{770614D9-3543-4DC5-95F6-3767EB984B8F}">
      <dgm:prSet/>
      <dgm:spPr/>
      <dgm:t>
        <a:bodyPr/>
        <a:lstStyle/>
        <a:p>
          <a:endParaRPr lang="en-US"/>
        </a:p>
      </dgm:t>
    </dgm:pt>
    <dgm:pt modelId="{64B98B79-1CD3-42D6-9C95-B8FD432F1E7A}" type="sibTrans" cxnId="{770614D9-3543-4DC5-95F6-3767EB984B8F}">
      <dgm:prSet/>
      <dgm:spPr/>
      <dgm:t>
        <a:bodyPr/>
        <a:lstStyle/>
        <a:p>
          <a:endParaRPr lang="en-US"/>
        </a:p>
      </dgm:t>
    </dgm:pt>
    <dgm:pt modelId="{D703794A-0356-4DC9-99FA-F1241D7DDA95}">
      <dgm:prSet/>
      <dgm:spPr/>
      <dgm:t>
        <a:bodyPr/>
        <a:lstStyle/>
        <a:p>
          <a:r>
            <a:rPr lang="en-US" b="0" i="0" baseline="0"/>
            <a:t>Internal Working Model: A mental blueprint that directs relationship expectations. </a:t>
          </a:r>
          <a:endParaRPr lang="en-US"/>
        </a:p>
      </dgm:t>
    </dgm:pt>
    <dgm:pt modelId="{38F34829-C348-4FF9-8F4B-B075FC44F332}" type="parTrans" cxnId="{D876A42B-CB69-49C1-BB32-DA4E4A351034}">
      <dgm:prSet/>
      <dgm:spPr/>
      <dgm:t>
        <a:bodyPr/>
        <a:lstStyle/>
        <a:p>
          <a:endParaRPr lang="en-US"/>
        </a:p>
      </dgm:t>
    </dgm:pt>
    <dgm:pt modelId="{E4C2E274-E507-40A6-AAF6-A2402E3DC4FC}" type="sibTrans" cxnId="{D876A42B-CB69-49C1-BB32-DA4E4A351034}">
      <dgm:prSet/>
      <dgm:spPr/>
      <dgm:t>
        <a:bodyPr/>
        <a:lstStyle/>
        <a:p>
          <a:endParaRPr lang="en-US"/>
        </a:p>
      </dgm:t>
    </dgm:pt>
    <dgm:pt modelId="{D5C4402F-827B-4A2B-A3F9-04AB325D247E}">
      <dgm:prSet/>
      <dgm:spPr/>
      <dgm:t>
        <a:bodyPr/>
        <a:lstStyle/>
        <a:p>
          <a:r>
            <a:rPr lang="en-US" b="0" i="0" baseline="0" dirty="0"/>
            <a:t>The innate need to remain near the carer when under stress is known as proximity seeking. </a:t>
          </a:r>
          <a:endParaRPr lang="en-US" dirty="0"/>
        </a:p>
      </dgm:t>
    </dgm:pt>
    <dgm:pt modelId="{126CE1C4-5259-4101-A78A-45CE9902A4ED}" type="parTrans" cxnId="{0D7BB158-6324-4E37-987F-DE3E12F6E4C0}">
      <dgm:prSet/>
      <dgm:spPr/>
      <dgm:t>
        <a:bodyPr/>
        <a:lstStyle/>
        <a:p>
          <a:endParaRPr lang="en-US"/>
        </a:p>
      </dgm:t>
    </dgm:pt>
    <dgm:pt modelId="{ABF4905F-A4E1-4601-87E5-52A31C436EBE}" type="sibTrans" cxnId="{0D7BB158-6324-4E37-987F-DE3E12F6E4C0}">
      <dgm:prSet/>
      <dgm:spPr/>
      <dgm:t>
        <a:bodyPr/>
        <a:lstStyle/>
        <a:p>
          <a:endParaRPr lang="en-US"/>
        </a:p>
      </dgm:t>
    </dgm:pt>
    <dgm:pt modelId="{F75100C3-D144-4BD5-91D8-387EF22EFD56}">
      <dgm:prSet/>
      <dgm:spPr/>
      <dgm:t>
        <a:bodyPr/>
        <a:lstStyle/>
        <a:p>
          <a:r>
            <a:rPr lang="en-US" b="0" i="0" baseline="0" dirty="0"/>
            <a:t>Fear and distress when removed from the primary carer is known as separation anxiety.</a:t>
          </a:r>
          <a:endParaRPr lang="en-US" dirty="0"/>
        </a:p>
      </dgm:t>
    </dgm:pt>
    <dgm:pt modelId="{F7EE1829-B583-4F60-AD78-7EE71542B3E6}" type="parTrans" cxnId="{F47ABEA8-D023-419B-82DD-6E903EDC1BAA}">
      <dgm:prSet/>
      <dgm:spPr/>
      <dgm:t>
        <a:bodyPr/>
        <a:lstStyle/>
        <a:p>
          <a:endParaRPr lang="en-US"/>
        </a:p>
      </dgm:t>
    </dgm:pt>
    <dgm:pt modelId="{14F5718D-2172-4DD3-B05A-D83252811683}" type="sibTrans" cxnId="{F47ABEA8-D023-419B-82DD-6E903EDC1BAA}">
      <dgm:prSet/>
      <dgm:spPr/>
      <dgm:t>
        <a:bodyPr/>
        <a:lstStyle/>
        <a:p>
          <a:endParaRPr lang="en-US"/>
        </a:p>
      </dgm:t>
    </dgm:pt>
    <dgm:pt modelId="{E37B5436-0B59-438C-AD51-1354ACDD03EC}">
      <dgm:prSet/>
      <dgm:spPr/>
      <dgm:t>
        <a:bodyPr/>
        <a:lstStyle/>
        <a:p>
          <a:r>
            <a:rPr lang="en-US" b="0" i="0" baseline="0"/>
            <a:t>Carer Sensitivity: Secure attachment is produced by attentive, consistent reactions (Ainsworth, 1978).</a:t>
          </a:r>
          <a:endParaRPr lang="en-US"/>
        </a:p>
      </dgm:t>
    </dgm:pt>
    <dgm:pt modelId="{0980B050-EB15-4E57-9A57-6D536427CB5D}" type="parTrans" cxnId="{EE14B652-DD90-4748-B0FA-5EA4C2320F3C}">
      <dgm:prSet/>
      <dgm:spPr/>
      <dgm:t>
        <a:bodyPr/>
        <a:lstStyle/>
        <a:p>
          <a:endParaRPr lang="en-US"/>
        </a:p>
      </dgm:t>
    </dgm:pt>
    <dgm:pt modelId="{071C9BF0-F1DC-4A93-88D3-A28C75C73A19}" type="sibTrans" cxnId="{EE14B652-DD90-4748-B0FA-5EA4C2320F3C}">
      <dgm:prSet/>
      <dgm:spPr/>
      <dgm:t>
        <a:bodyPr/>
        <a:lstStyle/>
        <a:p>
          <a:endParaRPr lang="en-US"/>
        </a:p>
      </dgm:t>
    </dgm:pt>
    <dgm:pt modelId="{0E8E59C0-E779-4EF1-ADA8-590CC03033E5}" type="pres">
      <dgm:prSet presAssocID="{E6A4D065-0DDE-44D8-B889-B09480283ABA}" presName="diagram" presStyleCnt="0">
        <dgm:presLayoutVars>
          <dgm:dir/>
          <dgm:resizeHandles val="exact"/>
        </dgm:presLayoutVars>
      </dgm:prSet>
      <dgm:spPr/>
    </dgm:pt>
    <dgm:pt modelId="{46A77FF3-9FE7-4CF9-A2B4-B8CF2C8CE0B9}" type="pres">
      <dgm:prSet presAssocID="{E5CBA78B-DB40-4153-8EB9-E75790413601}" presName="arrow" presStyleLbl="node1" presStyleIdx="0" presStyleCnt="5" custRadScaleRad="100964">
        <dgm:presLayoutVars>
          <dgm:bulletEnabled val="1"/>
        </dgm:presLayoutVars>
      </dgm:prSet>
      <dgm:spPr/>
    </dgm:pt>
    <dgm:pt modelId="{6926C06E-8D20-4828-B9C0-3CBC5C0E5C10}" type="pres">
      <dgm:prSet presAssocID="{D703794A-0356-4DC9-99FA-F1241D7DDA95}" presName="arrow" presStyleLbl="node1" presStyleIdx="1" presStyleCnt="5">
        <dgm:presLayoutVars>
          <dgm:bulletEnabled val="1"/>
        </dgm:presLayoutVars>
      </dgm:prSet>
      <dgm:spPr/>
    </dgm:pt>
    <dgm:pt modelId="{747B572A-61A5-4F1D-BB52-2EDCBD2B0F5C}" type="pres">
      <dgm:prSet presAssocID="{D5C4402F-827B-4A2B-A3F9-04AB325D247E}" presName="arrow" presStyleLbl="node1" presStyleIdx="2" presStyleCnt="5">
        <dgm:presLayoutVars>
          <dgm:bulletEnabled val="1"/>
        </dgm:presLayoutVars>
      </dgm:prSet>
      <dgm:spPr/>
    </dgm:pt>
    <dgm:pt modelId="{1ECAEAA1-DE82-4554-A532-BFDD210B25AF}" type="pres">
      <dgm:prSet presAssocID="{F75100C3-D144-4BD5-91D8-387EF22EFD56}" presName="arrow" presStyleLbl="node1" presStyleIdx="3" presStyleCnt="5">
        <dgm:presLayoutVars>
          <dgm:bulletEnabled val="1"/>
        </dgm:presLayoutVars>
      </dgm:prSet>
      <dgm:spPr/>
    </dgm:pt>
    <dgm:pt modelId="{F68A43D7-61FC-4025-B59C-3CB02ADF8C07}" type="pres">
      <dgm:prSet presAssocID="{E37B5436-0B59-438C-AD51-1354ACDD03EC}" presName="arrow" presStyleLbl="node1" presStyleIdx="4" presStyleCnt="5">
        <dgm:presLayoutVars>
          <dgm:bulletEnabled val="1"/>
        </dgm:presLayoutVars>
      </dgm:prSet>
      <dgm:spPr/>
    </dgm:pt>
  </dgm:ptLst>
  <dgm:cxnLst>
    <dgm:cxn modelId="{1E437721-F983-41B0-856F-AB6D463CD94E}" type="presOf" srcId="{E37B5436-0B59-438C-AD51-1354ACDD03EC}" destId="{F68A43D7-61FC-4025-B59C-3CB02ADF8C07}" srcOrd="0" destOrd="0" presId="urn:microsoft.com/office/officeart/2005/8/layout/arrow5"/>
    <dgm:cxn modelId="{D876A42B-CB69-49C1-BB32-DA4E4A351034}" srcId="{E6A4D065-0DDE-44D8-B889-B09480283ABA}" destId="{D703794A-0356-4DC9-99FA-F1241D7DDA95}" srcOrd="1" destOrd="0" parTransId="{38F34829-C348-4FF9-8F4B-B075FC44F332}" sibTransId="{E4C2E274-E507-40A6-AAF6-A2402E3DC4FC}"/>
    <dgm:cxn modelId="{23282232-0B99-468D-97EA-9CE10F1720D5}" type="presOf" srcId="{E5CBA78B-DB40-4153-8EB9-E75790413601}" destId="{46A77FF3-9FE7-4CF9-A2B4-B8CF2C8CE0B9}" srcOrd="0" destOrd="0" presId="urn:microsoft.com/office/officeart/2005/8/layout/arrow5"/>
    <dgm:cxn modelId="{8C5A5343-4668-4DEC-8ABF-5C09ED62C7BA}" type="presOf" srcId="{D703794A-0356-4DC9-99FA-F1241D7DDA95}" destId="{6926C06E-8D20-4828-B9C0-3CBC5C0E5C10}" srcOrd="0" destOrd="0" presId="urn:microsoft.com/office/officeart/2005/8/layout/arrow5"/>
    <dgm:cxn modelId="{1FFCDE64-79B0-40DB-8A45-EDE1003EFC22}" type="presOf" srcId="{D5C4402F-827B-4A2B-A3F9-04AB325D247E}" destId="{747B572A-61A5-4F1D-BB52-2EDCBD2B0F5C}" srcOrd="0" destOrd="0" presId="urn:microsoft.com/office/officeart/2005/8/layout/arrow5"/>
    <dgm:cxn modelId="{EE14B652-DD90-4748-B0FA-5EA4C2320F3C}" srcId="{E6A4D065-0DDE-44D8-B889-B09480283ABA}" destId="{E37B5436-0B59-438C-AD51-1354ACDD03EC}" srcOrd="4" destOrd="0" parTransId="{0980B050-EB15-4E57-9A57-6D536427CB5D}" sibTransId="{071C9BF0-F1DC-4A93-88D3-A28C75C73A19}"/>
    <dgm:cxn modelId="{0D7BB158-6324-4E37-987F-DE3E12F6E4C0}" srcId="{E6A4D065-0DDE-44D8-B889-B09480283ABA}" destId="{D5C4402F-827B-4A2B-A3F9-04AB325D247E}" srcOrd="2" destOrd="0" parTransId="{126CE1C4-5259-4101-A78A-45CE9902A4ED}" sibTransId="{ABF4905F-A4E1-4601-87E5-52A31C436EBE}"/>
    <dgm:cxn modelId="{36D06495-4715-4A26-B299-903B7BE81706}" type="presOf" srcId="{F75100C3-D144-4BD5-91D8-387EF22EFD56}" destId="{1ECAEAA1-DE82-4554-A532-BFDD210B25AF}" srcOrd="0" destOrd="0" presId="urn:microsoft.com/office/officeart/2005/8/layout/arrow5"/>
    <dgm:cxn modelId="{F47ABEA8-D023-419B-82DD-6E903EDC1BAA}" srcId="{E6A4D065-0DDE-44D8-B889-B09480283ABA}" destId="{F75100C3-D144-4BD5-91D8-387EF22EFD56}" srcOrd="3" destOrd="0" parTransId="{F7EE1829-B583-4F60-AD78-7EE71542B3E6}" sibTransId="{14F5718D-2172-4DD3-B05A-D83252811683}"/>
    <dgm:cxn modelId="{97A215CE-8A0B-43A4-B144-EFA9882F4AA3}" type="presOf" srcId="{E6A4D065-0DDE-44D8-B889-B09480283ABA}" destId="{0E8E59C0-E779-4EF1-ADA8-590CC03033E5}" srcOrd="0" destOrd="0" presId="urn:microsoft.com/office/officeart/2005/8/layout/arrow5"/>
    <dgm:cxn modelId="{770614D9-3543-4DC5-95F6-3767EB984B8F}" srcId="{E6A4D065-0DDE-44D8-B889-B09480283ABA}" destId="{E5CBA78B-DB40-4153-8EB9-E75790413601}" srcOrd="0" destOrd="0" parTransId="{5DB213EE-22E0-4971-A155-74EE50D9BF50}" sibTransId="{64B98B79-1CD3-42D6-9C95-B8FD432F1E7A}"/>
    <dgm:cxn modelId="{5E13C71D-F8BC-4CAD-93A1-DBC0F5D0D13E}" type="presParOf" srcId="{0E8E59C0-E779-4EF1-ADA8-590CC03033E5}" destId="{46A77FF3-9FE7-4CF9-A2B4-B8CF2C8CE0B9}" srcOrd="0" destOrd="0" presId="urn:microsoft.com/office/officeart/2005/8/layout/arrow5"/>
    <dgm:cxn modelId="{4BE01209-DDCE-4097-A410-F381B7663E54}" type="presParOf" srcId="{0E8E59C0-E779-4EF1-ADA8-590CC03033E5}" destId="{6926C06E-8D20-4828-B9C0-3CBC5C0E5C10}" srcOrd="1" destOrd="0" presId="urn:microsoft.com/office/officeart/2005/8/layout/arrow5"/>
    <dgm:cxn modelId="{73C2C07D-EEDD-44C9-98F3-154D1298F57B}" type="presParOf" srcId="{0E8E59C0-E779-4EF1-ADA8-590CC03033E5}" destId="{747B572A-61A5-4F1D-BB52-2EDCBD2B0F5C}" srcOrd="2" destOrd="0" presId="urn:microsoft.com/office/officeart/2005/8/layout/arrow5"/>
    <dgm:cxn modelId="{494284D4-57B6-4A7D-B42F-FA3DBADF8890}" type="presParOf" srcId="{0E8E59C0-E779-4EF1-ADA8-590CC03033E5}" destId="{1ECAEAA1-DE82-4554-A532-BFDD210B25AF}" srcOrd="3" destOrd="0" presId="urn:microsoft.com/office/officeart/2005/8/layout/arrow5"/>
    <dgm:cxn modelId="{F841BFDE-2EC5-4012-B801-FDB408EAC409}" type="presParOf" srcId="{0E8E59C0-E779-4EF1-ADA8-590CC03033E5}" destId="{F68A43D7-61FC-4025-B59C-3CB02ADF8C07}" srcOrd="4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DA2916-7EB9-4CF0-854E-ED33BD45DE95}" type="doc">
      <dgm:prSet loTypeId="urn:microsoft.com/office/officeart/2005/8/layout/cycle5" loCatId="cycle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8058C2F-5A3C-46C6-8184-DD6A10CB6E5A}">
      <dgm:prSet custT="1"/>
      <dgm:spPr/>
      <dgm:t>
        <a:bodyPr/>
        <a:lstStyle/>
        <a:p>
          <a:r>
            <a:rPr lang="en-US" sz="1800" dirty="0"/>
            <a:t>These tactics contribute to enhancing Jenny's internal working model and bolstering her sense of security.</a:t>
          </a:r>
        </a:p>
      </dgm:t>
    </dgm:pt>
    <dgm:pt modelId="{E5646594-5863-4C20-8DF8-4960BD63CDA4}" type="parTrans" cxnId="{5765B18A-69E5-4744-B5B9-7835838AB825}">
      <dgm:prSet/>
      <dgm:spPr/>
      <dgm:t>
        <a:bodyPr/>
        <a:lstStyle/>
        <a:p>
          <a:endParaRPr lang="en-US"/>
        </a:p>
      </dgm:t>
    </dgm:pt>
    <dgm:pt modelId="{1C544D88-EDB4-4AB9-B89B-3BB4C06C5485}" type="sibTrans" cxnId="{5765B18A-69E5-4744-B5B9-7835838AB825}">
      <dgm:prSet/>
      <dgm:spPr/>
      <dgm:t>
        <a:bodyPr/>
        <a:lstStyle/>
        <a:p>
          <a:endParaRPr lang="en-US"/>
        </a:p>
      </dgm:t>
    </dgm:pt>
    <dgm:pt modelId="{1E25BE36-AD5F-478A-8AD9-D2747EA662E7}">
      <dgm:prSet custT="1"/>
      <dgm:spPr/>
      <dgm:t>
        <a:bodyPr/>
        <a:lstStyle/>
        <a:p>
          <a:r>
            <a:rPr lang="en-US" sz="1800" b="1" dirty="0"/>
            <a:t>Regular</a:t>
          </a:r>
          <a:r>
            <a:rPr lang="en-US" sz="1800" b="1" i="0" baseline="0" dirty="0"/>
            <a:t> routines:</a:t>
          </a:r>
          <a:r>
            <a:rPr lang="en-US" sz="1800" i="0" baseline="0" dirty="0"/>
            <a:t> lower anxiety and provide predictability. </a:t>
          </a:r>
          <a:endParaRPr lang="en-US" sz="1800" dirty="0"/>
        </a:p>
      </dgm:t>
    </dgm:pt>
    <dgm:pt modelId="{5B6D203A-B6E4-45E9-BA37-C85F5109D8E1}" type="parTrans" cxnId="{37260F91-21F4-4700-B17B-BF25F2B3C697}">
      <dgm:prSet/>
      <dgm:spPr/>
      <dgm:t>
        <a:bodyPr/>
        <a:lstStyle/>
        <a:p>
          <a:endParaRPr lang="en-US"/>
        </a:p>
      </dgm:t>
    </dgm:pt>
    <dgm:pt modelId="{E1FCC880-8D37-48C5-8B84-9C4F46A73C9C}" type="sibTrans" cxnId="{37260F91-21F4-4700-B17B-BF25F2B3C697}">
      <dgm:prSet/>
      <dgm:spPr/>
      <dgm:t>
        <a:bodyPr/>
        <a:lstStyle/>
        <a:p>
          <a:endParaRPr lang="en-US"/>
        </a:p>
      </dgm:t>
    </dgm:pt>
    <dgm:pt modelId="{488E6873-A08D-4214-BA39-CC9003885E23}">
      <dgm:prSet custT="1"/>
      <dgm:spPr/>
      <dgm:t>
        <a:bodyPr/>
        <a:lstStyle/>
        <a:p>
          <a:r>
            <a:rPr lang="en-US" sz="1800" b="1" dirty="0"/>
            <a:t>Warm</a:t>
          </a:r>
          <a:r>
            <a:rPr lang="en-US" sz="1800" b="1" i="0" baseline="0" dirty="0"/>
            <a:t>, Responsive Caregiving:</a:t>
          </a:r>
          <a:r>
            <a:rPr lang="en-US" sz="1800" i="0" baseline="0" dirty="0"/>
            <a:t> Rebuilding trust is facilitated by composed emotional reactions.</a:t>
          </a:r>
          <a:endParaRPr lang="en-US" sz="1800" dirty="0"/>
        </a:p>
      </dgm:t>
    </dgm:pt>
    <dgm:pt modelId="{C423476F-3393-49DA-9546-63FE36697600}" type="parTrans" cxnId="{51E86005-1C63-4A8D-8F39-2110C513594B}">
      <dgm:prSet/>
      <dgm:spPr/>
      <dgm:t>
        <a:bodyPr/>
        <a:lstStyle/>
        <a:p>
          <a:endParaRPr lang="en-US"/>
        </a:p>
      </dgm:t>
    </dgm:pt>
    <dgm:pt modelId="{0A95F6AF-845F-42B9-8A93-7A02E597BC5F}" type="sibTrans" cxnId="{51E86005-1C63-4A8D-8F39-2110C513594B}">
      <dgm:prSet/>
      <dgm:spPr/>
      <dgm:t>
        <a:bodyPr/>
        <a:lstStyle/>
        <a:p>
          <a:endParaRPr lang="en-US"/>
        </a:p>
      </dgm:t>
    </dgm:pt>
    <dgm:pt modelId="{778D34CA-BA04-4DE0-861D-B7D0386FE48C}">
      <dgm:prSet custT="1"/>
      <dgm:spPr/>
      <dgm:t>
        <a:bodyPr/>
        <a:lstStyle/>
        <a:p>
          <a:r>
            <a:rPr lang="en-US" sz="1800" b="1" i="0" baseline="0" dirty="0"/>
            <a:t>Key-Worker Approach: </a:t>
          </a:r>
          <a:r>
            <a:rPr lang="en-US" sz="1800" i="0" baseline="0" dirty="0"/>
            <a:t>A stable relational foundation is provided by a single, reliable adult. </a:t>
          </a:r>
          <a:endParaRPr lang="en-US" sz="1800" dirty="0"/>
        </a:p>
      </dgm:t>
    </dgm:pt>
    <dgm:pt modelId="{2A699435-8B89-4DF4-B342-C473A6790800}" type="parTrans" cxnId="{1959EEEE-3BFD-4FE0-A5DB-83561872C69A}">
      <dgm:prSet/>
      <dgm:spPr/>
      <dgm:t>
        <a:bodyPr/>
        <a:lstStyle/>
        <a:p>
          <a:endParaRPr lang="en-US"/>
        </a:p>
      </dgm:t>
    </dgm:pt>
    <dgm:pt modelId="{4074B42F-72E0-4F80-ADF5-61B244E97999}" type="sibTrans" cxnId="{1959EEEE-3BFD-4FE0-A5DB-83561872C69A}">
      <dgm:prSet/>
      <dgm:spPr/>
      <dgm:t>
        <a:bodyPr/>
        <a:lstStyle/>
        <a:p>
          <a:endParaRPr lang="en-US"/>
        </a:p>
      </dgm:t>
    </dgm:pt>
    <dgm:pt modelId="{0FCC2C58-44B5-4348-9E9D-0056F45FBF8A}">
      <dgm:prSet custT="1"/>
      <dgm:spPr/>
      <dgm:t>
        <a:bodyPr/>
        <a:lstStyle/>
        <a:p>
          <a:r>
            <a:rPr lang="en-US" sz="1800" b="1" i="0" baseline="0" dirty="0"/>
            <a:t>Emotion Coaching: </a:t>
          </a:r>
          <a:r>
            <a:rPr lang="en-US" sz="1800" i="0" baseline="0" dirty="0"/>
            <a:t>Assisting Jenny in identifying and comprehending her emotions. </a:t>
          </a:r>
          <a:endParaRPr lang="en-US" sz="1800" dirty="0"/>
        </a:p>
      </dgm:t>
    </dgm:pt>
    <dgm:pt modelId="{0B78B740-98C8-42F0-9141-635AAB1F5113}" type="parTrans" cxnId="{31EF1272-4D12-4A11-9725-C0A45092FEC4}">
      <dgm:prSet/>
      <dgm:spPr/>
      <dgm:t>
        <a:bodyPr/>
        <a:lstStyle/>
        <a:p>
          <a:endParaRPr lang="en-US"/>
        </a:p>
      </dgm:t>
    </dgm:pt>
    <dgm:pt modelId="{EEEFCBB3-2ED4-4B2B-B3C4-7D67996C62AF}" type="sibTrans" cxnId="{31EF1272-4D12-4A11-9725-C0A45092FEC4}">
      <dgm:prSet/>
      <dgm:spPr/>
      <dgm:t>
        <a:bodyPr/>
        <a:lstStyle/>
        <a:p>
          <a:endParaRPr lang="en-US"/>
        </a:p>
      </dgm:t>
    </dgm:pt>
    <dgm:pt modelId="{0AA17023-540F-467E-B71E-076CA267FD19}">
      <dgm:prSet custT="1"/>
      <dgm:spPr/>
      <dgm:t>
        <a:bodyPr/>
        <a:lstStyle/>
        <a:p>
          <a:r>
            <a:rPr lang="en-US" sz="1800" b="1" i="0" baseline="0" dirty="0"/>
            <a:t>Promoting Safe Exploration:</a:t>
          </a:r>
          <a:r>
            <a:rPr lang="en-US" sz="1800" i="0" baseline="0" dirty="0"/>
            <a:t> Offer security while fostering freedom. </a:t>
          </a:r>
          <a:endParaRPr lang="en-US" sz="1800" dirty="0"/>
        </a:p>
      </dgm:t>
    </dgm:pt>
    <dgm:pt modelId="{851E2D17-A13E-48F7-B5C2-711E565F1C37}" type="parTrans" cxnId="{3F08E9C3-2FDD-4664-B1BC-28C873EAADD7}">
      <dgm:prSet/>
      <dgm:spPr/>
      <dgm:t>
        <a:bodyPr/>
        <a:lstStyle/>
        <a:p>
          <a:endParaRPr lang="en-US"/>
        </a:p>
      </dgm:t>
    </dgm:pt>
    <dgm:pt modelId="{370DD2F8-7422-451F-918A-9834C6072A99}" type="sibTrans" cxnId="{3F08E9C3-2FDD-4664-B1BC-28C873EAADD7}">
      <dgm:prSet/>
      <dgm:spPr/>
      <dgm:t>
        <a:bodyPr/>
        <a:lstStyle/>
        <a:p>
          <a:endParaRPr lang="en-US"/>
        </a:p>
      </dgm:t>
    </dgm:pt>
    <dgm:pt modelId="{AB0E18B7-9F0D-4E1F-A497-BA1CBCB2DF5E}">
      <dgm:prSet custT="1"/>
      <dgm:spPr/>
      <dgm:t>
        <a:bodyPr/>
        <a:lstStyle/>
        <a:p>
          <a:r>
            <a:rPr lang="en-US" sz="1800" b="1" i="0" baseline="0" dirty="0"/>
            <a:t>Attachment-Based Interventions:</a:t>
          </a:r>
          <a:r>
            <a:rPr lang="en-US" sz="1800" i="0" baseline="0" dirty="0"/>
            <a:t> such as relational play, stability planning, and nurturing interactions. </a:t>
          </a:r>
          <a:r>
            <a:rPr lang="en-GB" sz="1800" dirty="0"/>
            <a:t>(Lamb and Bornstein, 2013)</a:t>
          </a:r>
          <a:br>
            <a:rPr lang="en-US" sz="1800" i="0" baseline="0" dirty="0"/>
          </a:br>
          <a:endParaRPr lang="en-US" sz="1800" dirty="0"/>
        </a:p>
      </dgm:t>
    </dgm:pt>
    <dgm:pt modelId="{9D03FBC3-E9F0-4ECC-8B76-0A29F49A8425}" type="parTrans" cxnId="{C0AE630D-C84B-47E2-ACBE-D368390640CB}">
      <dgm:prSet/>
      <dgm:spPr/>
      <dgm:t>
        <a:bodyPr/>
        <a:lstStyle/>
        <a:p>
          <a:endParaRPr lang="en-US"/>
        </a:p>
      </dgm:t>
    </dgm:pt>
    <dgm:pt modelId="{902EA051-B1AE-466F-8E54-598E465F58C4}" type="sibTrans" cxnId="{C0AE630D-C84B-47E2-ACBE-D368390640CB}">
      <dgm:prSet/>
      <dgm:spPr/>
      <dgm:t>
        <a:bodyPr/>
        <a:lstStyle/>
        <a:p>
          <a:endParaRPr lang="en-US"/>
        </a:p>
      </dgm:t>
    </dgm:pt>
    <dgm:pt modelId="{8331EA39-9B92-441A-9DBB-D77D1C9BF690}" type="pres">
      <dgm:prSet presAssocID="{2ADA2916-7EB9-4CF0-854E-ED33BD45DE95}" presName="cycle" presStyleCnt="0">
        <dgm:presLayoutVars>
          <dgm:dir/>
          <dgm:resizeHandles val="exact"/>
        </dgm:presLayoutVars>
      </dgm:prSet>
      <dgm:spPr/>
    </dgm:pt>
    <dgm:pt modelId="{6541F165-7242-4EF7-8D42-180D03BD6CED}" type="pres">
      <dgm:prSet presAssocID="{08058C2F-5A3C-46C6-8184-DD6A10CB6E5A}" presName="node" presStyleLbl="node1" presStyleIdx="0" presStyleCnt="1" custRadScaleRad="100637" custRadScaleInc="16">
        <dgm:presLayoutVars>
          <dgm:bulletEnabled val="1"/>
        </dgm:presLayoutVars>
      </dgm:prSet>
      <dgm:spPr/>
    </dgm:pt>
  </dgm:ptLst>
  <dgm:cxnLst>
    <dgm:cxn modelId="{29065E00-77A8-45E6-8927-5A8C127E95AB}" type="presOf" srcId="{0AA17023-540F-467E-B71E-076CA267FD19}" destId="{6541F165-7242-4EF7-8D42-180D03BD6CED}" srcOrd="0" destOrd="5" presId="urn:microsoft.com/office/officeart/2005/8/layout/cycle5"/>
    <dgm:cxn modelId="{51E86005-1C63-4A8D-8F39-2110C513594B}" srcId="{08058C2F-5A3C-46C6-8184-DD6A10CB6E5A}" destId="{488E6873-A08D-4214-BA39-CC9003885E23}" srcOrd="1" destOrd="0" parTransId="{C423476F-3393-49DA-9546-63FE36697600}" sibTransId="{0A95F6AF-845F-42B9-8A93-7A02E597BC5F}"/>
    <dgm:cxn modelId="{C0AE630D-C84B-47E2-ACBE-D368390640CB}" srcId="{08058C2F-5A3C-46C6-8184-DD6A10CB6E5A}" destId="{AB0E18B7-9F0D-4E1F-A497-BA1CBCB2DF5E}" srcOrd="5" destOrd="0" parTransId="{9D03FBC3-E9F0-4ECC-8B76-0A29F49A8425}" sibTransId="{902EA051-B1AE-466F-8E54-598E465F58C4}"/>
    <dgm:cxn modelId="{51720C18-15FB-4E0C-A66C-2002EF504E83}" type="presOf" srcId="{0FCC2C58-44B5-4348-9E9D-0056F45FBF8A}" destId="{6541F165-7242-4EF7-8D42-180D03BD6CED}" srcOrd="0" destOrd="4" presId="urn:microsoft.com/office/officeart/2005/8/layout/cycle5"/>
    <dgm:cxn modelId="{1B05814A-27C6-4368-B561-6D1415806E08}" type="presOf" srcId="{AB0E18B7-9F0D-4E1F-A497-BA1CBCB2DF5E}" destId="{6541F165-7242-4EF7-8D42-180D03BD6CED}" srcOrd="0" destOrd="6" presId="urn:microsoft.com/office/officeart/2005/8/layout/cycle5"/>
    <dgm:cxn modelId="{D47C5C4C-A510-47C4-A63B-7273B033ABEC}" type="presOf" srcId="{08058C2F-5A3C-46C6-8184-DD6A10CB6E5A}" destId="{6541F165-7242-4EF7-8D42-180D03BD6CED}" srcOrd="0" destOrd="0" presId="urn:microsoft.com/office/officeart/2005/8/layout/cycle5"/>
    <dgm:cxn modelId="{9088884C-D222-4040-8D73-78E8AC3C4CCA}" type="presOf" srcId="{2ADA2916-7EB9-4CF0-854E-ED33BD45DE95}" destId="{8331EA39-9B92-441A-9DBB-D77D1C9BF690}" srcOrd="0" destOrd="0" presId="urn:microsoft.com/office/officeart/2005/8/layout/cycle5"/>
    <dgm:cxn modelId="{073ACD70-0B85-4958-8989-51088DAA4618}" type="presOf" srcId="{488E6873-A08D-4214-BA39-CC9003885E23}" destId="{6541F165-7242-4EF7-8D42-180D03BD6CED}" srcOrd="0" destOrd="2" presId="urn:microsoft.com/office/officeart/2005/8/layout/cycle5"/>
    <dgm:cxn modelId="{31EF1272-4D12-4A11-9725-C0A45092FEC4}" srcId="{08058C2F-5A3C-46C6-8184-DD6A10CB6E5A}" destId="{0FCC2C58-44B5-4348-9E9D-0056F45FBF8A}" srcOrd="3" destOrd="0" parTransId="{0B78B740-98C8-42F0-9141-635AAB1F5113}" sibTransId="{EEEFCBB3-2ED4-4B2B-B3C4-7D67996C62AF}"/>
    <dgm:cxn modelId="{5765B18A-69E5-4744-B5B9-7835838AB825}" srcId="{2ADA2916-7EB9-4CF0-854E-ED33BD45DE95}" destId="{08058C2F-5A3C-46C6-8184-DD6A10CB6E5A}" srcOrd="0" destOrd="0" parTransId="{E5646594-5863-4C20-8DF8-4960BD63CDA4}" sibTransId="{1C544D88-EDB4-4AB9-B89B-3BB4C06C5485}"/>
    <dgm:cxn modelId="{37260F91-21F4-4700-B17B-BF25F2B3C697}" srcId="{08058C2F-5A3C-46C6-8184-DD6A10CB6E5A}" destId="{1E25BE36-AD5F-478A-8AD9-D2747EA662E7}" srcOrd="0" destOrd="0" parTransId="{5B6D203A-B6E4-45E9-BA37-C85F5109D8E1}" sibTransId="{E1FCC880-8D37-48C5-8B84-9C4F46A73C9C}"/>
    <dgm:cxn modelId="{3F08E9C3-2FDD-4664-B1BC-28C873EAADD7}" srcId="{08058C2F-5A3C-46C6-8184-DD6A10CB6E5A}" destId="{0AA17023-540F-467E-B71E-076CA267FD19}" srcOrd="4" destOrd="0" parTransId="{851E2D17-A13E-48F7-B5C2-711E565F1C37}" sibTransId="{370DD2F8-7422-451F-918A-9834C6072A99}"/>
    <dgm:cxn modelId="{56FD6FE8-0862-4B54-BE70-95C63605B8E2}" type="presOf" srcId="{1E25BE36-AD5F-478A-8AD9-D2747EA662E7}" destId="{6541F165-7242-4EF7-8D42-180D03BD6CED}" srcOrd="0" destOrd="1" presId="urn:microsoft.com/office/officeart/2005/8/layout/cycle5"/>
    <dgm:cxn modelId="{1959EEEE-3BFD-4FE0-A5DB-83561872C69A}" srcId="{08058C2F-5A3C-46C6-8184-DD6A10CB6E5A}" destId="{778D34CA-BA04-4DE0-861D-B7D0386FE48C}" srcOrd="2" destOrd="0" parTransId="{2A699435-8B89-4DF4-B342-C473A6790800}" sibTransId="{4074B42F-72E0-4F80-ADF5-61B244E97999}"/>
    <dgm:cxn modelId="{8FBE1AFC-119A-435C-A3F2-D936F7ECB102}" type="presOf" srcId="{778D34CA-BA04-4DE0-861D-B7D0386FE48C}" destId="{6541F165-7242-4EF7-8D42-180D03BD6CED}" srcOrd="0" destOrd="3" presId="urn:microsoft.com/office/officeart/2005/8/layout/cycle5"/>
    <dgm:cxn modelId="{8FA9D418-B333-4F40-B22C-42DEE5AB8DCA}" type="presParOf" srcId="{8331EA39-9B92-441A-9DBB-D77D1C9BF690}" destId="{6541F165-7242-4EF7-8D42-180D03BD6CED}" srcOrd="0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4957DCE-DC65-4670-AF16-BF19880AED0A}" type="doc">
      <dgm:prSet loTypeId="urn:microsoft.com/office/officeart/2005/8/layout/list1" loCatId="list" qsTypeId="urn:microsoft.com/office/officeart/2005/8/quickstyle/simple1" qsCatId="simple" csTypeId="urn:microsoft.com/office/officeart/2018/5/colors/Iconchunking_neutralbg_accent0_3" csCatId="mainScheme" phldr="1"/>
      <dgm:spPr/>
      <dgm:t>
        <a:bodyPr/>
        <a:lstStyle/>
        <a:p>
          <a:endParaRPr lang="en-US"/>
        </a:p>
      </dgm:t>
    </dgm:pt>
    <dgm:pt modelId="{34986EC2-F675-42EF-B1C2-B3C5608D9B5A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b="1" i="0" baseline="0" dirty="0"/>
            <a:t>Benefits: </a:t>
          </a:r>
          <a:endParaRPr lang="en-US" sz="2000" b="1" dirty="0"/>
        </a:p>
      </dgm:t>
    </dgm:pt>
    <dgm:pt modelId="{0149DA8E-553C-4D16-9549-8251E209F693}" type="parTrans" cxnId="{0DDFC788-91EE-4731-BC3B-286BD8D2214C}">
      <dgm:prSet/>
      <dgm:spPr/>
      <dgm:t>
        <a:bodyPr/>
        <a:lstStyle/>
        <a:p>
          <a:endParaRPr lang="en-US"/>
        </a:p>
      </dgm:t>
    </dgm:pt>
    <dgm:pt modelId="{7A67FFEA-9CD4-42F4-8056-72D0808AB12F}" type="sibTrans" cxnId="{0DDFC788-91EE-4731-BC3B-286BD8D2214C}">
      <dgm:prSet/>
      <dgm:spPr/>
      <dgm:t>
        <a:bodyPr/>
        <a:lstStyle/>
        <a:p>
          <a:endParaRPr lang="en-US"/>
        </a:p>
      </dgm:t>
    </dgm:pt>
    <dgm:pt modelId="{963FD6FB-60A9-40BE-A11D-950BCABC72E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Substantial</a:t>
          </a:r>
          <a:r>
            <a:rPr lang="en-US" sz="1600" b="0" i="0" baseline="0" dirty="0"/>
            <a:t> body of evidence .</a:t>
          </a:r>
          <a:endParaRPr lang="en-US" sz="1600" dirty="0"/>
        </a:p>
      </dgm:t>
    </dgm:pt>
    <dgm:pt modelId="{043E5079-3B8E-4E9F-B347-ADF96659D186}" type="parTrans" cxnId="{95319471-33AA-4513-90BB-F7E203555AA5}">
      <dgm:prSet/>
      <dgm:spPr/>
      <dgm:t>
        <a:bodyPr/>
        <a:lstStyle/>
        <a:p>
          <a:endParaRPr lang="en-US"/>
        </a:p>
      </dgm:t>
    </dgm:pt>
    <dgm:pt modelId="{32497BB2-1FE3-4F64-8BD8-8660158BE7B6}" type="sibTrans" cxnId="{95319471-33AA-4513-90BB-F7E203555AA5}">
      <dgm:prSet/>
      <dgm:spPr/>
      <dgm:t>
        <a:bodyPr/>
        <a:lstStyle/>
        <a:p>
          <a:endParaRPr lang="en-US"/>
        </a:p>
      </dgm:t>
    </dgm:pt>
    <dgm:pt modelId="{A64B1199-CAB8-4F76-B3FC-4FE43E81BF9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 dirty="0"/>
            <a:t>Extremely useful in </a:t>
          </a:r>
          <a:r>
            <a:rPr lang="en-US" sz="1600" b="0" i="0" baseline="0" dirty="0">
              <a:latin typeface="Calibri Light" panose="020F0302020204030204"/>
            </a:rPr>
            <a:t>health and social care settings.</a:t>
          </a:r>
          <a:r>
            <a:rPr lang="en-US" sz="1600" b="0" i="0" baseline="0" dirty="0"/>
            <a:t> </a:t>
          </a:r>
          <a:endParaRPr lang="en-US" sz="1600" dirty="0"/>
        </a:p>
      </dgm:t>
    </dgm:pt>
    <dgm:pt modelId="{16505DF7-2038-44E1-8D5B-5195EEA00596}" type="parTrans" cxnId="{4124FCCF-CC0E-40E1-834B-118ED0C9862E}">
      <dgm:prSet/>
      <dgm:spPr/>
      <dgm:t>
        <a:bodyPr/>
        <a:lstStyle/>
        <a:p>
          <a:endParaRPr lang="en-US"/>
        </a:p>
      </dgm:t>
    </dgm:pt>
    <dgm:pt modelId="{545C4104-036F-4C57-9698-EEF6884DB5FA}" type="sibTrans" cxnId="{4124FCCF-CC0E-40E1-834B-118ED0C9862E}">
      <dgm:prSet/>
      <dgm:spPr/>
      <dgm:t>
        <a:bodyPr/>
        <a:lstStyle/>
        <a:p>
          <a:endParaRPr lang="en-US"/>
        </a:p>
      </dgm:t>
    </dgm:pt>
    <dgm:pt modelId="{5CE71078-A16D-4409-B1CF-0A2BBA17522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 dirty="0"/>
            <a:t>Behavioral</a:t>
          </a:r>
          <a:r>
            <a:rPr lang="en-US" sz="1600" dirty="0"/>
            <a:t> </a:t>
          </a:r>
          <a:r>
            <a:rPr lang="en-US" sz="1600" b="0" i="0" baseline="0" dirty="0"/>
            <a:t>signs that are easy to </a:t>
          </a:r>
          <a:r>
            <a:rPr lang="en-US" sz="1600" dirty="0"/>
            <a:t>see.</a:t>
          </a:r>
        </a:p>
      </dgm:t>
    </dgm:pt>
    <dgm:pt modelId="{8F358D9B-AC66-4735-B2B3-E25D575961F0}" type="parTrans" cxnId="{6EB4AC05-D495-4272-BB75-4882D3C407C7}">
      <dgm:prSet/>
      <dgm:spPr/>
      <dgm:t>
        <a:bodyPr/>
        <a:lstStyle/>
        <a:p>
          <a:endParaRPr lang="en-US"/>
        </a:p>
      </dgm:t>
    </dgm:pt>
    <dgm:pt modelId="{74C962F3-DBF7-41CE-ACF6-B912426940A3}" type="sibTrans" cxnId="{6EB4AC05-D495-4272-BB75-4882D3C407C7}">
      <dgm:prSet/>
      <dgm:spPr/>
      <dgm:t>
        <a:bodyPr/>
        <a:lstStyle/>
        <a:p>
          <a:endParaRPr lang="en-US"/>
        </a:p>
      </dgm:t>
    </dgm:pt>
    <dgm:pt modelId="{66C9D37E-9150-456D-8BE6-6D556BACF28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Aids</a:t>
          </a:r>
          <a:r>
            <a:rPr lang="en-US" sz="1600" b="0" i="0" baseline="0" dirty="0"/>
            <a:t> in successfully identifying emotional needs. </a:t>
          </a:r>
          <a:r>
            <a:rPr lang="en-GB" sz="1600" dirty="0"/>
            <a:t>(Alloy and </a:t>
          </a:r>
          <a:r>
            <a:rPr lang="en-GB" sz="1600" dirty="0" err="1"/>
            <a:t>Riskind</a:t>
          </a:r>
          <a:r>
            <a:rPr lang="en-GB" sz="1600" dirty="0"/>
            <a:t>, 2006)</a:t>
          </a:r>
          <a:endParaRPr lang="en-US" sz="1600" dirty="0"/>
        </a:p>
      </dgm:t>
    </dgm:pt>
    <dgm:pt modelId="{3D8DBD05-2330-42CE-A9CB-10EF947B347A}" type="parTrans" cxnId="{6B6F45E8-5C38-41CF-A54B-B65A76C5C149}">
      <dgm:prSet/>
      <dgm:spPr/>
      <dgm:t>
        <a:bodyPr/>
        <a:lstStyle/>
        <a:p>
          <a:endParaRPr lang="en-US"/>
        </a:p>
      </dgm:t>
    </dgm:pt>
    <dgm:pt modelId="{D65037E3-3B67-46D2-BAA0-C2AAAE71F985}" type="sibTrans" cxnId="{6B6F45E8-5C38-41CF-A54B-B65A76C5C149}">
      <dgm:prSet/>
      <dgm:spPr/>
      <dgm:t>
        <a:bodyPr/>
        <a:lstStyle/>
        <a:p>
          <a:endParaRPr lang="en-US"/>
        </a:p>
      </dgm:t>
    </dgm:pt>
    <dgm:pt modelId="{1C6F9D67-EBC6-42F3-B571-614509091CB2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b="0" i="0" baseline="0" dirty="0"/>
            <a:t>Restrictions :</a:t>
          </a:r>
          <a:endParaRPr lang="en-US" sz="2000" b="0" dirty="0"/>
        </a:p>
      </dgm:t>
    </dgm:pt>
    <dgm:pt modelId="{3684D541-F598-4E31-B8F7-8138D4A1A1EA}" type="parTrans" cxnId="{ADD5524D-4E5A-4A1F-A331-BE3BA7357734}">
      <dgm:prSet/>
      <dgm:spPr/>
      <dgm:t>
        <a:bodyPr/>
        <a:lstStyle/>
        <a:p>
          <a:endParaRPr lang="en-US"/>
        </a:p>
      </dgm:t>
    </dgm:pt>
    <dgm:pt modelId="{BC7D56E3-FA61-46C2-94AD-78FC82ED6495}" type="sibTrans" cxnId="{ADD5524D-4E5A-4A1F-A331-BE3BA7357734}">
      <dgm:prSet/>
      <dgm:spPr/>
      <dgm:t>
        <a:bodyPr/>
        <a:lstStyle/>
        <a:p>
          <a:endParaRPr lang="en-US"/>
        </a:p>
      </dgm:t>
    </dgm:pt>
    <dgm:pt modelId="{17EFB46A-BA82-4465-BF0D-D4D60B6C766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 dirty="0"/>
            <a:t>Critics claim that it might favor Western parenting styles due </a:t>
          </a:r>
          <a:r>
            <a:rPr lang="en-US" sz="1600" dirty="0"/>
            <a:t>to cultural</a:t>
          </a:r>
          <a:r>
            <a:rPr lang="en-US" sz="1600" b="0" i="0" baseline="0" dirty="0"/>
            <a:t> prejudice. </a:t>
          </a:r>
          <a:endParaRPr lang="en-US" sz="1600" dirty="0"/>
        </a:p>
      </dgm:t>
    </dgm:pt>
    <dgm:pt modelId="{8F72F7F1-44BC-498C-8CBB-D1492D7F05C8}" type="parTrans" cxnId="{912727A5-27B6-4E8D-B5F0-6252151E4C88}">
      <dgm:prSet/>
      <dgm:spPr/>
      <dgm:t>
        <a:bodyPr/>
        <a:lstStyle/>
        <a:p>
          <a:endParaRPr lang="en-US"/>
        </a:p>
      </dgm:t>
    </dgm:pt>
    <dgm:pt modelId="{87875E78-0D5B-48F2-A1FB-7C1BF0119A5C}" type="sibTrans" cxnId="{912727A5-27B6-4E8D-B5F0-6252151E4C88}">
      <dgm:prSet/>
      <dgm:spPr/>
      <dgm:t>
        <a:bodyPr/>
        <a:lstStyle/>
        <a:p>
          <a:endParaRPr lang="en-US"/>
        </a:p>
      </dgm:t>
    </dgm:pt>
    <dgm:pt modelId="{DC05092F-3EAE-45D2-BC53-FBE3B184BC0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 dirty="0"/>
            <a:t>The function of the mother was ove</a:t>
          </a:r>
          <a:r>
            <a:rPr lang="en-US" sz="1600" dirty="0"/>
            <a:t>r Emphasized</a:t>
          </a:r>
          <a:r>
            <a:rPr lang="en-US" sz="1600" b="0" i="0" baseline="0" dirty="0"/>
            <a:t> in the past.</a:t>
          </a:r>
          <a:r>
            <a:rPr lang="en-GB" sz="1600" dirty="0"/>
            <a:t> (Baker et al., 2016)</a:t>
          </a:r>
          <a:endParaRPr lang="en-US" sz="1600" dirty="0"/>
        </a:p>
      </dgm:t>
    </dgm:pt>
    <dgm:pt modelId="{B241A298-0E36-4306-8406-AFF4ACB18FC7}" type="parTrans" cxnId="{BFA46282-9CCA-4E64-B473-8CFB04FB4DFF}">
      <dgm:prSet/>
      <dgm:spPr/>
      <dgm:t>
        <a:bodyPr/>
        <a:lstStyle/>
        <a:p>
          <a:endParaRPr lang="en-US"/>
        </a:p>
      </dgm:t>
    </dgm:pt>
    <dgm:pt modelId="{9F28385E-DDEF-4439-8C74-A1677BD19CD9}" type="sibTrans" cxnId="{BFA46282-9CCA-4E64-B473-8CFB04FB4DFF}">
      <dgm:prSet/>
      <dgm:spPr/>
      <dgm:t>
        <a:bodyPr/>
        <a:lstStyle/>
        <a:p>
          <a:endParaRPr lang="en-US"/>
        </a:p>
      </dgm:t>
    </dgm:pt>
    <dgm:pt modelId="{1604659E-3D9D-4B7F-9621-6057899CF5C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 dirty="0"/>
            <a:t>Minimal attention to cognitive development .</a:t>
          </a:r>
          <a:endParaRPr lang="en-US" sz="1600" dirty="0"/>
        </a:p>
      </dgm:t>
    </dgm:pt>
    <dgm:pt modelId="{6DEFBC08-C9CF-4BE7-810C-D8C115980B7E}" type="parTrans" cxnId="{39584C96-B745-4AFA-8E87-AC243367C143}">
      <dgm:prSet/>
      <dgm:spPr/>
      <dgm:t>
        <a:bodyPr/>
        <a:lstStyle/>
        <a:p>
          <a:endParaRPr lang="en-US"/>
        </a:p>
      </dgm:t>
    </dgm:pt>
    <dgm:pt modelId="{93C110FF-A8E9-4CF3-BAE4-48F2FA62509E}" type="sibTrans" cxnId="{39584C96-B745-4AFA-8E87-AC243367C143}">
      <dgm:prSet/>
      <dgm:spPr/>
      <dgm:t>
        <a:bodyPr/>
        <a:lstStyle/>
        <a:p>
          <a:endParaRPr lang="en-US"/>
        </a:p>
      </dgm:t>
    </dgm:pt>
    <dgm:pt modelId="{4FCDA181-3885-46C2-B1B1-366D10FFD94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 dirty="0"/>
            <a:t>Not all </a:t>
          </a:r>
          <a:r>
            <a:rPr lang="en-US" sz="1600" dirty="0"/>
            <a:t>B</a:t>
          </a:r>
          <a:r>
            <a:rPr lang="en-US" sz="1600" b="0" i="0" baseline="0" dirty="0"/>
            <a:t>ehavior’s  are the result of attachment; other factors may play a role. </a:t>
          </a:r>
          <a:endParaRPr lang="en-US" sz="1600" dirty="0"/>
        </a:p>
      </dgm:t>
    </dgm:pt>
    <dgm:pt modelId="{410434E1-5FF4-4FDB-9F9F-6CE0FAAA8C68}" type="parTrans" cxnId="{44959676-0115-474A-BD9D-1C2E72C32601}">
      <dgm:prSet/>
      <dgm:spPr/>
      <dgm:t>
        <a:bodyPr/>
        <a:lstStyle/>
        <a:p>
          <a:endParaRPr lang="en-US"/>
        </a:p>
      </dgm:t>
    </dgm:pt>
    <dgm:pt modelId="{B66755DE-2025-4D67-92EA-A9466A5048B3}" type="sibTrans" cxnId="{44959676-0115-474A-BD9D-1C2E72C32601}">
      <dgm:prSet/>
      <dgm:spPr/>
      <dgm:t>
        <a:bodyPr/>
        <a:lstStyle/>
        <a:p>
          <a:endParaRPr lang="en-US"/>
        </a:p>
      </dgm:t>
    </dgm:pt>
    <dgm:pt modelId="{10BA7D94-4E53-45EC-8FBF-6C4B0227A933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1800" b="1" i="0" baseline="0" dirty="0"/>
            <a:t>Comparative Analysis </a:t>
          </a:r>
          <a:r>
            <a:rPr lang="en-US" sz="1400" b="1" i="0" baseline="0" dirty="0"/>
            <a:t>:</a:t>
          </a:r>
          <a:endParaRPr lang="en-US" sz="1400" dirty="0"/>
        </a:p>
      </dgm:t>
    </dgm:pt>
    <dgm:pt modelId="{78B629D1-EAB2-411B-ABED-468A272C328C}" type="parTrans" cxnId="{3A7362D7-C2C7-4F4A-9342-7DA7DC018F7C}">
      <dgm:prSet/>
      <dgm:spPr/>
      <dgm:t>
        <a:bodyPr/>
        <a:lstStyle/>
        <a:p>
          <a:endParaRPr lang="en-US"/>
        </a:p>
      </dgm:t>
    </dgm:pt>
    <dgm:pt modelId="{77C8DB54-2BED-47DA-A0D5-98200B4AB4BC}" type="sibTrans" cxnId="{3A7362D7-C2C7-4F4A-9342-7DA7DC018F7C}">
      <dgm:prSet/>
      <dgm:spPr/>
      <dgm:t>
        <a:bodyPr/>
        <a:lstStyle/>
        <a:p>
          <a:endParaRPr lang="en-US"/>
        </a:p>
      </dgm:t>
    </dgm:pt>
    <dgm:pt modelId="{F2C04708-44BA-4917-B9FA-1467351E9AE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 dirty="0"/>
            <a:t>Erikson also emphasizes faith versus mistrust.</a:t>
          </a:r>
          <a:r>
            <a:rPr lang="en-GB" sz="1600" dirty="0"/>
            <a:t> (Erikson, 1959)</a:t>
          </a:r>
          <a:r>
            <a:rPr lang="en-US" sz="1600" b="0" i="0" baseline="0" dirty="0"/>
            <a:t> </a:t>
          </a:r>
          <a:endParaRPr lang="en-US" sz="1600" dirty="0"/>
        </a:p>
      </dgm:t>
    </dgm:pt>
    <dgm:pt modelId="{72CFE2F3-491A-4D44-82EE-E3732FD9245D}" type="parTrans" cxnId="{0360A4B1-2D1E-4CC2-9A88-7FF2C57E1452}">
      <dgm:prSet/>
      <dgm:spPr/>
      <dgm:t>
        <a:bodyPr/>
        <a:lstStyle/>
        <a:p>
          <a:endParaRPr lang="en-US"/>
        </a:p>
      </dgm:t>
    </dgm:pt>
    <dgm:pt modelId="{AE943B72-7759-4C9C-B9AD-910388F9F060}" type="sibTrans" cxnId="{0360A4B1-2D1E-4CC2-9A88-7FF2C57E1452}">
      <dgm:prSet/>
      <dgm:spPr/>
      <dgm:t>
        <a:bodyPr/>
        <a:lstStyle/>
        <a:p>
          <a:endParaRPr lang="en-US"/>
        </a:p>
      </dgm:t>
    </dgm:pt>
    <dgm:pt modelId="{2CB805A1-A832-4DAA-A172-3E7F267C23C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0" i="0" baseline="0" dirty="0"/>
            <a:t>Vygotsky places a strong emphasis on social interaction rather than emotional ties for learning. </a:t>
          </a:r>
          <a:r>
            <a:rPr lang="en-GB" sz="1600" dirty="0"/>
            <a:t>(Vygotsky, 1978)</a:t>
          </a:r>
          <a:br>
            <a:rPr lang="en-US" sz="1600" b="0" i="0" baseline="0" dirty="0"/>
          </a:br>
          <a:endParaRPr lang="en-US" sz="1600" dirty="0"/>
        </a:p>
      </dgm:t>
    </dgm:pt>
    <dgm:pt modelId="{2B532602-B1C3-4DB7-9B61-DAFCF3DEDDEF}" type="parTrans" cxnId="{EC1E9CB6-2936-4EC1-954A-327EF4676D81}">
      <dgm:prSet/>
      <dgm:spPr/>
      <dgm:t>
        <a:bodyPr/>
        <a:lstStyle/>
        <a:p>
          <a:endParaRPr lang="en-US"/>
        </a:p>
      </dgm:t>
    </dgm:pt>
    <dgm:pt modelId="{18C02AC6-7CBA-4ECE-B51E-39A9149A9417}" type="sibTrans" cxnId="{EC1E9CB6-2936-4EC1-954A-327EF4676D81}">
      <dgm:prSet/>
      <dgm:spPr/>
      <dgm:t>
        <a:bodyPr/>
        <a:lstStyle/>
        <a:p>
          <a:endParaRPr lang="en-US"/>
        </a:p>
      </dgm:t>
    </dgm:pt>
    <dgm:pt modelId="{636279F2-FFDF-4E72-91E9-F3A6A53628E8}" type="pres">
      <dgm:prSet presAssocID="{C4957DCE-DC65-4670-AF16-BF19880AED0A}" presName="linear" presStyleCnt="0">
        <dgm:presLayoutVars>
          <dgm:dir/>
          <dgm:animLvl val="lvl"/>
          <dgm:resizeHandles val="exact"/>
        </dgm:presLayoutVars>
      </dgm:prSet>
      <dgm:spPr/>
    </dgm:pt>
    <dgm:pt modelId="{C890FEF6-2DB1-4C49-817B-1D7F40EE6341}" type="pres">
      <dgm:prSet presAssocID="{34986EC2-F675-42EF-B1C2-B3C5608D9B5A}" presName="parentLin" presStyleCnt="0"/>
      <dgm:spPr/>
    </dgm:pt>
    <dgm:pt modelId="{FE33FAB2-3F89-45CE-AD25-76CFD1F2E4F5}" type="pres">
      <dgm:prSet presAssocID="{34986EC2-F675-42EF-B1C2-B3C5608D9B5A}" presName="parentLeftMargin" presStyleLbl="node1" presStyleIdx="0" presStyleCnt="3"/>
      <dgm:spPr/>
    </dgm:pt>
    <dgm:pt modelId="{948C64BF-AF9F-48F0-B1D4-D9227BE0CF77}" type="pres">
      <dgm:prSet presAssocID="{34986EC2-F675-42EF-B1C2-B3C5608D9B5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D951731-E3BB-45F4-8823-24311C7C3516}" type="pres">
      <dgm:prSet presAssocID="{34986EC2-F675-42EF-B1C2-B3C5608D9B5A}" presName="negativeSpace" presStyleCnt="0"/>
      <dgm:spPr/>
    </dgm:pt>
    <dgm:pt modelId="{8CC54A1A-6B1D-44D9-AD45-18AD7950F109}" type="pres">
      <dgm:prSet presAssocID="{34986EC2-F675-42EF-B1C2-B3C5608D9B5A}" presName="childText" presStyleLbl="conFgAcc1" presStyleIdx="0" presStyleCnt="3">
        <dgm:presLayoutVars>
          <dgm:bulletEnabled val="1"/>
        </dgm:presLayoutVars>
      </dgm:prSet>
      <dgm:spPr/>
    </dgm:pt>
    <dgm:pt modelId="{7B6F2A14-A289-4D49-B414-A8D13FAD1551}" type="pres">
      <dgm:prSet presAssocID="{7A67FFEA-9CD4-42F4-8056-72D0808AB12F}" presName="spaceBetweenRectangles" presStyleCnt="0"/>
      <dgm:spPr/>
    </dgm:pt>
    <dgm:pt modelId="{98D71376-6304-46CA-B36A-5A2CE929D011}" type="pres">
      <dgm:prSet presAssocID="{1C6F9D67-EBC6-42F3-B571-614509091CB2}" presName="parentLin" presStyleCnt="0"/>
      <dgm:spPr/>
    </dgm:pt>
    <dgm:pt modelId="{DD24C93E-14A2-4CC1-9E5F-C257B85F09C1}" type="pres">
      <dgm:prSet presAssocID="{1C6F9D67-EBC6-42F3-B571-614509091CB2}" presName="parentLeftMargin" presStyleLbl="node1" presStyleIdx="0" presStyleCnt="3"/>
      <dgm:spPr/>
    </dgm:pt>
    <dgm:pt modelId="{2CFCED08-3450-466A-8CA0-A99A28FB90E8}" type="pres">
      <dgm:prSet presAssocID="{1C6F9D67-EBC6-42F3-B571-614509091CB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70B2981-A86D-4D6D-9311-D1CDDFAC4CF5}" type="pres">
      <dgm:prSet presAssocID="{1C6F9D67-EBC6-42F3-B571-614509091CB2}" presName="negativeSpace" presStyleCnt="0"/>
      <dgm:spPr/>
    </dgm:pt>
    <dgm:pt modelId="{A234D476-47E2-4E0F-9118-1E4E903CFFAE}" type="pres">
      <dgm:prSet presAssocID="{1C6F9D67-EBC6-42F3-B571-614509091CB2}" presName="childText" presStyleLbl="conFgAcc1" presStyleIdx="1" presStyleCnt="3">
        <dgm:presLayoutVars>
          <dgm:bulletEnabled val="1"/>
        </dgm:presLayoutVars>
      </dgm:prSet>
      <dgm:spPr/>
    </dgm:pt>
    <dgm:pt modelId="{35C3363F-8F70-437C-8A59-1E0EF2C65168}" type="pres">
      <dgm:prSet presAssocID="{BC7D56E3-FA61-46C2-94AD-78FC82ED6495}" presName="spaceBetweenRectangles" presStyleCnt="0"/>
      <dgm:spPr/>
    </dgm:pt>
    <dgm:pt modelId="{A61CFB66-EB97-4C2F-B6B8-A7D680D45398}" type="pres">
      <dgm:prSet presAssocID="{10BA7D94-4E53-45EC-8FBF-6C4B0227A933}" presName="parentLin" presStyleCnt="0"/>
      <dgm:spPr/>
    </dgm:pt>
    <dgm:pt modelId="{3BAD0261-0E79-46B2-B145-77FDD742CB67}" type="pres">
      <dgm:prSet presAssocID="{10BA7D94-4E53-45EC-8FBF-6C4B0227A933}" presName="parentLeftMargin" presStyleLbl="node1" presStyleIdx="1" presStyleCnt="3"/>
      <dgm:spPr/>
    </dgm:pt>
    <dgm:pt modelId="{23F2B81C-F846-421E-B7C0-5E8CDCDA5FC1}" type="pres">
      <dgm:prSet presAssocID="{10BA7D94-4E53-45EC-8FBF-6C4B0227A933}" presName="parentText" presStyleLbl="node1" presStyleIdx="2" presStyleCnt="3" custLinFactNeighborX="17284" custLinFactNeighborY="-4302">
        <dgm:presLayoutVars>
          <dgm:chMax val="0"/>
          <dgm:bulletEnabled val="1"/>
        </dgm:presLayoutVars>
      </dgm:prSet>
      <dgm:spPr/>
    </dgm:pt>
    <dgm:pt modelId="{D290B1EB-90F7-4881-94EC-29BD169C6F4E}" type="pres">
      <dgm:prSet presAssocID="{10BA7D94-4E53-45EC-8FBF-6C4B0227A933}" presName="negativeSpace" presStyleCnt="0"/>
      <dgm:spPr/>
    </dgm:pt>
    <dgm:pt modelId="{E13D38F3-7563-48DE-992A-274E8893D8A6}" type="pres">
      <dgm:prSet presAssocID="{10BA7D94-4E53-45EC-8FBF-6C4B0227A93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7B94D00-CB09-4E61-8D2D-757F11335B21}" type="presOf" srcId="{66C9D37E-9150-456D-8BE6-6D556BACF289}" destId="{8CC54A1A-6B1D-44D9-AD45-18AD7950F109}" srcOrd="0" destOrd="3" presId="urn:microsoft.com/office/officeart/2005/8/layout/list1"/>
    <dgm:cxn modelId="{6EB4AC05-D495-4272-BB75-4882D3C407C7}" srcId="{34986EC2-F675-42EF-B1C2-B3C5608D9B5A}" destId="{5CE71078-A16D-4409-B1CF-0A2BBA175220}" srcOrd="2" destOrd="0" parTransId="{8F358D9B-AC66-4735-B2B3-E25D575961F0}" sibTransId="{74C962F3-DBF7-41CE-ACF6-B912426940A3}"/>
    <dgm:cxn modelId="{BA5D0B22-3DDB-4226-9EE4-1E7DE4CD3FD6}" type="presOf" srcId="{34986EC2-F675-42EF-B1C2-B3C5608D9B5A}" destId="{FE33FAB2-3F89-45CE-AD25-76CFD1F2E4F5}" srcOrd="0" destOrd="0" presId="urn:microsoft.com/office/officeart/2005/8/layout/list1"/>
    <dgm:cxn modelId="{B8F7EC34-AECE-40B2-9638-6E3B08EF4E8D}" type="presOf" srcId="{5CE71078-A16D-4409-B1CF-0A2BBA175220}" destId="{8CC54A1A-6B1D-44D9-AD45-18AD7950F109}" srcOrd="0" destOrd="2" presId="urn:microsoft.com/office/officeart/2005/8/layout/list1"/>
    <dgm:cxn modelId="{ACC3C03A-01DF-482F-8862-4744BCC6D0C4}" type="presOf" srcId="{1604659E-3D9D-4B7F-9621-6057899CF5C1}" destId="{A234D476-47E2-4E0F-9118-1E4E903CFFAE}" srcOrd="0" destOrd="2" presId="urn:microsoft.com/office/officeart/2005/8/layout/list1"/>
    <dgm:cxn modelId="{E2BBFE45-8424-46A5-8F01-F564684C6774}" type="presOf" srcId="{10BA7D94-4E53-45EC-8FBF-6C4B0227A933}" destId="{23F2B81C-F846-421E-B7C0-5E8CDCDA5FC1}" srcOrd="1" destOrd="0" presId="urn:microsoft.com/office/officeart/2005/8/layout/list1"/>
    <dgm:cxn modelId="{ADD5524D-4E5A-4A1F-A331-BE3BA7357734}" srcId="{C4957DCE-DC65-4670-AF16-BF19880AED0A}" destId="{1C6F9D67-EBC6-42F3-B571-614509091CB2}" srcOrd="1" destOrd="0" parTransId="{3684D541-F598-4E31-B8F7-8138D4A1A1EA}" sibTransId="{BC7D56E3-FA61-46C2-94AD-78FC82ED6495}"/>
    <dgm:cxn modelId="{95319471-33AA-4513-90BB-F7E203555AA5}" srcId="{34986EC2-F675-42EF-B1C2-B3C5608D9B5A}" destId="{963FD6FB-60A9-40BE-A11D-950BCABC72E3}" srcOrd="0" destOrd="0" parTransId="{043E5079-3B8E-4E9F-B347-ADF96659D186}" sibTransId="{32497BB2-1FE3-4F64-8BD8-8660158BE7B6}"/>
    <dgm:cxn modelId="{44959676-0115-474A-BD9D-1C2E72C32601}" srcId="{1C6F9D67-EBC6-42F3-B571-614509091CB2}" destId="{4FCDA181-3885-46C2-B1B1-366D10FFD940}" srcOrd="3" destOrd="0" parTransId="{410434E1-5FF4-4FDB-9F9F-6CE0FAAA8C68}" sibTransId="{B66755DE-2025-4D67-92EA-A9466A5048B3}"/>
    <dgm:cxn modelId="{64C41180-9BC3-436A-A832-C50D00BA398C}" type="presOf" srcId="{34986EC2-F675-42EF-B1C2-B3C5608D9B5A}" destId="{948C64BF-AF9F-48F0-B1D4-D9227BE0CF77}" srcOrd="1" destOrd="0" presId="urn:microsoft.com/office/officeart/2005/8/layout/list1"/>
    <dgm:cxn modelId="{74F48080-A62C-4C50-B540-33DA30D7A3E3}" type="presOf" srcId="{DC05092F-3EAE-45D2-BC53-FBE3B184BC0F}" destId="{A234D476-47E2-4E0F-9118-1E4E903CFFAE}" srcOrd="0" destOrd="1" presId="urn:microsoft.com/office/officeart/2005/8/layout/list1"/>
    <dgm:cxn modelId="{BFA46282-9CCA-4E64-B473-8CFB04FB4DFF}" srcId="{1C6F9D67-EBC6-42F3-B571-614509091CB2}" destId="{DC05092F-3EAE-45D2-BC53-FBE3B184BC0F}" srcOrd="1" destOrd="0" parTransId="{B241A298-0E36-4306-8406-AFF4ACB18FC7}" sibTransId="{9F28385E-DDEF-4439-8C74-A1677BD19CD9}"/>
    <dgm:cxn modelId="{DC544084-3D10-4471-8BA1-73A48D5E1DAB}" type="presOf" srcId="{1C6F9D67-EBC6-42F3-B571-614509091CB2}" destId="{2CFCED08-3450-466A-8CA0-A99A28FB90E8}" srcOrd="1" destOrd="0" presId="urn:microsoft.com/office/officeart/2005/8/layout/list1"/>
    <dgm:cxn modelId="{0DDFC788-91EE-4731-BC3B-286BD8D2214C}" srcId="{C4957DCE-DC65-4670-AF16-BF19880AED0A}" destId="{34986EC2-F675-42EF-B1C2-B3C5608D9B5A}" srcOrd="0" destOrd="0" parTransId="{0149DA8E-553C-4D16-9549-8251E209F693}" sibTransId="{7A67FFEA-9CD4-42F4-8056-72D0808AB12F}"/>
    <dgm:cxn modelId="{B82BD78D-AC95-4851-8985-5CE9B7A92FD4}" type="presOf" srcId="{17EFB46A-BA82-4465-BF0D-D4D60B6C7663}" destId="{A234D476-47E2-4E0F-9118-1E4E903CFFAE}" srcOrd="0" destOrd="0" presId="urn:microsoft.com/office/officeart/2005/8/layout/list1"/>
    <dgm:cxn modelId="{65B55D91-D4C6-4086-95E2-A1F936BA6A84}" type="presOf" srcId="{10BA7D94-4E53-45EC-8FBF-6C4B0227A933}" destId="{3BAD0261-0E79-46B2-B145-77FDD742CB67}" srcOrd="0" destOrd="0" presId="urn:microsoft.com/office/officeart/2005/8/layout/list1"/>
    <dgm:cxn modelId="{E6F5AE93-48C6-44F2-8B35-1807C68F921C}" type="presOf" srcId="{963FD6FB-60A9-40BE-A11D-950BCABC72E3}" destId="{8CC54A1A-6B1D-44D9-AD45-18AD7950F109}" srcOrd="0" destOrd="0" presId="urn:microsoft.com/office/officeart/2005/8/layout/list1"/>
    <dgm:cxn modelId="{39584C96-B745-4AFA-8E87-AC243367C143}" srcId="{1C6F9D67-EBC6-42F3-B571-614509091CB2}" destId="{1604659E-3D9D-4B7F-9621-6057899CF5C1}" srcOrd="2" destOrd="0" parTransId="{6DEFBC08-C9CF-4BE7-810C-D8C115980B7E}" sibTransId="{93C110FF-A8E9-4CF3-BAE4-48F2FA62509E}"/>
    <dgm:cxn modelId="{96BAB89D-15CA-4A1B-B69C-C4C4C5A1309E}" type="presOf" srcId="{1C6F9D67-EBC6-42F3-B571-614509091CB2}" destId="{DD24C93E-14A2-4CC1-9E5F-C257B85F09C1}" srcOrd="0" destOrd="0" presId="urn:microsoft.com/office/officeart/2005/8/layout/list1"/>
    <dgm:cxn modelId="{912727A5-27B6-4E8D-B5F0-6252151E4C88}" srcId="{1C6F9D67-EBC6-42F3-B571-614509091CB2}" destId="{17EFB46A-BA82-4465-BF0D-D4D60B6C7663}" srcOrd="0" destOrd="0" parTransId="{8F72F7F1-44BC-498C-8CBB-D1492D7F05C8}" sibTransId="{87875E78-0D5B-48F2-A1FB-7C1BF0119A5C}"/>
    <dgm:cxn modelId="{0360A4B1-2D1E-4CC2-9A88-7FF2C57E1452}" srcId="{10BA7D94-4E53-45EC-8FBF-6C4B0227A933}" destId="{F2C04708-44BA-4917-B9FA-1467351E9AE7}" srcOrd="0" destOrd="0" parTransId="{72CFE2F3-491A-4D44-82EE-E3732FD9245D}" sibTransId="{AE943B72-7759-4C9C-B9AD-910388F9F060}"/>
    <dgm:cxn modelId="{EC1E9CB6-2936-4EC1-954A-327EF4676D81}" srcId="{10BA7D94-4E53-45EC-8FBF-6C4B0227A933}" destId="{2CB805A1-A832-4DAA-A172-3E7F267C23CC}" srcOrd="1" destOrd="0" parTransId="{2B532602-B1C3-4DB7-9B61-DAFCF3DEDDEF}" sibTransId="{18C02AC6-7CBA-4ECE-B51E-39A9149A9417}"/>
    <dgm:cxn modelId="{E3817AC8-F255-44CC-B74E-A199ED4FDED7}" type="presOf" srcId="{A64B1199-CAB8-4F76-B3FC-4FE43E81BF99}" destId="{8CC54A1A-6B1D-44D9-AD45-18AD7950F109}" srcOrd="0" destOrd="1" presId="urn:microsoft.com/office/officeart/2005/8/layout/list1"/>
    <dgm:cxn modelId="{31AA09CC-6AF4-44A0-8AAC-0091C997E1F3}" type="presOf" srcId="{C4957DCE-DC65-4670-AF16-BF19880AED0A}" destId="{636279F2-FFDF-4E72-91E9-F3A6A53628E8}" srcOrd="0" destOrd="0" presId="urn:microsoft.com/office/officeart/2005/8/layout/list1"/>
    <dgm:cxn modelId="{E7141CCF-96AE-465F-9476-84B8B21710C8}" type="presOf" srcId="{4FCDA181-3885-46C2-B1B1-366D10FFD940}" destId="{A234D476-47E2-4E0F-9118-1E4E903CFFAE}" srcOrd="0" destOrd="3" presId="urn:microsoft.com/office/officeart/2005/8/layout/list1"/>
    <dgm:cxn modelId="{4124FCCF-CC0E-40E1-834B-118ED0C9862E}" srcId="{34986EC2-F675-42EF-B1C2-B3C5608D9B5A}" destId="{A64B1199-CAB8-4F76-B3FC-4FE43E81BF99}" srcOrd="1" destOrd="0" parTransId="{16505DF7-2038-44E1-8D5B-5195EEA00596}" sibTransId="{545C4104-036F-4C57-9698-EEF6884DB5FA}"/>
    <dgm:cxn modelId="{3A7362D7-C2C7-4F4A-9342-7DA7DC018F7C}" srcId="{C4957DCE-DC65-4670-AF16-BF19880AED0A}" destId="{10BA7D94-4E53-45EC-8FBF-6C4B0227A933}" srcOrd="2" destOrd="0" parTransId="{78B629D1-EAB2-411B-ABED-468A272C328C}" sibTransId="{77C8DB54-2BED-47DA-A0D5-98200B4AB4BC}"/>
    <dgm:cxn modelId="{37D6FEE5-19FA-495C-9FAC-62F47B1CA685}" type="presOf" srcId="{F2C04708-44BA-4917-B9FA-1467351E9AE7}" destId="{E13D38F3-7563-48DE-992A-274E8893D8A6}" srcOrd="0" destOrd="0" presId="urn:microsoft.com/office/officeart/2005/8/layout/list1"/>
    <dgm:cxn modelId="{6B6F45E8-5C38-41CF-A54B-B65A76C5C149}" srcId="{34986EC2-F675-42EF-B1C2-B3C5608D9B5A}" destId="{66C9D37E-9150-456D-8BE6-6D556BACF289}" srcOrd="3" destOrd="0" parTransId="{3D8DBD05-2330-42CE-A9CB-10EF947B347A}" sibTransId="{D65037E3-3B67-46D2-BAA0-C2AAAE71F985}"/>
    <dgm:cxn modelId="{A48D80F9-7B49-4097-8850-C88D1C8CBBAD}" type="presOf" srcId="{2CB805A1-A832-4DAA-A172-3E7F267C23CC}" destId="{E13D38F3-7563-48DE-992A-274E8893D8A6}" srcOrd="0" destOrd="1" presId="urn:microsoft.com/office/officeart/2005/8/layout/list1"/>
    <dgm:cxn modelId="{3C3ED8EF-B9A8-4D9E-9B1D-F4244C2B730B}" type="presParOf" srcId="{636279F2-FFDF-4E72-91E9-F3A6A53628E8}" destId="{C890FEF6-2DB1-4C49-817B-1D7F40EE6341}" srcOrd="0" destOrd="0" presId="urn:microsoft.com/office/officeart/2005/8/layout/list1"/>
    <dgm:cxn modelId="{34715448-CFC6-491A-A69F-B134E2A89E3C}" type="presParOf" srcId="{C890FEF6-2DB1-4C49-817B-1D7F40EE6341}" destId="{FE33FAB2-3F89-45CE-AD25-76CFD1F2E4F5}" srcOrd="0" destOrd="0" presId="urn:microsoft.com/office/officeart/2005/8/layout/list1"/>
    <dgm:cxn modelId="{E02FCD54-8C09-4767-8E3E-6131FE70AA49}" type="presParOf" srcId="{C890FEF6-2DB1-4C49-817B-1D7F40EE6341}" destId="{948C64BF-AF9F-48F0-B1D4-D9227BE0CF77}" srcOrd="1" destOrd="0" presId="urn:microsoft.com/office/officeart/2005/8/layout/list1"/>
    <dgm:cxn modelId="{13D4FAFE-BE87-4B8C-8A45-FA84DF71EE02}" type="presParOf" srcId="{636279F2-FFDF-4E72-91E9-F3A6A53628E8}" destId="{6D951731-E3BB-45F4-8823-24311C7C3516}" srcOrd="1" destOrd="0" presId="urn:microsoft.com/office/officeart/2005/8/layout/list1"/>
    <dgm:cxn modelId="{938EA5F4-CE41-4C97-9F58-74C4DC54A489}" type="presParOf" srcId="{636279F2-FFDF-4E72-91E9-F3A6A53628E8}" destId="{8CC54A1A-6B1D-44D9-AD45-18AD7950F109}" srcOrd="2" destOrd="0" presId="urn:microsoft.com/office/officeart/2005/8/layout/list1"/>
    <dgm:cxn modelId="{3E221881-DB04-445F-B52F-719A81790747}" type="presParOf" srcId="{636279F2-FFDF-4E72-91E9-F3A6A53628E8}" destId="{7B6F2A14-A289-4D49-B414-A8D13FAD1551}" srcOrd="3" destOrd="0" presId="urn:microsoft.com/office/officeart/2005/8/layout/list1"/>
    <dgm:cxn modelId="{09B6ABC8-D3A1-4247-A5CF-73A3EDD610B3}" type="presParOf" srcId="{636279F2-FFDF-4E72-91E9-F3A6A53628E8}" destId="{98D71376-6304-46CA-B36A-5A2CE929D011}" srcOrd="4" destOrd="0" presId="urn:microsoft.com/office/officeart/2005/8/layout/list1"/>
    <dgm:cxn modelId="{51373E66-F3B2-4D0E-9E92-2972F86A98E1}" type="presParOf" srcId="{98D71376-6304-46CA-B36A-5A2CE929D011}" destId="{DD24C93E-14A2-4CC1-9E5F-C257B85F09C1}" srcOrd="0" destOrd="0" presId="urn:microsoft.com/office/officeart/2005/8/layout/list1"/>
    <dgm:cxn modelId="{EC86FE52-D4FB-4670-B38C-F202D1EA0FDB}" type="presParOf" srcId="{98D71376-6304-46CA-B36A-5A2CE929D011}" destId="{2CFCED08-3450-466A-8CA0-A99A28FB90E8}" srcOrd="1" destOrd="0" presId="urn:microsoft.com/office/officeart/2005/8/layout/list1"/>
    <dgm:cxn modelId="{397F40AC-C48A-4800-B98D-032AC6AEB884}" type="presParOf" srcId="{636279F2-FFDF-4E72-91E9-F3A6A53628E8}" destId="{B70B2981-A86D-4D6D-9311-D1CDDFAC4CF5}" srcOrd="5" destOrd="0" presId="urn:microsoft.com/office/officeart/2005/8/layout/list1"/>
    <dgm:cxn modelId="{AADE50A6-DE13-4F8C-902D-2DECAEC089BC}" type="presParOf" srcId="{636279F2-FFDF-4E72-91E9-F3A6A53628E8}" destId="{A234D476-47E2-4E0F-9118-1E4E903CFFAE}" srcOrd="6" destOrd="0" presId="urn:microsoft.com/office/officeart/2005/8/layout/list1"/>
    <dgm:cxn modelId="{6DFC51AA-A5E2-4B8C-8B5D-633381373EFE}" type="presParOf" srcId="{636279F2-FFDF-4E72-91E9-F3A6A53628E8}" destId="{35C3363F-8F70-437C-8A59-1E0EF2C65168}" srcOrd="7" destOrd="0" presId="urn:microsoft.com/office/officeart/2005/8/layout/list1"/>
    <dgm:cxn modelId="{1D7CD4AE-DD89-464E-9385-607F60A61897}" type="presParOf" srcId="{636279F2-FFDF-4E72-91E9-F3A6A53628E8}" destId="{A61CFB66-EB97-4C2F-B6B8-A7D680D45398}" srcOrd="8" destOrd="0" presId="urn:microsoft.com/office/officeart/2005/8/layout/list1"/>
    <dgm:cxn modelId="{F149FEFA-69CF-4A57-91F7-D0EC65B268D9}" type="presParOf" srcId="{A61CFB66-EB97-4C2F-B6B8-A7D680D45398}" destId="{3BAD0261-0E79-46B2-B145-77FDD742CB67}" srcOrd="0" destOrd="0" presId="urn:microsoft.com/office/officeart/2005/8/layout/list1"/>
    <dgm:cxn modelId="{A2B45F65-8E83-4331-AE41-7E4D17FAB954}" type="presParOf" srcId="{A61CFB66-EB97-4C2F-B6B8-A7D680D45398}" destId="{23F2B81C-F846-421E-B7C0-5E8CDCDA5FC1}" srcOrd="1" destOrd="0" presId="urn:microsoft.com/office/officeart/2005/8/layout/list1"/>
    <dgm:cxn modelId="{87C2FA77-C7D8-4C7D-AA03-8A3DEABB4FE9}" type="presParOf" srcId="{636279F2-FFDF-4E72-91E9-F3A6A53628E8}" destId="{D290B1EB-90F7-4881-94EC-29BD169C6F4E}" srcOrd="9" destOrd="0" presId="urn:microsoft.com/office/officeart/2005/8/layout/list1"/>
    <dgm:cxn modelId="{4652231D-1425-4885-912B-0273290F1183}" type="presParOf" srcId="{636279F2-FFDF-4E72-91E9-F3A6A53628E8}" destId="{E13D38F3-7563-48DE-992A-274E8893D8A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A77FF3-9FE7-4CF9-A2B4-B8CF2C8CE0B9}">
      <dsp:nvSpPr>
        <dsp:cNvPr id="0" name=""/>
        <dsp:cNvSpPr/>
      </dsp:nvSpPr>
      <dsp:spPr>
        <a:xfrm>
          <a:off x="5040434" y="0"/>
          <a:ext cx="2612411" cy="2612411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 dirty="0"/>
            <a:t>Secure Base: When a carer ensures safety, a kid can boldly explore. </a:t>
          </a:r>
          <a:r>
            <a:rPr lang="en-GB" sz="1500" kern="1200" dirty="0"/>
            <a:t>(Google Books, 2026)</a:t>
          </a:r>
          <a:endParaRPr lang="en-US" sz="1500" kern="1200" dirty="0"/>
        </a:p>
      </dsp:txBody>
      <dsp:txXfrm>
        <a:off x="5693537" y="0"/>
        <a:ext cx="1306205" cy="2155239"/>
      </dsp:txXfrm>
    </dsp:sp>
    <dsp:sp modelId="{6926C06E-8D20-4828-B9C0-3CBC5C0E5C10}">
      <dsp:nvSpPr>
        <dsp:cNvPr id="0" name=""/>
        <dsp:cNvSpPr/>
      </dsp:nvSpPr>
      <dsp:spPr>
        <a:xfrm rot="4320000">
          <a:off x="7231790" y="1593590"/>
          <a:ext cx="2612411" cy="2612411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Internal Working Model: A mental blueprint that directs relationship expectations. </a:t>
          </a:r>
          <a:endParaRPr lang="en-US" sz="1500" kern="1200"/>
        </a:p>
      </dsp:txBody>
      <dsp:txXfrm rot="-5400000">
        <a:off x="7677774" y="2176056"/>
        <a:ext cx="2155239" cy="1306205"/>
      </dsp:txXfrm>
    </dsp:sp>
    <dsp:sp modelId="{747B572A-61A5-4F1D-BB52-2EDCBD2B0F5C}">
      <dsp:nvSpPr>
        <dsp:cNvPr id="0" name=""/>
        <dsp:cNvSpPr/>
      </dsp:nvSpPr>
      <dsp:spPr>
        <a:xfrm rot="8640000">
          <a:off x="6394766" y="4169683"/>
          <a:ext cx="2612411" cy="2612411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 dirty="0"/>
            <a:t>The innate need to remain near the carer when under stress is known as proximity seeking. </a:t>
          </a:r>
          <a:endParaRPr lang="en-US" sz="1500" kern="1200" dirty="0"/>
        </a:p>
      </dsp:txBody>
      <dsp:txXfrm rot="10800000">
        <a:off x="7182228" y="4583199"/>
        <a:ext cx="1306205" cy="2155239"/>
      </dsp:txXfrm>
    </dsp:sp>
    <dsp:sp modelId="{1ECAEAA1-DE82-4554-A532-BFDD210B25AF}">
      <dsp:nvSpPr>
        <dsp:cNvPr id="0" name=""/>
        <dsp:cNvSpPr/>
      </dsp:nvSpPr>
      <dsp:spPr>
        <a:xfrm rot="12960000">
          <a:off x="3686102" y="4169683"/>
          <a:ext cx="2612411" cy="2612411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 dirty="0"/>
            <a:t>Fear and distress when removed from the primary carer is known as separation anxiety.</a:t>
          </a:r>
          <a:endParaRPr lang="en-US" sz="1500" kern="1200" dirty="0"/>
        </a:p>
      </dsp:txBody>
      <dsp:txXfrm rot="10800000">
        <a:off x="4204846" y="4583199"/>
        <a:ext cx="1306205" cy="2155239"/>
      </dsp:txXfrm>
    </dsp:sp>
    <dsp:sp modelId="{F68A43D7-61FC-4025-B59C-3CB02ADF8C07}">
      <dsp:nvSpPr>
        <dsp:cNvPr id="0" name=""/>
        <dsp:cNvSpPr/>
      </dsp:nvSpPr>
      <dsp:spPr>
        <a:xfrm rot="17280000">
          <a:off x="2849079" y="1593590"/>
          <a:ext cx="2612411" cy="2612411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Carer Sensitivity: Secure attachment is produced by attentive, consistent reactions (Ainsworth, 1978).</a:t>
          </a:r>
          <a:endParaRPr lang="en-US" sz="1500" kern="1200"/>
        </a:p>
      </dsp:txBody>
      <dsp:txXfrm rot="5400000">
        <a:off x="2860267" y="2176056"/>
        <a:ext cx="2155239" cy="13062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41F165-7242-4EF7-8D42-180D03BD6CED}">
      <dsp:nvSpPr>
        <dsp:cNvPr id="0" name=""/>
        <dsp:cNvSpPr/>
      </dsp:nvSpPr>
      <dsp:spPr>
        <a:xfrm>
          <a:off x="603054" y="0"/>
          <a:ext cx="6455481" cy="419606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These tactics contribute to enhancing Jenny's internal working model and bolstering her sense of security.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Regular</a:t>
          </a:r>
          <a:r>
            <a:rPr lang="en-US" sz="1800" b="1" i="0" kern="1200" baseline="0" dirty="0"/>
            <a:t> routines:</a:t>
          </a:r>
          <a:r>
            <a:rPr lang="en-US" sz="1800" i="0" kern="1200" baseline="0" dirty="0"/>
            <a:t> lower anxiety and provide predictability.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Warm</a:t>
          </a:r>
          <a:r>
            <a:rPr lang="en-US" sz="1800" b="1" i="0" kern="1200" baseline="0" dirty="0"/>
            <a:t>, Responsive Caregiving:</a:t>
          </a:r>
          <a:r>
            <a:rPr lang="en-US" sz="1800" i="0" kern="1200" baseline="0" dirty="0"/>
            <a:t> Rebuilding trust is facilitated by composed emotional reactions.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i="0" kern="1200" baseline="0" dirty="0"/>
            <a:t>Key-Worker Approach: </a:t>
          </a:r>
          <a:r>
            <a:rPr lang="en-US" sz="1800" i="0" kern="1200" baseline="0" dirty="0"/>
            <a:t>A stable relational foundation is provided by a single, reliable adult.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i="0" kern="1200" baseline="0" dirty="0"/>
            <a:t>Emotion Coaching: </a:t>
          </a:r>
          <a:r>
            <a:rPr lang="en-US" sz="1800" i="0" kern="1200" baseline="0" dirty="0"/>
            <a:t>Assisting Jenny in identifying and comprehending her emotions.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i="0" kern="1200" baseline="0" dirty="0"/>
            <a:t>Promoting Safe Exploration:</a:t>
          </a:r>
          <a:r>
            <a:rPr lang="en-US" sz="1800" i="0" kern="1200" baseline="0" dirty="0"/>
            <a:t> Offer security while fostering freedom.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i="0" kern="1200" baseline="0" dirty="0"/>
            <a:t>Attachment-Based Interventions:</a:t>
          </a:r>
          <a:r>
            <a:rPr lang="en-US" sz="1800" i="0" kern="1200" baseline="0" dirty="0"/>
            <a:t> such as relational play, stability planning, and nurturing interactions. </a:t>
          </a:r>
          <a:r>
            <a:rPr lang="en-GB" sz="1800" kern="1200" dirty="0"/>
            <a:t>(Lamb and Bornstein, 2013)</a:t>
          </a:r>
          <a:br>
            <a:rPr lang="en-US" sz="1800" i="0" kern="1200" baseline="0" dirty="0"/>
          </a:br>
          <a:endParaRPr lang="en-US" sz="1800" kern="1200" dirty="0"/>
        </a:p>
      </dsp:txBody>
      <dsp:txXfrm>
        <a:off x="807889" y="204835"/>
        <a:ext cx="6045811" cy="37863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C54A1A-6B1D-44D9-AD45-18AD7950F109}">
      <dsp:nvSpPr>
        <dsp:cNvPr id="0" name=""/>
        <dsp:cNvSpPr/>
      </dsp:nvSpPr>
      <dsp:spPr>
        <a:xfrm>
          <a:off x="0" y="164943"/>
          <a:ext cx="8455435" cy="1386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236" tIns="166624" rIns="65623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Substantial</a:t>
          </a:r>
          <a:r>
            <a:rPr lang="en-US" sz="1600" b="0" i="0" kern="1200" baseline="0" dirty="0"/>
            <a:t> body of evidence .</a:t>
          </a:r>
          <a:endParaRPr lang="en-US" sz="1600" kern="1200" dirty="0"/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baseline="0" dirty="0"/>
            <a:t>Extremely useful in </a:t>
          </a:r>
          <a:r>
            <a:rPr lang="en-US" sz="1600" b="0" i="0" kern="1200" baseline="0" dirty="0">
              <a:latin typeface="Calibri Light" panose="020F0302020204030204"/>
            </a:rPr>
            <a:t>health and social care settings.</a:t>
          </a:r>
          <a:r>
            <a:rPr lang="en-US" sz="1600" b="0" i="0" kern="1200" baseline="0" dirty="0"/>
            <a:t> </a:t>
          </a:r>
          <a:endParaRPr lang="en-US" sz="1600" kern="1200" dirty="0"/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baseline="0" dirty="0"/>
            <a:t>Behavioral</a:t>
          </a:r>
          <a:r>
            <a:rPr lang="en-US" sz="1600" kern="1200" dirty="0"/>
            <a:t> </a:t>
          </a:r>
          <a:r>
            <a:rPr lang="en-US" sz="1600" b="0" i="0" kern="1200" baseline="0" dirty="0"/>
            <a:t>signs that are easy to </a:t>
          </a:r>
          <a:r>
            <a:rPr lang="en-US" sz="1600" kern="1200" dirty="0"/>
            <a:t>see.</a:t>
          </a:r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Aids</a:t>
          </a:r>
          <a:r>
            <a:rPr lang="en-US" sz="1600" b="0" i="0" kern="1200" baseline="0" dirty="0"/>
            <a:t> in successfully identifying emotional needs. </a:t>
          </a:r>
          <a:r>
            <a:rPr lang="en-GB" sz="1600" kern="1200" dirty="0"/>
            <a:t>(Alloy and </a:t>
          </a:r>
          <a:r>
            <a:rPr lang="en-GB" sz="1600" kern="1200" dirty="0" err="1"/>
            <a:t>Riskind</a:t>
          </a:r>
          <a:r>
            <a:rPr lang="en-GB" sz="1600" kern="1200" dirty="0"/>
            <a:t>, 2006)</a:t>
          </a:r>
          <a:endParaRPr lang="en-US" sz="1600" kern="1200" dirty="0"/>
        </a:p>
      </dsp:txBody>
      <dsp:txXfrm>
        <a:off x="0" y="164943"/>
        <a:ext cx="8455435" cy="1386000"/>
      </dsp:txXfrm>
    </dsp:sp>
    <dsp:sp modelId="{948C64BF-AF9F-48F0-B1D4-D9227BE0CF77}">
      <dsp:nvSpPr>
        <dsp:cNvPr id="0" name=""/>
        <dsp:cNvSpPr/>
      </dsp:nvSpPr>
      <dsp:spPr>
        <a:xfrm>
          <a:off x="422771" y="46863"/>
          <a:ext cx="5918804" cy="2361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17" tIns="0" rIns="223717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1" i="0" kern="1200" baseline="0" dirty="0"/>
            <a:t>Benefits: </a:t>
          </a:r>
          <a:endParaRPr lang="en-US" sz="2000" b="1" kern="1200" dirty="0"/>
        </a:p>
      </dsp:txBody>
      <dsp:txXfrm>
        <a:off x="434299" y="58391"/>
        <a:ext cx="5895748" cy="213104"/>
      </dsp:txXfrm>
    </dsp:sp>
    <dsp:sp modelId="{A234D476-47E2-4E0F-9118-1E4E903CFFAE}">
      <dsp:nvSpPr>
        <dsp:cNvPr id="0" name=""/>
        <dsp:cNvSpPr/>
      </dsp:nvSpPr>
      <dsp:spPr>
        <a:xfrm>
          <a:off x="0" y="1712224"/>
          <a:ext cx="8455435" cy="1386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236" tIns="166624" rIns="65623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baseline="0" dirty="0"/>
            <a:t>Critics claim that it might favor Western parenting styles due </a:t>
          </a:r>
          <a:r>
            <a:rPr lang="en-US" sz="1600" kern="1200" dirty="0"/>
            <a:t>to cultural</a:t>
          </a:r>
          <a:r>
            <a:rPr lang="en-US" sz="1600" b="0" i="0" kern="1200" baseline="0" dirty="0"/>
            <a:t> prejudice. </a:t>
          </a:r>
          <a:endParaRPr lang="en-US" sz="1600" kern="1200" dirty="0"/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baseline="0" dirty="0"/>
            <a:t>The function of the mother was ove</a:t>
          </a:r>
          <a:r>
            <a:rPr lang="en-US" sz="1600" kern="1200" dirty="0"/>
            <a:t>r Emphasized</a:t>
          </a:r>
          <a:r>
            <a:rPr lang="en-US" sz="1600" b="0" i="0" kern="1200" baseline="0" dirty="0"/>
            <a:t> in the past.</a:t>
          </a:r>
          <a:r>
            <a:rPr lang="en-GB" sz="1600" kern="1200" dirty="0"/>
            <a:t> (Baker et al., 2016)</a:t>
          </a:r>
          <a:endParaRPr lang="en-US" sz="1600" kern="1200" dirty="0"/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baseline="0" dirty="0"/>
            <a:t>Minimal attention to cognitive development .</a:t>
          </a:r>
          <a:endParaRPr lang="en-US" sz="1600" kern="1200" dirty="0"/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baseline="0" dirty="0"/>
            <a:t>Not all </a:t>
          </a:r>
          <a:r>
            <a:rPr lang="en-US" sz="1600" kern="1200" dirty="0"/>
            <a:t>B</a:t>
          </a:r>
          <a:r>
            <a:rPr lang="en-US" sz="1600" b="0" i="0" kern="1200" baseline="0" dirty="0"/>
            <a:t>ehavior’s  are the result of attachment; other factors may play a role. </a:t>
          </a:r>
          <a:endParaRPr lang="en-US" sz="1600" kern="1200" dirty="0"/>
        </a:p>
      </dsp:txBody>
      <dsp:txXfrm>
        <a:off x="0" y="1712224"/>
        <a:ext cx="8455435" cy="1386000"/>
      </dsp:txXfrm>
    </dsp:sp>
    <dsp:sp modelId="{2CFCED08-3450-466A-8CA0-A99A28FB90E8}">
      <dsp:nvSpPr>
        <dsp:cNvPr id="0" name=""/>
        <dsp:cNvSpPr/>
      </dsp:nvSpPr>
      <dsp:spPr>
        <a:xfrm>
          <a:off x="422771" y="1594144"/>
          <a:ext cx="5918804" cy="2361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17" tIns="0" rIns="223717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b="0" i="0" kern="1200" baseline="0" dirty="0"/>
            <a:t>Restrictions :</a:t>
          </a:r>
          <a:endParaRPr lang="en-US" sz="2000" b="0" kern="1200" dirty="0"/>
        </a:p>
      </dsp:txBody>
      <dsp:txXfrm>
        <a:off x="434299" y="1605672"/>
        <a:ext cx="5895748" cy="213104"/>
      </dsp:txXfrm>
    </dsp:sp>
    <dsp:sp modelId="{E13D38F3-7563-48DE-992A-274E8893D8A6}">
      <dsp:nvSpPr>
        <dsp:cNvPr id="0" name=""/>
        <dsp:cNvSpPr/>
      </dsp:nvSpPr>
      <dsp:spPr>
        <a:xfrm>
          <a:off x="0" y="3259504"/>
          <a:ext cx="8455435" cy="13104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236" tIns="166624" rIns="656236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baseline="0" dirty="0"/>
            <a:t>Erikson also emphasizes faith versus mistrust.</a:t>
          </a:r>
          <a:r>
            <a:rPr lang="en-GB" sz="1600" kern="1200" dirty="0"/>
            <a:t> (Erikson, 1959)</a:t>
          </a:r>
          <a:r>
            <a:rPr lang="en-US" sz="1600" b="0" i="0" kern="1200" baseline="0" dirty="0"/>
            <a:t> </a:t>
          </a:r>
          <a:endParaRPr lang="en-US" sz="1600" kern="1200" dirty="0"/>
        </a:p>
        <a:p>
          <a:pPr marL="171450" lvl="1" indent="-171450" algn="l" defTabSz="7112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baseline="0" dirty="0"/>
            <a:t>Vygotsky places a strong emphasis on social interaction rather than emotional ties for learning. </a:t>
          </a:r>
          <a:r>
            <a:rPr lang="en-GB" sz="1600" kern="1200" dirty="0"/>
            <a:t>(Vygotsky, 1978)</a:t>
          </a:r>
          <a:br>
            <a:rPr lang="en-US" sz="1600" b="0" i="0" kern="1200" baseline="0" dirty="0"/>
          </a:br>
          <a:endParaRPr lang="en-US" sz="1600" kern="1200" dirty="0"/>
        </a:p>
      </dsp:txBody>
      <dsp:txXfrm>
        <a:off x="0" y="3259504"/>
        <a:ext cx="8455435" cy="1310400"/>
      </dsp:txXfrm>
    </dsp:sp>
    <dsp:sp modelId="{23F2B81C-F846-421E-B7C0-5E8CDCDA5FC1}">
      <dsp:nvSpPr>
        <dsp:cNvPr id="0" name=""/>
        <dsp:cNvSpPr/>
      </dsp:nvSpPr>
      <dsp:spPr>
        <a:xfrm>
          <a:off x="495843" y="3131264"/>
          <a:ext cx="5918804" cy="2361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17" tIns="0" rIns="223717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b="1" i="0" kern="1200" baseline="0" dirty="0"/>
            <a:t>Comparative Analysis </a:t>
          </a:r>
          <a:r>
            <a:rPr lang="en-US" sz="1400" b="1" i="0" kern="1200" baseline="0" dirty="0"/>
            <a:t>:</a:t>
          </a:r>
          <a:endParaRPr lang="en-US" sz="1400" kern="1200" dirty="0"/>
        </a:p>
      </dsp:txBody>
      <dsp:txXfrm>
        <a:off x="507371" y="3142792"/>
        <a:ext cx="5895748" cy="2131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CE27A-90C2-405B-9931-C8FA510EFD34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72C47A-54DB-4158-B012-8D811B5CCE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797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2C47A-54DB-4158-B012-8D811B5CCE1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301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2C47A-54DB-4158-B012-8D811B5CCE1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213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2C47A-54DB-4158-B012-8D811B5CCE1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27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2C47A-54DB-4158-B012-8D811B5CCE1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499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2C47A-54DB-4158-B012-8D811B5CCE1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760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447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347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947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072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041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196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986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939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499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886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71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51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roundup.org.za/article/evicted-nigel-families-fear-separation-their-children/" TargetMode="External"/><Relationship Id="rId7" Type="http://schemas.openxmlformats.org/officeDocument/2006/relationships/hyperlink" Target="https://creativecommons.org/licenses/by-nd/3.0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creativecommons.org/licenses/by-nc/3.0/" TargetMode="External"/><Relationship Id="rId5" Type="http://schemas.openxmlformats.org/officeDocument/2006/relationships/hyperlink" Target="https://jenellematson.wordpress.com/category/personal/page/3/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roundup.org.za/article/evicted-nigel-families-fear-separation-their-children/" TargetMode="External"/><Relationship Id="rId7" Type="http://schemas.openxmlformats.org/officeDocument/2006/relationships/hyperlink" Target="https://creativecommons.org/licenses/by-nd/3.0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creativecommons.org/licenses/by-nc/3.0/" TargetMode="External"/><Relationship Id="rId5" Type="http://schemas.openxmlformats.org/officeDocument/2006/relationships/hyperlink" Target="https://jenellematson.wordpress.com/category/personal/page/3/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sv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implypsychology.org/attachment-styles.html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aringpays.com/caregiver-resources-balancing-work-and-caregiving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betterthansurviving.me/2011/11/18/dumping-the-inner-critic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www.calhealthreport.org/2018/08/13/low-income-children-access-mental-health-care-varies-sharply-county/" TargetMode="Externa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3.jp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hyperlink" Target="https://www.pikist.com/search?q=support" TargetMode="External"/><Relationship Id="rId9" Type="http://schemas.microsoft.com/office/2007/relationships/diagramDrawing" Target="../diagrams/drawing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4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sv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ogramming data on computer monitor">
            <a:extLst>
              <a:ext uri="{FF2B5EF4-FFF2-40B4-BE49-F238E27FC236}">
                <a16:creationId xmlns:a16="http://schemas.microsoft.com/office/drawing/2014/main" id="{A1BEA6B4-B09E-6236-533E-8E0D1B08D4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671" r="10111"/>
          <a:stretch>
            <a:fillRect/>
          </a:stretch>
        </p:blipFill>
        <p:spPr>
          <a:xfrm>
            <a:off x="5102941" y="10"/>
            <a:ext cx="7095683" cy="68758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4488A3A-C6C9-0C2B-EBDE-A1DF6EC10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645" y="816076"/>
            <a:ext cx="4640826" cy="5889523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r"/>
            <a:r>
              <a:rPr lang="en-US" sz="2800" b="1" dirty="0">
                <a:solidFill>
                  <a:srgbClr val="000000"/>
                </a:solidFill>
              </a:rPr>
              <a:t>Student Name: Irene Baaba Quagraine</a:t>
            </a:r>
            <a:br>
              <a:rPr lang="en-US" sz="2800" b="1" dirty="0">
                <a:solidFill>
                  <a:srgbClr val="000000"/>
                </a:solidFill>
              </a:rPr>
            </a:br>
            <a:r>
              <a:rPr lang="en-US" sz="2800" b="1" dirty="0">
                <a:solidFill>
                  <a:srgbClr val="000000"/>
                </a:solidFill>
              </a:rPr>
              <a:t>student number: 2434408</a:t>
            </a:r>
            <a:br>
              <a:rPr lang="en-US" sz="2800" b="1" dirty="0">
                <a:solidFill>
                  <a:srgbClr val="000000"/>
                </a:solidFill>
              </a:rPr>
            </a:br>
            <a:r>
              <a:rPr lang="en-US" sz="2800" b="1" dirty="0">
                <a:solidFill>
                  <a:srgbClr val="000000"/>
                </a:solidFill>
              </a:rPr>
              <a:t>Module code:LCHS4010</a:t>
            </a:r>
            <a:br>
              <a:rPr lang="en-US" sz="2800" b="1" dirty="0">
                <a:solidFill>
                  <a:srgbClr val="000000"/>
                </a:solidFill>
              </a:rPr>
            </a:br>
            <a:br>
              <a:rPr lang="en-US" sz="2800" b="1" dirty="0">
                <a:solidFill>
                  <a:srgbClr val="000000"/>
                </a:solidFill>
              </a:rPr>
            </a:br>
            <a:r>
              <a:rPr lang="en-US" sz="2800" b="1" dirty="0">
                <a:solidFill>
                  <a:srgbClr val="000000"/>
                </a:solidFill>
              </a:rPr>
              <a:t>Modul Title: Psychology in Health and Social Care</a:t>
            </a:r>
            <a:br>
              <a:rPr lang="en-US" sz="2800" b="1" dirty="0">
                <a:solidFill>
                  <a:srgbClr val="000000"/>
                </a:solidFill>
              </a:rPr>
            </a:br>
            <a:br>
              <a:rPr lang="en-US" sz="2800" b="1" dirty="0">
                <a:solidFill>
                  <a:srgbClr val="000000"/>
                </a:solidFill>
              </a:rPr>
            </a:br>
            <a:r>
              <a:rPr lang="en-US" sz="2800" b="1" dirty="0">
                <a:solidFill>
                  <a:srgbClr val="000000"/>
                </a:solidFill>
              </a:rPr>
              <a:t>Lectures Name: Dr Helen </a:t>
            </a:r>
            <a:r>
              <a:rPr lang="en-US" sz="2800" b="1" dirty="0" err="1">
                <a:solidFill>
                  <a:srgbClr val="000000"/>
                </a:solidFill>
              </a:rPr>
              <a:t>Pasons</a:t>
            </a:r>
            <a:br>
              <a:rPr lang="en-US" sz="2800" b="1" dirty="0">
                <a:solidFill>
                  <a:srgbClr val="000000"/>
                </a:solidFill>
              </a:rPr>
            </a:br>
            <a:r>
              <a:rPr lang="en-US" sz="2800" b="1" dirty="0">
                <a:solidFill>
                  <a:srgbClr val="000000"/>
                </a:solidFill>
              </a:rPr>
              <a:t>Assignment Title: Attachment Theory to Jenny’s Development</a:t>
            </a:r>
            <a:br>
              <a:rPr lang="en-US" sz="2800" b="1" dirty="0">
                <a:solidFill>
                  <a:srgbClr val="000000"/>
                </a:solidFill>
              </a:rPr>
            </a:br>
            <a:br>
              <a:rPr lang="en-US" sz="2800" b="1" dirty="0">
                <a:solidFill>
                  <a:srgbClr val="000000"/>
                </a:solidFill>
              </a:rPr>
            </a:br>
            <a:r>
              <a:rPr lang="en-US" sz="2800" b="1" dirty="0">
                <a:solidFill>
                  <a:srgbClr val="000000"/>
                </a:solidFill>
              </a:rPr>
              <a:t>Date: 16/February/2026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68083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raphic 39" descr="Books">
            <a:extLst>
              <a:ext uri="{FF2B5EF4-FFF2-40B4-BE49-F238E27FC236}">
                <a16:creationId xmlns:a16="http://schemas.microsoft.com/office/drawing/2014/main" id="{62084A7B-A90B-7C62-A303-40F4E03E4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4988" y="1744515"/>
            <a:ext cx="3368969" cy="33689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43C3C9-46EC-FDE3-B440-93AEE3B8BD50}"/>
              </a:ext>
            </a:extLst>
          </p:cNvPr>
          <p:cNvSpPr txBox="1"/>
          <p:nvPr/>
        </p:nvSpPr>
        <p:spPr>
          <a:xfrm>
            <a:off x="646851" y="836075"/>
            <a:ext cx="3813270" cy="62969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4400" b="1">
                <a:solidFill>
                  <a:srgbClr val="000000"/>
                </a:solidFill>
                <a:ea typeface="Calibri"/>
                <a:cs typeface="Calibri"/>
              </a:rPr>
              <a:t>INTRODUCTION</a:t>
            </a:r>
            <a:endParaRPr lang="en-US" sz="2600">
              <a:solidFill>
                <a:srgbClr val="000000"/>
              </a:solidFill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8E82D7-2FB7-EEDC-3ED4-1C0ECE7EEC85}"/>
              </a:ext>
            </a:extLst>
          </p:cNvPr>
          <p:cNvSpPr txBox="1"/>
          <p:nvPr/>
        </p:nvSpPr>
        <p:spPr>
          <a:xfrm>
            <a:off x="4917279" y="1585270"/>
            <a:ext cx="7384923" cy="49244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en-US" sz="2800" dirty="0">
                <a:ea typeface="Calibri"/>
                <a:cs typeface="Calibri"/>
              </a:rPr>
              <a:t>An overview of Attachment Theory by Bowlby &amp; Ainsworth.</a:t>
            </a:r>
          </a:p>
          <a:p>
            <a:pPr marL="285750" indent="-285750">
              <a:buFont typeface="Wingdings"/>
              <a:buChar char="Ø"/>
            </a:pPr>
            <a:endParaRPr lang="en-US" sz="1200" dirty="0">
              <a:ea typeface="Calibri"/>
              <a:cs typeface="Calibri"/>
            </a:endParaRPr>
          </a:p>
          <a:p>
            <a:pPr marL="285750" indent="-285750">
              <a:buFont typeface="Wingdings"/>
              <a:buChar char="Ø"/>
            </a:pPr>
            <a:r>
              <a:rPr lang="en-US" sz="2800" dirty="0">
                <a:ea typeface="Calibri"/>
                <a:cs typeface="Calibri"/>
              </a:rPr>
              <a:t>Clarify why the theory is extremely pertinent in early childhood development.</a:t>
            </a:r>
            <a:endParaRPr lang="en-US" dirty="0">
              <a:ea typeface="Calibri"/>
              <a:cs typeface="Calibri"/>
            </a:endParaRPr>
          </a:p>
          <a:p>
            <a:pPr marL="285750" indent="-285750">
              <a:buFont typeface="Wingdings"/>
              <a:buChar char="Ø"/>
            </a:pPr>
            <a:endParaRPr lang="en-US" sz="1100" dirty="0">
              <a:ea typeface="Calibri"/>
              <a:cs typeface="Calibri"/>
            </a:endParaRPr>
          </a:p>
          <a:p>
            <a:pPr marL="285750" indent="-285750">
              <a:buFont typeface="Wingdings"/>
              <a:buChar char="Ø"/>
            </a:pPr>
            <a:r>
              <a:rPr lang="en-US" sz="2800" dirty="0">
                <a:ea typeface="Calibri"/>
                <a:cs typeface="Calibri"/>
              </a:rPr>
              <a:t>Demonstrate how the theory directly relates to Jenny's developmental background and present behavior.</a:t>
            </a:r>
          </a:p>
          <a:p>
            <a:pPr marL="285750" indent="-285750">
              <a:buFont typeface="Wingdings"/>
              <a:buChar char="Ø"/>
            </a:pPr>
            <a:endParaRPr lang="en-US" sz="900" dirty="0">
              <a:ea typeface="Calibri"/>
              <a:cs typeface="Calibri"/>
            </a:endParaRPr>
          </a:p>
          <a:p>
            <a:pPr marL="285750" indent="-285750">
              <a:buFont typeface="Wingdings"/>
              <a:buChar char="Ø"/>
            </a:pPr>
            <a:r>
              <a:rPr lang="en-US" sz="2800" dirty="0">
                <a:ea typeface="Calibri"/>
                <a:cs typeface="Calibri"/>
              </a:rPr>
              <a:t>Will provide useful theory-driven support strategies and a succinct critique to demonstrate a broader understanding.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9E5D9E-2AF2-79E1-313C-251631A92B4F}"/>
              </a:ext>
            </a:extLst>
          </p:cNvPr>
          <p:cNvSpPr txBox="1"/>
          <p:nvPr/>
        </p:nvSpPr>
        <p:spPr>
          <a:xfrm>
            <a:off x="5384003" y="832795"/>
            <a:ext cx="727062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>
                <a:ea typeface="Calibri"/>
                <a:cs typeface="Calibri"/>
              </a:rPr>
              <a:t>The presentation will cover the below areas </a:t>
            </a:r>
          </a:p>
        </p:txBody>
      </p:sp>
    </p:spTree>
    <p:extLst>
      <p:ext uri="{BB962C8B-B14F-4D97-AF65-F5344CB8AC3E}">
        <p14:creationId xmlns:p14="http://schemas.microsoft.com/office/powerpoint/2010/main" val="210798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B2AB89-053F-4ADB-2396-D0D407250A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holding a child&#10;&#10;AI-generated content may be incorrect.">
            <a:extLst>
              <a:ext uri="{FF2B5EF4-FFF2-40B4-BE49-F238E27FC236}">
                <a16:creationId xmlns:a16="http://schemas.microsoft.com/office/drawing/2014/main" id="{75C11452-3C67-A29B-085A-3A454ACBA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92" r="-2" b="36721"/>
          <a:stretch>
            <a:fillRect/>
          </a:stretch>
        </p:blipFill>
        <p:spPr>
          <a:xfrm>
            <a:off x="6848565" y="10"/>
            <a:ext cx="5343435" cy="3422777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D3527C5-E001-1B5B-4636-FDAA497C1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49" y="-2396"/>
            <a:ext cx="6736510" cy="71502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b="1" dirty="0">
                <a:latin typeface="+mn-lt"/>
                <a:ea typeface="+mn-ea"/>
                <a:cs typeface="+mn-cs"/>
              </a:rPr>
              <a:t>AN OVERVIEW OF ATTACHMENT THEORY OF JOHN BOWLBY</a:t>
            </a:r>
            <a:endParaRPr lang="en-US" sz="2400" b="1" kern="1200" dirty="0"/>
          </a:p>
        </p:txBody>
      </p:sp>
      <p:pic>
        <p:nvPicPr>
          <p:cNvPr id="7" name="Picture Placeholder 6" descr="A person climbing a rock wall&#10;&#10;AI-generated content may be incorrect.">
            <a:extLst>
              <a:ext uri="{FF2B5EF4-FFF2-40B4-BE49-F238E27FC236}">
                <a16:creationId xmlns:a16="http://schemas.microsoft.com/office/drawing/2014/main" id="{D67A3132-F724-7701-77C9-B6253AAA51C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7620" r="7620"/>
          <a:stretch/>
        </p:blipFill>
        <p:spPr>
          <a:xfrm>
            <a:off x="6836340" y="3428408"/>
            <a:ext cx="5358540" cy="341420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EB24204D-873F-9DE0-2363-B9DF26E8650A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112259" y="712386"/>
            <a:ext cx="7212922" cy="602271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285750" indent="-285750" fontAlgn="base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400" dirty="0"/>
              <a:t>Bowlby argues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 that young children require a stable emotional connection to their primary carer</a:t>
            </a:r>
            <a:r>
              <a:rPr lang="en-US" altLang="en-US" sz="2400" dirty="0"/>
              <a:t> {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Bowlby,</a:t>
            </a:r>
            <a:r>
              <a:rPr lang="en-US" altLang="en-US" sz="2400" dirty="0"/>
              <a:t>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1979</a:t>
            </a:r>
            <a:r>
              <a:rPr lang="en-US" altLang="en-US" sz="2400" dirty="0"/>
              <a:t>}.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endParaRPr lang="en-US" sz="2400" dirty="0"/>
          </a:p>
          <a:p>
            <a:pPr marL="742950" lvl="1" indent="-285750">
              <a:spcBef>
                <a:spcPct val="0"/>
              </a:spcBef>
              <a:spcAft>
                <a:spcPts val="600"/>
              </a:spcAft>
              <a:buFont typeface="Courier New" panose="020B0604020202020204" pitchFamily="34" charset="0"/>
              <a:buChar char="o"/>
            </a:pPr>
            <a:r>
              <a:rPr lang="en-US" altLang="en-US" sz="2400" dirty="0"/>
              <a:t>This bond serves as a safe starting point for investigation, emotional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</a:rPr>
              <a:t> control, self-assurance, and social skills</a:t>
            </a:r>
            <a:r>
              <a:rPr lang="en-US" altLang="en-US" sz="2400" dirty="0"/>
              <a:t> development</a:t>
            </a:r>
            <a:r>
              <a:rPr lang="en-US" altLang="en-US" sz="2400" dirty="0">
                <a:ea typeface="Calibri" panose="020F0502020204030204"/>
                <a:cs typeface="Calibri" panose="020F0502020204030204"/>
              </a:rPr>
              <a:t> </a:t>
            </a:r>
            <a:r>
              <a:rPr lang="en-US" sz="2400" dirty="0">
                <a:ea typeface="Calibri" panose="020F0502020204030204"/>
                <a:cs typeface="Calibri" panose="020F0502020204030204"/>
              </a:rPr>
              <a:t>{Forsland and Duschinsky, 2021}.</a:t>
            </a:r>
            <a:endParaRPr lang="en-US" altLang="en-US" sz="2400" dirty="0">
              <a:ea typeface="Calibri" panose="020F0502020204030204"/>
              <a:cs typeface="Calibri" panose="020F0502020204030204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endParaRPr lang="en-US" altLang="en-US" sz="1000" dirty="0">
              <a:ea typeface="Calibri" panose="020F0502020204030204"/>
              <a:cs typeface="Calibri" panose="020F0502020204030204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2800" b="1" dirty="0"/>
              <a:t>Key components of social competence include:</a:t>
            </a:r>
            <a:endParaRPr lang="en-US" sz="2800" b="1" dirty="0">
              <a:ea typeface="Calibri"/>
              <a:cs typeface="Calibri"/>
            </a:endParaRPr>
          </a:p>
          <a:p>
            <a:pPr marL="285750" indent="-28575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000" b="1" dirty="0"/>
              <a:t>Communication skills</a:t>
            </a:r>
            <a:r>
              <a:rPr lang="en-US" sz="2000" dirty="0"/>
              <a:t> – expressing oneself clearly and listening actively.</a:t>
            </a:r>
            <a:endParaRPr lang="en-US" sz="2000" dirty="0">
              <a:ea typeface="Calibri"/>
              <a:cs typeface="Calibri"/>
            </a:endParaRPr>
          </a:p>
          <a:p>
            <a:pPr marL="285750" indent="-28575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000" b="1" dirty="0"/>
              <a:t>Empathy</a:t>
            </a:r>
            <a:r>
              <a:rPr lang="en-US" sz="2000" dirty="0"/>
              <a:t> – understanding and responding to the feelings of others.</a:t>
            </a:r>
            <a:endParaRPr lang="en-US" sz="2000" dirty="0">
              <a:ea typeface="Calibri"/>
              <a:cs typeface="Calibri"/>
            </a:endParaRPr>
          </a:p>
          <a:p>
            <a:pPr marL="285750" indent="-28575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000" b="1" dirty="0"/>
              <a:t>Self‑control</a:t>
            </a:r>
            <a:r>
              <a:rPr lang="en-US" sz="2000" dirty="0"/>
              <a:t> – managing emotions and behavior appropriately.</a:t>
            </a:r>
            <a:endParaRPr lang="en-US" sz="2000" dirty="0">
              <a:ea typeface="Calibri"/>
              <a:cs typeface="Calibri"/>
            </a:endParaRPr>
          </a:p>
          <a:p>
            <a:pPr marL="285750" indent="-28575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000" b="1" dirty="0"/>
              <a:t>Cooperation</a:t>
            </a:r>
            <a:r>
              <a:rPr lang="en-US" sz="2000" dirty="0"/>
              <a:t> – working well with others toward shared goals.</a:t>
            </a:r>
            <a:endParaRPr lang="en-US" sz="2000" dirty="0">
              <a:ea typeface="Calibri"/>
              <a:cs typeface="Calibri"/>
            </a:endParaRPr>
          </a:p>
          <a:p>
            <a:pPr marL="285750" indent="-28575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000" b="1" dirty="0"/>
              <a:t>Conflict resolution </a:t>
            </a:r>
            <a:r>
              <a:rPr lang="en-US" sz="2000" dirty="0"/>
              <a:t>– resolving disagreements constructively.</a:t>
            </a:r>
            <a:endParaRPr lang="en-US" sz="2000" dirty="0">
              <a:ea typeface="Calibri"/>
              <a:cs typeface="Calibri"/>
            </a:endParaRPr>
          </a:p>
          <a:p>
            <a:pPr marL="285750" indent="-28575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000" b="1" dirty="0"/>
              <a:t>Social awareness</a:t>
            </a:r>
            <a:r>
              <a:rPr lang="en-US" sz="2000" dirty="0"/>
              <a:t> – understanding social norms and expectations.</a:t>
            </a:r>
            <a:endParaRPr lang="en-US" sz="2000" dirty="0">
              <a:ea typeface="Calibri"/>
              <a:cs typeface="Calibri"/>
            </a:endParaRPr>
          </a:p>
          <a:p>
            <a:pPr marL="285750" indent="-28575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endParaRPr lang="en-US" altLang="en-US" sz="24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03A408-11E3-49FB-A8EC-113CCBAF34C4}"/>
              </a:ext>
            </a:extLst>
          </p:cNvPr>
          <p:cNvSpPr txBox="1"/>
          <p:nvPr/>
        </p:nvSpPr>
        <p:spPr>
          <a:xfrm>
            <a:off x="9872134" y="6870700"/>
            <a:ext cx="231986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jenellematson.wordpress.com/category/personal/page/3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0D37A4-DC88-A1E7-C06A-06865A573011}"/>
              </a:ext>
            </a:extLst>
          </p:cNvPr>
          <p:cNvSpPr txBox="1"/>
          <p:nvPr/>
        </p:nvSpPr>
        <p:spPr>
          <a:xfrm>
            <a:off x="7533156" y="6870700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groundup.org.za/article/evicted-nigel-families-fear-separation-their-children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7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34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DA96D5-D52F-1B5F-929B-B6ED2EC99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 OVERVIEW OF ATTACHMENT THEORY 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56CDCBB-1CEA-9DAF-7DCD-1A8AAE1C33E5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213360" y="1825624"/>
            <a:ext cx="5717035" cy="48799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rmAutofit/>
          </a:bodyPr>
          <a:lstStyle/>
          <a:p>
            <a:pPr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/>
              <a:t>On the contrary, insecure attachments results in: </a:t>
            </a:r>
            <a:r>
              <a:rPr lang="en-US" sz="2000" dirty="0"/>
              <a:t> </a:t>
            </a:r>
            <a:endParaRPr lang="en-US" altLang="en-US" sz="2000" dirty="0"/>
          </a:p>
          <a:p>
            <a:pPr marL="28575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Anxiety</a:t>
            </a:r>
            <a:endParaRPr lang="en-US" altLang="en-US" sz="2000" dirty="0"/>
          </a:p>
          <a:p>
            <a:pPr marL="28575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/>
              <a:t>Clinginess</a:t>
            </a:r>
            <a:endParaRPr lang="en-US" sz="2000" dirty="0"/>
          </a:p>
          <a:p>
            <a:pPr marL="28575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/>
              <a:t>Disengagement</a:t>
            </a:r>
            <a:endParaRPr lang="en-US" sz="2000" dirty="0"/>
          </a:p>
          <a:p>
            <a:pPr marL="28575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/>
              <a:t>Mistrust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 </a:t>
            </a:r>
            <a:endParaRPr lang="en-US" sz="2000" dirty="0"/>
          </a:p>
          <a:p>
            <a:pPr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/>
              <a:t>These are the signs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 of insecure attachment</a:t>
            </a:r>
            <a:r>
              <a:rPr lang="en-US" altLang="en-US" sz="2000" dirty="0"/>
              <a:t> according to 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Lockman and Tamis-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effectLst/>
              </a:rPr>
              <a:t>Lemonda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,(</a:t>
            </a:r>
            <a:r>
              <a:rPr lang="en-US" altLang="en-US" sz="2000" dirty="0"/>
              <a:t>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2020)</a:t>
            </a:r>
            <a:r>
              <a:rPr lang="en-US" altLang="en-US" sz="2000" dirty="0"/>
              <a:t>. </a:t>
            </a:r>
            <a:endParaRPr lang="en-US" sz="2000" dirty="0"/>
          </a:p>
          <a:p>
            <a:pPr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000" dirty="0"/>
          </a:p>
          <a:p>
            <a:pPr marL="28575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000" dirty="0"/>
          </a:p>
          <a:p>
            <a:pPr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/>
              <a:t>These early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 life events shape</a:t>
            </a:r>
            <a:r>
              <a:rPr lang="en-US" altLang="en-US" sz="2000" dirty="0"/>
              <a:t> the beliefs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 about oneself and </a:t>
            </a:r>
            <a:r>
              <a:rPr lang="en-US" altLang="en-US" sz="2000" dirty="0"/>
              <a:t>how the child sees and relate with other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 people</a:t>
            </a:r>
            <a:r>
              <a:rPr lang="en-US" altLang="en-US" sz="2000" dirty="0"/>
              <a:t>.</a:t>
            </a:r>
            <a:endParaRPr lang="en-US" sz="20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 descr="A person holding a child&#10;&#10;AI-generated content may be incorrect.">
            <a:extLst>
              <a:ext uri="{FF2B5EF4-FFF2-40B4-BE49-F238E27FC236}">
                <a16:creationId xmlns:a16="http://schemas.microsoft.com/office/drawing/2014/main" id="{34496FFE-6DE3-ED12-C565-C7345CE06B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792" r="8297" b="3"/>
          <a:stretch>
            <a:fillRect/>
          </a:stretch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20" name="Arc 19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Placeholder 6" descr="A person climbing a rock wall&#10;&#10;AI-generated content may be incorrect.">
            <a:extLst>
              <a:ext uri="{FF2B5EF4-FFF2-40B4-BE49-F238E27FC236}">
                <a16:creationId xmlns:a16="http://schemas.microsoft.com/office/drawing/2014/main" id="{CC09C32D-8E73-05B3-0F7B-804006A2D0C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21612" b="4"/>
          <a:stretch>
            <a:fillRect/>
          </a:stretch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56C214-9037-90ED-AF33-54DC227F94D2}"/>
              </a:ext>
            </a:extLst>
          </p:cNvPr>
          <p:cNvSpPr txBox="1"/>
          <p:nvPr/>
        </p:nvSpPr>
        <p:spPr>
          <a:xfrm>
            <a:off x="7533156" y="6870700"/>
            <a:ext cx="231986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jenellematson.wordpress.com/category/personal/page/3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61E8F6-7E95-CD58-37FD-259D0DF50BE9}"/>
              </a:ext>
            </a:extLst>
          </p:cNvPr>
          <p:cNvSpPr txBox="1"/>
          <p:nvPr/>
        </p:nvSpPr>
        <p:spPr>
          <a:xfrm>
            <a:off x="9865722" y="6870700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groundup.org.za/article/evicted-nigel-families-fear-separation-their-children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7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986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E4325-1D99-6424-3CE0-4BA5D192B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1694" y="679149"/>
            <a:ext cx="2390382" cy="56845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b="1">
                <a:latin typeface="Calibri"/>
                <a:ea typeface="Calibri"/>
                <a:cs typeface="Calibri"/>
              </a:rPr>
              <a:t>KEY CONCEPTS</a:t>
            </a:r>
            <a:endParaRPr lang="en-US" sz="2800"/>
          </a:p>
        </p:txBody>
      </p:sp>
      <p:pic>
        <p:nvPicPr>
          <p:cNvPr id="10" name="Graphic 9" descr="Lock">
            <a:extLst>
              <a:ext uri="{FF2B5EF4-FFF2-40B4-BE49-F238E27FC236}">
                <a16:creationId xmlns:a16="http://schemas.microsoft.com/office/drawing/2014/main" id="{FA85BC05-D71E-CE35-C93E-FF165AD95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6427" y="1292268"/>
            <a:ext cx="3059430" cy="4273463"/>
          </a:xfrm>
          <a:prstGeom prst="rect">
            <a:avLst/>
          </a:prstGeom>
        </p:spPr>
      </p:pic>
      <p:graphicFrame>
        <p:nvGraphicFramePr>
          <p:cNvPr id="12" name="TextBox 5">
            <a:extLst>
              <a:ext uri="{FF2B5EF4-FFF2-40B4-BE49-F238E27FC236}">
                <a16:creationId xmlns:a16="http://schemas.microsoft.com/office/drawing/2014/main" id="{6E365ABA-D437-4B07-6605-DCC363D6C5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4545904"/>
              </p:ext>
            </p:extLst>
          </p:nvPr>
        </p:nvGraphicFramePr>
        <p:xfrm>
          <a:off x="-697424" y="74428"/>
          <a:ext cx="12693281" cy="6783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94823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8F78D-F4A1-EDA8-409D-DC9446897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812" y="644"/>
            <a:ext cx="7241973" cy="14954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2800" b="1" dirty="0">
                <a:latin typeface="+mn-lt"/>
                <a:ea typeface="+mn-ea"/>
                <a:cs typeface="+mn-cs"/>
              </a:rPr>
              <a:t>The Applicability of Attachment Theory to Early Childhood</a:t>
            </a:r>
            <a:endParaRPr lang="en-US" sz="2800" b="1" dirty="0">
              <a:latin typeface="+mn-lt"/>
              <a:ea typeface="+mn-ea"/>
              <a:cs typeface="+mn-cs"/>
            </a:endParaRPr>
          </a:p>
        </p:txBody>
      </p:sp>
      <p:pic>
        <p:nvPicPr>
          <p:cNvPr id="19" name="Picture Placeholder 18" descr="A poster of a child's health&#10;&#10;AI-generated content may be incorrect.">
            <a:extLst>
              <a:ext uri="{FF2B5EF4-FFF2-40B4-BE49-F238E27FC236}">
                <a16:creationId xmlns:a16="http://schemas.microsoft.com/office/drawing/2014/main" id="{5875EABA-FC66-6429-700D-90CD45417F4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2081" b="22081"/>
          <a:stretch/>
        </p:blipFill>
        <p:spPr>
          <a:xfrm>
            <a:off x="7183438" y="-3175"/>
            <a:ext cx="5010150" cy="6864350"/>
          </a:xfrm>
          <a:prstGeom prst="rect">
            <a:avLst/>
          </a:prstGeom>
          <a:effectLst/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4EF124D6-AD70-EF0F-D4DD-EAA5F5DFCD25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55951" y="1182794"/>
            <a:ext cx="7183210" cy="490060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400" dirty="0"/>
              <a:t>E</a:t>
            </a:r>
            <a:r>
              <a:rPr lang="en-US" altLang="en-US" sz="2600" dirty="0"/>
              <a:t>motional and social development are crucial during the early years (0–5). Nearly all  of a child's security comes from carers.</a:t>
            </a:r>
          </a:p>
          <a:p>
            <a:pPr fontAlgn="base">
              <a:spcBef>
                <a:spcPct val="0"/>
              </a:spcBef>
              <a:spcAft>
                <a:spcPts val="600"/>
              </a:spcAft>
            </a:pPr>
            <a:r>
              <a:rPr lang="en-GB" dirty="0"/>
              <a:t>      </a:t>
            </a:r>
            <a:r>
              <a:rPr lang="en-GB" sz="2100" dirty="0"/>
              <a:t>(Bowlby, 1969)</a:t>
            </a:r>
          </a:p>
          <a:p>
            <a:pPr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600" dirty="0"/>
              <a:t> </a:t>
            </a:r>
            <a:br>
              <a:rPr lang="en-US" altLang="en-US" sz="2600" dirty="0"/>
            </a:br>
            <a:br>
              <a:rPr lang="en-US" altLang="en-US" sz="2600" dirty="0"/>
            </a:br>
            <a:br>
              <a:rPr lang="en-US" altLang="en-US" sz="2600" dirty="0"/>
            </a:br>
            <a:r>
              <a:rPr lang="en-US" altLang="en-US" sz="2600" dirty="0"/>
              <a:t>The Theory takes into  account both nature (biology) and nurture that is the caregiving environment. </a:t>
            </a:r>
            <a:br>
              <a:rPr lang="en-US" altLang="en-US" sz="2600" dirty="0"/>
            </a:br>
            <a:br>
              <a:rPr lang="en-US" altLang="en-US" sz="2600" dirty="0"/>
            </a:br>
            <a:r>
              <a:rPr lang="en-US" altLang="en-US" sz="2600" dirty="0"/>
              <a:t>Again, the theory helps to explains the following:</a:t>
            </a:r>
            <a:endParaRPr lang="en-US" altLang="en-US" sz="2600" dirty="0">
              <a:ea typeface="Calibri"/>
              <a:cs typeface="Calibri"/>
            </a:endParaRPr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600" dirty="0"/>
              <a:t>Trust</a:t>
            </a:r>
            <a:endParaRPr lang="en-US" altLang="en-US" sz="2600" dirty="0">
              <a:ea typeface="Calibri"/>
              <a:cs typeface="Calibri"/>
            </a:endParaRPr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600" dirty="0"/>
              <a:t>Self-confidence </a:t>
            </a:r>
            <a:endParaRPr lang="en-US" altLang="en-US" sz="2600" dirty="0">
              <a:ea typeface="Calibri"/>
              <a:cs typeface="Calibri"/>
            </a:endParaRPr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600" dirty="0"/>
              <a:t>Managing emotions </a:t>
            </a:r>
            <a:endParaRPr lang="en-US" altLang="en-US" sz="2600" dirty="0">
              <a:ea typeface="Calibri"/>
              <a:cs typeface="Calibri"/>
            </a:endParaRPr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600" dirty="0"/>
              <a:t>Patterns of conduct </a:t>
            </a:r>
            <a:br>
              <a:rPr lang="en-US" altLang="en-US" sz="2600" dirty="0"/>
            </a:br>
            <a:endParaRPr lang="en-US" altLang="en-US" sz="2600" dirty="0">
              <a:ea typeface="Calibri"/>
              <a:cs typeface="Calibri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altLang="en-US" sz="2600" dirty="0"/>
              <a:t>The theory has also been explained solid foundation of information from developmental and cross-cultural studies.</a:t>
            </a:r>
            <a:br>
              <a:rPr lang="en-US" altLang="en-US" sz="1500" b="0" i="0" u="none" strike="noStrike" cap="none" normalizeH="0" baseline="0" dirty="0">
                <a:ln>
                  <a:noFill/>
                </a:ln>
                <a:effectLst/>
              </a:rPr>
            </a:br>
            <a:br>
              <a:rPr lang="en-US" altLang="en-US" sz="1400" b="0" i="0" u="none" strike="noStrike" cap="none" normalizeH="0" baseline="0" dirty="0">
                <a:ln>
                  <a:noFill/>
                </a:ln>
                <a:effectLst/>
              </a:rPr>
            </a:br>
            <a:endParaRPr lang="en-US" altLang="en-US" sz="1400" b="0" i="0" u="none" strike="noStrike" cap="none" normalizeH="0" baseline="0" dirty="0">
              <a:ln>
                <a:noFill/>
              </a:ln>
              <a:effectLst/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9322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25484-34B6-0214-38EE-110541DD8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2" y="741391"/>
            <a:ext cx="5479719" cy="161620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JENNY'S BACKGROUND SUMMARY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6AE04A-6CE3-2936-411C-929707E343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9610" y="2533476"/>
            <a:ext cx="6026802" cy="401618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342900" indent="-228600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Jenny's life has been disrupted and stressful for the last 5 years.</a:t>
            </a:r>
          </a:p>
          <a:p>
            <a:pPr marL="34290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As a result of potential complications in caregiving and routine.</a:t>
            </a:r>
          </a:p>
          <a:p>
            <a:pPr marL="34290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Jenny's current Behavior's suggest emotional insecurity.</a:t>
            </a:r>
          </a:p>
          <a:p>
            <a:pPr marL="34290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22860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Attachment Theory provides insight into the ways early care giving could have changed her current experiences.</a:t>
            </a:r>
            <a:r>
              <a:rPr lang="en-GB" dirty="0"/>
              <a:t>    </a:t>
            </a:r>
            <a:r>
              <a:rPr lang="en-GB" sz="1700" dirty="0"/>
              <a:t>(Bowlby, </a:t>
            </a:r>
            <a:r>
              <a:rPr lang="en-GB" sz="1700" dirty="0" err="1"/>
              <a:t>Bacciagaluppi</a:t>
            </a:r>
            <a:r>
              <a:rPr lang="en-GB" sz="1700" dirty="0"/>
              <a:t> and Francis, 2018)  </a:t>
            </a:r>
          </a:p>
          <a:p>
            <a:pPr indent="-228600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6" name="Picture Placeholder 5" descr="A person with her hand on her head&#10;&#10;AI-generated content may be incorrect.">
            <a:extLst>
              <a:ext uri="{FF2B5EF4-FFF2-40B4-BE49-F238E27FC236}">
                <a16:creationId xmlns:a16="http://schemas.microsoft.com/office/drawing/2014/main" id="{5A03582F-C7EA-AD9F-654D-0E63BB02B5E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30943" r="28693"/>
          <a:stretch>
            <a:fillRect/>
          </a:stretch>
        </p:blipFill>
        <p:spPr>
          <a:xfrm>
            <a:off x="7270812" y="10"/>
            <a:ext cx="4921187" cy="685799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8CE57D37-C2D0-066B-1AE3-6F4244344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24DCA44-89CF-872A-903F-96C50780E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4B0CC4F5-AC85-FFFA-7EB5-33C4FCE90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64902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DE4E8-5FFB-EA38-CE90-D7383550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953" y="167419"/>
            <a:ext cx="6325965" cy="55637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2500" b="1">
                <a:latin typeface="+mn-lt"/>
                <a:ea typeface="+mn-ea"/>
                <a:cs typeface="+mn-cs"/>
              </a:rPr>
              <a:t>APPLYING ATTACHMENT THEORY TO </a:t>
            </a:r>
            <a:r>
              <a:rPr lang="en-US" sz="2500" b="1">
                <a:latin typeface="+mn-lt"/>
                <a:ea typeface="+mn-ea"/>
                <a:cs typeface="+mn-cs"/>
              </a:rPr>
              <a:t>JENNY'S</a:t>
            </a:r>
            <a:endParaRPr lang="en-US" altLang="en-US" sz="2500" b="1">
              <a:latin typeface="+mn-lt"/>
              <a:ea typeface="Calibri"/>
              <a:cs typeface="Calibri"/>
            </a:endParaRPr>
          </a:p>
        </p:txBody>
      </p:sp>
      <p:pic>
        <p:nvPicPr>
          <p:cNvPr id="7" name="Picture Placeholder 6" descr="A cartoon of a person with a pile of signs&#10;&#10;AI-generated content may be incorrect.">
            <a:extLst>
              <a:ext uri="{FF2B5EF4-FFF2-40B4-BE49-F238E27FC236}">
                <a16:creationId xmlns:a16="http://schemas.microsoft.com/office/drawing/2014/main" id="{4D440835-9745-A7C9-A7BA-E6CB6DA30AC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566" r="2566"/>
          <a:stretch/>
        </p:blipFill>
        <p:spPr>
          <a:xfrm>
            <a:off x="7843520" y="6350"/>
            <a:ext cx="4159568" cy="3874770"/>
          </a:xfrm>
          <a:prstGeom prst="rect">
            <a:avLst/>
          </a:prstGeom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2555266C-7AA1-F80D-DC4B-2CB5A8D1A8E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1858" y="889698"/>
            <a:ext cx="8227741" cy="508650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3200" b="1" dirty="0"/>
              <a:t>Among the signs of an insecure attachment style are: </a:t>
            </a:r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endParaRPr lang="en-US" altLang="en-US" sz="4500" b="1" dirty="0"/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900" dirty="0"/>
              <a:t>&gt;Clinginess or anxiety around grownups </a:t>
            </a:r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900" dirty="0"/>
              <a:t>&gt;Having trouble trusting other people</a:t>
            </a:r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900" dirty="0"/>
              <a:t>&gt;Having trouble controlling your feelings</a:t>
            </a:r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900" dirty="0"/>
              <a:t>&gt;Fear of being alone </a:t>
            </a:r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900" dirty="0"/>
              <a:t>&gt;Withdrawal or hypervigilance </a:t>
            </a:r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endParaRPr lang="en-US" altLang="en-US" sz="2900" dirty="0"/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900" b="1" dirty="0"/>
              <a:t>How this is explained by the theory</a:t>
            </a:r>
            <a:r>
              <a:rPr lang="en-US" altLang="en-US" sz="2900" dirty="0"/>
              <a:t>: </a:t>
            </a:r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endParaRPr lang="en-US" altLang="en-US" sz="2900" dirty="0"/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900" dirty="0"/>
              <a:t>&gt;A child's sense of safety is weakened by stressful or inconsistent surroundings. </a:t>
            </a:r>
            <a:br>
              <a:rPr lang="en-US" altLang="en-US" sz="2900" dirty="0"/>
            </a:br>
            <a:br>
              <a:rPr lang="en-US" altLang="en-US" sz="2900" dirty="0"/>
            </a:br>
            <a:r>
              <a:rPr lang="en-US" altLang="en-US" sz="2900" dirty="0"/>
              <a:t>&gt;Jenny might have adopted an avoidant or anxious-ambivalent attachment style. </a:t>
            </a:r>
            <a:br>
              <a:rPr lang="en-US" altLang="en-US" sz="2900" dirty="0"/>
            </a:br>
            <a:br>
              <a:rPr lang="en-US" altLang="en-US" sz="2900" dirty="0"/>
            </a:br>
            <a:r>
              <a:rPr lang="en-US" altLang="en-US" sz="2900" dirty="0"/>
              <a:t>&gt;Right now, her internal working model – beliefs and how she relate with others might anticipate rejection or instability. </a:t>
            </a:r>
            <a:br>
              <a:rPr lang="en-US" altLang="en-US" sz="2900" dirty="0"/>
            </a:br>
            <a:br>
              <a:rPr lang="en-US" altLang="en-US" sz="2900" dirty="0"/>
            </a:br>
            <a:r>
              <a:rPr lang="en-US" altLang="en-US" sz="2900" dirty="0"/>
              <a:t>&gt;Her actions show that she is trying to defend herself or find security</a:t>
            </a:r>
            <a:r>
              <a:rPr lang="en-US" altLang="en-US" sz="4000" dirty="0"/>
              <a:t>.</a:t>
            </a:r>
            <a:r>
              <a:rPr lang="en-GB" sz="2600" dirty="0"/>
              <a:t> (Brisch, 2014)</a:t>
            </a:r>
          </a:p>
          <a:p>
            <a:pPr marL="228600" lvl="1"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900" dirty="0"/>
              <a:t> </a:t>
            </a:r>
            <a:br>
              <a:rPr kumimoji="0" lang="en-US" altLang="en-US" sz="2300" b="0" i="0" u="none" strike="noStrike" cap="none" normalizeH="0" baseline="0" dirty="0">
                <a:ln>
                  <a:noFill/>
                </a:ln>
                <a:effectLst/>
              </a:rPr>
            </a:br>
            <a:endParaRPr lang="en-US" altLang="en-US" sz="2300" b="0" i="0" u="none" strike="noStrike" cap="none" normalizeH="0" baseline="0" dirty="0">
              <a:ln>
                <a:noFill/>
              </a:ln>
              <a:effectLst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13" name="Picture 12" descr="A child hugging a person's stomach&#10;&#10;AI-generated content may be incorrect.">
            <a:extLst>
              <a:ext uri="{FF2B5EF4-FFF2-40B4-BE49-F238E27FC236}">
                <a16:creationId xmlns:a16="http://schemas.microsoft.com/office/drawing/2014/main" id="{2B3F5D95-5FAE-71A6-FBAD-1C84E293DB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38969" r="9433" b="-2"/>
          <a:stretch>
            <a:fillRect/>
          </a:stretch>
        </p:blipFill>
        <p:spPr>
          <a:xfrm>
            <a:off x="8375158" y="3698240"/>
            <a:ext cx="3627930" cy="2978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884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10FB53BB-0008-D0AA-686E-F3829286FE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468994" y="196645"/>
            <a:ext cx="5567516" cy="126836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fontAlgn="base"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</a:rPr>
              <a:t>Biological and Environmental Factors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C5AED3B-8BA9-1D82-D157-B36AD58578D2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4466154" y="1460399"/>
            <a:ext cx="7582197" cy="531187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ts val="600"/>
              </a:spcAft>
            </a:pPr>
            <a:r>
              <a:rPr lang="en-US" altLang="en-US" sz="2000" b="1" dirty="0"/>
              <a:t>Biological component:</a:t>
            </a:r>
            <a:endParaRPr lang="en-US" b="1" dirty="0">
              <a:ea typeface="Calibri" panose="020F0502020204030204"/>
              <a:cs typeface="Calibri" panose="020F0502020204030204"/>
            </a:endParaRPr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000" dirty="0"/>
              <a:t>Temperament of the child .</a:t>
            </a:r>
            <a:r>
              <a:rPr lang="en-GB" dirty="0"/>
              <a:t> (Barnett, 2010)</a:t>
            </a:r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endParaRPr lang="en-US" dirty="0"/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000" dirty="0"/>
              <a:t>Development of the brain (early shaped stress reactions).</a:t>
            </a:r>
            <a:r>
              <a:rPr lang="en-GB" dirty="0"/>
              <a:t> </a:t>
            </a:r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endParaRPr lang="en-US" dirty="0"/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endParaRPr lang="en-US" altLang="en-US" sz="2000" dirty="0"/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altLang="en-US" sz="2000" b="1" dirty="0"/>
              <a:t>Environment-related factors: </a:t>
            </a:r>
            <a:endParaRPr lang="en-US" b="1" dirty="0">
              <a:ea typeface="Calibri" panose="020F0502020204030204"/>
              <a:cs typeface="Calibri" panose="020F0502020204030204"/>
            </a:endParaRPr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000" dirty="0"/>
              <a:t>Response time of carers.</a:t>
            </a:r>
            <a:endParaRPr lang="en-US" dirty="0"/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000" dirty="0"/>
              <a:t>Home environment in terms of emotions.</a:t>
            </a:r>
            <a:endParaRPr lang="en-US" dirty="0"/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000" dirty="0"/>
              <a:t>Regularity and consistency .</a:t>
            </a:r>
            <a:endParaRPr lang="en-US" dirty="0"/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000" dirty="0"/>
              <a:t>Conflict or stress exposure.</a:t>
            </a:r>
            <a:endParaRPr lang="en-US" dirty="0"/>
          </a:p>
          <a:p>
            <a:pPr>
              <a:spcBef>
                <a:spcPct val="0"/>
              </a:spcBef>
              <a:spcAft>
                <a:spcPts val="600"/>
              </a:spcAft>
            </a:pPr>
            <a:endParaRPr lang="en-US" b="1" dirty="0">
              <a:ea typeface="Calibri"/>
              <a:cs typeface="Calibri"/>
            </a:endParaRP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altLang="en-US" sz="2000" b="1" dirty="0"/>
              <a:t>Interaction between nature and nurture: </a:t>
            </a:r>
            <a:endParaRPr lang="en-US" b="1" dirty="0">
              <a:ea typeface="Calibri" panose="020F0502020204030204"/>
              <a:cs typeface="Calibri" panose="020F0502020204030204"/>
            </a:endParaRPr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000" dirty="0"/>
              <a:t>The way that biology influences stress sensitivity. </a:t>
            </a:r>
            <a:endParaRPr lang="en-US" dirty="0"/>
          </a:p>
          <a:p>
            <a:pPr marL="342900" indent="-342900">
              <a:spcBef>
                <a:spcPct val="0"/>
              </a:spcBef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altLang="en-US" sz="2000" dirty="0"/>
              <a:t>The environment influences the pattern of attachment. </a:t>
            </a:r>
            <a:endParaRPr lang="en-US" dirty="0"/>
          </a:p>
          <a:p>
            <a:pPr marL="342900" marR="0" lvl="0" indent="-342900">
              <a:spcBef>
                <a:spcPct val="0"/>
              </a:spcBef>
              <a:spcAft>
                <a:spcPts val="600"/>
              </a:spcAft>
              <a:buClrTx/>
              <a:buSzTx/>
              <a:buFont typeface="Wingdings" panose="020B0604020202020204" pitchFamily="34" charset="0"/>
              <a:buChar char="Ø"/>
              <a:tabLst/>
            </a:pPr>
            <a:r>
              <a:rPr lang="en-US" altLang="en-US" sz="2000" dirty="0"/>
              <a:t>Both effects are successfully integrated by attachment theory.</a:t>
            </a:r>
            <a:r>
              <a:rPr kumimoji="0" lang="en-US" altLang="en-US" sz="200" b="1" i="0" u="none" strike="noStrike" cap="none" normalizeH="0" baseline="0" dirty="0">
                <a:ln>
                  <a:noFill/>
                </a:ln>
                <a:effectLst/>
              </a:rPr>
              <a:t>…</a:t>
            </a:r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7" name="Picture 46" descr="Computer Generated Lights">
            <a:extLst>
              <a:ext uri="{FF2B5EF4-FFF2-40B4-BE49-F238E27FC236}">
                <a16:creationId xmlns:a16="http://schemas.microsoft.com/office/drawing/2014/main" id="{892197E8-E4D0-C83F-2764-3B3B58F41A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970" r="18184"/>
          <a:stretch>
            <a:fillRect/>
          </a:stretch>
        </p:blipFill>
        <p:spPr>
          <a:xfrm>
            <a:off x="14177" y="26127"/>
            <a:ext cx="4246305" cy="677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814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1DC07C86-9708-A5F8-2617-9ACB4F0C05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53389" y="1138265"/>
            <a:ext cx="4843762" cy="140118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fontAlgn="base">
              <a:spcAft>
                <a:spcPct val="0"/>
              </a:spcAft>
              <a:buClrTx/>
              <a:buSzTx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effectLst/>
              </a:rPr>
              <a:t>Jenny’s Support Techniques </a:t>
            </a:r>
            <a:endParaRPr lang="en-US" altLang="en-US" b="0" i="0" u="none" strike="noStrike" cap="none" normalizeH="0" baseline="0">
              <a:ln>
                <a:noFill/>
              </a:ln>
              <a:effectLst/>
            </a:endParaRP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FC23E3B9-5ABF-58B3-E2B0-E9A5DAA90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462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erson covering her face with her hands&#10;&#10;AI-generated content may be incorrect.">
            <a:extLst>
              <a:ext uri="{FF2B5EF4-FFF2-40B4-BE49-F238E27FC236}">
                <a16:creationId xmlns:a16="http://schemas.microsoft.com/office/drawing/2014/main" id="{D4A8FF00-A1BD-A7AF-791E-7CA05DBF2F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29289" b="-2"/>
          <a:stretch>
            <a:fillRect/>
          </a:stretch>
        </p:blipFill>
        <p:spPr>
          <a:xfrm>
            <a:off x="8088047" y="2231285"/>
            <a:ext cx="3602935" cy="3602935"/>
          </a:xfrm>
          <a:custGeom>
            <a:avLst/>
            <a:gdLst/>
            <a:ahLst/>
            <a:cxnLst/>
            <a:rect l="l" t="t" r="r" b="b"/>
            <a:pathLst>
              <a:path w="4810442" h="4810442">
                <a:moveTo>
                  <a:pt x="2405221" y="0"/>
                </a:moveTo>
                <a:cubicBezTo>
                  <a:pt x="3733588" y="0"/>
                  <a:pt x="4810442" y="1076854"/>
                  <a:pt x="4810442" y="2405221"/>
                </a:cubicBezTo>
                <a:cubicBezTo>
                  <a:pt x="4810442" y="3733588"/>
                  <a:pt x="3733588" y="4810442"/>
                  <a:pt x="2405221" y="4810442"/>
                </a:cubicBezTo>
                <a:cubicBezTo>
                  <a:pt x="1076854" y="4810442"/>
                  <a:pt x="0" y="3733588"/>
                  <a:pt x="0" y="2405221"/>
                </a:cubicBezTo>
                <a:cubicBezTo>
                  <a:pt x="0" y="1076854"/>
                  <a:pt x="1076854" y="0"/>
                  <a:pt x="2405221" y="0"/>
                </a:cubicBezTo>
                <a:close/>
              </a:path>
            </a:pathLst>
          </a:custGeom>
        </p:spPr>
      </p:pic>
      <p:graphicFrame>
        <p:nvGraphicFramePr>
          <p:cNvPr id="17" name="Rectangle 2">
            <a:extLst>
              <a:ext uri="{FF2B5EF4-FFF2-40B4-BE49-F238E27FC236}">
                <a16:creationId xmlns:a16="http://schemas.microsoft.com/office/drawing/2014/main" id="{19C09F88-3DCE-49DA-11A0-9854D1C130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92762443"/>
              </p:ext>
            </p:extLst>
          </p:nvPr>
        </p:nvGraphicFramePr>
        <p:xfrm>
          <a:off x="274319" y="2231285"/>
          <a:ext cx="7813727" cy="41990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599843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3DA14BB-1323-145F-79C0-FAC0A303E7EF}"/>
              </a:ext>
            </a:extLst>
          </p:cNvPr>
          <p:cNvSpPr/>
          <p:nvPr/>
        </p:nvSpPr>
        <p:spPr>
          <a:xfrm>
            <a:off x="4426373" y="121920"/>
            <a:ext cx="5291663" cy="162877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40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Pros and Cons of Attachment Theory</a:t>
            </a:r>
            <a:endParaRPr lang="en-US" sz="40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C690C96B-FC82-8E84-D18F-D7DCA2A3251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728" r="18924" b="-2"/>
          <a:stretch>
            <a:fillRect/>
          </a:stretch>
        </p:blipFill>
        <p:spPr>
          <a:xfrm>
            <a:off x="3" y="1587"/>
            <a:ext cx="3180078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graphicFrame>
        <p:nvGraphicFramePr>
          <p:cNvPr id="9" name="Rectangle 1">
            <a:extLst>
              <a:ext uri="{FF2B5EF4-FFF2-40B4-BE49-F238E27FC236}">
                <a16:creationId xmlns:a16="http://schemas.microsoft.com/office/drawing/2014/main" id="{5E33ECCD-CA7D-406C-4EC2-60E0093250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8343440"/>
              </p:ext>
            </p:extLst>
          </p:nvPr>
        </p:nvGraphicFramePr>
        <p:xfrm>
          <a:off x="3616960" y="2119312"/>
          <a:ext cx="8455435" cy="4616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605685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77C59BEC-C4CC-4741-B975-08C543178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7" name="Arc 46">
            <a:extLst>
              <a:ext uri="{FF2B5EF4-FFF2-40B4-BE49-F238E27FC236}">
                <a16:creationId xmlns:a16="http://schemas.microsoft.com/office/drawing/2014/main" id="{72DEF309-605D-4117-9340-6D589B6C3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986173" flipV="1">
            <a:off x="3930947" y="651615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48B7A3-5D28-0152-3E75-A775A8B59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599" cy="1325563"/>
          </a:xfrm>
        </p:spPr>
        <p:txBody>
          <a:bodyPr>
            <a:normAutofit/>
          </a:bodyPr>
          <a:lstStyle/>
          <a:p>
            <a:r>
              <a:rPr lang="en-US" altLang="en-US">
                <a:latin typeface="Arial"/>
                <a:cs typeface="Arial"/>
              </a:rPr>
              <a:t>      conclusion</a:t>
            </a:r>
            <a:endParaRPr lang="en-GB">
              <a:latin typeface="Arial"/>
              <a:cs typeface="Arial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6599323C-844B-37C9-77C3-67EBA289ADB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72720" y="1767840"/>
            <a:ext cx="7122160" cy="497839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  <a:latin typeface="Arial"/>
                <a:cs typeface="Arial"/>
              </a:rPr>
              <a:t>The attachment theory has a lot to do with the development of young children. </a:t>
            </a:r>
            <a:br>
              <a:rPr lang="en-US" altLang="en-US" sz="2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</a:br>
            <a:br>
              <a:rPr lang="en-US" altLang="en-US" sz="2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</a:b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  <a:latin typeface="Arial"/>
                <a:cs typeface="Arial"/>
              </a:rPr>
              <a:t>Jenny's attachment experiences help to explain her current conduct. </a:t>
            </a:r>
            <a:br>
              <a:rPr lang="en-US" altLang="en-US" sz="2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</a:br>
            <a:br>
              <a:rPr lang="en-US" altLang="en-US" sz="2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</a:b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  <a:latin typeface="Arial"/>
                <a:cs typeface="Arial"/>
              </a:rPr>
              <a:t>Support techniques based on theory can enhance trust and emotional control. </a:t>
            </a:r>
            <a:br>
              <a:rPr lang="en-US" altLang="en-US" sz="2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</a:br>
            <a:br>
              <a:rPr lang="en-US" altLang="en-US" sz="2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</a:b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  <a:latin typeface="Arial"/>
                <a:cs typeface="Arial"/>
              </a:rPr>
              <a:t>Despite its shortcomings, the theory offers Jenny a solid, understandable framework for health and social care practice.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77008" y="5228027"/>
            <a:ext cx="1107241" cy="107720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8" descr="Parent and Child">
            <a:extLst>
              <a:ext uri="{FF2B5EF4-FFF2-40B4-BE49-F238E27FC236}">
                <a16:creationId xmlns:a16="http://schemas.microsoft.com/office/drawing/2014/main" id="{38FDAF06-25A7-0059-BF0A-7EA5CF4F7F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09962" y="1929820"/>
            <a:ext cx="4221597" cy="4221597"/>
          </a:xfrm>
          <a:custGeom>
            <a:avLst/>
            <a:gdLst/>
            <a:ahLst/>
            <a:cxnLst/>
            <a:rect l="l" t="t" r="r" b="b"/>
            <a:pathLst>
              <a:path w="4221597" h="4303912">
                <a:moveTo>
                  <a:pt x="126986" y="0"/>
                </a:moveTo>
                <a:lnTo>
                  <a:pt x="4094611" y="0"/>
                </a:lnTo>
                <a:cubicBezTo>
                  <a:pt x="4164743" y="0"/>
                  <a:pt x="4221597" y="56854"/>
                  <a:pt x="4221597" y="126986"/>
                </a:cubicBezTo>
                <a:lnTo>
                  <a:pt x="4221597" y="4176926"/>
                </a:lnTo>
                <a:cubicBezTo>
                  <a:pt x="4221597" y="4247058"/>
                  <a:pt x="4164743" y="4303912"/>
                  <a:pt x="4094611" y="4303912"/>
                </a:cubicBezTo>
                <a:lnTo>
                  <a:pt x="126986" y="4303912"/>
                </a:lnTo>
                <a:cubicBezTo>
                  <a:pt x="56854" y="4303912"/>
                  <a:pt x="0" y="4247058"/>
                  <a:pt x="0" y="4176926"/>
                </a:cubicBezTo>
                <a:lnTo>
                  <a:pt x="0" y="126986"/>
                </a:lnTo>
                <a:cubicBezTo>
                  <a:pt x="0" y="56854"/>
                  <a:pt x="56854" y="0"/>
                  <a:pt x="12698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05949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A1FC5FA0-A5DE-EA43-D726-0F4AF97DC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26" y="406916"/>
            <a:ext cx="12123173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Alloy, L.B. and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Riskind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J.H. (2006).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Cognitive Vulnerability to Emotional Disorders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Routledge.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Baker, M.A., Ford, J., Canfield, B. and Grabb, T. (2016).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Identifying, treating, and preventing childhood trauma in rural communities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Hershey, PA: Information Science Reference.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Barnett, L. (2010). Trauma and attachment: The John Bowlby Memorial Conference Monograph 2006.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Psychodynamic Practice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16(2), pp.237–241.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doi:https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://doi.org/10.1080/14753631003650829.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Bowlby, J. (1969).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Attachment and Loss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New York: Basic Books.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Bowlby, J. (1979). The Bowlby-Ainsworth attachment theory.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Behavioral and Brain Sciences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[online] 2(4), pp.637–638.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doi:https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://doi.org/10.1017/S0140525X00064955.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Bowlby, J.,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Bacciagaluppi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M. and Francis, T. (2018).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Milan seminar : clinical applications of attachment theory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Boca Raton, Fl: Taylor And Francis, An Imprint Of Routledge.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Brisch, K.H. (2014).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Treating attachment disorders : from theory to therapy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New York: The Guilford Press.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Erikson, E.H. (1959).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Identity and the life cycle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New York: Norton.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Forslund, T. and Duschinsky, R. (2021).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Attachment theory and research : a reader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Hoboken, NJ: John Wiley &amp; Sons, Inc.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Google Books. (2026).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Development and Vulnerability in Close Relationships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Available at: https://books.google.co.uk/books?hl=en&amp;lr=&amp;id=8-1hMQr64yEC&amp;oi=fnd&amp;pg=PA3&amp;dq=Revisiting+internal+working+models+of+attachment+relationships.+Attachment+%26+Human+Development [Accessed 12 Feb. 2026].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Hopkins, B.,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Geangu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E. and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Linkenauger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S. (2017).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Cambridge encyclopedia of child development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Cambridge, United Kingdom: Cambridge University Press.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Lamb, M.E. and Bornstein, M.H. (2013).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Social and Personality Development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Taylor &amp; Francis.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Lockman, J.J. and Tamis-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LeMonda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C.S. (2020).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Cambridge Handbook of Infant Development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Cambridge University Press.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Gurdal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mahmut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Hakki Acar, I. (2025).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Early Education and Development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Available at: Informa Uk Limited [Accessed 15 Feb. 2026].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Vygotsky, L. (1978).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Mind in society: The development of higher psychological processes.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Cambridge: Harvard University Press.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052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F7A81DB2712C44963F24CDB781C727" ma:contentTypeVersion="5" ma:contentTypeDescription="Create a new document." ma:contentTypeScope="" ma:versionID="ef467671b99180ab52468d3c16d9ebc6">
  <xsd:schema xmlns:xsd="http://www.w3.org/2001/XMLSchema" xmlns:xs="http://www.w3.org/2001/XMLSchema" xmlns:p="http://schemas.microsoft.com/office/2006/metadata/properties" xmlns:ns3="c1d1778d-a818-455a-8cd4-46a2d86b45f1" targetNamespace="http://schemas.microsoft.com/office/2006/metadata/properties" ma:root="true" ma:fieldsID="2f066275d7b1eed4205147493345b90d" ns3:_="">
    <xsd:import namespace="c1d1778d-a818-455a-8cd4-46a2d86b45f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d1778d-a818-455a-8cd4-46a2d86b45f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1d1778d-a818-455a-8cd4-46a2d86b45f1" xsi:nil="true"/>
  </documentManagement>
</p:properties>
</file>

<file path=customXml/itemProps1.xml><?xml version="1.0" encoding="utf-8"?>
<ds:datastoreItem xmlns:ds="http://schemas.openxmlformats.org/officeDocument/2006/customXml" ds:itemID="{66D5ECF3-7B86-4A24-A0E4-786EE12990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1d1778d-a818-455a-8cd4-46a2d86b45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5876F66-E098-4808-A1B1-1EB6E81268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39880F-E14E-48D3-B720-5F14D1B0B0FF}">
  <ds:schemaRefs>
    <ds:schemaRef ds:uri="c1d1778d-a818-455a-8cd4-46a2d86b45f1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1425</TotalTime>
  <Words>1580</Words>
  <Application>Microsoft Office PowerPoint</Application>
  <PresentationFormat>Widescreen</PresentationFormat>
  <Paragraphs>134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Student Name: Irene Baaba Quagraine student number: 2434408 Module code:LCHS4010  Modul Title: Psychology in Health and Social Care  Lectures Name: Dr Helen Pasons Assignment Title: Attachment Theory to Jenny’s Development  Date: 16/February/2026   </vt:lpstr>
      <vt:lpstr>PowerPoint Presentation</vt:lpstr>
      <vt:lpstr>AN OVERVIEW OF ATTACHMENT THEORY OF JOHN BOWLBY</vt:lpstr>
      <vt:lpstr>AN OVERVIEW OF ATTACHMENT THEORY </vt:lpstr>
      <vt:lpstr>KEY CONCEPTS</vt:lpstr>
      <vt:lpstr>The Applicability of Attachment Theory to Early Childhood</vt:lpstr>
      <vt:lpstr>JENNY'S BACKGROUND SUMMARY</vt:lpstr>
      <vt:lpstr>APPLYING ATTACHMENT THEORY TO JENNY'S</vt:lpstr>
      <vt:lpstr>Biological and Environmental Factors</vt:lpstr>
      <vt:lpstr>Jenny’s Support Techniques </vt:lpstr>
      <vt:lpstr>PowerPoint Presentation</vt:lpstr>
      <vt:lpstr>      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Irene Baaba Quagraine (2434408)</dc:creator>
  <cp:lastModifiedBy>irene baaba quagraine</cp:lastModifiedBy>
  <cp:revision>2</cp:revision>
  <dcterms:created xsi:type="dcterms:W3CDTF">2026-02-03T23:08:49Z</dcterms:created>
  <dcterms:modified xsi:type="dcterms:W3CDTF">2026-02-15T23:49:59Z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0x0101007AF7A81DB2712C44963F24CDB781C727</vt:lpwstr>
  </property>
</Properties>
</file>