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8.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9.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0.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666" r:id="rId2"/>
    <p:sldMasterId id="2147483678" r:id="rId3"/>
    <p:sldMasterId id="2147483680" r:id="rId4"/>
    <p:sldMasterId id="2147483682" r:id="rId5"/>
    <p:sldMasterId id="2147483684" r:id="rId6"/>
    <p:sldMasterId id="2147483687" r:id="rId7"/>
    <p:sldMasterId id="2147483700" r:id="rId8"/>
    <p:sldMasterId id="2147483713" r:id="rId9"/>
    <p:sldMasterId id="2147483719" r:id="rId10"/>
    <p:sldMasterId id="2147483736" r:id="rId11"/>
  </p:sldMasterIdLst>
  <p:notesMasterIdLst>
    <p:notesMasterId r:id="rId41"/>
  </p:notesMasterIdLst>
  <p:sldIdLst>
    <p:sldId id="260" r:id="rId12"/>
    <p:sldId id="273" r:id="rId13"/>
    <p:sldId id="269" r:id="rId14"/>
    <p:sldId id="644" r:id="rId15"/>
    <p:sldId id="645" r:id="rId16"/>
    <p:sldId id="646" r:id="rId17"/>
    <p:sldId id="647" r:id="rId18"/>
    <p:sldId id="470" r:id="rId19"/>
    <p:sldId id="452" r:id="rId20"/>
    <p:sldId id="267" r:id="rId21"/>
    <p:sldId id="295" r:id="rId22"/>
    <p:sldId id="296" r:id="rId23"/>
    <p:sldId id="293" r:id="rId24"/>
    <p:sldId id="468" r:id="rId25"/>
    <p:sldId id="464" r:id="rId26"/>
    <p:sldId id="280" r:id="rId27"/>
    <p:sldId id="323" r:id="rId28"/>
    <p:sldId id="474" r:id="rId29"/>
    <p:sldId id="451" r:id="rId30"/>
    <p:sldId id="450" r:id="rId31"/>
    <p:sldId id="648" r:id="rId32"/>
    <p:sldId id="649" r:id="rId33"/>
    <p:sldId id="650" r:id="rId34"/>
    <p:sldId id="651" r:id="rId35"/>
    <p:sldId id="652" r:id="rId36"/>
    <p:sldId id="653" r:id="rId37"/>
    <p:sldId id="471" r:id="rId38"/>
    <p:sldId id="320" r:id="rId39"/>
    <p:sldId id="32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C95764-5E9E-41C8-A3C7-CD88BB77B28F}" v="454" dt="2023-10-01T19:24:34.2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81" autoAdjust="0"/>
    <p:restoredTop sz="88235" autoAdjust="0"/>
  </p:normalViewPr>
  <p:slideViewPr>
    <p:cSldViewPr snapToGrid="0">
      <p:cViewPr>
        <p:scale>
          <a:sx n="98" d="100"/>
          <a:sy n="98" d="100"/>
        </p:scale>
        <p:origin x="912"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5.xml"/><Relationship Id="rId29"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microsoft.com/office/2015/10/relationships/revisionInfo" Target="revisionInfo.xml"/><Relationship Id="rId20" Type="http://schemas.openxmlformats.org/officeDocument/2006/relationships/slide" Target="slides/slide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itethemrightonline-com.ezproxy.uwtsd.ac.uk/"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35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9</a:t>
            </a:fld>
            <a:endParaRPr lang="en-GB"/>
          </a:p>
        </p:txBody>
      </p:sp>
    </p:spTree>
    <p:extLst>
      <p:ext uri="{BB962C8B-B14F-4D97-AF65-F5344CB8AC3E}">
        <p14:creationId xmlns:p14="http://schemas.microsoft.com/office/powerpoint/2010/main" val="2901875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bg1"/>
                </a:solidFill>
              </a:rPr>
              <a:t>Why is marketing one of the first key subjects we address?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Marketing is around us all the time … if you have a business marketing is a big part of your to day to experience  would always say to my clients marketing is as important to keep the roof over your head – without marketing how do your customers know about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at the heart of all business, it’s the voice of an organisation and touches all departments of hospitality from accounting to service, from the smallest customer interactions to how we communicate with staff and devise corporate strategy, the management of communication and value is central to managing a successful brand.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bg1"/>
                </a:solidFill>
              </a:rPr>
              <a:t>“Marketing is too important to be left to the marketing department” (Packard,1972)</a:t>
            </a:r>
            <a:endParaRPr lang="en-GB" dirty="0"/>
          </a:p>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2851847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Right product for the right people at the right price.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2589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5650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Phillip Kotler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7905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Emerged as a means of ensuring quality and consistency, Differentiation from competitors.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85F47EB-818E-438A-89B1-FE76ABB8B4F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2504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behaviour and different needs and wants. Persona; [references – marketing activity means we need to understand consumer behaviour and even psychology so we have to do a lot of market research, and attempt to interpret human behaviour= know who are customers are and what they would want and how they would like it to be presented.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34887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questions</a:t>
            </a:r>
          </a:p>
          <a:p>
            <a:endParaRPr lang="en-GB" dirty="0"/>
          </a:p>
          <a:p>
            <a:r>
              <a:rPr lang="en-GB" dirty="0"/>
              <a:t>How do marketers know? Do they know? Or have you been conditioned?  Do you care? What are your thoughts? </a:t>
            </a:r>
          </a:p>
        </p:txBody>
      </p:sp>
      <p:sp>
        <p:nvSpPr>
          <p:cNvPr id="4" name="Slide Number Placeholder 3"/>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428070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behaviour and different needs and wants. Persona; [references – marketing activity means we need to understand consumer behaviour and even psychology so we have to do a lot of market research, and attempt to interpret human behaviour= know who are customers are and what they would want and how they would like it to be presented.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9240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3811394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refences that you see here is where we get the information from that has been used in the presentation. These books are available in the </a:t>
            </a:r>
            <a:r>
              <a:rPr lang="en-GB" dirty="0" err="1"/>
              <a:t>uni</a:t>
            </a:r>
            <a:r>
              <a:rPr lang="en-GB" dirty="0"/>
              <a:t> library ma y are e books so when you go into the moodle page and into your marketing essential module you will see the Leganto reading lists if you </a:t>
            </a:r>
            <a:r>
              <a:rPr lang="en-GB" dirty="0" err="1"/>
              <a:t>loh</a:t>
            </a:r>
            <a:r>
              <a:rPr lang="en-GB" dirty="0"/>
              <a:t>=g in here you will have access to all the reading materials you will need for this module. </a:t>
            </a:r>
          </a:p>
          <a:p>
            <a:r>
              <a:rPr lang="en-GB" dirty="0"/>
              <a:t>And as part of your academic writing you must get used to reading academic work become familiar with what it looks like, how it sounds and how it is written down using Harvard refencing. </a:t>
            </a:r>
          </a:p>
          <a:p>
            <a:r>
              <a:rPr lang="en-GB" dirty="0" err="1"/>
              <a:t>Guiadance</a:t>
            </a:r>
            <a:r>
              <a:rPr lang="en-GB" dirty="0"/>
              <a:t> can be found on Moodle (module information folder)</a:t>
            </a:r>
          </a:p>
          <a:p>
            <a:r>
              <a:rPr lang="en-GB" dirty="0"/>
              <a:t>Cite them right….</a:t>
            </a:r>
            <a:r>
              <a:rPr lang="en-GB" dirty="0">
                <a:hlinkClick r:id="rId3"/>
              </a:rPr>
              <a:t> Cite Them Right - Home (uwtsd.ac.uk)</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3584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91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47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4525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02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66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0321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00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9932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6642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1306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73650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981737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29F3C-7421-D992-64BB-7753C3EFF3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58F82E-C942-BA86-2BB2-77DF37F0E3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1A5C86-1BE3-A906-AAE7-229BEBE87BDD}"/>
              </a:ext>
            </a:extLst>
          </p:cNvPr>
          <p:cNvSpPr>
            <a:spLocks noGrp="1"/>
          </p:cNvSpPr>
          <p:nvPr>
            <p:ph type="dt" sz="half" idx="10"/>
          </p:nvPr>
        </p:nvSpPr>
        <p:spPr/>
        <p:txBody>
          <a:bodyPr/>
          <a:lstStyle/>
          <a:p>
            <a:fld id="{090988F7-03B6-44B1-B3E5-5C4240EF0D62}" type="datetimeFigureOut">
              <a:rPr lang="en-GB" smtClean="0"/>
              <a:t>01/10/2024</a:t>
            </a:fld>
            <a:endParaRPr lang="en-GB"/>
          </a:p>
        </p:txBody>
      </p:sp>
      <p:sp>
        <p:nvSpPr>
          <p:cNvPr id="5" name="Footer Placeholder 4">
            <a:extLst>
              <a:ext uri="{FF2B5EF4-FFF2-40B4-BE49-F238E27FC236}">
                <a16:creationId xmlns:a16="http://schemas.microsoft.com/office/drawing/2014/main" id="{5C493601-E92F-6F98-C325-EBCA0F2A2D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127C2-785D-D974-F68B-664CFBC7CF7A}"/>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341637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9D8F2-7D48-AC9F-7FB3-F90E00EF2C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8AA6BF-A423-4D0E-8401-6EDA23A3E6C0}"/>
              </a:ext>
            </a:extLst>
          </p:cNvPr>
          <p:cNvSpPr>
            <a:spLocks noGrp="1"/>
          </p:cNvSpPr>
          <p:nvPr>
            <p:ph type="dt" sz="half" idx="10"/>
          </p:nvPr>
        </p:nvSpPr>
        <p:spPr/>
        <p:txBody>
          <a:bodyPr/>
          <a:lstStyle/>
          <a:p>
            <a:fld id="{090988F7-03B6-44B1-B3E5-5C4240EF0D62}" type="datetimeFigureOut">
              <a:rPr lang="en-GB" smtClean="0"/>
              <a:t>01/10/2024</a:t>
            </a:fld>
            <a:endParaRPr lang="en-GB"/>
          </a:p>
        </p:txBody>
      </p:sp>
      <p:sp>
        <p:nvSpPr>
          <p:cNvPr id="4" name="Footer Placeholder 3">
            <a:extLst>
              <a:ext uri="{FF2B5EF4-FFF2-40B4-BE49-F238E27FC236}">
                <a16:creationId xmlns:a16="http://schemas.microsoft.com/office/drawing/2014/main" id="{49E7A9E2-DD59-FFF9-050B-60C2297264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8DA803-C1C1-3BB7-DC84-4741DE2755DD}"/>
              </a:ext>
            </a:extLst>
          </p:cNvPr>
          <p:cNvSpPr>
            <a:spLocks noGrp="1"/>
          </p:cNvSpPr>
          <p:nvPr>
            <p:ph type="sldNum" sz="quarter" idx="12"/>
          </p:nvPr>
        </p:nvSpPr>
        <p:spPr/>
        <p:txBody>
          <a:bodyPr/>
          <a:lstStyle/>
          <a:p>
            <a:fld id="{8D95D9AA-8AD4-420F-B7F9-38C0FF8B6A4B}" type="slidenum">
              <a:rPr lang="en-GB" smtClean="0"/>
              <a:t>‹#›</a:t>
            </a:fld>
            <a:endParaRPr lang="en-GB"/>
          </a:p>
        </p:txBody>
      </p:sp>
    </p:spTree>
    <p:extLst>
      <p:ext uri="{BB962C8B-B14F-4D97-AF65-F5344CB8AC3E}">
        <p14:creationId xmlns:p14="http://schemas.microsoft.com/office/powerpoint/2010/main" val="27028234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538237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202007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82749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954292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1779357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85447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519549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061605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191778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7741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8866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317813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887229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355640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33179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10/1/2024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71334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03020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953062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00914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138335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857779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981481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80673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476281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9883090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8759935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575190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736336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613933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75704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943314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136866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603169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11057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085646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03789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3141976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160680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89100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8979788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718949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223337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330167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8443654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1852928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3292422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368510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836700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4185241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2605338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053752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4825677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01/10/2024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2638772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0295241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3840063754"/>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7.xml"/><Relationship Id="rId1" Type="http://schemas.openxmlformats.org/officeDocument/2006/relationships/slideLayout" Target="../slideLayouts/slideLayout16.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20.xml"/><Relationship Id="rId1" Type="http://schemas.openxmlformats.org/officeDocument/2006/relationships/slideLayout" Target="../slideLayouts/slideLayout1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image" Target="../media/image7.png"/><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8.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4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2.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0.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slideLayout" Target="../slideLayouts/slideLayout70.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5" Type="http://schemas.openxmlformats.org/officeDocument/2006/relationships/image" Target="../media/image10.jpg"/><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 Id="rId14" Type="http://schemas.openxmlformats.org/officeDocument/2006/relationships/theme" Target="../theme/theme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5031911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262128242"/>
      </p:ext>
    </p:extLst>
  </p:cSld>
  <p:clrMap bg1="lt1" tx1="dk1" bg2="lt2" tx2="dk2" accent1="accent1" accent2="accent2" accent3="accent3" accent4="accent4" accent5="accent5" accent6="accent6" hlink="hlink" folHlink="folHlink"/>
  <p:sldLayoutIdLst>
    <p:sldLayoutId id="2147483679" r:id="rId1"/>
    <p:sldLayoutId id="2147483731" r:id="rId2"/>
    <p:sldLayoutId id="214748373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316662969"/>
      </p:ext>
    </p:extLst>
  </p:cSld>
  <p:clrMap bg1="lt1" tx1="dk1" bg2="lt2" tx2="dk2" accent1="accent1" accent2="accent2" accent3="accent3" accent4="accent4" accent5="accent5" accent6="accent6" hlink="hlink" folHlink="folHlink"/>
  <p:sldLayoutIdLst>
    <p:sldLayoutId id="2147483681" r:id="rId1"/>
    <p:sldLayoutId id="214748373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4865263"/>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30717619"/>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3922354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224436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97852348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0835854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01/10/2024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415608722"/>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58.xml"/><Relationship Id="rId4"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4.jpe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69.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2.png"/><Relationship Id="rId5" Type="http://schemas.openxmlformats.org/officeDocument/2006/relationships/image" Target="../media/image17.pn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2.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53.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38.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38.xml"/><Relationship Id="rId6" Type="http://schemas.openxmlformats.org/officeDocument/2006/relationships/hyperlink" Target="https://www.youtube.com/watch?v=TFzLPb0V2mU" TargetMode="External"/><Relationship Id="rId5" Type="http://schemas.openxmlformats.org/officeDocument/2006/relationships/image" Target="../media/image18.png"/><Relationship Id="rId4" Type="http://schemas.openxmlformats.org/officeDocument/2006/relationships/image" Target="../media/image29.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38.xml"/><Relationship Id="rId5" Type="http://schemas.openxmlformats.org/officeDocument/2006/relationships/image" Target="../media/image32.jpeg"/><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3.jpeg"/><Relationship Id="rId1" Type="http://schemas.openxmlformats.org/officeDocument/2006/relationships/slideLayout" Target="../slideLayouts/slideLayout48.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8.xml"/><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2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60.xml"/></Relationships>
</file>

<file path=ppt/slides/_rels/slide28.xml.rels><?xml version="1.0" encoding="UTF-8" standalone="yes"?>
<Relationships xmlns="http://schemas.openxmlformats.org/package/2006/relationships"><Relationship Id="rId3" Type="http://schemas.openxmlformats.org/officeDocument/2006/relationships/hyperlink" Target="https://prsmith.org/sostac/" TargetMode="External"/><Relationship Id="rId2" Type="http://schemas.openxmlformats.org/officeDocument/2006/relationships/notesSlide" Target="../notesSlides/notesSlide13.xml"/><Relationship Id="rId1" Type="http://schemas.openxmlformats.org/officeDocument/2006/relationships/slideLayout" Target="../slideLayouts/slideLayout22.xml"/><Relationship Id="rId5" Type="http://schemas.openxmlformats.org/officeDocument/2006/relationships/hyperlink" Target="https://www-citethemrightonline-com.ezproxy.uwtsd.ac.uk/" TargetMode="External"/><Relationship Id="rId4" Type="http://schemas.openxmlformats.org/officeDocument/2006/relationships/hyperlink" Target="https://librarysearch.uwtsd.ac.uk/discovery/dbsearch?vid=44WHELF_UWTSD:44WHELF_UWTSD_VU1"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20" y="10"/>
            <a:ext cx="12191980" cy="6857990"/>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838200" y="365125"/>
            <a:ext cx="10515600" cy="3970901"/>
          </a:xfrm>
          <a:prstGeom prst="rect">
            <a:avLst/>
          </a:prstGeom>
        </p:spPr>
        <p:txBody>
          <a:bodyPr vert="horz" lIns="91440" tIns="45720" rIns="91440" bIns="45720" rtlCol="0" anchor="ctr">
            <a:normAutofit/>
          </a:bodyPr>
          <a:lstStyle/>
          <a:p>
            <a:pPr fontAlgn="auto">
              <a:lnSpc>
                <a:spcPct val="90000"/>
              </a:lnSpc>
              <a:spcBef>
                <a:spcPct val="0"/>
              </a:spcBef>
              <a:spcAft>
                <a:spcPts val="600"/>
              </a:spcAft>
              <a:defRPr/>
            </a:pPr>
            <a:r>
              <a:rPr lang="en-US" b="1" dirty="0">
                <a:solidFill>
                  <a:srgbClr val="FFFFFF"/>
                </a:solidFill>
                <a:latin typeface="+mj-lt"/>
                <a:ea typeface="+mj-ea"/>
                <a:cs typeface="+mj-cs"/>
              </a:rPr>
              <a:t> </a:t>
            </a:r>
            <a:r>
              <a:rPr lang="en-US" sz="4400" b="1" dirty="0">
                <a:solidFill>
                  <a:srgbClr val="FFFFFF"/>
                </a:solidFill>
                <a:latin typeface="+mj-lt"/>
                <a:ea typeface="+mj-ea"/>
                <a:cs typeface="+mj-cs"/>
              </a:rPr>
              <a:t>International Travel, Tourism, Events, Festivals and Leisure Resort Management</a:t>
            </a:r>
          </a:p>
          <a:p>
            <a:pPr fontAlgn="auto">
              <a:lnSpc>
                <a:spcPct val="90000"/>
              </a:lnSpc>
              <a:spcBef>
                <a:spcPct val="0"/>
              </a:spcBef>
              <a:spcAft>
                <a:spcPts val="600"/>
              </a:spcAft>
              <a:defRPr/>
            </a:pPr>
            <a:r>
              <a:rPr lang="en-US" sz="4400" b="1" dirty="0">
                <a:solidFill>
                  <a:srgbClr val="FFFFFF"/>
                </a:solidFill>
                <a:latin typeface="+mj-lt"/>
                <a:ea typeface="+mj-ea"/>
                <a:cs typeface="+mj-cs"/>
              </a:rPr>
              <a:t>   </a:t>
            </a:r>
          </a:p>
          <a:p>
            <a:pPr fontAlgn="auto">
              <a:lnSpc>
                <a:spcPct val="90000"/>
              </a:lnSpc>
              <a:spcBef>
                <a:spcPct val="0"/>
              </a:spcBef>
              <a:spcAft>
                <a:spcPts val="600"/>
              </a:spcAft>
              <a:defRPr/>
            </a:pPr>
            <a:r>
              <a:rPr lang="en-GB" sz="4400" dirty="0"/>
              <a:t>BMTP4014</a:t>
            </a:r>
          </a:p>
          <a:p>
            <a:pPr fontAlgn="auto">
              <a:lnSpc>
                <a:spcPct val="90000"/>
              </a:lnSpc>
              <a:spcBef>
                <a:spcPct val="0"/>
              </a:spcBef>
              <a:spcAft>
                <a:spcPts val="600"/>
              </a:spcAft>
              <a:defRPr/>
            </a:pPr>
            <a:r>
              <a:rPr lang="en-US" sz="4400" b="1" dirty="0">
                <a:solidFill>
                  <a:srgbClr val="FFFFFF"/>
                </a:solidFill>
                <a:latin typeface="+mj-lt"/>
                <a:ea typeface="+mj-ea"/>
                <a:cs typeface="+mj-cs"/>
              </a:rPr>
              <a:t>Niche Marketing And Social Media - Level 4</a:t>
            </a:r>
            <a:endParaRPr kumimoji="0" lang="en-US" sz="4400" b="0" i="0" u="none" strike="noStrike" cap="none" spc="0" normalizeH="0" baseline="0" noProof="0" dirty="0">
              <a:ln>
                <a:noFill/>
              </a:ln>
              <a:solidFill>
                <a:srgbClr val="FFFFFF"/>
              </a:solidFill>
              <a:effectLst/>
              <a:uLnTx/>
              <a:uFillTx/>
              <a:latin typeface="+mj-lt"/>
              <a:ea typeface="+mj-ea"/>
              <a:cs typeface="+mj-cs"/>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7101349" y="4932618"/>
            <a:ext cx="10515600" cy="4351338"/>
          </a:xfrm>
          <a:prstGeom prst="rect">
            <a:avLst/>
          </a:prstGeom>
        </p:spPr>
        <p:txBody>
          <a:bodyPr vert="horz" lIns="91440" tIns="45720" rIns="91440" bIns="45720" rtlCol="0">
            <a:normAutofit/>
          </a:bodyPr>
          <a:lstStyle/>
          <a:p>
            <a:pPr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solidFill>
                  <a:srgbClr val="FFFFFF"/>
                </a:solidFill>
                <a:effectLst/>
                <a:uLnTx/>
                <a:uFillTx/>
              </a:rPr>
              <a:t>Introduction/Overview to the</a:t>
            </a:r>
          </a:p>
          <a:p>
            <a:pPr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solidFill>
                  <a:srgbClr val="FFFFFF"/>
                </a:solidFill>
                <a:effectLst/>
                <a:uLnTx/>
                <a:uFillTx/>
              </a:rPr>
              <a:t>Module Introduction to Marketing</a:t>
            </a: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7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4494" y="14514"/>
            <a:ext cx="12191980" cy="685799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576786"/>
            <a:ext cx="10515600" cy="4351338"/>
          </a:xfrm>
        </p:spPr>
        <p:txBody>
          <a:bodyPr vert="horz" lIns="91440" tIns="45720" rIns="91440" bIns="45720" rtlCol="0">
            <a:normAutofit/>
          </a:bodyPr>
          <a:lstStyle/>
          <a:p>
            <a:endParaRPr lang="en-US" sz="3000" dirty="0">
              <a:solidFill>
                <a:srgbClr val="FFFFFF"/>
              </a:solidFill>
            </a:endParaRPr>
          </a:p>
          <a:p>
            <a:endParaRPr lang="en-US" sz="3000" dirty="0">
              <a:solidFill>
                <a:srgbClr val="FFFFFF"/>
              </a:solidFill>
            </a:endParaRPr>
          </a:p>
          <a:p>
            <a:pPr marL="0"/>
            <a:r>
              <a:rPr lang="en-US" sz="3000" dirty="0">
                <a:solidFill>
                  <a:srgbClr val="FFFFFF"/>
                </a:solidFill>
              </a:rPr>
              <a:t>For </a:t>
            </a:r>
            <a:r>
              <a:rPr lang="en-US" sz="3000" b="1" dirty="0">
                <a:solidFill>
                  <a:srgbClr val="FFFFFF"/>
                </a:solidFill>
              </a:rPr>
              <a:t>all of us </a:t>
            </a:r>
            <a:r>
              <a:rPr lang="en-US" sz="3000" dirty="0">
                <a:solidFill>
                  <a:srgbClr val="FFFFFF"/>
                </a:solidFill>
              </a:rPr>
              <a:t>to have an understanding of  Module content &amp; have an introduction to marketing</a:t>
            </a:r>
          </a:p>
          <a:p>
            <a:pPr marL="0"/>
            <a:endParaRPr lang="en-US" sz="3000" dirty="0">
              <a:solidFill>
                <a:srgbClr val="FFFFFF"/>
              </a:solidFill>
            </a:endParaRP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35000"/>
          </a:blip>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dy.com Acquires Brazilian Talent Marketplace, GeekHunter, As Demand for  AI Engineers Increases">
            <a:extLst>
              <a:ext uri="{FF2B5EF4-FFF2-40B4-BE49-F238E27FC236}">
                <a16:creationId xmlns:a16="http://schemas.microsoft.com/office/drawing/2014/main" id="{B1FA5468-1562-8114-C63E-7D75135B2B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06" t="5351" r="26985"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CE87437-4D89-4B97-AA54-4B2835A4158D}"/>
              </a:ext>
            </a:extLst>
          </p:cNvPr>
          <p:cNvSpPr txBox="1"/>
          <p:nvPr/>
        </p:nvSpPr>
        <p:spPr>
          <a:xfrm>
            <a:off x="477981"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dirty="0">
                <a:solidFill>
                  <a:schemeClr val="bg1"/>
                </a:solidFill>
                <a:latin typeface="+mj-lt"/>
                <a:ea typeface="+mj-ea"/>
                <a:cs typeface="+mj-cs"/>
              </a:rPr>
              <a:t>What do you know about marketing ?</a:t>
            </a:r>
            <a:endParaRPr lang="en-US" sz="4800" dirty="0">
              <a:solidFill>
                <a:schemeClr val="bg1"/>
              </a:solidFill>
              <a:latin typeface="+mj-lt"/>
              <a:ea typeface="+mj-ea"/>
              <a:cs typeface="+mj-cs"/>
            </a:endParaRP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BEC7CAE8-395E-46C7-BAAD-39CBAA266DD6}"/>
              </a:ext>
            </a:extLst>
          </p:cNvPr>
          <p:cNvPicPr>
            <a:picLocks noChangeAspect="1"/>
          </p:cNvPicPr>
          <p:nvPr/>
        </p:nvPicPr>
        <p:blipFill>
          <a:blip r:embed="rId3"/>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176470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149A-DF65-56DA-640A-683B6D1ED4AC}"/>
              </a:ext>
            </a:extLst>
          </p:cNvPr>
          <p:cNvSpPr>
            <a:spLocks noGrp="1"/>
          </p:cNvSpPr>
          <p:nvPr>
            <p:ph type="title"/>
          </p:nvPr>
        </p:nvSpPr>
        <p:spPr>
          <a:xfrm>
            <a:off x="80481" y="45201"/>
            <a:ext cx="10515600" cy="1325563"/>
          </a:xfrm>
        </p:spPr>
        <p:txBody>
          <a:bodyPr/>
          <a:lstStyle/>
          <a:p>
            <a:r>
              <a:rPr lang="en-GB" sz="3600" dirty="0"/>
              <a:t>Assessment 1 </a:t>
            </a:r>
            <a:r>
              <a:rPr lang="en-GB" dirty="0"/>
              <a:t>: </a:t>
            </a:r>
            <a:r>
              <a:rPr lang="en-US" sz="3200" b="1" dirty="0">
                <a:solidFill>
                  <a:srgbClr val="000000"/>
                </a:solidFill>
                <a:effectLst/>
                <a:latin typeface="Calibri Light" panose="020F0302020204030204" pitchFamily="34" charset="0"/>
                <a:ea typeface="Calibri" panose="020F0502020204030204" pitchFamily="34" charset="0"/>
                <a:cs typeface="Calibri Light" panose="020F0302020204030204" pitchFamily="34" charset="0"/>
              </a:rPr>
              <a:t>MARKETING REPORT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3200" dirty="0">
                <a:effectLst/>
                <a:latin typeface="Calibri" panose="020F0502020204030204" pitchFamily="34" charset="0"/>
                <a:ea typeface="Calibri" panose="020F0502020204030204" pitchFamily="34" charset="0"/>
                <a:cs typeface="Times New Roman" panose="02020603050405020304" pitchFamily="18" charset="0"/>
              </a:rPr>
              <a:t>1500 words Deadline : 13 December 2024 11.59pm </a:t>
            </a:r>
            <a:endParaRPr lang="en-GB" dirty="0"/>
          </a:p>
        </p:txBody>
      </p:sp>
      <p:pic>
        <p:nvPicPr>
          <p:cNvPr id="4" name="Content Placeholder 3">
            <a:extLst>
              <a:ext uri="{FF2B5EF4-FFF2-40B4-BE49-F238E27FC236}">
                <a16:creationId xmlns:a16="http://schemas.microsoft.com/office/drawing/2014/main" id="{228D841A-E0A5-C27B-B4A8-D10219C62078}"/>
              </a:ext>
            </a:extLst>
          </p:cNvPr>
          <p:cNvPicPr>
            <a:picLocks noGrp="1" noChangeAspect="1"/>
          </p:cNvPicPr>
          <p:nvPr>
            <p:ph idx="1"/>
          </p:nvPr>
        </p:nvPicPr>
        <p:blipFill>
          <a:blip r:embed="rId2"/>
          <a:stretch>
            <a:fillRect/>
          </a:stretch>
        </p:blipFill>
        <p:spPr>
          <a:xfrm>
            <a:off x="9222124" y="1253331"/>
            <a:ext cx="2747914" cy="4351338"/>
          </a:xfrm>
          <a:prstGeom prst="rect">
            <a:avLst/>
          </a:prstGeom>
        </p:spPr>
      </p:pic>
      <p:sp>
        <p:nvSpPr>
          <p:cNvPr id="6" name="TextBox 5">
            <a:extLst>
              <a:ext uri="{FF2B5EF4-FFF2-40B4-BE49-F238E27FC236}">
                <a16:creationId xmlns:a16="http://schemas.microsoft.com/office/drawing/2014/main" id="{A53E5EC4-5D68-CC23-FB1B-4B873401A859}"/>
              </a:ext>
            </a:extLst>
          </p:cNvPr>
          <p:cNvSpPr txBox="1"/>
          <p:nvPr/>
        </p:nvSpPr>
        <p:spPr>
          <a:xfrm>
            <a:off x="80481" y="1370764"/>
            <a:ext cx="9141643" cy="4247317"/>
          </a:xfrm>
          <a:prstGeom prst="rect">
            <a:avLst/>
          </a:prstGeom>
          <a:noFill/>
        </p:spPr>
        <p:txBody>
          <a:bodyPr wrap="square">
            <a:spAutoFit/>
          </a:bodyPr>
          <a:lstStyle/>
          <a:p>
            <a:pPr algn="just"/>
            <a:r>
              <a:rPr lang="en-GB" b="1" dirty="0"/>
              <a:t>Assignment Brief:</a:t>
            </a:r>
          </a:p>
          <a:p>
            <a:pPr algn="just"/>
            <a:r>
              <a:rPr lang="en-GB" dirty="0"/>
              <a:t>As a Tourism and Events Marketing professional, you are required to develop a marketing plan to </a:t>
            </a:r>
            <a:r>
              <a:rPr lang="en-GB" b="1" dirty="0"/>
              <a:t>effectively promote and publicise </a:t>
            </a:r>
            <a:r>
              <a:rPr lang="en-GB" dirty="0"/>
              <a:t>a WTM stand developing a destination of your choice. </a:t>
            </a:r>
          </a:p>
          <a:p>
            <a:pPr algn="just"/>
            <a:r>
              <a:rPr lang="en-GB" b="1" dirty="0"/>
              <a:t>A marketing strategy </a:t>
            </a:r>
            <a:r>
              <a:rPr lang="en-GB" dirty="0"/>
              <a:t>to develop a destination of your choice. Your report should demonstrate your understanding of </a:t>
            </a:r>
            <a:r>
              <a:rPr lang="en-GB" b="1" dirty="0"/>
              <a:t>niche marketing, strategic marketing planning, and the use of digital and social media to engage specific target markets</a:t>
            </a:r>
            <a:r>
              <a:rPr lang="en-GB" dirty="0"/>
              <a:t>. Drawing from </a:t>
            </a:r>
            <a:r>
              <a:rPr lang="en-GB" b="1" dirty="0"/>
              <a:t>in-class learning and frameworks, you will utilise the SOSTAC digital marketing planning system </a:t>
            </a:r>
            <a:r>
              <a:rPr lang="en-GB" dirty="0"/>
              <a:t>to guide your approach.</a:t>
            </a:r>
          </a:p>
          <a:p>
            <a:pPr algn="just"/>
            <a:endParaRPr lang="en-GB" dirty="0"/>
          </a:p>
          <a:p>
            <a:pPr algn="just"/>
            <a:r>
              <a:rPr lang="en-GB" dirty="0"/>
              <a:t>Your marketing report should reflect </a:t>
            </a:r>
            <a:r>
              <a:rPr lang="en-GB" b="1" dirty="0"/>
              <a:t>key areas</a:t>
            </a:r>
            <a:r>
              <a:rPr lang="en-GB" dirty="0"/>
              <a:t> covered in class, including </a:t>
            </a:r>
            <a:r>
              <a:rPr lang="en-GB" b="1" dirty="0"/>
              <a:t>strategic marketing, market segmentation, generational marketing, psychographics, demographics, and niche markets</a:t>
            </a:r>
            <a:r>
              <a:rPr lang="en-GB" dirty="0"/>
              <a:t>. Consider the importance of </a:t>
            </a:r>
            <a:r>
              <a:rPr lang="en-GB" b="1" dirty="0"/>
              <a:t>market research</a:t>
            </a:r>
            <a:r>
              <a:rPr lang="en-GB" dirty="0"/>
              <a:t>, </a:t>
            </a:r>
            <a:r>
              <a:rPr lang="en-GB" b="1" dirty="0"/>
              <a:t>competitor analysis</a:t>
            </a:r>
            <a:r>
              <a:rPr lang="en-GB" dirty="0"/>
              <a:t>, and both </a:t>
            </a:r>
            <a:r>
              <a:rPr lang="en-GB" b="1" dirty="0"/>
              <a:t>macro and micro-environmental factors </a:t>
            </a:r>
            <a:r>
              <a:rPr lang="en-GB" dirty="0"/>
              <a:t>when developing your plan. The report should incorporate aspects of the </a:t>
            </a:r>
            <a:r>
              <a:rPr lang="en-GB" b="1" dirty="0"/>
              <a:t>marketing mix (product, price, place, promotion, people) </a:t>
            </a:r>
            <a:r>
              <a:rPr lang="en-GB" dirty="0"/>
              <a:t>and explore the impact of </a:t>
            </a:r>
            <a:r>
              <a:rPr lang="en-GB" b="1" dirty="0"/>
              <a:t>digital marketing, social media influencers, and technological advances </a:t>
            </a:r>
            <a:r>
              <a:rPr lang="en-GB" dirty="0"/>
              <a:t>on consumer behaviour and brand engagement.</a:t>
            </a:r>
          </a:p>
        </p:txBody>
      </p:sp>
    </p:spTree>
    <p:extLst>
      <p:ext uri="{BB962C8B-B14F-4D97-AF65-F5344CB8AC3E}">
        <p14:creationId xmlns:p14="http://schemas.microsoft.com/office/powerpoint/2010/main" val="1453159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D4DC88-3A8B-7C5B-5C94-EFDE47978AF8}"/>
              </a:ext>
            </a:extLst>
          </p:cNvPr>
          <p:cNvSpPr>
            <a:spLocks noGrp="1"/>
          </p:cNvSpPr>
          <p:nvPr>
            <p:ph idx="1"/>
          </p:nvPr>
        </p:nvSpPr>
        <p:spPr>
          <a:xfrm>
            <a:off x="314218" y="305049"/>
            <a:ext cx="10515600" cy="5489575"/>
          </a:xfrm>
        </p:spPr>
        <p:txBody>
          <a:bodyPr>
            <a:normAutofit fontScale="62500" lnSpcReduction="20000"/>
          </a:bodyPr>
          <a:lstStyle/>
          <a:p>
            <a:pPr marL="0" indent="0">
              <a:lnSpc>
                <a:spcPct val="115000"/>
              </a:lnSpc>
              <a:spcBef>
                <a:spcPts val="450"/>
              </a:spcBef>
              <a:spcAft>
                <a:spcPts val="450"/>
              </a:spcAft>
              <a:buNone/>
            </a:pPr>
            <a:r>
              <a:rPr lang="en-GB" sz="2600" b="1" dirty="0">
                <a:solidFill>
                  <a:srgbClr val="000000"/>
                </a:solidFill>
                <a:effectLst/>
                <a:highlight>
                  <a:srgbClr val="FFFFFF"/>
                </a:highlight>
                <a:ea typeface="Calibri" panose="020F0502020204030204" pitchFamily="34" charset="0"/>
                <a:cs typeface="Times New Roman" panose="02020603050405020304" pitchFamily="18" charset="0"/>
              </a:rPr>
              <a:t>1. Introduction (100 Words):</a:t>
            </a:r>
            <a:endParaRPr lang="en-GB" sz="2600" dirty="0">
              <a:effectLst/>
              <a:highlight>
                <a:srgbClr val="FFFFFF"/>
              </a:highlight>
              <a:ea typeface="Calibri" panose="020F0502020204030204" pitchFamily="34" charset="0"/>
              <a:cs typeface="Times New Roman" panose="02020603050405020304" pitchFamily="18" charset="0"/>
            </a:endParaRPr>
          </a:p>
          <a:p>
            <a:pPr marL="0" lvl="0" indent="0">
              <a:lnSpc>
                <a:spcPct val="115000"/>
              </a:lnSpc>
              <a:spcBef>
                <a:spcPts val="450"/>
              </a:spcBef>
              <a:spcAft>
                <a:spcPts val="450"/>
              </a:spcAft>
              <a:buSzPts val="1000"/>
              <a:buNone/>
              <a:tabLst>
                <a:tab pos="457200" algn="l"/>
              </a:tabLst>
            </a:pP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Outline the purpose of your marketing plan and who it is being prepared for.</a:t>
            </a:r>
          </a:p>
          <a:p>
            <a:pPr marL="0" lvl="0" indent="0">
              <a:lnSpc>
                <a:spcPct val="115000"/>
              </a:lnSpc>
              <a:spcBef>
                <a:spcPts val="450"/>
              </a:spcBef>
              <a:spcAft>
                <a:spcPts val="450"/>
              </a:spcAft>
              <a:buSzPts val="1000"/>
              <a:buNone/>
              <a:tabLst>
                <a:tab pos="457200" algn="l"/>
              </a:tabLst>
            </a:pP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Briefly introduce the key frameworks and theorists (SOSTAC, 4 Ps, Ansoff’s Matrix, etc.) that will guide your plan.</a:t>
            </a:r>
          </a:p>
          <a:p>
            <a:pPr marL="0" lvl="0" indent="0">
              <a:lnSpc>
                <a:spcPct val="115000"/>
              </a:lnSpc>
              <a:spcBef>
                <a:spcPts val="450"/>
              </a:spcBef>
              <a:spcAft>
                <a:spcPts val="450"/>
              </a:spcAft>
              <a:buSzPts val="1000"/>
              <a:buNone/>
              <a:tabLst>
                <a:tab pos="457200" algn="l"/>
              </a:tabLst>
            </a:pP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Reference in-class topics such as strategic marketing, market segmentation, and niche market planning.</a:t>
            </a:r>
          </a:p>
          <a:p>
            <a:pPr marL="0" indent="0">
              <a:lnSpc>
                <a:spcPct val="115000"/>
              </a:lnSpc>
              <a:spcBef>
                <a:spcPts val="450"/>
              </a:spcBef>
              <a:spcAft>
                <a:spcPts val="450"/>
              </a:spcAft>
              <a:buNone/>
            </a:pPr>
            <a:endParaRPr lang="en-GB" sz="2600" b="1" dirty="0">
              <a:solidFill>
                <a:srgbClr val="000000"/>
              </a:solidFill>
              <a:effectLst/>
              <a:highlight>
                <a:srgbClr val="FFFFFF"/>
              </a:highlight>
              <a:ea typeface="Calibri" panose="020F0502020204030204" pitchFamily="34" charset="0"/>
              <a:cs typeface="Times New Roman" panose="02020603050405020304" pitchFamily="18" charset="0"/>
            </a:endParaRPr>
          </a:p>
          <a:p>
            <a:pPr marL="0" indent="0">
              <a:lnSpc>
                <a:spcPct val="115000"/>
              </a:lnSpc>
              <a:spcBef>
                <a:spcPts val="450"/>
              </a:spcBef>
              <a:spcAft>
                <a:spcPts val="450"/>
              </a:spcAft>
              <a:buNone/>
            </a:pPr>
            <a:r>
              <a:rPr lang="en-GB" sz="2600" b="1" dirty="0">
                <a:solidFill>
                  <a:srgbClr val="000000"/>
                </a:solidFill>
                <a:effectLst/>
                <a:highlight>
                  <a:srgbClr val="FFFFFF"/>
                </a:highlight>
                <a:ea typeface="Calibri" panose="020F0502020204030204" pitchFamily="34" charset="0"/>
                <a:cs typeface="Times New Roman" panose="02020603050405020304" pitchFamily="18" charset="0"/>
              </a:rPr>
              <a:t>2. Situation Analysis (300 Words):</a:t>
            </a:r>
            <a:br>
              <a:rPr lang="en-GB" sz="2600" dirty="0">
                <a:solidFill>
                  <a:srgbClr val="000000"/>
                </a:solidFill>
                <a:effectLst/>
                <a:highlight>
                  <a:srgbClr val="FFFFFF"/>
                </a:highlight>
                <a:ea typeface="Calibri" panose="020F0502020204030204" pitchFamily="34" charset="0"/>
                <a:cs typeface="Times New Roman" panose="02020603050405020304" pitchFamily="18" charset="0"/>
              </a:rPr>
            </a:b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Conduct a thorough analysis using the 5 C’s model:</a:t>
            </a:r>
            <a:endParaRPr lang="en-GB" sz="2600" dirty="0">
              <a:effectLst/>
              <a:highlight>
                <a:srgbClr val="FFFFFF"/>
              </a:highlight>
              <a:ea typeface="Calibri" panose="020F0502020204030204" pitchFamily="34" charset="0"/>
              <a:cs typeface="Times New Roman" panose="02020603050405020304" pitchFamily="18" charset="0"/>
            </a:endParaRPr>
          </a:p>
          <a:p>
            <a:pPr marL="0" lvl="0" indent="0">
              <a:lnSpc>
                <a:spcPct val="115000"/>
              </a:lnSpc>
              <a:spcBef>
                <a:spcPts val="450"/>
              </a:spcBef>
              <a:spcAft>
                <a:spcPts val="450"/>
              </a:spcAft>
              <a:buSzPts val="1000"/>
              <a:buNone/>
              <a:tabLst>
                <a:tab pos="457200" algn="l"/>
              </a:tabLst>
            </a:pPr>
            <a:r>
              <a:rPr lang="en-GB" sz="2600" b="1" dirty="0">
                <a:solidFill>
                  <a:srgbClr val="000000"/>
                </a:solidFill>
                <a:effectLst/>
                <a:highlight>
                  <a:srgbClr val="FFFFFF"/>
                </a:highlight>
                <a:ea typeface="Calibri" panose="020F0502020204030204" pitchFamily="34" charset="0"/>
                <a:cs typeface="Times New Roman" panose="02020603050405020304" pitchFamily="18" charset="0"/>
              </a:rPr>
              <a:t>Company:</a:t>
            </a: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 Perform a SWOT analysis (micro-analysis) of your event or attraction (tables excluded from the word count).</a:t>
            </a:r>
          </a:p>
          <a:p>
            <a:pPr marL="0" lvl="0" indent="0">
              <a:lnSpc>
                <a:spcPct val="115000"/>
              </a:lnSpc>
              <a:spcBef>
                <a:spcPts val="450"/>
              </a:spcBef>
              <a:spcAft>
                <a:spcPts val="450"/>
              </a:spcAft>
              <a:buSzPts val="1000"/>
              <a:buNone/>
              <a:tabLst>
                <a:tab pos="457200" algn="l"/>
              </a:tabLst>
            </a:pPr>
            <a:r>
              <a:rPr lang="en-GB" sz="2600" b="1" dirty="0">
                <a:solidFill>
                  <a:srgbClr val="000000"/>
                </a:solidFill>
                <a:effectLst/>
                <a:highlight>
                  <a:srgbClr val="FFFFFF"/>
                </a:highlight>
                <a:ea typeface="Calibri" panose="020F0502020204030204" pitchFamily="34" charset="0"/>
                <a:cs typeface="Times New Roman" panose="02020603050405020304" pitchFamily="18" charset="0"/>
              </a:rPr>
              <a:t>Customers:</a:t>
            </a: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 Explore segmentation using psychographics, demographics, generational marketing, and consumer behaviour. Tools like </a:t>
            </a:r>
            <a:r>
              <a:rPr lang="en-GB" sz="2600" dirty="0" err="1">
                <a:solidFill>
                  <a:srgbClr val="000000"/>
                </a:solidFill>
                <a:effectLst/>
                <a:highlight>
                  <a:srgbClr val="FFFFFF"/>
                </a:highlight>
                <a:ea typeface="Calibri" panose="020F0502020204030204" pitchFamily="34" charset="0"/>
                <a:cs typeface="Times New Roman" panose="02020603050405020304" pitchFamily="18" charset="0"/>
              </a:rPr>
              <a:t>SimilarWeb</a:t>
            </a: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 can help analyse online behaviour.</a:t>
            </a:r>
          </a:p>
          <a:p>
            <a:pPr marL="0" lvl="0" indent="0">
              <a:lnSpc>
                <a:spcPct val="115000"/>
              </a:lnSpc>
              <a:spcBef>
                <a:spcPts val="450"/>
              </a:spcBef>
              <a:spcAft>
                <a:spcPts val="450"/>
              </a:spcAft>
              <a:buSzPts val="1000"/>
              <a:buNone/>
              <a:tabLst>
                <a:tab pos="457200" algn="l"/>
              </a:tabLst>
            </a:pPr>
            <a:r>
              <a:rPr lang="en-GB" sz="2600" b="1" dirty="0">
                <a:solidFill>
                  <a:srgbClr val="000000"/>
                </a:solidFill>
                <a:effectLst/>
                <a:highlight>
                  <a:srgbClr val="FFFFFF"/>
                </a:highlight>
                <a:ea typeface="Calibri" panose="020F0502020204030204" pitchFamily="34" charset="0"/>
                <a:cs typeface="Times New Roman" panose="02020603050405020304" pitchFamily="18" charset="0"/>
              </a:rPr>
              <a:t>Competitors:</a:t>
            </a: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 Perform a competitor analysis and develop a perceptual positioning map to understand competitor placements and opportunities for differentiation.</a:t>
            </a:r>
          </a:p>
          <a:p>
            <a:pPr marL="0" lvl="0" indent="0">
              <a:lnSpc>
                <a:spcPct val="115000"/>
              </a:lnSpc>
              <a:spcBef>
                <a:spcPts val="450"/>
              </a:spcBef>
              <a:spcAft>
                <a:spcPts val="450"/>
              </a:spcAft>
              <a:buSzPts val="1000"/>
              <a:buNone/>
              <a:tabLst>
                <a:tab pos="457200" algn="l"/>
              </a:tabLst>
            </a:pPr>
            <a:r>
              <a:rPr lang="en-GB" sz="2600" b="1" dirty="0">
                <a:solidFill>
                  <a:srgbClr val="000000"/>
                </a:solidFill>
                <a:effectLst/>
                <a:highlight>
                  <a:srgbClr val="FFFFFF"/>
                </a:highlight>
                <a:ea typeface="Calibri" panose="020F0502020204030204" pitchFamily="34" charset="0"/>
                <a:cs typeface="Times New Roman" panose="02020603050405020304" pitchFamily="18" charset="0"/>
              </a:rPr>
              <a:t>Collaborators:</a:t>
            </a: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 Examine relationships and partnerships within the event’s ecosystem, focusing on stakeholders like distributors, influencers, and collaborators.</a:t>
            </a:r>
          </a:p>
          <a:p>
            <a:pPr marL="0" lvl="0" indent="0">
              <a:lnSpc>
                <a:spcPct val="115000"/>
              </a:lnSpc>
              <a:spcBef>
                <a:spcPts val="450"/>
              </a:spcBef>
              <a:spcAft>
                <a:spcPts val="450"/>
              </a:spcAft>
              <a:buSzPts val="1000"/>
              <a:buNone/>
              <a:tabLst>
                <a:tab pos="457200" algn="l"/>
              </a:tabLst>
            </a:pPr>
            <a:r>
              <a:rPr lang="en-GB" sz="2600" b="1" dirty="0">
                <a:solidFill>
                  <a:srgbClr val="000000"/>
                </a:solidFill>
                <a:effectLst/>
                <a:highlight>
                  <a:srgbClr val="FFFFFF"/>
                </a:highlight>
                <a:ea typeface="Calibri" panose="020F0502020204030204" pitchFamily="34" charset="0"/>
                <a:cs typeface="Times New Roman" panose="02020603050405020304" pitchFamily="18" charset="0"/>
              </a:rPr>
              <a:t>Climate:</a:t>
            </a:r>
            <a:r>
              <a:rPr lang="en-GB" sz="2600" dirty="0">
                <a:solidFill>
                  <a:srgbClr val="000000"/>
                </a:solidFill>
                <a:effectLst/>
                <a:highlight>
                  <a:srgbClr val="FFFFFF"/>
                </a:highlight>
                <a:ea typeface="Calibri" panose="020F0502020204030204" pitchFamily="34" charset="0"/>
                <a:cs typeface="Times New Roman" panose="02020603050405020304" pitchFamily="18" charset="0"/>
              </a:rPr>
              <a:t> Analyse the macro and micro environments using a PESTLE framework. Consider the impacts of external factors such as technological advancements, economic changes, and social trends impacting the event or attraction  marketing.</a:t>
            </a:r>
          </a:p>
          <a:p>
            <a:endParaRPr lang="en-GB" dirty="0"/>
          </a:p>
        </p:txBody>
      </p:sp>
    </p:spTree>
    <p:extLst>
      <p:ext uri="{BB962C8B-B14F-4D97-AF65-F5344CB8AC3E}">
        <p14:creationId xmlns:p14="http://schemas.microsoft.com/office/powerpoint/2010/main" val="443419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AE830D-E289-5C86-DBA3-463D6806C0E2}"/>
              </a:ext>
            </a:extLst>
          </p:cNvPr>
          <p:cNvSpPr>
            <a:spLocks noGrp="1"/>
          </p:cNvSpPr>
          <p:nvPr>
            <p:ph idx="1"/>
          </p:nvPr>
        </p:nvSpPr>
        <p:spPr>
          <a:xfrm>
            <a:off x="68093" y="233465"/>
            <a:ext cx="11916383" cy="5486400"/>
          </a:xfrm>
        </p:spPr>
        <p:txBody>
          <a:bodyPr>
            <a:normAutofit lnSpcReduction="10000"/>
          </a:bodyPr>
          <a:lstStyle/>
          <a:p>
            <a:pPr marL="228600">
              <a:lnSpc>
                <a:spcPct val="115000"/>
              </a:lnSpc>
              <a:spcBef>
                <a:spcPts val="450"/>
              </a:spcBef>
              <a:spcAft>
                <a:spcPts val="450"/>
              </a:spcAft>
            </a:pPr>
            <a:r>
              <a:rPr lang="en-GB" sz="1800" b="1" dirty="0">
                <a:solidFill>
                  <a:srgbClr val="000000"/>
                </a:solidFill>
                <a:effectLst/>
                <a:highlight>
                  <a:srgbClr val="FFFFFF"/>
                </a:highlight>
                <a:ea typeface="Calibri" panose="020F0502020204030204" pitchFamily="34" charset="0"/>
                <a:cs typeface="Times New Roman" panose="02020603050405020304" pitchFamily="18" charset="0"/>
              </a:rPr>
              <a:t>Objectives (50 Words):</a:t>
            </a:r>
            <a:endParaRPr lang="en-GB" sz="1800" dirty="0">
              <a:effectLst/>
              <a:highlight>
                <a:srgbClr val="FFFFFF"/>
              </a:highlight>
              <a:ea typeface="Calibri" panose="020F0502020204030204" pitchFamily="34" charset="0"/>
              <a:cs typeface="Times New Roman" panose="02020603050405020304" pitchFamily="18" charset="0"/>
            </a:endParaRPr>
          </a:p>
          <a:p>
            <a:pPr marL="342900" lvl="0" indent="-342900">
              <a:lnSpc>
                <a:spcPct val="115000"/>
              </a:lnSpc>
              <a:spcBef>
                <a:spcPts val="450"/>
              </a:spcBef>
              <a:spcAft>
                <a:spcPts val="450"/>
              </a:spcAft>
              <a:buSzPts val="1000"/>
              <a:buFont typeface="Symbol" panose="05050102010706020507" pitchFamily="18" charset="2"/>
              <a:buChar char=""/>
              <a:tabLst>
                <a:tab pos="457200" algn="l"/>
              </a:tabLst>
            </a:pPr>
            <a:r>
              <a:rPr lang="en-GB" sz="1800" dirty="0">
                <a:solidFill>
                  <a:srgbClr val="000000"/>
                </a:solidFill>
                <a:effectLst/>
                <a:highlight>
                  <a:srgbClr val="FFFFFF"/>
                </a:highlight>
                <a:ea typeface="Calibri" panose="020F0502020204030204" pitchFamily="34" charset="0"/>
                <a:cs typeface="Times New Roman" panose="02020603050405020304" pitchFamily="18" charset="0"/>
              </a:rPr>
              <a:t>Set a clear and concise SMART objective for your marketing plan.</a:t>
            </a:r>
          </a:p>
          <a:p>
            <a:pPr marL="342900" lvl="0" indent="-342900">
              <a:lnSpc>
                <a:spcPct val="115000"/>
              </a:lnSpc>
              <a:spcBef>
                <a:spcPts val="450"/>
              </a:spcBef>
              <a:spcAft>
                <a:spcPts val="450"/>
              </a:spcAft>
              <a:buSzPts val="1000"/>
              <a:buFont typeface="Symbol" panose="05050102010706020507" pitchFamily="18" charset="2"/>
              <a:buChar char=""/>
              <a:tabLst>
                <a:tab pos="457200" algn="l"/>
              </a:tabLst>
            </a:pPr>
            <a:r>
              <a:rPr lang="en-GB" sz="1800" dirty="0">
                <a:solidFill>
                  <a:srgbClr val="000000"/>
                </a:solidFill>
                <a:effectLst/>
                <a:highlight>
                  <a:srgbClr val="FFFFFF"/>
                </a:highlight>
                <a:ea typeface="Calibri" panose="020F0502020204030204" pitchFamily="34" charset="0"/>
                <a:cs typeface="Times New Roman" panose="02020603050405020304" pitchFamily="18" charset="0"/>
              </a:rPr>
              <a:t>Justify your chosen target and explain how it aligns with the marketing goals.</a:t>
            </a:r>
          </a:p>
          <a:p>
            <a:pPr marL="228600">
              <a:lnSpc>
                <a:spcPct val="115000"/>
              </a:lnSpc>
              <a:spcBef>
                <a:spcPts val="450"/>
              </a:spcBef>
              <a:spcAft>
                <a:spcPts val="450"/>
              </a:spcAft>
            </a:pPr>
            <a:r>
              <a:rPr lang="en-GB" sz="1800" b="1" dirty="0">
                <a:solidFill>
                  <a:srgbClr val="000000"/>
                </a:solidFill>
                <a:effectLst/>
                <a:highlight>
                  <a:srgbClr val="FFFFFF"/>
                </a:highlight>
                <a:ea typeface="Calibri" panose="020F0502020204030204" pitchFamily="34" charset="0"/>
                <a:cs typeface="Times New Roman" panose="02020603050405020304" pitchFamily="18" charset="0"/>
              </a:rPr>
              <a:t>Strategy (300 Words):</a:t>
            </a:r>
            <a:endParaRPr lang="en-GB" sz="1800" dirty="0">
              <a:effectLst/>
              <a:highlight>
                <a:srgbClr val="FFFFFF"/>
              </a:highlight>
              <a:ea typeface="Calibri" panose="020F0502020204030204" pitchFamily="34" charset="0"/>
              <a:cs typeface="Times New Roman" panose="02020603050405020304" pitchFamily="18" charset="0"/>
            </a:endParaRPr>
          </a:p>
          <a:p>
            <a:pPr marL="342900" lvl="0" indent="-342900">
              <a:lnSpc>
                <a:spcPct val="115000"/>
              </a:lnSpc>
              <a:spcBef>
                <a:spcPts val="450"/>
              </a:spcBef>
              <a:spcAft>
                <a:spcPts val="450"/>
              </a:spcAft>
              <a:buSzPts val="1000"/>
              <a:buFont typeface="Symbol" panose="05050102010706020507" pitchFamily="18" charset="2"/>
              <a:buChar char=""/>
              <a:tabLst>
                <a:tab pos="457200" algn="l"/>
              </a:tabLst>
            </a:pPr>
            <a:r>
              <a:rPr lang="en-GB" sz="1800" dirty="0">
                <a:solidFill>
                  <a:srgbClr val="000000"/>
                </a:solidFill>
                <a:effectLst/>
                <a:highlight>
                  <a:srgbClr val="FFFFFF"/>
                </a:highlight>
                <a:ea typeface="Calibri" panose="020F0502020204030204" pitchFamily="34" charset="0"/>
                <a:cs typeface="Times New Roman" panose="02020603050405020304" pitchFamily="18" charset="0"/>
              </a:rPr>
              <a:t>Define the overall market strategy using Ansoff’s Matrix.</a:t>
            </a:r>
          </a:p>
          <a:p>
            <a:r>
              <a:rPr lang="en-GB" sz="1800" dirty="0">
                <a:solidFill>
                  <a:srgbClr val="000000"/>
                </a:solidFill>
                <a:effectLst/>
                <a:ea typeface="Calibri" panose="020F0502020204030204" pitchFamily="34" charset="0"/>
              </a:rPr>
              <a:t>Analyse the marketing mix for the event or tourist attraction, focusing on product differentiation, pricing strategies, placement (placemaking), packaging/branding, and the promotional mix. Reflect on in-class discussions around yield management, digital marketing, and performance analysis.</a:t>
            </a:r>
          </a:p>
          <a:p>
            <a:pPr marL="228600">
              <a:lnSpc>
                <a:spcPct val="115000"/>
              </a:lnSpc>
              <a:spcBef>
                <a:spcPts val="450"/>
              </a:spcBef>
              <a:spcAft>
                <a:spcPts val="450"/>
              </a:spcAft>
            </a:pPr>
            <a:r>
              <a:rPr lang="en-GB" sz="1800" b="1" dirty="0">
                <a:solidFill>
                  <a:srgbClr val="000000"/>
                </a:solidFill>
                <a:effectLst/>
                <a:highlight>
                  <a:srgbClr val="FFFFFF"/>
                </a:highlight>
                <a:ea typeface="Calibri" panose="020F0502020204030204" pitchFamily="34" charset="0"/>
                <a:cs typeface="Times New Roman" panose="02020603050405020304" pitchFamily="18" charset="0"/>
              </a:rPr>
              <a:t>Tactics (400 Words):</a:t>
            </a:r>
            <a:endParaRPr lang="en-GB" sz="1800" dirty="0">
              <a:effectLst/>
              <a:highlight>
                <a:srgbClr val="FFFFFF"/>
              </a:highlight>
              <a:ea typeface="Calibri" panose="020F0502020204030204" pitchFamily="34" charset="0"/>
              <a:cs typeface="Times New Roman" panose="02020603050405020304" pitchFamily="18" charset="0"/>
            </a:endParaRPr>
          </a:p>
          <a:p>
            <a:pPr marL="228600">
              <a:lnSpc>
                <a:spcPct val="115000"/>
              </a:lnSpc>
              <a:spcBef>
                <a:spcPts val="450"/>
              </a:spcBef>
              <a:spcAft>
                <a:spcPts val="450"/>
              </a:spcAft>
            </a:pPr>
            <a:r>
              <a:rPr lang="en-GB" sz="1800" dirty="0">
                <a:solidFill>
                  <a:srgbClr val="000000"/>
                </a:solidFill>
                <a:effectLst/>
                <a:highlight>
                  <a:srgbClr val="FFFFFF"/>
                </a:highlight>
                <a:ea typeface="Calibri" panose="020F0502020204030204" pitchFamily="34" charset="0"/>
                <a:cs typeface="Times New Roman" panose="02020603050405020304" pitchFamily="18" charset="0"/>
              </a:rPr>
              <a:t>Develop tactical strategies using the RACE framework and the Communications Mix, focusing on addressing the target market’s specific needs and behaviours.</a:t>
            </a:r>
            <a:endParaRPr lang="en-GB" sz="1800" dirty="0">
              <a:effectLst/>
              <a:highlight>
                <a:srgbClr val="FFFFFF"/>
              </a:highlight>
              <a:ea typeface="Calibri" panose="020F0502020204030204" pitchFamily="34" charset="0"/>
              <a:cs typeface="Times New Roman" panose="02020603050405020304" pitchFamily="18" charset="0"/>
            </a:endParaRPr>
          </a:p>
          <a:p>
            <a:pPr marL="228600">
              <a:lnSpc>
                <a:spcPct val="115000"/>
              </a:lnSpc>
              <a:spcBef>
                <a:spcPts val="450"/>
              </a:spcBef>
              <a:spcAft>
                <a:spcPts val="450"/>
              </a:spcAft>
            </a:pPr>
            <a:r>
              <a:rPr lang="en-GB" sz="1800" dirty="0">
                <a:solidFill>
                  <a:srgbClr val="000000"/>
                </a:solidFill>
                <a:effectLst/>
                <a:highlight>
                  <a:srgbClr val="FFFFFF"/>
                </a:highlight>
                <a:ea typeface="Calibri" panose="020F0502020204030204" pitchFamily="34" charset="0"/>
                <a:cs typeface="Times New Roman" panose="02020603050405020304" pitchFamily="18" charset="0"/>
              </a:rPr>
              <a:t>Leverage in-class discussions on digital marketing tactics, website impacts, consumer databases, social media, and influencer marketing.</a:t>
            </a:r>
            <a:endParaRPr lang="en-GB" sz="1800" dirty="0">
              <a:effectLst/>
              <a:highlight>
                <a:srgbClr val="FFFFFF"/>
              </a:highlight>
              <a:ea typeface="Calibri" panose="020F0502020204030204" pitchFamily="34" charset="0"/>
              <a:cs typeface="Times New Roman" panose="02020603050405020304" pitchFamily="18" charset="0"/>
            </a:endParaRPr>
          </a:p>
          <a:p>
            <a:r>
              <a:rPr lang="en-GB" sz="1800" dirty="0">
                <a:solidFill>
                  <a:srgbClr val="000000"/>
                </a:solidFill>
                <a:effectLst/>
                <a:ea typeface="Calibri" panose="020F0502020204030204" pitchFamily="34" charset="0"/>
              </a:rPr>
              <a:t>Analyse current social media and digital presence using </a:t>
            </a:r>
            <a:r>
              <a:rPr lang="en-GB" sz="1800" dirty="0" err="1">
                <a:solidFill>
                  <a:srgbClr val="000000"/>
                </a:solidFill>
                <a:effectLst/>
                <a:ea typeface="Calibri" panose="020F0502020204030204" pitchFamily="34" charset="0"/>
              </a:rPr>
              <a:t>SimilarWeb</a:t>
            </a:r>
            <a:r>
              <a:rPr lang="en-GB" sz="1800" dirty="0">
                <a:solidFill>
                  <a:srgbClr val="000000"/>
                </a:solidFill>
                <a:effectLst/>
                <a:ea typeface="Calibri" panose="020F0502020204030204" pitchFamily="34" charset="0"/>
              </a:rPr>
              <a:t>, and provide recommendations to enhance engagement and customer experience through social influencers, travel blogs, and online reviews (e.g., TripAdvisor).</a:t>
            </a:r>
            <a:endParaRPr lang="en-GB" dirty="0"/>
          </a:p>
        </p:txBody>
      </p:sp>
    </p:spTree>
    <p:extLst>
      <p:ext uri="{BB962C8B-B14F-4D97-AF65-F5344CB8AC3E}">
        <p14:creationId xmlns:p14="http://schemas.microsoft.com/office/powerpoint/2010/main" val="1697987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8CD449-7778-CDE1-F5A4-4267D2D3B123}"/>
              </a:ext>
            </a:extLst>
          </p:cNvPr>
          <p:cNvSpPr>
            <a:spLocks noGrp="1"/>
          </p:cNvSpPr>
          <p:nvPr>
            <p:ph idx="1"/>
          </p:nvPr>
        </p:nvSpPr>
        <p:spPr>
          <a:xfrm>
            <a:off x="157264" y="152468"/>
            <a:ext cx="11846668" cy="5664672"/>
          </a:xfrm>
        </p:spPr>
        <p:txBody>
          <a:bodyPr>
            <a:normAutofit/>
          </a:bodyPr>
          <a:lstStyle/>
          <a:p>
            <a:pPr marL="228600">
              <a:lnSpc>
                <a:spcPct val="115000"/>
              </a:lnSpc>
              <a:spcBef>
                <a:spcPts val="450"/>
              </a:spcBef>
              <a:spcAft>
                <a:spcPts val="450"/>
              </a:spcAft>
            </a:pPr>
            <a:r>
              <a:rPr lang="en-GB" sz="1800" b="1" dirty="0">
                <a:solidFill>
                  <a:srgbClr val="000000"/>
                </a:solidFill>
                <a:effectLst/>
                <a:highlight>
                  <a:srgbClr val="FFFFFF"/>
                </a:highlight>
                <a:ea typeface="Calibri" panose="020F0502020204030204" pitchFamily="34" charset="0"/>
                <a:cs typeface="Times New Roman" panose="02020603050405020304" pitchFamily="18" charset="0"/>
              </a:rPr>
              <a:t>Action (100 Words):</a:t>
            </a:r>
            <a:endParaRPr lang="en-GB" sz="1800" dirty="0">
              <a:effectLst/>
              <a:highlight>
                <a:srgbClr val="FFFFFF"/>
              </a:highlight>
              <a:ea typeface="Calibri" panose="020F0502020204030204" pitchFamily="34" charset="0"/>
              <a:cs typeface="Times New Roman" panose="02020603050405020304" pitchFamily="18" charset="0"/>
            </a:endParaRPr>
          </a:p>
          <a:p>
            <a:pPr marL="342900" lvl="0" indent="-342900">
              <a:lnSpc>
                <a:spcPct val="115000"/>
              </a:lnSpc>
              <a:spcBef>
                <a:spcPts val="450"/>
              </a:spcBef>
              <a:spcAft>
                <a:spcPts val="450"/>
              </a:spcAft>
              <a:buSzPts val="1000"/>
              <a:buFont typeface="Symbol" panose="05050102010706020507" pitchFamily="18" charset="2"/>
              <a:buChar char=""/>
              <a:tabLst>
                <a:tab pos="457200" algn="l"/>
              </a:tabLst>
            </a:pPr>
            <a:r>
              <a:rPr lang="en-GB" sz="1800" dirty="0">
                <a:solidFill>
                  <a:srgbClr val="000000"/>
                </a:solidFill>
                <a:effectLst/>
                <a:highlight>
                  <a:srgbClr val="FFFFFF"/>
                </a:highlight>
                <a:ea typeface="Calibri" panose="020F0502020204030204" pitchFamily="34" charset="0"/>
                <a:cs typeface="Times New Roman" panose="02020603050405020304" pitchFamily="18" charset="0"/>
              </a:rPr>
              <a:t>Justify the chosen marketing channels and schedule, explaining what informed your decisions.</a:t>
            </a:r>
          </a:p>
          <a:p>
            <a:pPr marL="228600">
              <a:lnSpc>
                <a:spcPct val="115000"/>
              </a:lnSpc>
              <a:spcBef>
                <a:spcPts val="450"/>
              </a:spcBef>
              <a:spcAft>
                <a:spcPts val="450"/>
              </a:spcAft>
            </a:pPr>
            <a:r>
              <a:rPr lang="en-GB" sz="1800" b="1" dirty="0">
                <a:solidFill>
                  <a:srgbClr val="000000"/>
                </a:solidFill>
                <a:effectLst/>
                <a:highlight>
                  <a:srgbClr val="FFFFFF"/>
                </a:highlight>
                <a:ea typeface="Calibri" panose="020F0502020204030204" pitchFamily="34" charset="0"/>
                <a:cs typeface="Times New Roman" panose="02020603050405020304" pitchFamily="18" charset="0"/>
              </a:rPr>
              <a:t>Control (150 Words):</a:t>
            </a:r>
            <a:endParaRPr lang="en-GB" sz="1800" dirty="0">
              <a:effectLst/>
              <a:highlight>
                <a:srgbClr val="FFFFFF"/>
              </a:highlight>
              <a:ea typeface="Calibri" panose="020F0502020204030204" pitchFamily="34" charset="0"/>
              <a:cs typeface="Times New Roman" panose="02020603050405020304" pitchFamily="18" charset="0"/>
            </a:endParaRPr>
          </a:p>
          <a:p>
            <a:pPr marL="342900" lvl="0" indent="-342900">
              <a:lnSpc>
                <a:spcPct val="115000"/>
              </a:lnSpc>
              <a:spcBef>
                <a:spcPts val="450"/>
              </a:spcBef>
              <a:spcAft>
                <a:spcPts val="450"/>
              </a:spcAft>
              <a:buSzPts val="1000"/>
              <a:buFont typeface="Symbol" panose="05050102010706020507" pitchFamily="18" charset="2"/>
              <a:buChar char=""/>
              <a:tabLst>
                <a:tab pos="457200" algn="l"/>
              </a:tabLst>
            </a:pPr>
            <a:r>
              <a:rPr lang="en-GB" sz="1800" dirty="0">
                <a:solidFill>
                  <a:srgbClr val="000000"/>
                </a:solidFill>
                <a:effectLst/>
                <a:highlight>
                  <a:srgbClr val="FFFFFF"/>
                </a:highlight>
                <a:ea typeface="Calibri" panose="020F0502020204030204" pitchFamily="34" charset="0"/>
                <a:cs typeface="Times New Roman" panose="02020603050405020304" pitchFamily="18" charset="0"/>
              </a:rPr>
              <a:t>Discuss how you will measure the success of your marketing plan.</a:t>
            </a:r>
          </a:p>
          <a:p>
            <a:r>
              <a:rPr lang="en-GB" sz="1800" dirty="0">
                <a:solidFill>
                  <a:srgbClr val="000000"/>
                </a:solidFill>
                <a:effectLst/>
                <a:ea typeface="Calibri" panose="020F0502020204030204" pitchFamily="34" charset="0"/>
              </a:rPr>
              <a:t>Identify key performance indicators (KPIs) such as new customers, social media interactions, web searches, and profits, and explain how these will track progress</a:t>
            </a:r>
            <a:endParaRPr lang="en-GB" sz="1800" dirty="0">
              <a:solidFill>
                <a:srgbClr val="000000"/>
              </a:solidFill>
              <a:highlight>
                <a:srgbClr val="FFFFFF"/>
              </a:highlight>
              <a:ea typeface="Calibri" panose="020F0502020204030204" pitchFamily="34" charset="0"/>
              <a:cs typeface="Times New Roman" panose="02020603050405020304" pitchFamily="18" charset="0"/>
            </a:endParaRPr>
          </a:p>
          <a:p>
            <a:pPr marL="228600">
              <a:lnSpc>
                <a:spcPct val="115000"/>
              </a:lnSpc>
              <a:spcBef>
                <a:spcPts val="450"/>
              </a:spcBef>
              <a:spcAft>
                <a:spcPts val="450"/>
              </a:spcAft>
            </a:pPr>
            <a:r>
              <a:rPr lang="en-GB" sz="1800" b="1" dirty="0">
                <a:solidFill>
                  <a:srgbClr val="000000"/>
                </a:solidFill>
                <a:effectLst/>
                <a:highlight>
                  <a:srgbClr val="FFFFFF"/>
                </a:highlight>
                <a:ea typeface="Calibri" panose="020F0502020204030204" pitchFamily="34" charset="0"/>
                <a:cs typeface="Times New Roman" panose="02020603050405020304" pitchFamily="18" charset="0"/>
              </a:rPr>
              <a:t>Conclusion (100 Words):</a:t>
            </a:r>
            <a:endParaRPr lang="en-GB" sz="1800" dirty="0">
              <a:effectLst/>
              <a:highlight>
                <a:srgbClr val="FFFFFF"/>
              </a:highlight>
              <a:ea typeface="Calibri" panose="020F0502020204030204" pitchFamily="34" charset="0"/>
              <a:cs typeface="Times New Roman" panose="02020603050405020304" pitchFamily="18" charset="0"/>
            </a:endParaRPr>
          </a:p>
          <a:p>
            <a:pPr marL="342900" lvl="0" indent="-342900">
              <a:lnSpc>
                <a:spcPct val="115000"/>
              </a:lnSpc>
              <a:spcBef>
                <a:spcPts val="450"/>
              </a:spcBef>
              <a:spcAft>
                <a:spcPts val="450"/>
              </a:spcAft>
              <a:buSzPts val="1000"/>
              <a:buFont typeface="Symbol" panose="05050102010706020507" pitchFamily="18" charset="2"/>
              <a:buChar char=""/>
              <a:tabLst>
                <a:tab pos="457200" algn="l"/>
              </a:tabLst>
            </a:pPr>
            <a:r>
              <a:rPr lang="en-GB" sz="1800" dirty="0">
                <a:solidFill>
                  <a:srgbClr val="000000"/>
                </a:solidFill>
                <a:effectLst/>
                <a:highlight>
                  <a:srgbClr val="FFFFFF"/>
                </a:highlight>
                <a:ea typeface="Calibri" panose="020F0502020204030204" pitchFamily="34" charset="0"/>
                <a:cs typeface="Times New Roman" panose="02020603050405020304" pitchFamily="18" charset="0"/>
              </a:rPr>
              <a:t>Summarize the key challenges identified in your marketing plan and provide recommendations for overcoming these challenges in future campaigns.</a:t>
            </a:r>
          </a:p>
          <a:p>
            <a:pPr marL="228600">
              <a:lnSpc>
                <a:spcPct val="115000"/>
              </a:lnSpc>
              <a:spcBef>
                <a:spcPts val="450"/>
              </a:spcBef>
              <a:spcAft>
                <a:spcPts val="450"/>
              </a:spcAft>
            </a:pPr>
            <a:r>
              <a:rPr lang="en-GB" sz="1800" b="1" dirty="0">
                <a:solidFill>
                  <a:srgbClr val="222222"/>
                </a:solidFill>
                <a:effectLst/>
                <a:highlight>
                  <a:srgbClr val="FFFFFF"/>
                </a:highlight>
                <a:ea typeface="Times New Roman" panose="02020603050405020304" pitchFamily="18" charset="0"/>
                <a:cs typeface="Times New Roman" panose="02020603050405020304" pitchFamily="18" charset="0"/>
              </a:rPr>
              <a:t>References</a:t>
            </a:r>
            <a:endParaRPr lang="en-GB" sz="1800" dirty="0">
              <a:effectLst/>
              <a:highlight>
                <a:srgbClr val="FFFFFF"/>
              </a:highlight>
              <a:ea typeface="Calibri" panose="020F0502020204030204" pitchFamily="34" charset="0"/>
              <a:cs typeface="Times New Roman" panose="02020603050405020304" pitchFamily="18" charset="0"/>
            </a:endParaRPr>
          </a:p>
          <a:p>
            <a:pPr>
              <a:lnSpc>
                <a:spcPct val="115000"/>
              </a:lnSpc>
              <a:spcAft>
                <a:spcPts val="1000"/>
              </a:spcAft>
            </a:pPr>
            <a:r>
              <a:rPr lang="en-GB" sz="1800" dirty="0">
                <a:solidFill>
                  <a:srgbClr val="222222"/>
                </a:solidFill>
                <a:effectLst/>
                <a:highlight>
                  <a:srgbClr val="FFFFFF"/>
                </a:highlight>
                <a:ea typeface="Times New Roman" panose="02020603050405020304" pitchFamily="18" charset="0"/>
                <a:cs typeface="Times New Roman" panose="02020603050405020304" pitchFamily="18" charset="0"/>
              </a:rPr>
              <a:t>You will be expected to use credible reference sources (minimum of 15) for information used within your marketing plan. Your references are not part of the word count.</a:t>
            </a:r>
            <a:endParaRPr lang="en-GB" sz="1800" dirty="0">
              <a:effectLst/>
              <a:highlight>
                <a:srgbClr val="FFFFFF"/>
              </a:highlight>
              <a:ea typeface="Calibri" panose="020F0502020204030204" pitchFamily="34" charset="0"/>
              <a:cs typeface="Times New Roman" panose="02020603050405020304" pitchFamily="18" charset="0"/>
            </a:endParaRPr>
          </a:p>
          <a:p>
            <a:endParaRPr lang="en-GB" sz="1800" dirty="0">
              <a:solidFill>
                <a:srgbClr val="000000"/>
              </a:solidFill>
              <a:effectLst/>
              <a:highlight>
                <a:srgbClr val="FFFFFF"/>
              </a:highligh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113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r>
              <a:rPr lang="en-GB" dirty="0">
                <a:solidFill>
                  <a:schemeClr val="tx1"/>
                </a:solidFill>
              </a:rPr>
              <a:t>Before we start our journey into Marketing.</a:t>
            </a:r>
            <a:br>
              <a:rPr lang="en-GB" dirty="0">
                <a:solidFill>
                  <a:schemeClr val="tx1"/>
                </a:solidFill>
              </a:rPr>
            </a:br>
            <a:br>
              <a:rPr lang="en-GB" dirty="0">
                <a:solidFill>
                  <a:schemeClr val="tx1"/>
                </a:solidFill>
              </a:rPr>
            </a:br>
            <a:r>
              <a:rPr lang="en-GB" dirty="0">
                <a:solidFill>
                  <a:schemeClr val="tx1"/>
                </a:solidFill>
              </a:rPr>
              <a:t>We are going to take a 10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874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Video 22" descr="3D Machine Parts">
            <a:extLst>
              <a:ext uri="{FF2B5EF4-FFF2-40B4-BE49-F238E27FC236}">
                <a16:creationId xmlns:a16="http://schemas.microsoft.com/office/drawing/2014/main" id="{0BBA7B3D-FF6D-9617-F12A-222C44F87E4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3"/>
          <a:stretch/>
        </p:blipFill>
        <p:spPr>
          <a:xfrm>
            <a:off x="20" y="10"/>
            <a:ext cx="12191979" cy="6857990"/>
          </a:xfrm>
          <a:prstGeom prst="rect">
            <a:avLst/>
          </a:prstGeom>
        </p:spPr>
      </p:pic>
      <p:sp>
        <p:nvSpPr>
          <p:cNvPr id="24" name="Freeform: Shape 8">
            <a:extLst>
              <a:ext uri="{FF2B5EF4-FFF2-40B4-BE49-F238E27FC236}">
                <a16:creationId xmlns:a16="http://schemas.microsoft.com/office/drawing/2014/main" id="{892943C2-D6C0-8B6D-C70C-0283EFBF6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756552">
            <a:off x="6441479" y="1279421"/>
            <a:ext cx="4348870" cy="4299157"/>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558783 w 4778827"/>
              <a:gd name="connsiteY0" fmla="*/ 408 h 5085392"/>
              <a:gd name="connsiteX1" fmla="*/ 3907953 w 4778827"/>
              <a:gd name="connsiteY1" fmla="*/ 443183 h 5085392"/>
              <a:gd name="connsiteX2" fmla="*/ 4760478 w 4778827"/>
              <a:gd name="connsiteY2" fmla="*/ 1709485 h 5085392"/>
              <a:gd name="connsiteX3" fmla="*/ 4475600 w 4778827"/>
              <a:gd name="connsiteY3" fmla="*/ 3612666 h 5085392"/>
              <a:gd name="connsiteX4" fmla="*/ 3925643 w 4778827"/>
              <a:gd name="connsiteY4" fmla="*/ 5027118 h 5085392"/>
              <a:gd name="connsiteX5" fmla="*/ 1099105 w 4778827"/>
              <a:gd name="connsiteY5" fmla="*/ 4460815 h 5085392"/>
              <a:gd name="connsiteX6" fmla="*/ 41023 w 4778827"/>
              <a:gd name="connsiteY6" fmla="*/ 3037483 h 5085392"/>
              <a:gd name="connsiteX7" fmla="*/ 507755 w 4778827"/>
              <a:gd name="connsiteY7" fmla="*/ 676688 h 5085392"/>
              <a:gd name="connsiteX8" fmla="*/ 2558783 w 4778827"/>
              <a:gd name="connsiteY8" fmla="*/ 408 h 5085392"/>
              <a:gd name="connsiteX0" fmla="*/ 2558783 w 4801077"/>
              <a:gd name="connsiteY0" fmla="*/ 408 h 5085392"/>
              <a:gd name="connsiteX1" fmla="*/ 3907953 w 4801077"/>
              <a:gd name="connsiteY1" fmla="*/ 443183 h 5085392"/>
              <a:gd name="connsiteX2" fmla="*/ 4760478 w 4801077"/>
              <a:gd name="connsiteY2" fmla="*/ 1709485 h 5085392"/>
              <a:gd name="connsiteX3" fmla="*/ 4651817 w 4801077"/>
              <a:gd name="connsiteY3" fmla="*/ 4122731 h 5085392"/>
              <a:gd name="connsiteX4" fmla="*/ 3925643 w 4801077"/>
              <a:gd name="connsiteY4" fmla="*/ 5027118 h 5085392"/>
              <a:gd name="connsiteX5" fmla="*/ 1099105 w 4801077"/>
              <a:gd name="connsiteY5" fmla="*/ 4460815 h 5085392"/>
              <a:gd name="connsiteX6" fmla="*/ 41023 w 4801077"/>
              <a:gd name="connsiteY6" fmla="*/ 3037483 h 5085392"/>
              <a:gd name="connsiteX7" fmla="*/ 507755 w 4801077"/>
              <a:gd name="connsiteY7" fmla="*/ 676688 h 5085392"/>
              <a:gd name="connsiteX8" fmla="*/ 2558783 w 4801077"/>
              <a:gd name="connsiteY8" fmla="*/ 408 h 5085392"/>
              <a:gd name="connsiteX0" fmla="*/ 2558783 w 4801811"/>
              <a:gd name="connsiteY0" fmla="*/ 408 h 5281687"/>
              <a:gd name="connsiteX1" fmla="*/ 3907953 w 4801811"/>
              <a:gd name="connsiteY1" fmla="*/ 443183 h 5281687"/>
              <a:gd name="connsiteX2" fmla="*/ 4760478 w 4801811"/>
              <a:gd name="connsiteY2" fmla="*/ 1709485 h 5281687"/>
              <a:gd name="connsiteX3" fmla="*/ 4651817 w 4801811"/>
              <a:gd name="connsiteY3" fmla="*/ 4122731 h 5281687"/>
              <a:gd name="connsiteX4" fmla="*/ 3905311 w 4801811"/>
              <a:gd name="connsiteY4" fmla="*/ 5235782 h 5281687"/>
              <a:gd name="connsiteX5" fmla="*/ 1099105 w 4801811"/>
              <a:gd name="connsiteY5" fmla="*/ 4460815 h 5281687"/>
              <a:gd name="connsiteX6" fmla="*/ 41023 w 4801811"/>
              <a:gd name="connsiteY6" fmla="*/ 3037483 h 5281687"/>
              <a:gd name="connsiteX7" fmla="*/ 507755 w 4801811"/>
              <a:gd name="connsiteY7" fmla="*/ 676688 h 5281687"/>
              <a:gd name="connsiteX8" fmla="*/ 2558783 w 4801811"/>
              <a:gd name="connsiteY8" fmla="*/ 408 h 5281687"/>
              <a:gd name="connsiteX0" fmla="*/ 2555058 w 4798086"/>
              <a:gd name="connsiteY0" fmla="*/ 408 h 5281687"/>
              <a:gd name="connsiteX1" fmla="*/ 3904228 w 4798086"/>
              <a:gd name="connsiteY1" fmla="*/ 443183 h 5281687"/>
              <a:gd name="connsiteX2" fmla="*/ 4756753 w 4798086"/>
              <a:gd name="connsiteY2" fmla="*/ 1709485 h 5281687"/>
              <a:gd name="connsiteX3" fmla="*/ 4648092 w 4798086"/>
              <a:gd name="connsiteY3" fmla="*/ 4122731 h 5281687"/>
              <a:gd name="connsiteX4" fmla="*/ 3901586 w 4798086"/>
              <a:gd name="connsiteY4" fmla="*/ 5235782 h 5281687"/>
              <a:gd name="connsiteX5" fmla="*/ 1095380 w 4798086"/>
              <a:gd name="connsiteY5" fmla="*/ 4460815 h 5281687"/>
              <a:gd name="connsiteX6" fmla="*/ 37298 w 4798086"/>
              <a:gd name="connsiteY6" fmla="*/ 3037483 h 5281687"/>
              <a:gd name="connsiteX7" fmla="*/ 537918 w 4798086"/>
              <a:gd name="connsiteY7" fmla="*/ 437112 h 5281687"/>
              <a:gd name="connsiteX8" fmla="*/ 2555058 w 4798086"/>
              <a:gd name="connsiteY8" fmla="*/ 408 h 5281687"/>
              <a:gd name="connsiteX0" fmla="*/ 2417484 w 4796063"/>
              <a:gd name="connsiteY0" fmla="*/ 237 h 5505635"/>
              <a:gd name="connsiteX1" fmla="*/ 3902205 w 4796063"/>
              <a:gd name="connsiteY1" fmla="*/ 667131 h 5505635"/>
              <a:gd name="connsiteX2" fmla="*/ 4754730 w 4796063"/>
              <a:gd name="connsiteY2" fmla="*/ 1933433 h 5505635"/>
              <a:gd name="connsiteX3" fmla="*/ 4646069 w 4796063"/>
              <a:gd name="connsiteY3" fmla="*/ 4346679 h 5505635"/>
              <a:gd name="connsiteX4" fmla="*/ 3899563 w 4796063"/>
              <a:gd name="connsiteY4" fmla="*/ 5459730 h 5505635"/>
              <a:gd name="connsiteX5" fmla="*/ 1093357 w 4796063"/>
              <a:gd name="connsiteY5" fmla="*/ 4684763 h 5505635"/>
              <a:gd name="connsiteX6" fmla="*/ 35275 w 4796063"/>
              <a:gd name="connsiteY6" fmla="*/ 3261431 h 5505635"/>
              <a:gd name="connsiteX7" fmla="*/ 535895 w 4796063"/>
              <a:gd name="connsiteY7" fmla="*/ 661060 h 5505635"/>
              <a:gd name="connsiteX8" fmla="*/ 2417484 w 4796063"/>
              <a:gd name="connsiteY8" fmla="*/ 237 h 5505635"/>
              <a:gd name="connsiteX0" fmla="*/ 2417484 w 4796063"/>
              <a:gd name="connsiteY0" fmla="*/ 237 h 5505635"/>
              <a:gd name="connsiteX1" fmla="*/ 3902205 w 4796063"/>
              <a:gd name="connsiteY1" fmla="*/ 667131 h 5505635"/>
              <a:gd name="connsiteX2" fmla="*/ 4754730 w 4796063"/>
              <a:gd name="connsiteY2" fmla="*/ 1933433 h 5505635"/>
              <a:gd name="connsiteX3" fmla="*/ 4646069 w 4796063"/>
              <a:gd name="connsiteY3" fmla="*/ 4346679 h 5505635"/>
              <a:gd name="connsiteX4" fmla="*/ 3899563 w 4796063"/>
              <a:gd name="connsiteY4" fmla="*/ 5459730 h 5505635"/>
              <a:gd name="connsiteX5" fmla="*/ 1093357 w 4796063"/>
              <a:gd name="connsiteY5" fmla="*/ 4684763 h 5505635"/>
              <a:gd name="connsiteX6" fmla="*/ 35275 w 4796063"/>
              <a:gd name="connsiteY6" fmla="*/ 3261431 h 5505635"/>
              <a:gd name="connsiteX7" fmla="*/ 535895 w 4796063"/>
              <a:gd name="connsiteY7" fmla="*/ 661060 h 5505635"/>
              <a:gd name="connsiteX8" fmla="*/ 2417484 w 4796063"/>
              <a:gd name="connsiteY8" fmla="*/ 237 h 5505635"/>
              <a:gd name="connsiteX0" fmla="*/ 2486248 w 4797051"/>
              <a:gd name="connsiteY0" fmla="*/ 309 h 5382055"/>
              <a:gd name="connsiteX1" fmla="*/ 3903193 w 4797051"/>
              <a:gd name="connsiteY1" fmla="*/ 543551 h 5382055"/>
              <a:gd name="connsiteX2" fmla="*/ 4755718 w 4797051"/>
              <a:gd name="connsiteY2" fmla="*/ 1809853 h 5382055"/>
              <a:gd name="connsiteX3" fmla="*/ 4647057 w 4797051"/>
              <a:gd name="connsiteY3" fmla="*/ 4223099 h 5382055"/>
              <a:gd name="connsiteX4" fmla="*/ 3900551 w 4797051"/>
              <a:gd name="connsiteY4" fmla="*/ 5336150 h 5382055"/>
              <a:gd name="connsiteX5" fmla="*/ 1094345 w 4797051"/>
              <a:gd name="connsiteY5" fmla="*/ 4561183 h 5382055"/>
              <a:gd name="connsiteX6" fmla="*/ 36263 w 4797051"/>
              <a:gd name="connsiteY6" fmla="*/ 3137851 h 5382055"/>
              <a:gd name="connsiteX7" fmla="*/ 536883 w 4797051"/>
              <a:gd name="connsiteY7" fmla="*/ 537480 h 5382055"/>
              <a:gd name="connsiteX8" fmla="*/ 2486248 w 4797051"/>
              <a:gd name="connsiteY8" fmla="*/ 309 h 5382055"/>
              <a:gd name="connsiteX0" fmla="*/ 2478737 w 4789540"/>
              <a:gd name="connsiteY0" fmla="*/ 309 h 5382055"/>
              <a:gd name="connsiteX1" fmla="*/ 3895682 w 4789540"/>
              <a:gd name="connsiteY1" fmla="*/ 543551 h 5382055"/>
              <a:gd name="connsiteX2" fmla="*/ 4748207 w 4789540"/>
              <a:gd name="connsiteY2" fmla="*/ 1809853 h 5382055"/>
              <a:gd name="connsiteX3" fmla="*/ 4639546 w 4789540"/>
              <a:gd name="connsiteY3" fmla="*/ 4223099 h 5382055"/>
              <a:gd name="connsiteX4" fmla="*/ 3893040 w 4789540"/>
              <a:gd name="connsiteY4" fmla="*/ 5336150 h 5382055"/>
              <a:gd name="connsiteX5" fmla="*/ 1086834 w 4789540"/>
              <a:gd name="connsiteY5" fmla="*/ 4561183 h 5382055"/>
              <a:gd name="connsiteX6" fmla="*/ 28752 w 4789540"/>
              <a:gd name="connsiteY6" fmla="*/ 3137851 h 5382055"/>
              <a:gd name="connsiteX7" fmla="*/ 529372 w 4789540"/>
              <a:gd name="connsiteY7" fmla="*/ 537480 h 5382055"/>
              <a:gd name="connsiteX8" fmla="*/ 2478737 w 4789540"/>
              <a:gd name="connsiteY8" fmla="*/ 309 h 5382055"/>
              <a:gd name="connsiteX0" fmla="*/ 2478737 w 4789540"/>
              <a:gd name="connsiteY0" fmla="*/ 161 h 5381907"/>
              <a:gd name="connsiteX1" fmla="*/ 4397222 w 4789540"/>
              <a:gd name="connsiteY1" fmla="*/ 922088 h 5381907"/>
              <a:gd name="connsiteX2" fmla="*/ 4748207 w 4789540"/>
              <a:gd name="connsiteY2" fmla="*/ 1809705 h 5381907"/>
              <a:gd name="connsiteX3" fmla="*/ 4639546 w 4789540"/>
              <a:gd name="connsiteY3" fmla="*/ 4222951 h 5381907"/>
              <a:gd name="connsiteX4" fmla="*/ 3893040 w 4789540"/>
              <a:gd name="connsiteY4" fmla="*/ 5336002 h 5381907"/>
              <a:gd name="connsiteX5" fmla="*/ 1086834 w 4789540"/>
              <a:gd name="connsiteY5" fmla="*/ 4561035 h 5381907"/>
              <a:gd name="connsiteX6" fmla="*/ 28752 w 4789540"/>
              <a:gd name="connsiteY6" fmla="*/ 3137703 h 5381907"/>
              <a:gd name="connsiteX7" fmla="*/ 529372 w 4789540"/>
              <a:gd name="connsiteY7" fmla="*/ 537332 h 5381907"/>
              <a:gd name="connsiteX8" fmla="*/ 2478737 w 4789540"/>
              <a:gd name="connsiteY8" fmla="*/ 161 h 5381907"/>
              <a:gd name="connsiteX0" fmla="*/ 2478737 w 4951182"/>
              <a:gd name="connsiteY0" fmla="*/ 161 h 5381907"/>
              <a:gd name="connsiteX1" fmla="*/ 4397222 w 4951182"/>
              <a:gd name="connsiteY1" fmla="*/ 922088 h 5381907"/>
              <a:gd name="connsiteX2" fmla="*/ 4931201 w 4951182"/>
              <a:gd name="connsiteY2" fmla="*/ 2412509 h 5381907"/>
              <a:gd name="connsiteX3" fmla="*/ 4639546 w 4951182"/>
              <a:gd name="connsiteY3" fmla="*/ 4222951 h 5381907"/>
              <a:gd name="connsiteX4" fmla="*/ 3893040 w 4951182"/>
              <a:gd name="connsiteY4" fmla="*/ 5336002 h 5381907"/>
              <a:gd name="connsiteX5" fmla="*/ 1086834 w 4951182"/>
              <a:gd name="connsiteY5" fmla="*/ 4561035 h 5381907"/>
              <a:gd name="connsiteX6" fmla="*/ 28752 w 4951182"/>
              <a:gd name="connsiteY6" fmla="*/ 3137703 h 5381907"/>
              <a:gd name="connsiteX7" fmla="*/ 529372 w 4951182"/>
              <a:gd name="connsiteY7" fmla="*/ 537332 h 5381907"/>
              <a:gd name="connsiteX8" fmla="*/ 2478737 w 4951182"/>
              <a:gd name="connsiteY8" fmla="*/ 161 h 5381907"/>
              <a:gd name="connsiteX0" fmla="*/ 2478737 w 4951182"/>
              <a:gd name="connsiteY0" fmla="*/ 161 h 5381907"/>
              <a:gd name="connsiteX1" fmla="*/ 4397222 w 4951182"/>
              <a:gd name="connsiteY1" fmla="*/ 922088 h 5381907"/>
              <a:gd name="connsiteX2" fmla="*/ 4931201 w 4951182"/>
              <a:gd name="connsiteY2" fmla="*/ 2412509 h 5381907"/>
              <a:gd name="connsiteX3" fmla="*/ 4639546 w 4951182"/>
              <a:gd name="connsiteY3" fmla="*/ 4222951 h 5381907"/>
              <a:gd name="connsiteX4" fmla="*/ 3893040 w 4951182"/>
              <a:gd name="connsiteY4" fmla="*/ 5336002 h 5381907"/>
              <a:gd name="connsiteX5" fmla="*/ 1086834 w 4951182"/>
              <a:gd name="connsiteY5" fmla="*/ 4561035 h 5381907"/>
              <a:gd name="connsiteX6" fmla="*/ 28752 w 4951182"/>
              <a:gd name="connsiteY6" fmla="*/ 3137703 h 5381907"/>
              <a:gd name="connsiteX7" fmla="*/ 529372 w 4951182"/>
              <a:gd name="connsiteY7" fmla="*/ 537332 h 5381907"/>
              <a:gd name="connsiteX8" fmla="*/ 2478737 w 4951182"/>
              <a:gd name="connsiteY8" fmla="*/ 161 h 5381907"/>
              <a:gd name="connsiteX0" fmla="*/ 2478737 w 4951182"/>
              <a:gd name="connsiteY0" fmla="*/ 161 h 5381907"/>
              <a:gd name="connsiteX1" fmla="*/ 4397222 w 4951182"/>
              <a:gd name="connsiteY1" fmla="*/ 922088 h 5381907"/>
              <a:gd name="connsiteX2" fmla="*/ 4931201 w 4951182"/>
              <a:gd name="connsiteY2" fmla="*/ 2412509 h 5381907"/>
              <a:gd name="connsiteX3" fmla="*/ 4639546 w 4951182"/>
              <a:gd name="connsiteY3" fmla="*/ 4222951 h 5381907"/>
              <a:gd name="connsiteX4" fmla="*/ 3893040 w 4951182"/>
              <a:gd name="connsiteY4" fmla="*/ 5336002 h 5381907"/>
              <a:gd name="connsiteX5" fmla="*/ 1086834 w 4951182"/>
              <a:gd name="connsiteY5" fmla="*/ 4561035 h 5381907"/>
              <a:gd name="connsiteX6" fmla="*/ 28752 w 4951182"/>
              <a:gd name="connsiteY6" fmla="*/ 3137703 h 5381907"/>
              <a:gd name="connsiteX7" fmla="*/ 529372 w 4951182"/>
              <a:gd name="connsiteY7" fmla="*/ 537332 h 5381907"/>
              <a:gd name="connsiteX8" fmla="*/ 2478737 w 4951182"/>
              <a:gd name="connsiteY8" fmla="*/ 161 h 5381907"/>
              <a:gd name="connsiteX0" fmla="*/ 2478737 w 4951182"/>
              <a:gd name="connsiteY0" fmla="*/ 285 h 5382031"/>
              <a:gd name="connsiteX1" fmla="*/ 4397222 w 4951182"/>
              <a:gd name="connsiteY1" fmla="*/ 922212 h 5382031"/>
              <a:gd name="connsiteX2" fmla="*/ 4931201 w 4951182"/>
              <a:gd name="connsiteY2" fmla="*/ 2412633 h 5382031"/>
              <a:gd name="connsiteX3" fmla="*/ 4639546 w 4951182"/>
              <a:gd name="connsiteY3" fmla="*/ 4223075 h 5382031"/>
              <a:gd name="connsiteX4" fmla="*/ 3893040 w 4951182"/>
              <a:gd name="connsiteY4" fmla="*/ 5336126 h 5382031"/>
              <a:gd name="connsiteX5" fmla="*/ 1086834 w 4951182"/>
              <a:gd name="connsiteY5" fmla="*/ 4561159 h 5382031"/>
              <a:gd name="connsiteX6" fmla="*/ 28752 w 4951182"/>
              <a:gd name="connsiteY6" fmla="*/ 3137827 h 5382031"/>
              <a:gd name="connsiteX7" fmla="*/ 529372 w 4951182"/>
              <a:gd name="connsiteY7" fmla="*/ 537456 h 5382031"/>
              <a:gd name="connsiteX8" fmla="*/ 2478737 w 4951182"/>
              <a:gd name="connsiteY8" fmla="*/ 285 h 5382031"/>
              <a:gd name="connsiteX0" fmla="*/ 2478737 w 4951182"/>
              <a:gd name="connsiteY0" fmla="*/ 277 h 5382023"/>
              <a:gd name="connsiteX1" fmla="*/ 4288781 w 4951182"/>
              <a:gd name="connsiteY1" fmla="*/ 937661 h 5382023"/>
              <a:gd name="connsiteX2" fmla="*/ 4931201 w 4951182"/>
              <a:gd name="connsiteY2" fmla="*/ 2412625 h 5382023"/>
              <a:gd name="connsiteX3" fmla="*/ 4639546 w 4951182"/>
              <a:gd name="connsiteY3" fmla="*/ 4223067 h 5382023"/>
              <a:gd name="connsiteX4" fmla="*/ 3893040 w 4951182"/>
              <a:gd name="connsiteY4" fmla="*/ 5336118 h 5382023"/>
              <a:gd name="connsiteX5" fmla="*/ 1086834 w 4951182"/>
              <a:gd name="connsiteY5" fmla="*/ 4561151 h 5382023"/>
              <a:gd name="connsiteX6" fmla="*/ 28752 w 4951182"/>
              <a:gd name="connsiteY6" fmla="*/ 3137819 h 5382023"/>
              <a:gd name="connsiteX7" fmla="*/ 529372 w 4951182"/>
              <a:gd name="connsiteY7" fmla="*/ 537448 h 5382023"/>
              <a:gd name="connsiteX8" fmla="*/ 2478737 w 4951182"/>
              <a:gd name="connsiteY8" fmla="*/ 277 h 5382023"/>
              <a:gd name="connsiteX0" fmla="*/ 2478737 w 4950052"/>
              <a:gd name="connsiteY0" fmla="*/ 277 h 5250502"/>
              <a:gd name="connsiteX1" fmla="*/ 4288781 w 4950052"/>
              <a:gd name="connsiteY1" fmla="*/ 937661 h 5250502"/>
              <a:gd name="connsiteX2" fmla="*/ 4931201 w 4950052"/>
              <a:gd name="connsiteY2" fmla="*/ 2412625 h 5250502"/>
              <a:gd name="connsiteX3" fmla="*/ 4639546 w 4950052"/>
              <a:gd name="connsiteY3" fmla="*/ 4223067 h 5250502"/>
              <a:gd name="connsiteX4" fmla="*/ 4001481 w 4950052"/>
              <a:gd name="connsiteY4" fmla="*/ 5197009 h 5250502"/>
              <a:gd name="connsiteX5" fmla="*/ 1086834 w 4950052"/>
              <a:gd name="connsiteY5" fmla="*/ 4561151 h 5250502"/>
              <a:gd name="connsiteX6" fmla="*/ 28752 w 4950052"/>
              <a:gd name="connsiteY6" fmla="*/ 3137819 h 5250502"/>
              <a:gd name="connsiteX7" fmla="*/ 529372 w 4950052"/>
              <a:gd name="connsiteY7" fmla="*/ 537448 h 5250502"/>
              <a:gd name="connsiteX8" fmla="*/ 2478737 w 4950052"/>
              <a:gd name="connsiteY8" fmla="*/ 277 h 5250502"/>
              <a:gd name="connsiteX0" fmla="*/ 2478737 w 4942166"/>
              <a:gd name="connsiteY0" fmla="*/ 277 h 5250502"/>
              <a:gd name="connsiteX1" fmla="*/ 4288781 w 4942166"/>
              <a:gd name="connsiteY1" fmla="*/ 937661 h 5250502"/>
              <a:gd name="connsiteX2" fmla="*/ 4931201 w 4942166"/>
              <a:gd name="connsiteY2" fmla="*/ 2412625 h 5250502"/>
              <a:gd name="connsiteX3" fmla="*/ 4639546 w 4942166"/>
              <a:gd name="connsiteY3" fmla="*/ 4223067 h 5250502"/>
              <a:gd name="connsiteX4" fmla="*/ 4001481 w 4942166"/>
              <a:gd name="connsiteY4" fmla="*/ 5197009 h 5250502"/>
              <a:gd name="connsiteX5" fmla="*/ 1086834 w 4942166"/>
              <a:gd name="connsiteY5" fmla="*/ 4561151 h 5250502"/>
              <a:gd name="connsiteX6" fmla="*/ 28752 w 4942166"/>
              <a:gd name="connsiteY6" fmla="*/ 3137819 h 5250502"/>
              <a:gd name="connsiteX7" fmla="*/ 529372 w 4942166"/>
              <a:gd name="connsiteY7" fmla="*/ 537448 h 5250502"/>
              <a:gd name="connsiteX8" fmla="*/ 2478737 w 4942166"/>
              <a:gd name="connsiteY8" fmla="*/ 277 h 5250502"/>
              <a:gd name="connsiteX0" fmla="*/ 2478737 w 4931201"/>
              <a:gd name="connsiteY0" fmla="*/ 277 h 5250502"/>
              <a:gd name="connsiteX1" fmla="*/ 4288781 w 4931201"/>
              <a:gd name="connsiteY1" fmla="*/ 937661 h 5250502"/>
              <a:gd name="connsiteX2" fmla="*/ 4931201 w 4931201"/>
              <a:gd name="connsiteY2" fmla="*/ 2412625 h 5250502"/>
              <a:gd name="connsiteX3" fmla="*/ 4639546 w 4931201"/>
              <a:gd name="connsiteY3" fmla="*/ 4223067 h 5250502"/>
              <a:gd name="connsiteX4" fmla="*/ 4001481 w 4931201"/>
              <a:gd name="connsiteY4" fmla="*/ 5197009 h 5250502"/>
              <a:gd name="connsiteX5" fmla="*/ 1086834 w 4931201"/>
              <a:gd name="connsiteY5" fmla="*/ 4561151 h 5250502"/>
              <a:gd name="connsiteX6" fmla="*/ 28752 w 4931201"/>
              <a:gd name="connsiteY6" fmla="*/ 3137819 h 5250502"/>
              <a:gd name="connsiteX7" fmla="*/ 529372 w 4931201"/>
              <a:gd name="connsiteY7" fmla="*/ 537448 h 5250502"/>
              <a:gd name="connsiteX8" fmla="*/ 2478737 w 4931201"/>
              <a:gd name="connsiteY8" fmla="*/ 277 h 5250502"/>
              <a:gd name="connsiteX0" fmla="*/ 2478737 w 4859887"/>
              <a:gd name="connsiteY0" fmla="*/ 277 h 5250502"/>
              <a:gd name="connsiteX1" fmla="*/ 4288781 w 4859887"/>
              <a:gd name="connsiteY1" fmla="*/ 937661 h 5250502"/>
              <a:gd name="connsiteX2" fmla="*/ 4859887 w 4859887"/>
              <a:gd name="connsiteY2" fmla="*/ 2384279 h 5250502"/>
              <a:gd name="connsiteX3" fmla="*/ 4639546 w 4859887"/>
              <a:gd name="connsiteY3" fmla="*/ 4223067 h 5250502"/>
              <a:gd name="connsiteX4" fmla="*/ 4001481 w 4859887"/>
              <a:gd name="connsiteY4" fmla="*/ 5197009 h 5250502"/>
              <a:gd name="connsiteX5" fmla="*/ 1086834 w 4859887"/>
              <a:gd name="connsiteY5" fmla="*/ 4561151 h 5250502"/>
              <a:gd name="connsiteX6" fmla="*/ 28752 w 4859887"/>
              <a:gd name="connsiteY6" fmla="*/ 3137819 h 5250502"/>
              <a:gd name="connsiteX7" fmla="*/ 529372 w 4859887"/>
              <a:gd name="connsiteY7" fmla="*/ 537448 h 5250502"/>
              <a:gd name="connsiteX8" fmla="*/ 2478737 w 4859887"/>
              <a:gd name="connsiteY8" fmla="*/ 277 h 5250502"/>
              <a:gd name="connsiteX0" fmla="*/ 2478737 w 4859887"/>
              <a:gd name="connsiteY0" fmla="*/ 238 h 5250463"/>
              <a:gd name="connsiteX1" fmla="*/ 4171860 w 4859887"/>
              <a:gd name="connsiteY1" fmla="*/ 1012257 h 5250463"/>
              <a:gd name="connsiteX2" fmla="*/ 4859887 w 4859887"/>
              <a:gd name="connsiteY2" fmla="*/ 2384240 h 5250463"/>
              <a:gd name="connsiteX3" fmla="*/ 4639546 w 4859887"/>
              <a:gd name="connsiteY3" fmla="*/ 4223028 h 5250463"/>
              <a:gd name="connsiteX4" fmla="*/ 4001481 w 4859887"/>
              <a:gd name="connsiteY4" fmla="*/ 5196970 h 5250463"/>
              <a:gd name="connsiteX5" fmla="*/ 1086834 w 4859887"/>
              <a:gd name="connsiteY5" fmla="*/ 4561112 h 5250463"/>
              <a:gd name="connsiteX6" fmla="*/ 28752 w 4859887"/>
              <a:gd name="connsiteY6" fmla="*/ 3137780 h 5250463"/>
              <a:gd name="connsiteX7" fmla="*/ 529372 w 4859887"/>
              <a:gd name="connsiteY7" fmla="*/ 537409 h 5250463"/>
              <a:gd name="connsiteX8" fmla="*/ 2478737 w 4859887"/>
              <a:gd name="connsiteY8" fmla="*/ 238 h 5250463"/>
              <a:gd name="connsiteX0" fmla="*/ 2379364 w 4865880"/>
              <a:gd name="connsiteY0" fmla="*/ 266 h 5193853"/>
              <a:gd name="connsiteX1" fmla="*/ 4177853 w 4865880"/>
              <a:gd name="connsiteY1" fmla="*/ 955647 h 5193853"/>
              <a:gd name="connsiteX2" fmla="*/ 4865880 w 4865880"/>
              <a:gd name="connsiteY2" fmla="*/ 2327630 h 5193853"/>
              <a:gd name="connsiteX3" fmla="*/ 4645539 w 4865880"/>
              <a:gd name="connsiteY3" fmla="*/ 4166418 h 5193853"/>
              <a:gd name="connsiteX4" fmla="*/ 4007474 w 4865880"/>
              <a:gd name="connsiteY4" fmla="*/ 5140360 h 5193853"/>
              <a:gd name="connsiteX5" fmla="*/ 1092827 w 4865880"/>
              <a:gd name="connsiteY5" fmla="*/ 4504502 h 5193853"/>
              <a:gd name="connsiteX6" fmla="*/ 34745 w 4865880"/>
              <a:gd name="connsiteY6" fmla="*/ 3081170 h 5193853"/>
              <a:gd name="connsiteX7" fmla="*/ 535365 w 4865880"/>
              <a:gd name="connsiteY7" fmla="*/ 480799 h 5193853"/>
              <a:gd name="connsiteX8" fmla="*/ 2379364 w 4865880"/>
              <a:gd name="connsiteY8" fmla="*/ 266 h 5193853"/>
              <a:gd name="connsiteX0" fmla="*/ 2374524 w 4861040"/>
              <a:gd name="connsiteY0" fmla="*/ 266 h 5193853"/>
              <a:gd name="connsiteX1" fmla="*/ 4173013 w 4861040"/>
              <a:gd name="connsiteY1" fmla="*/ 955647 h 5193853"/>
              <a:gd name="connsiteX2" fmla="*/ 4861040 w 4861040"/>
              <a:gd name="connsiteY2" fmla="*/ 2327630 h 5193853"/>
              <a:gd name="connsiteX3" fmla="*/ 4640699 w 4861040"/>
              <a:gd name="connsiteY3" fmla="*/ 4166418 h 5193853"/>
              <a:gd name="connsiteX4" fmla="*/ 4002634 w 4861040"/>
              <a:gd name="connsiteY4" fmla="*/ 5140360 h 5193853"/>
              <a:gd name="connsiteX5" fmla="*/ 1087987 w 4861040"/>
              <a:gd name="connsiteY5" fmla="*/ 4504502 h 5193853"/>
              <a:gd name="connsiteX6" fmla="*/ 29905 w 4861040"/>
              <a:gd name="connsiteY6" fmla="*/ 3081170 h 5193853"/>
              <a:gd name="connsiteX7" fmla="*/ 530525 w 4861040"/>
              <a:gd name="connsiteY7" fmla="*/ 480799 h 5193853"/>
              <a:gd name="connsiteX8" fmla="*/ 2374524 w 4861040"/>
              <a:gd name="connsiteY8" fmla="*/ 266 h 5193853"/>
              <a:gd name="connsiteX0" fmla="*/ 2374524 w 4861040"/>
              <a:gd name="connsiteY0" fmla="*/ 266 h 5198945"/>
              <a:gd name="connsiteX1" fmla="*/ 4173013 w 4861040"/>
              <a:gd name="connsiteY1" fmla="*/ 955647 h 5198945"/>
              <a:gd name="connsiteX2" fmla="*/ 4861040 w 4861040"/>
              <a:gd name="connsiteY2" fmla="*/ 2327630 h 5198945"/>
              <a:gd name="connsiteX3" fmla="*/ 4640699 w 4861040"/>
              <a:gd name="connsiteY3" fmla="*/ 4166418 h 5198945"/>
              <a:gd name="connsiteX4" fmla="*/ 4002634 w 4861040"/>
              <a:gd name="connsiteY4" fmla="*/ 5140360 h 5198945"/>
              <a:gd name="connsiteX5" fmla="*/ 971544 w 4861040"/>
              <a:gd name="connsiteY5" fmla="*/ 4566776 h 5198945"/>
              <a:gd name="connsiteX6" fmla="*/ 29905 w 4861040"/>
              <a:gd name="connsiteY6" fmla="*/ 3081170 h 5198945"/>
              <a:gd name="connsiteX7" fmla="*/ 530525 w 4861040"/>
              <a:gd name="connsiteY7" fmla="*/ 480799 h 5198945"/>
              <a:gd name="connsiteX8" fmla="*/ 2374524 w 4861040"/>
              <a:gd name="connsiteY8" fmla="*/ 266 h 5198945"/>
              <a:gd name="connsiteX0" fmla="*/ 2374524 w 4861040"/>
              <a:gd name="connsiteY0" fmla="*/ 266 h 5413195"/>
              <a:gd name="connsiteX1" fmla="*/ 4173013 w 4861040"/>
              <a:gd name="connsiteY1" fmla="*/ 955647 h 5413195"/>
              <a:gd name="connsiteX2" fmla="*/ 4861040 w 4861040"/>
              <a:gd name="connsiteY2" fmla="*/ 2327630 h 5413195"/>
              <a:gd name="connsiteX3" fmla="*/ 4640699 w 4861040"/>
              <a:gd name="connsiteY3" fmla="*/ 4166418 h 5413195"/>
              <a:gd name="connsiteX4" fmla="*/ 3849039 w 4861040"/>
              <a:gd name="connsiteY4" fmla="*/ 5367963 h 5413195"/>
              <a:gd name="connsiteX5" fmla="*/ 971544 w 4861040"/>
              <a:gd name="connsiteY5" fmla="*/ 4566776 h 5413195"/>
              <a:gd name="connsiteX6" fmla="*/ 29905 w 4861040"/>
              <a:gd name="connsiteY6" fmla="*/ 3081170 h 5413195"/>
              <a:gd name="connsiteX7" fmla="*/ 530525 w 4861040"/>
              <a:gd name="connsiteY7" fmla="*/ 480799 h 5413195"/>
              <a:gd name="connsiteX8" fmla="*/ 2374524 w 4861040"/>
              <a:gd name="connsiteY8" fmla="*/ 266 h 5413195"/>
              <a:gd name="connsiteX0" fmla="*/ 2374524 w 4861040"/>
              <a:gd name="connsiteY0" fmla="*/ 266 h 5413195"/>
              <a:gd name="connsiteX1" fmla="*/ 4173013 w 4861040"/>
              <a:gd name="connsiteY1" fmla="*/ 955647 h 5413195"/>
              <a:gd name="connsiteX2" fmla="*/ 4861040 w 4861040"/>
              <a:gd name="connsiteY2" fmla="*/ 2327630 h 5413195"/>
              <a:gd name="connsiteX3" fmla="*/ 4522787 w 4861040"/>
              <a:gd name="connsiteY3" fmla="*/ 4172888 h 5413195"/>
              <a:gd name="connsiteX4" fmla="*/ 3849039 w 4861040"/>
              <a:gd name="connsiteY4" fmla="*/ 5367963 h 5413195"/>
              <a:gd name="connsiteX5" fmla="*/ 971544 w 4861040"/>
              <a:gd name="connsiteY5" fmla="*/ 4566776 h 5413195"/>
              <a:gd name="connsiteX6" fmla="*/ 29905 w 4861040"/>
              <a:gd name="connsiteY6" fmla="*/ 3081170 h 5413195"/>
              <a:gd name="connsiteX7" fmla="*/ 530525 w 4861040"/>
              <a:gd name="connsiteY7" fmla="*/ 480799 h 5413195"/>
              <a:gd name="connsiteX8" fmla="*/ 2374524 w 4861040"/>
              <a:gd name="connsiteY8" fmla="*/ 266 h 5413195"/>
              <a:gd name="connsiteX0" fmla="*/ 2374524 w 4861040"/>
              <a:gd name="connsiteY0" fmla="*/ 266 h 5392378"/>
              <a:gd name="connsiteX1" fmla="*/ 4173013 w 4861040"/>
              <a:gd name="connsiteY1" fmla="*/ 955647 h 5392378"/>
              <a:gd name="connsiteX2" fmla="*/ 4861040 w 4861040"/>
              <a:gd name="connsiteY2" fmla="*/ 2327630 h 5392378"/>
              <a:gd name="connsiteX3" fmla="*/ 4522787 w 4861040"/>
              <a:gd name="connsiteY3" fmla="*/ 4172888 h 5392378"/>
              <a:gd name="connsiteX4" fmla="*/ 3849039 w 4861040"/>
              <a:gd name="connsiteY4" fmla="*/ 5367963 h 5392378"/>
              <a:gd name="connsiteX5" fmla="*/ 971544 w 4861040"/>
              <a:gd name="connsiteY5" fmla="*/ 4566776 h 5392378"/>
              <a:gd name="connsiteX6" fmla="*/ 29905 w 4861040"/>
              <a:gd name="connsiteY6" fmla="*/ 3081170 h 5392378"/>
              <a:gd name="connsiteX7" fmla="*/ 530525 w 4861040"/>
              <a:gd name="connsiteY7" fmla="*/ 480799 h 5392378"/>
              <a:gd name="connsiteX8" fmla="*/ 2374524 w 4861040"/>
              <a:gd name="connsiteY8" fmla="*/ 266 h 5392378"/>
              <a:gd name="connsiteX0" fmla="*/ 2374524 w 4861040"/>
              <a:gd name="connsiteY0" fmla="*/ 266 h 5391869"/>
              <a:gd name="connsiteX1" fmla="*/ 4173013 w 4861040"/>
              <a:gd name="connsiteY1" fmla="*/ 955647 h 5391869"/>
              <a:gd name="connsiteX2" fmla="*/ 4861040 w 4861040"/>
              <a:gd name="connsiteY2" fmla="*/ 2327630 h 5391869"/>
              <a:gd name="connsiteX3" fmla="*/ 4522787 w 4861040"/>
              <a:gd name="connsiteY3" fmla="*/ 4172888 h 5391869"/>
              <a:gd name="connsiteX4" fmla="*/ 3849039 w 4861040"/>
              <a:gd name="connsiteY4" fmla="*/ 5367963 h 5391869"/>
              <a:gd name="connsiteX5" fmla="*/ 971544 w 4861040"/>
              <a:gd name="connsiteY5" fmla="*/ 4566776 h 5391869"/>
              <a:gd name="connsiteX6" fmla="*/ 29905 w 4861040"/>
              <a:gd name="connsiteY6" fmla="*/ 3081170 h 5391869"/>
              <a:gd name="connsiteX7" fmla="*/ 530525 w 4861040"/>
              <a:gd name="connsiteY7" fmla="*/ 480799 h 5391869"/>
              <a:gd name="connsiteX8" fmla="*/ 2374524 w 4861040"/>
              <a:gd name="connsiteY8" fmla="*/ 266 h 5391869"/>
              <a:gd name="connsiteX0" fmla="*/ 2374524 w 4861040"/>
              <a:gd name="connsiteY0" fmla="*/ 266 h 5390924"/>
              <a:gd name="connsiteX1" fmla="*/ 4173013 w 4861040"/>
              <a:gd name="connsiteY1" fmla="*/ 955647 h 5390924"/>
              <a:gd name="connsiteX2" fmla="*/ 4861040 w 4861040"/>
              <a:gd name="connsiteY2" fmla="*/ 2327630 h 5390924"/>
              <a:gd name="connsiteX3" fmla="*/ 4522787 w 4861040"/>
              <a:gd name="connsiteY3" fmla="*/ 4172888 h 5390924"/>
              <a:gd name="connsiteX4" fmla="*/ 3849039 w 4861040"/>
              <a:gd name="connsiteY4" fmla="*/ 5367963 h 5390924"/>
              <a:gd name="connsiteX5" fmla="*/ 960009 w 4861040"/>
              <a:gd name="connsiteY5" fmla="*/ 4537301 h 5390924"/>
              <a:gd name="connsiteX6" fmla="*/ 29905 w 4861040"/>
              <a:gd name="connsiteY6" fmla="*/ 3081170 h 5390924"/>
              <a:gd name="connsiteX7" fmla="*/ 530525 w 4861040"/>
              <a:gd name="connsiteY7" fmla="*/ 480799 h 5390924"/>
              <a:gd name="connsiteX8" fmla="*/ 2374524 w 4861040"/>
              <a:gd name="connsiteY8" fmla="*/ 266 h 5390924"/>
              <a:gd name="connsiteX0" fmla="*/ 2374524 w 4861040"/>
              <a:gd name="connsiteY0" fmla="*/ 266 h 5390924"/>
              <a:gd name="connsiteX1" fmla="*/ 4173013 w 4861040"/>
              <a:gd name="connsiteY1" fmla="*/ 955647 h 5390924"/>
              <a:gd name="connsiteX2" fmla="*/ 4861040 w 4861040"/>
              <a:gd name="connsiteY2" fmla="*/ 2327630 h 5390924"/>
              <a:gd name="connsiteX3" fmla="*/ 4522787 w 4861040"/>
              <a:gd name="connsiteY3" fmla="*/ 4172888 h 5390924"/>
              <a:gd name="connsiteX4" fmla="*/ 3849039 w 4861040"/>
              <a:gd name="connsiteY4" fmla="*/ 5367963 h 5390924"/>
              <a:gd name="connsiteX5" fmla="*/ 960009 w 4861040"/>
              <a:gd name="connsiteY5" fmla="*/ 4537301 h 5390924"/>
              <a:gd name="connsiteX6" fmla="*/ 29905 w 4861040"/>
              <a:gd name="connsiteY6" fmla="*/ 3081170 h 5390924"/>
              <a:gd name="connsiteX7" fmla="*/ 530525 w 4861040"/>
              <a:gd name="connsiteY7" fmla="*/ 480799 h 5390924"/>
              <a:gd name="connsiteX8" fmla="*/ 2374524 w 4861040"/>
              <a:gd name="connsiteY8" fmla="*/ 266 h 5390924"/>
              <a:gd name="connsiteX0" fmla="*/ 2374524 w 4861040"/>
              <a:gd name="connsiteY0" fmla="*/ 266 h 5390924"/>
              <a:gd name="connsiteX1" fmla="*/ 4173013 w 4861040"/>
              <a:gd name="connsiteY1" fmla="*/ 955647 h 5390924"/>
              <a:gd name="connsiteX2" fmla="*/ 4861040 w 4861040"/>
              <a:gd name="connsiteY2" fmla="*/ 2327630 h 5390924"/>
              <a:gd name="connsiteX3" fmla="*/ 4522787 w 4861040"/>
              <a:gd name="connsiteY3" fmla="*/ 4172888 h 5390924"/>
              <a:gd name="connsiteX4" fmla="*/ 3849039 w 4861040"/>
              <a:gd name="connsiteY4" fmla="*/ 5367963 h 5390924"/>
              <a:gd name="connsiteX5" fmla="*/ 960009 w 4861040"/>
              <a:gd name="connsiteY5" fmla="*/ 4537301 h 5390924"/>
              <a:gd name="connsiteX6" fmla="*/ 29905 w 4861040"/>
              <a:gd name="connsiteY6" fmla="*/ 3081170 h 5390924"/>
              <a:gd name="connsiteX7" fmla="*/ 530525 w 4861040"/>
              <a:gd name="connsiteY7" fmla="*/ 480799 h 5390924"/>
              <a:gd name="connsiteX8" fmla="*/ 2374524 w 4861040"/>
              <a:gd name="connsiteY8" fmla="*/ 266 h 5390924"/>
              <a:gd name="connsiteX0" fmla="*/ 2374524 w 4861040"/>
              <a:gd name="connsiteY0" fmla="*/ 266 h 5321484"/>
              <a:gd name="connsiteX1" fmla="*/ 4173013 w 4861040"/>
              <a:gd name="connsiteY1" fmla="*/ 955647 h 5321484"/>
              <a:gd name="connsiteX2" fmla="*/ 4861040 w 4861040"/>
              <a:gd name="connsiteY2" fmla="*/ 2327630 h 5321484"/>
              <a:gd name="connsiteX3" fmla="*/ 4522787 w 4861040"/>
              <a:gd name="connsiteY3" fmla="*/ 4172888 h 5321484"/>
              <a:gd name="connsiteX4" fmla="*/ 3636931 w 4861040"/>
              <a:gd name="connsiteY4" fmla="*/ 5295944 h 5321484"/>
              <a:gd name="connsiteX5" fmla="*/ 960009 w 4861040"/>
              <a:gd name="connsiteY5" fmla="*/ 4537301 h 5321484"/>
              <a:gd name="connsiteX6" fmla="*/ 29905 w 4861040"/>
              <a:gd name="connsiteY6" fmla="*/ 3081170 h 5321484"/>
              <a:gd name="connsiteX7" fmla="*/ 530525 w 4861040"/>
              <a:gd name="connsiteY7" fmla="*/ 480799 h 5321484"/>
              <a:gd name="connsiteX8" fmla="*/ 2374524 w 4861040"/>
              <a:gd name="connsiteY8" fmla="*/ 266 h 5321484"/>
              <a:gd name="connsiteX0" fmla="*/ 2374524 w 4861040"/>
              <a:gd name="connsiteY0" fmla="*/ 266 h 5278339"/>
              <a:gd name="connsiteX1" fmla="*/ 4173013 w 4861040"/>
              <a:gd name="connsiteY1" fmla="*/ 955647 h 5278339"/>
              <a:gd name="connsiteX2" fmla="*/ 4861040 w 4861040"/>
              <a:gd name="connsiteY2" fmla="*/ 2327630 h 5278339"/>
              <a:gd name="connsiteX3" fmla="*/ 4522787 w 4861040"/>
              <a:gd name="connsiteY3" fmla="*/ 4172888 h 5278339"/>
              <a:gd name="connsiteX4" fmla="*/ 3528378 w 4861040"/>
              <a:gd name="connsiteY4" fmla="*/ 5251295 h 5278339"/>
              <a:gd name="connsiteX5" fmla="*/ 960009 w 4861040"/>
              <a:gd name="connsiteY5" fmla="*/ 4537301 h 5278339"/>
              <a:gd name="connsiteX6" fmla="*/ 29905 w 4861040"/>
              <a:gd name="connsiteY6" fmla="*/ 3081170 h 5278339"/>
              <a:gd name="connsiteX7" fmla="*/ 530525 w 4861040"/>
              <a:gd name="connsiteY7" fmla="*/ 480799 h 5278339"/>
              <a:gd name="connsiteX8" fmla="*/ 2374524 w 4861040"/>
              <a:gd name="connsiteY8" fmla="*/ 266 h 5278339"/>
              <a:gd name="connsiteX0" fmla="*/ 2374524 w 4861040"/>
              <a:gd name="connsiteY0" fmla="*/ 266 h 5278339"/>
              <a:gd name="connsiteX1" fmla="*/ 4173013 w 4861040"/>
              <a:gd name="connsiteY1" fmla="*/ 955647 h 5278339"/>
              <a:gd name="connsiteX2" fmla="*/ 4861040 w 4861040"/>
              <a:gd name="connsiteY2" fmla="*/ 2327630 h 5278339"/>
              <a:gd name="connsiteX3" fmla="*/ 4410826 w 4861040"/>
              <a:gd name="connsiteY3" fmla="*/ 4237100 h 5278339"/>
              <a:gd name="connsiteX4" fmla="*/ 3528378 w 4861040"/>
              <a:gd name="connsiteY4" fmla="*/ 5251295 h 5278339"/>
              <a:gd name="connsiteX5" fmla="*/ 960009 w 4861040"/>
              <a:gd name="connsiteY5" fmla="*/ 4537301 h 5278339"/>
              <a:gd name="connsiteX6" fmla="*/ 29905 w 4861040"/>
              <a:gd name="connsiteY6" fmla="*/ 3081170 h 5278339"/>
              <a:gd name="connsiteX7" fmla="*/ 530525 w 4861040"/>
              <a:gd name="connsiteY7" fmla="*/ 480799 h 5278339"/>
              <a:gd name="connsiteX8" fmla="*/ 2374524 w 4861040"/>
              <a:gd name="connsiteY8" fmla="*/ 266 h 5278339"/>
              <a:gd name="connsiteX0" fmla="*/ 2500038 w 4986554"/>
              <a:gd name="connsiteY0" fmla="*/ 266 h 5278184"/>
              <a:gd name="connsiteX1" fmla="*/ 4298527 w 4986554"/>
              <a:gd name="connsiteY1" fmla="*/ 955647 h 5278184"/>
              <a:gd name="connsiteX2" fmla="*/ 4986554 w 4986554"/>
              <a:gd name="connsiteY2" fmla="*/ 2327630 h 5278184"/>
              <a:gd name="connsiteX3" fmla="*/ 4536340 w 4986554"/>
              <a:gd name="connsiteY3" fmla="*/ 4237100 h 5278184"/>
              <a:gd name="connsiteX4" fmla="*/ 3653892 w 4986554"/>
              <a:gd name="connsiteY4" fmla="*/ 5251295 h 5278184"/>
              <a:gd name="connsiteX5" fmla="*/ 1085523 w 4986554"/>
              <a:gd name="connsiteY5" fmla="*/ 4537301 h 5278184"/>
              <a:gd name="connsiteX6" fmla="*/ 27024 w 4986554"/>
              <a:gd name="connsiteY6" fmla="*/ 3104378 h 5278184"/>
              <a:gd name="connsiteX7" fmla="*/ 656039 w 4986554"/>
              <a:gd name="connsiteY7" fmla="*/ 480799 h 5278184"/>
              <a:gd name="connsiteX8" fmla="*/ 2500038 w 4986554"/>
              <a:gd name="connsiteY8" fmla="*/ 266 h 5278184"/>
              <a:gd name="connsiteX0" fmla="*/ 2500038 w 4986554"/>
              <a:gd name="connsiteY0" fmla="*/ 266 h 5278184"/>
              <a:gd name="connsiteX1" fmla="*/ 4298527 w 4986554"/>
              <a:gd name="connsiteY1" fmla="*/ 955647 h 5278184"/>
              <a:gd name="connsiteX2" fmla="*/ 4986554 w 4986554"/>
              <a:gd name="connsiteY2" fmla="*/ 2327630 h 5278184"/>
              <a:gd name="connsiteX3" fmla="*/ 4536340 w 4986554"/>
              <a:gd name="connsiteY3" fmla="*/ 4237100 h 5278184"/>
              <a:gd name="connsiteX4" fmla="*/ 3653892 w 4986554"/>
              <a:gd name="connsiteY4" fmla="*/ 5251295 h 5278184"/>
              <a:gd name="connsiteX5" fmla="*/ 1085523 w 4986554"/>
              <a:gd name="connsiteY5" fmla="*/ 4537301 h 5278184"/>
              <a:gd name="connsiteX6" fmla="*/ 27024 w 4986554"/>
              <a:gd name="connsiteY6" fmla="*/ 3104378 h 5278184"/>
              <a:gd name="connsiteX7" fmla="*/ 656039 w 4986554"/>
              <a:gd name="connsiteY7" fmla="*/ 480799 h 5278184"/>
              <a:gd name="connsiteX8" fmla="*/ 2500038 w 4986554"/>
              <a:gd name="connsiteY8" fmla="*/ 266 h 5278184"/>
              <a:gd name="connsiteX0" fmla="*/ 2500038 w 4986554"/>
              <a:gd name="connsiteY0" fmla="*/ 266 h 5276010"/>
              <a:gd name="connsiteX1" fmla="*/ 4298527 w 4986554"/>
              <a:gd name="connsiteY1" fmla="*/ 955647 h 5276010"/>
              <a:gd name="connsiteX2" fmla="*/ 4986554 w 4986554"/>
              <a:gd name="connsiteY2" fmla="*/ 2327630 h 5276010"/>
              <a:gd name="connsiteX3" fmla="*/ 4536340 w 4986554"/>
              <a:gd name="connsiteY3" fmla="*/ 4237100 h 5276010"/>
              <a:gd name="connsiteX4" fmla="*/ 3653892 w 4986554"/>
              <a:gd name="connsiteY4" fmla="*/ 5251295 h 5276010"/>
              <a:gd name="connsiteX5" fmla="*/ 1085523 w 4986554"/>
              <a:gd name="connsiteY5" fmla="*/ 4537301 h 5276010"/>
              <a:gd name="connsiteX6" fmla="*/ 27024 w 4986554"/>
              <a:gd name="connsiteY6" fmla="*/ 3104378 h 5276010"/>
              <a:gd name="connsiteX7" fmla="*/ 656039 w 4986554"/>
              <a:gd name="connsiteY7" fmla="*/ 480799 h 5276010"/>
              <a:gd name="connsiteX8" fmla="*/ 2500038 w 4986554"/>
              <a:gd name="connsiteY8" fmla="*/ 266 h 5276010"/>
              <a:gd name="connsiteX0" fmla="*/ 2500038 w 4986554"/>
              <a:gd name="connsiteY0" fmla="*/ 266 h 5289230"/>
              <a:gd name="connsiteX1" fmla="*/ 4298527 w 4986554"/>
              <a:gd name="connsiteY1" fmla="*/ 955647 h 5289230"/>
              <a:gd name="connsiteX2" fmla="*/ 4986554 w 4986554"/>
              <a:gd name="connsiteY2" fmla="*/ 2327630 h 5289230"/>
              <a:gd name="connsiteX3" fmla="*/ 4536340 w 4986554"/>
              <a:gd name="connsiteY3" fmla="*/ 4237100 h 5289230"/>
              <a:gd name="connsiteX4" fmla="*/ 3653892 w 4986554"/>
              <a:gd name="connsiteY4" fmla="*/ 5251295 h 5289230"/>
              <a:gd name="connsiteX5" fmla="*/ 1248739 w 4986554"/>
              <a:gd name="connsiteY5" fmla="*/ 4781649 h 5289230"/>
              <a:gd name="connsiteX6" fmla="*/ 27024 w 4986554"/>
              <a:gd name="connsiteY6" fmla="*/ 3104378 h 5289230"/>
              <a:gd name="connsiteX7" fmla="*/ 656039 w 4986554"/>
              <a:gd name="connsiteY7" fmla="*/ 480799 h 5289230"/>
              <a:gd name="connsiteX8" fmla="*/ 2500038 w 4986554"/>
              <a:gd name="connsiteY8" fmla="*/ 266 h 5289230"/>
              <a:gd name="connsiteX0" fmla="*/ 2500038 w 4986554"/>
              <a:gd name="connsiteY0" fmla="*/ 266 h 5076378"/>
              <a:gd name="connsiteX1" fmla="*/ 4298527 w 4986554"/>
              <a:gd name="connsiteY1" fmla="*/ 955647 h 5076378"/>
              <a:gd name="connsiteX2" fmla="*/ 4986554 w 4986554"/>
              <a:gd name="connsiteY2" fmla="*/ 2327630 h 5076378"/>
              <a:gd name="connsiteX3" fmla="*/ 4536340 w 4986554"/>
              <a:gd name="connsiteY3" fmla="*/ 4237100 h 5076378"/>
              <a:gd name="connsiteX4" fmla="*/ 3407551 w 4986554"/>
              <a:gd name="connsiteY4" fmla="*/ 4994899 h 5076378"/>
              <a:gd name="connsiteX5" fmla="*/ 1248739 w 4986554"/>
              <a:gd name="connsiteY5" fmla="*/ 4781649 h 5076378"/>
              <a:gd name="connsiteX6" fmla="*/ 27024 w 4986554"/>
              <a:gd name="connsiteY6" fmla="*/ 3104378 h 5076378"/>
              <a:gd name="connsiteX7" fmla="*/ 656039 w 4986554"/>
              <a:gd name="connsiteY7" fmla="*/ 480799 h 5076378"/>
              <a:gd name="connsiteX8" fmla="*/ 2500038 w 4986554"/>
              <a:gd name="connsiteY8" fmla="*/ 266 h 5076378"/>
              <a:gd name="connsiteX0" fmla="*/ 2500038 w 4986554"/>
              <a:gd name="connsiteY0" fmla="*/ 266 h 5135416"/>
              <a:gd name="connsiteX1" fmla="*/ 4298527 w 4986554"/>
              <a:gd name="connsiteY1" fmla="*/ 955647 h 5135416"/>
              <a:gd name="connsiteX2" fmla="*/ 4986554 w 4986554"/>
              <a:gd name="connsiteY2" fmla="*/ 2327630 h 5135416"/>
              <a:gd name="connsiteX3" fmla="*/ 4536340 w 4986554"/>
              <a:gd name="connsiteY3" fmla="*/ 4237100 h 5135416"/>
              <a:gd name="connsiteX4" fmla="*/ 3328468 w 4986554"/>
              <a:gd name="connsiteY4" fmla="*/ 5069864 h 5135416"/>
              <a:gd name="connsiteX5" fmla="*/ 1248739 w 4986554"/>
              <a:gd name="connsiteY5" fmla="*/ 4781649 h 5135416"/>
              <a:gd name="connsiteX6" fmla="*/ 27024 w 4986554"/>
              <a:gd name="connsiteY6" fmla="*/ 3104378 h 5135416"/>
              <a:gd name="connsiteX7" fmla="*/ 656039 w 4986554"/>
              <a:gd name="connsiteY7" fmla="*/ 480799 h 5135416"/>
              <a:gd name="connsiteX8" fmla="*/ 2500038 w 4986554"/>
              <a:gd name="connsiteY8" fmla="*/ 266 h 5135416"/>
              <a:gd name="connsiteX0" fmla="*/ 2500038 w 4986554"/>
              <a:gd name="connsiteY0" fmla="*/ 266 h 5135416"/>
              <a:gd name="connsiteX1" fmla="*/ 4298527 w 4986554"/>
              <a:gd name="connsiteY1" fmla="*/ 955647 h 5135416"/>
              <a:gd name="connsiteX2" fmla="*/ 4986554 w 4986554"/>
              <a:gd name="connsiteY2" fmla="*/ 2327630 h 5135416"/>
              <a:gd name="connsiteX3" fmla="*/ 4427393 w 4986554"/>
              <a:gd name="connsiteY3" fmla="*/ 4199661 h 5135416"/>
              <a:gd name="connsiteX4" fmla="*/ 3328468 w 4986554"/>
              <a:gd name="connsiteY4" fmla="*/ 5069864 h 5135416"/>
              <a:gd name="connsiteX5" fmla="*/ 1248739 w 4986554"/>
              <a:gd name="connsiteY5" fmla="*/ 4781649 h 5135416"/>
              <a:gd name="connsiteX6" fmla="*/ 27024 w 4986554"/>
              <a:gd name="connsiteY6" fmla="*/ 3104378 h 5135416"/>
              <a:gd name="connsiteX7" fmla="*/ 656039 w 4986554"/>
              <a:gd name="connsiteY7" fmla="*/ 480799 h 5135416"/>
              <a:gd name="connsiteX8" fmla="*/ 2500038 w 4986554"/>
              <a:gd name="connsiteY8" fmla="*/ 266 h 5135416"/>
              <a:gd name="connsiteX0" fmla="*/ 2500038 w 4986554"/>
              <a:gd name="connsiteY0" fmla="*/ 431 h 5135581"/>
              <a:gd name="connsiteX1" fmla="*/ 4330866 w 4986554"/>
              <a:gd name="connsiteY1" fmla="*/ 771152 h 5135581"/>
              <a:gd name="connsiteX2" fmla="*/ 4986554 w 4986554"/>
              <a:gd name="connsiteY2" fmla="*/ 2327795 h 5135581"/>
              <a:gd name="connsiteX3" fmla="*/ 4427393 w 4986554"/>
              <a:gd name="connsiteY3" fmla="*/ 4199826 h 5135581"/>
              <a:gd name="connsiteX4" fmla="*/ 3328468 w 4986554"/>
              <a:gd name="connsiteY4" fmla="*/ 5070029 h 5135581"/>
              <a:gd name="connsiteX5" fmla="*/ 1248739 w 4986554"/>
              <a:gd name="connsiteY5" fmla="*/ 4781814 h 5135581"/>
              <a:gd name="connsiteX6" fmla="*/ 27024 w 4986554"/>
              <a:gd name="connsiteY6" fmla="*/ 3104543 h 5135581"/>
              <a:gd name="connsiteX7" fmla="*/ 656039 w 4986554"/>
              <a:gd name="connsiteY7" fmla="*/ 480964 h 5135581"/>
              <a:gd name="connsiteX8" fmla="*/ 2500038 w 4986554"/>
              <a:gd name="connsiteY8" fmla="*/ 431 h 5135581"/>
              <a:gd name="connsiteX0" fmla="*/ 2486734 w 4986438"/>
              <a:gd name="connsiteY0" fmla="*/ 292 h 5276163"/>
              <a:gd name="connsiteX1" fmla="*/ 4330750 w 4986438"/>
              <a:gd name="connsiteY1" fmla="*/ 911734 h 5276163"/>
              <a:gd name="connsiteX2" fmla="*/ 4986438 w 4986438"/>
              <a:gd name="connsiteY2" fmla="*/ 2468377 h 5276163"/>
              <a:gd name="connsiteX3" fmla="*/ 4427277 w 4986438"/>
              <a:gd name="connsiteY3" fmla="*/ 4340408 h 5276163"/>
              <a:gd name="connsiteX4" fmla="*/ 3328352 w 4986438"/>
              <a:gd name="connsiteY4" fmla="*/ 5210611 h 5276163"/>
              <a:gd name="connsiteX5" fmla="*/ 1248623 w 4986438"/>
              <a:gd name="connsiteY5" fmla="*/ 4922396 h 5276163"/>
              <a:gd name="connsiteX6" fmla="*/ 26908 w 4986438"/>
              <a:gd name="connsiteY6" fmla="*/ 3245125 h 5276163"/>
              <a:gd name="connsiteX7" fmla="*/ 655923 w 4986438"/>
              <a:gd name="connsiteY7" fmla="*/ 621546 h 5276163"/>
              <a:gd name="connsiteX8" fmla="*/ 2486734 w 4986438"/>
              <a:gd name="connsiteY8" fmla="*/ 292 h 5276163"/>
              <a:gd name="connsiteX0" fmla="*/ 2486734 w 4986438"/>
              <a:gd name="connsiteY0" fmla="*/ 292 h 5270565"/>
              <a:gd name="connsiteX1" fmla="*/ 4330750 w 4986438"/>
              <a:gd name="connsiteY1" fmla="*/ 911734 h 5270565"/>
              <a:gd name="connsiteX2" fmla="*/ 4986438 w 4986438"/>
              <a:gd name="connsiteY2" fmla="*/ 2468377 h 5270565"/>
              <a:gd name="connsiteX3" fmla="*/ 4427277 w 4986438"/>
              <a:gd name="connsiteY3" fmla="*/ 4340408 h 5270565"/>
              <a:gd name="connsiteX4" fmla="*/ 3234135 w 4986438"/>
              <a:gd name="connsiteY4" fmla="*/ 5203769 h 5270565"/>
              <a:gd name="connsiteX5" fmla="*/ 1248623 w 4986438"/>
              <a:gd name="connsiteY5" fmla="*/ 4922396 h 5270565"/>
              <a:gd name="connsiteX6" fmla="*/ 26908 w 4986438"/>
              <a:gd name="connsiteY6" fmla="*/ 3245125 h 5270565"/>
              <a:gd name="connsiteX7" fmla="*/ 655923 w 4986438"/>
              <a:gd name="connsiteY7" fmla="*/ 621546 h 5270565"/>
              <a:gd name="connsiteX8" fmla="*/ 2486734 w 4986438"/>
              <a:gd name="connsiteY8" fmla="*/ 292 h 5270565"/>
              <a:gd name="connsiteX0" fmla="*/ 2486734 w 4986438"/>
              <a:gd name="connsiteY0" fmla="*/ 292 h 5270565"/>
              <a:gd name="connsiteX1" fmla="*/ 4330750 w 4986438"/>
              <a:gd name="connsiteY1" fmla="*/ 911734 h 5270565"/>
              <a:gd name="connsiteX2" fmla="*/ 4986438 w 4986438"/>
              <a:gd name="connsiteY2" fmla="*/ 2468377 h 5270565"/>
              <a:gd name="connsiteX3" fmla="*/ 4476698 w 4986438"/>
              <a:gd name="connsiteY3" fmla="*/ 4178642 h 5270565"/>
              <a:gd name="connsiteX4" fmla="*/ 3234135 w 4986438"/>
              <a:gd name="connsiteY4" fmla="*/ 5203769 h 5270565"/>
              <a:gd name="connsiteX5" fmla="*/ 1248623 w 4986438"/>
              <a:gd name="connsiteY5" fmla="*/ 4922396 h 5270565"/>
              <a:gd name="connsiteX6" fmla="*/ 26908 w 4986438"/>
              <a:gd name="connsiteY6" fmla="*/ 3245125 h 5270565"/>
              <a:gd name="connsiteX7" fmla="*/ 655923 w 4986438"/>
              <a:gd name="connsiteY7" fmla="*/ 621546 h 5270565"/>
              <a:gd name="connsiteX8" fmla="*/ 2486734 w 4986438"/>
              <a:gd name="connsiteY8" fmla="*/ 292 h 5270565"/>
              <a:gd name="connsiteX0" fmla="*/ 2483773 w 4983477"/>
              <a:gd name="connsiteY0" fmla="*/ 292 h 5270565"/>
              <a:gd name="connsiteX1" fmla="*/ 4327789 w 4983477"/>
              <a:gd name="connsiteY1" fmla="*/ 911734 h 5270565"/>
              <a:gd name="connsiteX2" fmla="*/ 4983477 w 4983477"/>
              <a:gd name="connsiteY2" fmla="*/ 2468377 h 5270565"/>
              <a:gd name="connsiteX3" fmla="*/ 4473737 w 4983477"/>
              <a:gd name="connsiteY3" fmla="*/ 4178642 h 5270565"/>
              <a:gd name="connsiteX4" fmla="*/ 3231174 w 4983477"/>
              <a:gd name="connsiteY4" fmla="*/ 5203769 h 5270565"/>
              <a:gd name="connsiteX5" fmla="*/ 1245662 w 4983477"/>
              <a:gd name="connsiteY5" fmla="*/ 4922396 h 5270565"/>
              <a:gd name="connsiteX6" fmla="*/ 23947 w 4983477"/>
              <a:gd name="connsiteY6" fmla="*/ 3245125 h 5270565"/>
              <a:gd name="connsiteX7" fmla="*/ 652962 w 4983477"/>
              <a:gd name="connsiteY7" fmla="*/ 621546 h 5270565"/>
              <a:gd name="connsiteX8" fmla="*/ 2483773 w 4983477"/>
              <a:gd name="connsiteY8" fmla="*/ 292 h 5270565"/>
              <a:gd name="connsiteX0" fmla="*/ 2483773 w 4983477"/>
              <a:gd name="connsiteY0" fmla="*/ 292 h 5270565"/>
              <a:gd name="connsiteX1" fmla="*/ 4327789 w 4983477"/>
              <a:gd name="connsiteY1" fmla="*/ 911734 h 5270565"/>
              <a:gd name="connsiteX2" fmla="*/ 4983477 w 4983477"/>
              <a:gd name="connsiteY2" fmla="*/ 2468377 h 5270565"/>
              <a:gd name="connsiteX3" fmla="*/ 4473737 w 4983477"/>
              <a:gd name="connsiteY3" fmla="*/ 4178642 h 5270565"/>
              <a:gd name="connsiteX4" fmla="*/ 3231174 w 4983477"/>
              <a:gd name="connsiteY4" fmla="*/ 5203769 h 5270565"/>
              <a:gd name="connsiteX5" fmla="*/ 1245662 w 4983477"/>
              <a:gd name="connsiteY5" fmla="*/ 4922396 h 5270565"/>
              <a:gd name="connsiteX6" fmla="*/ 23947 w 4983477"/>
              <a:gd name="connsiteY6" fmla="*/ 3245125 h 5270565"/>
              <a:gd name="connsiteX7" fmla="*/ 652962 w 4983477"/>
              <a:gd name="connsiteY7" fmla="*/ 621546 h 5270565"/>
              <a:gd name="connsiteX8" fmla="*/ 2483773 w 4983477"/>
              <a:gd name="connsiteY8" fmla="*/ 292 h 5270565"/>
              <a:gd name="connsiteX0" fmla="*/ 2483773 w 4983477"/>
              <a:gd name="connsiteY0" fmla="*/ 317 h 5270590"/>
              <a:gd name="connsiteX1" fmla="*/ 4327789 w 4983477"/>
              <a:gd name="connsiteY1" fmla="*/ 911759 h 5270590"/>
              <a:gd name="connsiteX2" fmla="*/ 4983477 w 4983477"/>
              <a:gd name="connsiteY2" fmla="*/ 2468402 h 5270590"/>
              <a:gd name="connsiteX3" fmla="*/ 4473737 w 4983477"/>
              <a:gd name="connsiteY3" fmla="*/ 4178667 h 5270590"/>
              <a:gd name="connsiteX4" fmla="*/ 3231174 w 4983477"/>
              <a:gd name="connsiteY4" fmla="*/ 5203794 h 5270590"/>
              <a:gd name="connsiteX5" fmla="*/ 1245662 w 4983477"/>
              <a:gd name="connsiteY5" fmla="*/ 4922421 h 5270590"/>
              <a:gd name="connsiteX6" fmla="*/ 23947 w 4983477"/>
              <a:gd name="connsiteY6" fmla="*/ 3245150 h 5270590"/>
              <a:gd name="connsiteX7" fmla="*/ 652962 w 4983477"/>
              <a:gd name="connsiteY7" fmla="*/ 621571 h 5270590"/>
              <a:gd name="connsiteX8" fmla="*/ 2483773 w 4983477"/>
              <a:gd name="connsiteY8" fmla="*/ 317 h 5270590"/>
              <a:gd name="connsiteX0" fmla="*/ 2483773 w 4983477"/>
              <a:gd name="connsiteY0" fmla="*/ 317 h 5270590"/>
              <a:gd name="connsiteX1" fmla="*/ 4327789 w 4983477"/>
              <a:gd name="connsiteY1" fmla="*/ 911759 h 5270590"/>
              <a:gd name="connsiteX2" fmla="*/ 4983477 w 4983477"/>
              <a:gd name="connsiteY2" fmla="*/ 2468402 h 5270590"/>
              <a:gd name="connsiteX3" fmla="*/ 4473737 w 4983477"/>
              <a:gd name="connsiteY3" fmla="*/ 4178667 h 5270590"/>
              <a:gd name="connsiteX4" fmla="*/ 3231174 w 4983477"/>
              <a:gd name="connsiteY4" fmla="*/ 5203794 h 5270590"/>
              <a:gd name="connsiteX5" fmla="*/ 1245662 w 4983477"/>
              <a:gd name="connsiteY5" fmla="*/ 4922421 h 5270590"/>
              <a:gd name="connsiteX6" fmla="*/ 23947 w 4983477"/>
              <a:gd name="connsiteY6" fmla="*/ 3245150 h 5270590"/>
              <a:gd name="connsiteX7" fmla="*/ 652962 w 4983477"/>
              <a:gd name="connsiteY7" fmla="*/ 621571 h 5270590"/>
              <a:gd name="connsiteX8" fmla="*/ 2483773 w 4983477"/>
              <a:gd name="connsiteY8" fmla="*/ 317 h 5270590"/>
              <a:gd name="connsiteX0" fmla="*/ 2483773 w 4983477"/>
              <a:gd name="connsiteY0" fmla="*/ 317 h 5270590"/>
              <a:gd name="connsiteX1" fmla="*/ 4327789 w 4983477"/>
              <a:gd name="connsiteY1" fmla="*/ 911759 h 5270590"/>
              <a:gd name="connsiteX2" fmla="*/ 4983477 w 4983477"/>
              <a:gd name="connsiteY2" fmla="*/ 2468402 h 5270590"/>
              <a:gd name="connsiteX3" fmla="*/ 4473737 w 4983477"/>
              <a:gd name="connsiteY3" fmla="*/ 4178667 h 5270590"/>
              <a:gd name="connsiteX4" fmla="*/ 3231174 w 4983477"/>
              <a:gd name="connsiteY4" fmla="*/ 5203794 h 5270590"/>
              <a:gd name="connsiteX5" fmla="*/ 1245662 w 4983477"/>
              <a:gd name="connsiteY5" fmla="*/ 4922421 h 5270590"/>
              <a:gd name="connsiteX6" fmla="*/ 23947 w 4983477"/>
              <a:gd name="connsiteY6" fmla="*/ 3245150 h 5270590"/>
              <a:gd name="connsiteX7" fmla="*/ 652962 w 4983477"/>
              <a:gd name="connsiteY7" fmla="*/ 621571 h 5270590"/>
              <a:gd name="connsiteX8" fmla="*/ 2483773 w 4983477"/>
              <a:gd name="connsiteY8" fmla="*/ 317 h 5270590"/>
              <a:gd name="connsiteX0" fmla="*/ 2483773 w 4983477"/>
              <a:gd name="connsiteY0" fmla="*/ 317 h 5270590"/>
              <a:gd name="connsiteX1" fmla="*/ 4327789 w 4983477"/>
              <a:gd name="connsiteY1" fmla="*/ 911759 h 5270590"/>
              <a:gd name="connsiteX2" fmla="*/ 4983477 w 4983477"/>
              <a:gd name="connsiteY2" fmla="*/ 2468402 h 5270590"/>
              <a:gd name="connsiteX3" fmla="*/ 4473737 w 4983477"/>
              <a:gd name="connsiteY3" fmla="*/ 4178667 h 5270590"/>
              <a:gd name="connsiteX4" fmla="*/ 3231174 w 4983477"/>
              <a:gd name="connsiteY4" fmla="*/ 5203794 h 5270590"/>
              <a:gd name="connsiteX5" fmla="*/ 1245662 w 4983477"/>
              <a:gd name="connsiteY5" fmla="*/ 4922421 h 5270590"/>
              <a:gd name="connsiteX6" fmla="*/ 23947 w 4983477"/>
              <a:gd name="connsiteY6" fmla="*/ 3245150 h 5270590"/>
              <a:gd name="connsiteX7" fmla="*/ 652962 w 4983477"/>
              <a:gd name="connsiteY7" fmla="*/ 621571 h 5270590"/>
              <a:gd name="connsiteX8" fmla="*/ 2483773 w 4983477"/>
              <a:gd name="connsiteY8" fmla="*/ 317 h 5270590"/>
              <a:gd name="connsiteX0" fmla="*/ 2483773 w 4983477"/>
              <a:gd name="connsiteY0" fmla="*/ 317 h 5270590"/>
              <a:gd name="connsiteX1" fmla="*/ 4327789 w 4983477"/>
              <a:gd name="connsiteY1" fmla="*/ 911759 h 5270590"/>
              <a:gd name="connsiteX2" fmla="*/ 4983477 w 4983477"/>
              <a:gd name="connsiteY2" fmla="*/ 2468402 h 5270590"/>
              <a:gd name="connsiteX3" fmla="*/ 4473737 w 4983477"/>
              <a:gd name="connsiteY3" fmla="*/ 4178667 h 5270590"/>
              <a:gd name="connsiteX4" fmla="*/ 3231174 w 4983477"/>
              <a:gd name="connsiteY4" fmla="*/ 5203794 h 5270590"/>
              <a:gd name="connsiteX5" fmla="*/ 1245662 w 4983477"/>
              <a:gd name="connsiteY5" fmla="*/ 4922421 h 5270590"/>
              <a:gd name="connsiteX6" fmla="*/ 23947 w 4983477"/>
              <a:gd name="connsiteY6" fmla="*/ 3245150 h 5270590"/>
              <a:gd name="connsiteX7" fmla="*/ 652962 w 4983477"/>
              <a:gd name="connsiteY7" fmla="*/ 621571 h 5270590"/>
              <a:gd name="connsiteX8" fmla="*/ 2483773 w 4983477"/>
              <a:gd name="connsiteY8" fmla="*/ 317 h 5270590"/>
              <a:gd name="connsiteX0" fmla="*/ 2480788 w 4980492"/>
              <a:gd name="connsiteY0" fmla="*/ 317 h 5270590"/>
              <a:gd name="connsiteX1" fmla="*/ 4324804 w 4980492"/>
              <a:gd name="connsiteY1" fmla="*/ 911759 h 5270590"/>
              <a:gd name="connsiteX2" fmla="*/ 4980492 w 4980492"/>
              <a:gd name="connsiteY2" fmla="*/ 2468402 h 5270590"/>
              <a:gd name="connsiteX3" fmla="*/ 4470752 w 4980492"/>
              <a:gd name="connsiteY3" fmla="*/ 4178667 h 5270590"/>
              <a:gd name="connsiteX4" fmla="*/ 3228189 w 4980492"/>
              <a:gd name="connsiteY4" fmla="*/ 5203794 h 5270590"/>
              <a:gd name="connsiteX5" fmla="*/ 1242677 w 4980492"/>
              <a:gd name="connsiteY5" fmla="*/ 4922421 h 5270590"/>
              <a:gd name="connsiteX6" fmla="*/ 20962 w 4980492"/>
              <a:gd name="connsiteY6" fmla="*/ 3245150 h 5270590"/>
              <a:gd name="connsiteX7" fmla="*/ 725198 w 4980492"/>
              <a:gd name="connsiteY7" fmla="*/ 691136 h 5270590"/>
              <a:gd name="connsiteX8" fmla="*/ 2480788 w 4980492"/>
              <a:gd name="connsiteY8" fmla="*/ 317 h 5270590"/>
              <a:gd name="connsiteX0" fmla="*/ 2557445 w 5057149"/>
              <a:gd name="connsiteY0" fmla="*/ 317 h 5273590"/>
              <a:gd name="connsiteX1" fmla="*/ 4401461 w 5057149"/>
              <a:gd name="connsiteY1" fmla="*/ 911759 h 5273590"/>
              <a:gd name="connsiteX2" fmla="*/ 5057149 w 5057149"/>
              <a:gd name="connsiteY2" fmla="*/ 2468402 h 5273590"/>
              <a:gd name="connsiteX3" fmla="*/ 4547409 w 5057149"/>
              <a:gd name="connsiteY3" fmla="*/ 4178667 h 5273590"/>
              <a:gd name="connsiteX4" fmla="*/ 3304846 w 5057149"/>
              <a:gd name="connsiteY4" fmla="*/ 5203794 h 5273590"/>
              <a:gd name="connsiteX5" fmla="*/ 1319334 w 5057149"/>
              <a:gd name="connsiteY5" fmla="*/ 4922421 h 5273590"/>
              <a:gd name="connsiteX6" fmla="*/ 20788 w 5057149"/>
              <a:gd name="connsiteY6" fmla="*/ 3152453 h 5273590"/>
              <a:gd name="connsiteX7" fmla="*/ 801855 w 5057149"/>
              <a:gd name="connsiteY7" fmla="*/ 691136 h 5273590"/>
              <a:gd name="connsiteX8" fmla="*/ 2557445 w 5057149"/>
              <a:gd name="connsiteY8" fmla="*/ 317 h 5273590"/>
              <a:gd name="connsiteX0" fmla="*/ 2557445 w 5057149"/>
              <a:gd name="connsiteY0" fmla="*/ 317 h 5319464"/>
              <a:gd name="connsiteX1" fmla="*/ 4401461 w 5057149"/>
              <a:gd name="connsiteY1" fmla="*/ 911759 h 5319464"/>
              <a:gd name="connsiteX2" fmla="*/ 5057149 w 5057149"/>
              <a:gd name="connsiteY2" fmla="*/ 2468402 h 5319464"/>
              <a:gd name="connsiteX3" fmla="*/ 4547409 w 5057149"/>
              <a:gd name="connsiteY3" fmla="*/ 4178667 h 5319464"/>
              <a:gd name="connsiteX4" fmla="*/ 3304846 w 5057149"/>
              <a:gd name="connsiteY4" fmla="*/ 5203794 h 5319464"/>
              <a:gd name="connsiteX5" fmla="*/ 1308091 w 5057149"/>
              <a:gd name="connsiteY5" fmla="*/ 5063694 h 5319464"/>
              <a:gd name="connsiteX6" fmla="*/ 20788 w 5057149"/>
              <a:gd name="connsiteY6" fmla="*/ 3152453 h 5319464"/>
              <a:gd name="connsiteX7" fmla="*/ 801855 w 5057149"/>
              <a:gd name="connsiteY7" fmla="*/ 691136 h 5319464"/>
              <a:gd name="connsiteX8" fmla="*/ 2557445 w 5057149"/>
              <a:gd name="connsiteY8" fmla="*/ 317 h 5319464"/>
              <a:gd name="connsiteX0" fmla="*/ 2647423 w 5147127"/>
              <a:gd name="connsiteY0" fmla="*/ 317 h 5315767"/>
              <a:gd name="connsiteX1" fmla="*/ 4491439 w 5147127"/>
              <a:gd name="connsiteY1" fmla="*/ 911759 h 5315767"/>
              <a:gd name="connsiteX2" fmla="*/ 5147127 w 5147127"/>
              <a:gd name="connsiteY2" fmla="*/ 2468402 h 5315767"/>
              <a:gd name="connsiteX3" fmla="*/ 4637387 w 5147127"/>
              <a:gd name="connsiteY3" fmla="*/ 4178667 h 5315767"/>
              <a:gd name="connsiteX4" fmla="*/ 3394824 w 5147127"/>
              <a:gd name="connsiteY4" fmla="*/ 5203794 h 5315767"/>
              <a:gd name="connsiteX5" fmla="*/ 1398069 w 5147127"/>
              <a:gd name="connsiteY5" fmla="*/ 5063694 h 5315767"/>
              <a:gd name="connsiteX6" fmla="*/ 18433 w 5147127"/>
              <a:gd name="connsiteY6" fmla="*/ 3218733 h 5315767"/>
              <a:gd name="connsiteX7" fmla="*/ 891833 w 5147127"/>
              <a:gd name="connsiteY7" fmla="*/ 691136 h 5315767"/>
              <a:gd name="connsiteX8" fmla="*/ 2647423 w 5147127"/>
              <a:gd name="connsiteY8" fmla="*/ 317 h 5315767"/>
              <a:gd name="connsiteX0" fmla="*/ 2647423 w 5147127"/>
              <a:gd name="connsiteY0" fmla="*/ 368 h 5315818"/>
              <a:gd name="connsiteX1" fmla="*/ 4516706 w 5147127"/>
              <a:gd name="connsiteY1" fmla="*/ 850916 h 5315818"/>
              <a:gd name="connsiteX2" fmla="*/ 5147127 w 5147127"/>
              <a:gd name="connsiteY2" fmla="*/ 2468453 h 5315818"/>
              <a:gd name="connsiteX3" fmla="*/ 4637387 w 5147127"/>
              <a:gd name="connsiteY3" fmla="*/ 4178718 h 5315818"/>
              <a:gd name="connsiteX4" fmla="*/ 3394824 w 5147127"/>
              <a:gd name="connsiteY4" fmla="*/ 5203845 h 5315818"/>
              <a:gd name="connsiteX5" fmla="*/ 1398069 w 5147127"/>
              <a:gd name="connsiteY5" fmla="*/ 5063745 h 5315818"/>
              <a:gd name="connsiteX6" fmla="*/ 18433 w 5147127"/>
              <a:gd name="connsiteY6" fmla="*/ 3218784 h 5315818"/>
              <a:gd name="connsiteX7" fmla="*/ 891833 w 5147127"/>
              <a:gd name="connsiteY7" fmla="*/ 691187 h 5315818"/>
              <a:gd name="connsiteX8" fmla="*/ 2647423 w 5147127"/>
              <a:gd name="connsiteY8" fmla="*/ 368 h 5315818"/>
              <a:gd name="connsiteX0" fmla="*/ 2737017 w 5147522"/>
              <a:gd name="connsiteY0" fmla="*/ 284 h 5427044"/>
              <a:gd name="connsiteX1" fmla="*/ 4517101 w 5147522"/>
              <a:gd name="connsiteY1" fmla="*/ 962142 h 5427044"/>
              <a:gd name="connsiteX2" fmla="*/ 5147522 w 5147522"/>
              <a:gd name="connsiteY2" fmla="*/ 2579679 h 5427044"/>
              <a:gd name="connsiteX3" fmla="*/ 4637782 w 5147522"/>
              <a:gd name="connsiteY3" fmla="*/ 4289944 h 5427044"/>
              <a:gd name="connsiteX4" fmla="*/ 3395219 w 5147522"/>
              <a:gd name="connsiteY4" fmla="*/ 5315071 h 5427044"/>
              <a:gd name="connsiteX5" fmla="*/ 1398464 w 5147522"/>
              <a:gd name="connsiteY5" fmla="*/ 5174971 h 5427044"/>
              <a:gd name="connsiteX6" fmla="*/ 18828 w 5147522"/>
              <a:gd name="connsiteY6" fmla="*/ 3330010 h 5427044"/>
              <a:gd name="connsiteX7" fmla="*/ 892228 w 5147522"/>
              <a:gd name="connsiteY7" fmla="*/ 802413 h 5427044"/>
              <a:gd name="connsiteX8" fmla="*/ 2737017 w 5147522"/>
              <a:gd name="connsiteY8" fmla="*/ 284 h 5427044"/>
              <a:gd name="connsiteX0" fmla="*/ 2737017 w 5230100"/>
              <a:gd name="connsiteY0" fmla="*/ 284 h 5427044"/>
              <a:gd name="connsiteX1" fmla="*/ 4517101 w 5230100"/>
              <a:gd name="connsiteY1" fmla="*/ 962142 h 5427044"/>
              <a:gd name="connsiteX2" fmla="*/ 5230100 w 5230100"/>
              <a:gd name="connsiteY2" fmla="*/ 2554935 h 5427044"/>
              <a:gd name="connsiteX3" fmla="*/ 4637782 w 5230100"/>
              <a:gd name="connsiteY3" fmla="*/ 4289944 h 5427044"/>
              <a:gd name="connsiteX4" fmla="*/ 3395219 w 5230100"/>
              <a:gd name="connsiteY4" fmla="*/ 5315071 h 5427044"/>
              <a:gd name="connsiteX5" fmla="*/ 1398464 w 5230100"/>
              <a:gd name="connsiteY5" fmla="*/ 5174971 h 5427044"/>
              <a:gd name="connsiteX6" fmla="*/ 18828 w 5230100"/>
              <a:gd name="connsiteY6" fmla="*/ 3330010 h 5427044"/>
              <a:gd name="connsiteX7" fmla="*/ 892228 w 5230100"/>
              <a:gd name="connsiteY7" fmla="*/ 802413 h 5427044"/>
              <a:gd name="connsiteX8" fmla="*/ 2737017 w 5230100"/>
              <a:gd name="connsiteY8" fmla="*/ 284 h 5427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0100" h="5427044">
                <a:moveTo>
                  <a:pt x="2737017" y="284"/>
                </a:moveTo>
                <a:cubicBezTo>
                  <a:pt x="3054234" y="-13285"/>
                  <a:pt x="3941595" y="460124"/>
                  <a:pt x="4517101" y="962142"/>
                </a:cubicBezTo>
                <a:cubicBezTo>
                  <a:pt x="4815579" y="1459013"/>
                  <a:pt x="5171584" y="1973622"/>
                  <a:pt x="5230100" y="2554935"/>
                </a:cubicBezTo>
                <a:cubicBezTo>
                  <a:pt x="5079987" y="3261606"/>
                  <a:pt x="4943595" y="3829921"/>
                  <a:pt x="4637782" y="4289944"/>
                </a:cubicBezTo>
                <a:cubicBezTo>
                  <a:pt x="4331969" y="4749967"/>
                  <a:pt x="3708045" y="5200102"/>
                  <a:pt x="3395219" y="5315071"/>
                </a:cubicBezTo>
                <a:cubicBezTo>
                  <a:pt x="2942375" y="5464449"/>
                  <a:pt x="1961196" y="5505815"/>
                  <a:pt x="1398464" y="5174971"/>
                </a:cubicBezTo>
                <a:cubicBezTo>
                  <a:pt x="835732" y="4844128"/>
                  <a:pt x="130665" y="3959245"/>
                  <a:pt x="18828" y="3330010"/>
                </a:cubicBezTo>
                <a:cubicBezTo>
                  <a:pt x="-108957" y="2652928"/>
                  <a:pt x="439197" y="1357367"/>
                  <a:pt x="892228" y="802413"/>
                </a:cubicBezTo>
                <a:cubicBezTo>
                  <a:pt x="1345260" y="247459"/>
                  <a:pt x="2321559" y="23304"/>
                  <a:pt x="2737017" y="284"/>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BB02F99A-764F-2BFF-A367-9A45424F957D}"/>
              </a:ext>
            </a:extLst>
          </p:cNvPr>
          <p:cNvSpPr txBox="1"/>
          <p:nvPr/>
        </p:nvSpPr>
        <p:spPr>
          <a:xfrm>
            <a:off x="6930998" y="1990165"/>
            <a:ext cx="3427101" cy="182267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dirty="0">
                <a:solidFill>
                  <a:schemeClr val="tx2"/>
                </a:solidFill>
                <a:latin typeface="+mj-lt"/>
                <a:ea typeface="+mj-ea"/>
                <a:cs typeface="+mj-cs"/>
              </a:rPr>
              <a:t>Module Part 1</a:t>
            </a:r>
          </a:p>
          <a:p>
            <a:pPr algn="ctr">
              <a:lnSpc>
                <a:spcPct val="90000"/>
              </a:lnSpc>
              <a:spcBef>
                <a:spcPct val="0"/>
              </a:spcBef>
              <a:spcAft>
                <a:spcPts val="600"/>
              </a:spcAft>
            </a:pPr>
            <a:r>
              <a:rPr lang="en-US" sz="3600" dirty="0">
                <a:solidFill>
                  <a:schemeClr val="tx2"/>
                </a:solidFill>
                <a:latin typeface="+mj-lt"/>
                <a:ea typeface="+mj-ea"/>
                <a:cs typeface="+mj-cs"/>
              </a:rPr>
              <a:t>Structure</a:t>
            </a:r>
          </a:p>
        </p:txBody>
      </p:sp>
      <p:sp>
        <p:nvSpPr>
          <p:cNvPr id="2" name="Title 1">
            <a:extLst>
              <a:ext uri="{FF2B5EF4-FFF2-40B4-BE49-F238E27FC236}">
                <a16:creationId xmlns:a16="http://schemas.microsoft.com/office/drawing/2014/main" id="{AF121A78-0504-AA92-2104-0490D1E24E87}"/>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FCCD80D5-F053-3164-5B6D-FF1D58F7CEDC}"/>
              </a:ext>
            </a:extLst>
          </p:cNvPr>
          <p:cNvPicPr>
            <a:picLocks noChangeAspect="1"/>
          </p:cNvPicPr>
          <p:nvPr/>
        </p:nvPicPr>
        <p:blipFill>
          <a:blip r:embed="rId6"/>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38473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3"/>
                                        </p:tgtEl>
                                      </p:cBhvr>
                                    </p:cmd>
                                  </p:childTnLst>
                                </p:cTn>
                              </p:par>
                            </p:childTnLst>
                          </p:cTn>
                        </p:par>
                      </p:childTnLst>
                    </p:cTn>
                  </p:par>
                </p:childTnLst>
              </p:cTn>
              <p:nextCondLst>
                <p:cond evt="onClick" delay="0">
                  <p:tgtEl>
                    <p:spTgt spid="23"/>
                  </p:tgtEl>
                </p:cond>
              </p:nextCondLst>
            </p:seq>
            <p:video>
              <p:cMediaNode mute="1">
                <p:cTn id="12" repeatCount="indefinite" fill="hold" display="0">
                  <p:stCondLst>
                    <p:cond delay="indefinite"/>
                  </p:stCondLst>
                </p:cTn>
                <p:tgtEl>
                  <p:spTgt spid="23"/>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0" name="Content Placeholder 1029">
            <a:extLst>
              <a:ext uri="{FF2B5EF4-FFF2-40B4-BE49-F238E27FC236}">
                <a16:creationId xmlns:a16="http://schemas.microsoft.com/office/drawing/2014/main" id="{17797966-0119-6A2E-8006-B2A982EB3636}"/>
              </a:ext>
            </a:extLst>
          </p:cNvPr>
          <p:cNvSpPr>
            <a:spLocks noGrp="1"/>
          </p:cNvSpPr>
          <p:nvPr>
            <p:ph idx="1"/>
          </p:nvPr>
        </p:nvSpPr>
        <p:spPr>
          <a:xfrm>
            <a:off x="190367" y="2914809"/>
            <a:ext cx="4352627" cy="3742762"/>
          </a:xfrm>
        </p:spPr>
        <p:txBody>
          <a:bodyPr>
            <a:normAutofit/>
          </a:bodyPr>
          <a:lstStyle/>
          <a:p>
            <a:pPr marL="0" indent="0">
              <a:buNone/>
            </a:pPr>
            <a:r>
              <a:rPr lang="en-GB" sz="2000" b="0" i="0" dirty="0">
                <a:effectLst/>
                <a:latin typeface="Arial" panose="020B0604020202020204" pitchFamily="34" charset="0"/>
                <a:cs typeface="Arial" panose="020B0604020202020204" pitchFamily="34" charset="0"/>
              </a:rPr>
              <a:t>"Marketing is not the art of finding clever ways to dispose of what you make, it is the art of creating genuine customer value". (Kotler, 1967)</a:t>
            </a:r>
            <a:endParaRPr lang="en-US" sz="20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81C28457-6AA0-BA15-E226-7A554B80B26D}"/>
              </a:ext>
            </a:extLst>
          </p:cNvPr>
          <p:cNvPicPr>
            <a:picLocks noChangeAspect="1"/>
          </p:cNvPicPr>
          <p:nvPr/>
        </p:nvPicPr>
        <p:blipFill>
          <a:blip r:embed="rId3"/>
          <a:stretch>
            <a:fillRect/>
          </a:stretch>
        </p:blipFill>
        <p:spPr>
          <a:xfrm>
            <a:off x="14514" y="5814221"/>
            <a:ext cx="12192000" cy="1058283"/>
          </a:xfrm>
          <a:prstGeom prst="rect">
            <a:avLst/>
          </a:prstGeom>
        </p:spPr>
      </p:pic>
      <p:grpSp>
        <p:nvGrpSpPr>
          <p:cNvPr id="8" name="Group 7">
            <a:extLst>
              <a:ext uri="{FF2B5EF4-FFF2-40B4-BE49-F238E27FC236}">
                <a16:creationId xmlns:a16="http://schemas.microsoft.com/office/drawing/2014/main" id="{222B8A59-474A-983E-A3EC-4F84EAAA400C}"/>
              </a:ext>
            </a:extLst>
          </p:cNvPr>
          <p:cNvGrpSpPr/>
          <p:nvPr/>
        </p:nvGrpSpPr>
        <p:grpSpPr>
          <a:xfrm>
            <a:off x="3903737" y="4482146"/>
            <a:ext cx="4000708" cy="1317571"/>
            <a:chOff x="4438103" y="4252762"/>
            <a:chExt cx="4000708" cy="1317571"/>
          </a:xfrm>
        </p:grpSpPr>
        <p:sp>
          <p:nvSpPr>
            <p:cNvPr id="9" name="TextBox 8">
              <a:extLst>
                <a:ext uri="{FF2B5EF4-FFF2-40B4-BE49-F238E27FC236}">
                  <a16:creationId xmlns:a16="http://schemas.microsoft.com/office/drawing/2014/main" id="{2B7C4678-BA48-1802-81D9-9E105F88820B}"/>
                </a:ext>
              </a:extLst>
            </p:cNvPr>
            <p:cNvSpPr txBox="1"/>
            <p:nvPr/>
          </p:nvSpPr>
          <p:spPr>
            <a:xfrm>
              <a:off x="4438103" y="4252762"/>
              <a:ext cx="36739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lvl="0" defTabSz="457200">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What do you value </a:t>
              </a:r>
              <a:r>
                <a:rPr lang="en-GB" kern="0" dirty="0">
                  <a:solidFill>
                    <a:prstClr val="black"/>
                  </a:solidFill>
                  <a:latin typeface="Abadi" panose="020B0604020202020204" pitchFamily="34" charset="0"/>
                </a:rPr>
                <a:t>the most when </a:t>
              </a: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choosing a destination for a holiday? </a:t>
              </a:r>
            </a:p>
          </p:txBody>
        </p:sp>
        <p:pic>
          <p:nvPicPr>
            <p:cNvPr id="10" name="Picture 2" descr="Amazon.co.uk: Question of the Day : Alexa Skills">
              <a:extLst>
                <a:ext uri="{FF2B5EF4-FFF2-40B4-BE49-F238E27FC236}">
                  <a16:creationId xmlns:a16="http://schemas.microsoft.com/office/drawing/2014/main" id="{BF81F2E3-8145-B012-884C-BEEA7F1863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13360" y="454488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Title 12">
            <a:extLst>
              <a:ext uri="{FF2B5EF4-FFF2-40B4-BE49-F238E27FC236}">
                <a16:creationId xmlns:a16="http://schemas.microsoft.com/office/drawing/2014/main" id="{83F9660D-3FB1-8E1C-65A5-69682EC7FAF3}"/>
              </a:ext>
            </a:extLst>
          </p:cNvPr>
          <p:cNvSpPr>
            <a:spLocks noGrp="1"/>
          </p:cNvSpPr>
          <p:nvPr>
            <p:ph type="title"/>
          </p:nvPr>
        </p:nvSpPr>
        <p:spPr>
          <a:xfrm>
            <a:off x="3254478" y="-1341883"/>
            <a:ext cx="0" cy="0"/>
          </a:xfrm>
        </p:spPr>
        <p:txBody>
          <a:bodyPr/>
          <a:lstStyle/>
          <a:p>
            <a:endParaRPr lang="en-GB" dirty="0"/>
          </a:p>
        </p:txBody>
      </p:sp>
      <p:grpSp>
        <p:nvGrpSpPr>
          <p:cNvPr id="14" name="Group 13">
            <a:extLst>
              <a:ext uri="{FF2B5EF4-FFF2-40B4-BE49-F238E27FC236}">
                <a16:creationId xmlns:a16="http://schemas.microsoft.com/office/drawing/2014/main" id="{006414C3-F1F7-326F-D5D0-F78665BBEB42}"/>
              </a:ext>
            </a:extLst>
          </p:cNvPr>
          <p:cNvGrpSpPr/>
          <p:nvPr/>
        </p:nvGrpSpPr>
        <p:grpSpPr>
          <a:xfrm>
            <a:off x="1013729" y="1729523"/>
            <a:ext cx="3982013" cy="1055076"/>
            <a:chOff x="4028384" y="4000844"/>
            <a:chExt cx="3982013" cy="1055076"/>
          </a:xfrm>
        </p:grpSpPr>
        <p:sp>
          <p:nvSpPr>
            <p:cNvPr id="15" name="TextBox 14">
              <a:extLst>
                <a:ext uri="{FF2B5EF4-FFF2-40B4-BE49-F238E27FC236}">
                  <a16:creationId xmlns:a16="http://schemas.microsoft.com/office/drawing/2014/main" id="{9FD4CC2D-8330-881B-2C7C-36AB1FD1C6B3}"/>
                </a:ext>
              </a:extLst>
            </p:cNvPr>
            <p:cNvSpPr txBox="1"/>
            <p:nvPr/>
          </p:nvSpPr>
          <p:spPr>
            <a:xfrm>
              <a:off x="4028384" y="4000844"/>
              <a:ext cx="36739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lvl="0" defTabSz="457200">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How would you describe marketing? </a:t>
              </a:r>
            </a:p>
          </p:txBody>
        </p:sp>
        <p:pic>
          <p:nvPicPr>
            <p:cNvPr id="16" name="Picture 2" descr="Amazon.co.uk: Question of the Day : Alexa Skills">
              <a:extLst>
                <a:ext uri="{FF2B5EF4-FFF2-40B4-BE49-F238E27FC236}">
                  <a16:creationId xmlns:a16="http://schemas.microsoft.com/office/drawing/2014/main" id="{DB28B4FF-0DB7-9CE3-07B2-801E567332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4946" y="403046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3074" name="Picture 2" descr="The Truth About Marketing: So Funny, It Hurts">
            <a:extLst>
              <a:ext uri="{FF2B5EF4-FFF2-40B4-BE49-F238E27FC236}">
                <a16:creationId xmlns:a16="http://schemas.microsoft.com/office/drawing/2014/main" id="{15120111-F3C7-4471-5BD6-6C30D7770A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6402" y="158305"/>
            <a:ext cx="6094890" cy="4368903"/>
          </a:xfrm>
          <a:prstGeom prst="rect">
            <a:avLst/>
          </a:prstGeom>
          <a:noFill/>
          <a:extLst>
            <a:ext uri="{909E8E84-426E-40DD-AFC4-6F175D3DCCD1}">
              <a14:hiddenFill xmlns:a14="http://schemas.microsoft.com/office/drawing/2010/main">
                <a:solidFill>
                  <a:srgbClr val="FFFFFF"/>
                </a:solidFill>
              </a14:hiddenFill>
            </a:ext>
          </a:extLst>
        </p:spPr>
      </p:pic>
      <p:sp>
        <p:nvSpPr>
          <p:cNvPr id="17" name="Title 1">
            <a:extLst>
              <a:ext uri="{FF2B5EF4-FFF2-40B4-BE49-F238E27FC236}">
                <a16:creationId xmlns:a16="http://schemas.microsoft.com/office/drawing/2014/main" id="{255D3E9C-72DE-9724-B48B-188785B31C20}"/>
              </a:ext>
            </a:extLst>
          </p:cNvPr>
          <p:cNvSpPr txBox="1">
            <a:spLocks/>
          </p:cNvSpPr>
          <p:nvPr/>
        </p:nvSpPr>
        <p:spPr>
          <a:xfrm>
            <a:off x="481433" y="199847"/>
            <a:ext cx="5464968" cy="1559301"/>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000" dirty="0">
                <a:latin typeface="Trebuchet MS" panose="020B0603020202020204" pitchFamily="34" charset="0"/>
              </a:rPr>
              <a:t>Marketing..</a:t>
            </a:r>
          </a:p>
        </p:txBody>
      </p:sp>
    </p:spTree>
    <p:extLst>
      <p:ext uri="{BB962C8B-B14F-4D97-AF65-F5344CB8AC3E}">
        <p14:creationId xmlns:p14="http://schemas.microsoft.com/office/powerpoint/2010/main" val="237578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30">
                                            <p:txEl>
                                              <p:pRg st="0" end="0"/>
                                            </p:txEl>
                                          </p:spTgt>
                                        </p:tgtEl>
                                        <p:attrNameLst>
                                          <p:attrName>style.visibility</p:attrName>
                                        </p:attrNameLst>
                                      </p:cBhvr>
                                      <p:to>
                                        <p:strVal val="visible"/>
                                      </p:to>
                                    </p:set>
                                    <p:animEffect transition="in" filter="fade">
                                      <p:cBhvr>
                                        <p:cTn id="7" dur="500"/>
                                        <p:tgtEl>
                                          <p:spTgt spid="10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0"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1E788-F7B6-42DB-A60F-D8194E794451}"/>
              </a:ext>
            </a:extLst>
          </p:cNvPr>
          <p:cNvSpPr txBox="1">
            <a:spLocks/>
          </p:cNvSpPr>
          <p:nvPr/>
        </p:nvSpPr>
        <p:spPr>
          <a:xfrm>
            <a:off x="699662" y="1008172"/>
            <a:ext cx="3616856" cy="43765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800" b="1" kern="1200" dirty="0">
                <a:solidFill>
                  <a:schemeClr val="tx1"/>
                </a:solidFill>
                <a:latin typeface="+mj-lt"/>
                <a:ea typeface="+mj-ea"/>
                <a:cs typeface="+mj-cs"/>
              </a:rPr>
              <a:t>Institutional definitions of marketing</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9C9AFB-A945-437F-A271-01F1E26F63DC}"/>
              </a:ext>
            </a:extLst>
          </p:cNvPr>
          <p:cNvSpPr txBox="1">
            <a:spLocks/>
          </p:cNvSpPr>
          <p:nvPr/>
        </p:nvSpPr>
        <p:spPr>
          <a:xfrm>
            <a:off x="6096000" y="1399032"/>
            <a:ext cx="5501834" cy="447141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000" dirty="0">
                <a:solidFill>
                  <a:schemeClr val="bg1"/>
                </a:solidFill>
              </a:rPr>
              <a:t>Two important professional bodies for marketers are the American Marketing Association (AMA) and the UK based Chartered Institute of Marketing (CIM), here are their definitions of marketing…</a:t>
            </a:r>
          </a:p>
          <a:p>
            <a:pPr marL="0"/>
            <a:endParaRPr lang="en-US" sz="2000" dirty="0">
              <a:solidFill>
                <a:schemeClr val="bg1"/>
              </a:solidFill>
            </a:endParaRPr>
          </a:p>
          <a:p>
            <a:pPr marL="0"/>
            <a:r>
              <a:rPr lang="en-US" sz="2000" dirty="0">
                <a:solidFill>
                  <a:schemeClr val="bg1"/>
                </a:solidFill>
              </a:rPr>
              <a:t>“Marketing is the activity, set of institutions, and processes for creating, communicating, delivering, and exchanging offerings that have value for customers, clients, partners and society at large”. (AMA)</a:t>
            </a:r>
          </a:p>
          <a:p>
            <a:pPr marL="0"/>
            <a:endParaRPr lang="en-US" sz="2000" dirty="0">
              <a:solidFill>
                <a:schemeClr val="bg1"/>
              </a:solidFill>
            </a:endParaRPr>
          </a:p>
          <a:p>
            <a:pPr marL="0"/>
            <a:r>
              <a:rPr lang="en-US" sz="2000" dirty="0">
                <a:solidFill>
                  <a:schemeClr val="bg1"/>
                </a:solidFill>
              </a:rPr>
              <a:t>“Marketing is the management process responsible for identifying, anticipating and satisfying customer requirements profitably” (CIM)</a:t>
            </a:r>
          </a:p>
        </p:txBody>
      </p:sp>
    </p:spTree>
    <p:extLst>
      <p:ext uri="{BB962C8B-B14F-4D97-AF65-F5344CB8AC3E}">
        <p14:creationId xmlns:p14="http://schemas.microsoft.com/office/powerpoint/2010/main" val="12764242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756AC-6BCE-4CA7-B4D5-18EE81FDAC5E}"/>
              </a:ext>
            </a:extLst>
          </p:cNvPr>
          <p:cNvSpPr>
            <a:spLocks noGrp="1"/>
          </p:cNvSpPr>
          <p:nvPr>
            <p:ph type="title"/>
          </p:nvPr>
        </p:nvSpPr>
        <p:spPr>
          <a:xfrm>
            <a:off x="511946" y="2092468"/>
            <a:ext cx="4606707" cy="3065941"/>
          </a:xfrm>
        </p:spPr>
        <p:txBody>
          <a:bodyPr vert="horz" lIns="91440" tIns="45720" rIns="91440" bIns="45720" rtlCol="0" anchor="t">
            <a:normAutofit/>
          </a:bodyPr>
          <a:lstStyle/>
          <a:p>
            <a:r>
              <a:rPr lang="en-US" sz="1600" b="1" dirty="0"/>
              <a:t>AMA </a:t>
            </a:r>
            <a:r>
              <a:rPr lang="en-US" sz="1600" dirty="0"/>
              <a:t>stresses the importance of value creation, customer's experience </a:t>
            </a:r>
            <a:r>
              <a:rPr lang="en-US" sz="1600" u="sng" dirty="0"/>
              <a:t>value</a:t>
            </a:r>
            <a:r>
              <a:rPr lang="en-US" sz="1600" dirty="0"/>
              <a:t> when they use or consume a product or service…known as VALUE- IN- USE, therefore a hotel room would have no value until a customer uses it.</a:t>
            </a:r>
            <a:br>
              <a:rPr lang="en-US" sz="1600" dirty="0"/>
            </a:br>
            <a:br>
              <a:rPr lang="en-US" sz="1600" dirty="0"/>
            </a:br>
            <a:r>
              <a:rPr lang="en-US" sz="1600" b="1" dirty="0"/>
              <a:t>CIM</a:t>
            </a:r>
            <a:r>
              <a:rPr lang="en-US" sz="1600" dirty="0"/>
              <a:t> stresses the importance of </a:t>
            </a:r>
            <a:r>
              <a:rPr lang="en-US" sz="1600" u="sng" dirty="0"/>
              <a:t>satisfying </a:t>
            </a:r>
            <a:r>
              <a:rPr lang="en-US" sz="1600" dirty="0"/>
              <a:t>customers requirements.</a:t>
            </a:r>
            <a:br>
              <a:rPr lang="en-US" sz="1600" dirty="0"/>
            </a:br>
            <a:br>
              <a:rPr lang="en-US" sz="1600" dirty="0"/>
            </a:br>
            <a:r>
              <a:rPr lang="en-US" sz="1600" dirty="0"/>
              <a:t>If we integrate the two, we can say that every customers broad requirement is to </a:t>
            </a:r>
            <a:r>
              <a:rPr lang="en-US" sz="1600" b="1" u="sng" dirty="0"/>
              <a:t>experience value.</a:t>
            </a:r>
            <a:br>
              <a:rPr lang="en-US" sz="1200" u="sng" dirty="0"/>
            </a:br>
            <a:endParaRPr lang="en-US" sz="1200" u="sng" dirty="0"/>
          </a:p>
        </p:txBody>
      </p:sp>
      <p:sp>
        <p:nvSpPr>
          <p:cNvPr id="1031" name="Freeform: Shape 1030">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See the source image">
            <a:extLst>
              <a:ext uri="{FF2B5EF4-FFF2-40B4-BE49-F238E27FC236}">
                <a16:creationId xmlns:a16="http://schemas.microsoft.com/office/drawing/2014/main" id="{3FC2071B-1EE8-D84C-8426-FD5B9807D4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04" r="8695"/>
          <a:stretch/>
        </p:blipFill>
        <p:spPr bwMode="auto">
          <a:xfrm>
            <a:off x="6021086" y="544777"/>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FFC6B6-5745-401C-9169-40B33E85E9EC}"/>
              </a:ext>
            </a:extLst>
          </p:cNvPr>
          <p:cNvSpPr txBox="1"/>
          <p:nvPr/>
        </p:nvSpPr>
        <p:spPr>
          <a:xfrm>
            <a:off x="420274" y="1039303"/>
            <a:ext cx="4926978" cy="830997"/>
          </a:xfrm>
          <a:prstGeom prst="rect">
            <a:avLst/>
          </a:prstGeom>
          <a:noFill/>
        </p:spPr>
        <p:txBody>
          <a:bodyPr wrap="square">
            <a:spAutoFit/>
          </a:bodyPr>
          <a:lstStyle/>
          <a:p>
            <a:pPr defTabSz="457200">
              <a:spcAft>
                <a:spcPts val="600"/>
              </a:spcAft>
            </a:pPr>
            <a:r>
              <a:rPr lang="en-GB" sz="2400" dirty="0">
                <a:solidFill>
                  <a:prstClr val="white"/>
                </a:solidFill>
                <a:latin typeface="Arial" panose="020B0604020202020204" pitchFamily="34" charset="0"/>
                <a:cs typeface="Arial" panose="020B0604020202020204" pitchFamily="34" charset="0"/>
              </a:rPr>
              <a:t>The Difference within the definitions…</a:t>
            </a:r>
          </a:p>
        </p:txBody>
      </p:sp>
    </p:spTree>
    <p:extLst>
      <p:ext uri="{BB962C8B-B14F-4D97-AF65-F5344CB8AC3E}">
        <p14:creationId xmlns:p14="http://schemas.microsoft.com/office/powerpoint/2010/main" val="40723183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Abstract blurred background of department store">
            <a:extLst>
              <a:ext uri="{FF2B5EF4-FFF2-40B4-BE49-F238E27FC236}">
                <a16:creationId xmlns:a16="http://schemas.microsoft.com/office/drawing/2014/main" id="{D290639C-9880-24B2-1CBD-256328E76CD9}"/>
              </a:ext>
            </a:extLst>
          </p:cNvPr>
          <p:cNvPicPr>
            <a:picLocks noChangeAspect="1"/>
          </p:cNvPicPr>
          <p:nvPr/>
        </p:nvPicPr>
        <p:blipFill rotWithShape="1">
          <a:blip r:embed="rId3"/>
          <a:srcRect b="15730"/>
          <a:stretch/>
        </p:blipFill>
        <p:spPr>
          <a:xfrm>
            <a:off x="20" y="10"/>
            <a:ext cx="12191979" cy="6857990"/>
          </a:xfrm>
          <a:prstGeom prst="rect">
            <a:avLst/>
          </a:prstGeom>
        </p:spPr>
      </p:pic>
      <p:sp>
        <p:nvSpPr>
          <p:cNvPr id="15" name="Rectangle 14">
            <a:extLst>
              <a:ext uri="{FF2B5EF4-FFF2-40B4-BE49-F238E27FC236}">
                <a16:creationId xmlns:a16="http://schemas.microsoft.com/office/drawing/2014/main" id="{B4916930-E76E-4100-9DCF-4981566A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57375" y="1885950"/>
            <a:ext cx="8505825" cy="3152775"/>
          </a:xfrm>
          <a:prstGeom prst="rect">
            <a:avLst/>
          </a:prstGeom>
          <a:solidFill>
            <a:schemeClr val="bg1">
              <a:alpha val="75000"/>
            </a:schemeClr>
          </a:solidFill>
          <a:ln w="635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45EFE-A6C6-4307-A2F5-9CFC943806DD}"/>
              </a:ext>
            </a:extLst>
          </p:cNvPr>
          <p:cNvSpPr>
            <a:spLocks noGrp="1"/>
          </p:cNvSpPr>
          <p:nvPr>
            <p:ph type="title"/>
          </p:nvPr>
        </p:nvSpPr>
        <p:spPr>
          <a:xfrm>
            <a:off x="2276475" y="2247900"/>
            <a:ext cx="7581900" cy="2514600"/>
          </a:xfrm>
        </p:spPr>
        <p:txBody>
          <a:bodyPr vert="horz" lIns="91440" tIns="45720" rIns="91440" bIns="45720" rtlCol="0" anchor="ctr">
            <a:normAutofit fontScale="90000"/>
          </a:bodyPr>
          <a:lstStyle/>
          <a:p>
            <a:pPr algn="ctr"/>
            <a:r>
              <a:rPr lang="en-US" sz="2000" b="1" dirty="0">
                <a:solidFill>
                  <a:schemeClr val="tx1">
                    <a:lumMod val="75000"/>
                    <a:lumOff val="25000"/>
                  </a:schemeClr>
                </a:solidFill>
                <a:latin typeface="+mj-lt"/>
                <a:cs typeface="+mj-cs"/>
              </a:rPr>
              <a:t>Some thoughts on marketing?</a:t>
            </a:r>
            <a:br>
              <a:rPr lang="en-US" sz="1700" dirty="0">
                <a:solidFill>
                  <a:schemeClr val="tx1">
                    <a:lumMod val="75000"/>
                    <a:lumOff val="25000"/>
                  </a:schemeClr>
                </a:solidFill>
                <a:latin typeface="+mj-lt"/>
                <a:cs typeface="+mj-cs"/>
              </a:rPr>
            </a:br>
            <a:br>
              <a:rPr lang="en-US" sz="1700" dirty="0">
                <a:solidFill>
                  <a:schemeClr val="tx1">
                    <a:lumMod val="75000"/>
                    <a:lumOff val="25000"/>
                  </a:schemeClr>
                </a:solidFill>
                <a:latin typeface="+mj-lt"/>
                <a:cs typeface="+mj-cs"/>
              </a:rPr>
            </a:br>
            <a:br>
              <a:rPr lang="en-US" sz="1700" dirty="0">
                <a:solidFill>
                  <a:schemeClr val="tx1">
                    <a:lumMod val="75000"/>
                    <a:lumOff val="25000"/>
                  </a:schemeClr>
                </a:solidFill>
                <a:latin typeface="+mj-lt"/>
                <a:cs typeface="+mj-cs"/>
              </a:rPr>
            </a:br>
            <a:r>
              <a:rPr lang="en-US" sz="1700" dirty="0">
                <a:solidFill>
                  <a:schemeClr val="tx1">
                    <a:lumMod val="75000"/>
                    <a:lumOff val="25000"/>
                  </a:schemeClr>
                </a:solidFill>
                <a:latin typeface="+mj-lt"/>
                <a:cs typeface="+mj-cs"/>
              </a:rPr>
              <a:t>“Whether we </a:t>
            </a:r>
            <a:r>
              <a:rPr lang="en-US" sz="1700" dirty="0" err="1">
                <a:solidFill>
                  <a:schemeClr val="tx1">
                    <a:lumMod val="75000"/>
                    <a:lumOff val="25000"/>
                  </a:schemeClr>
                </a:solidFill>
                <a:latin typeface="+mj-lt"/>
                <a:cs typeface="+mj-cs"/>
              </a:rPr>
              <a:t>recognise</a:t>
            </a:r>
            <a:r>
              <a:rPr lang="en-US" sz="1700" dirty="0">
                <a:solidFill>
                  <a:schemeClr val="tx1">
                    <a:lumMod val="75000"/>
                    <a:lumOff val="25000"/>
                  </a:schemeClr>
                </a:solidFill>
                <a:latin typeface="+mj-lt"/>
                <a:cs typeface="+mj-cs"/>
              </a:rPr>
              <a:t> it or not, we are all involved, willingly or unwillingly, passively or actively, in marketing. We encounter marketing practices every day when we are exposed to advertising and product displays, evaluate brands, make buying decisions, shop and consume” (Bowie et al 2017)</a:t>
            </a:r>
            <a:br>
              <a:rPr lang="en-US" sz="1700" dirty="0">
                <a:solidFill>
                  <a:schemeClr val="tx1">
                    <a:lumMod val="75000"/>
                    <a:lumOff val="25000"/>
                  </a:schemeClr>
                </a:solidFill>
                <a:latin typeface="+mj-lt"/>
                <a:cs typeface="+mj-cs"/>
              </a:rPr>
            </a:br>
            <a:br>
              <a:rPr lang="en-US" sz="1700" dirty="0">
                <a:solidFill>
                  <a:schemeClr val="tx1">
                    <a:lumMod val="75000"/>
                    <a:lumOff val="25000"/>
                  </a:schemeClr>
                </a:solidFill>
                <a:latin typeface="+mj-lt"/>
                <a:cs typeface="+mj-cs"/>
              </a:rPr>
            </a:br>
            <a:r>
              <a:rPr lang="en-US" sz="1700" i="1" dirty="0">
                <a:solidFill>
                  <a:schemeClr val="tx1">
                    <a:lumMod val="75000"/>
                    <a:lumOff val="25000"/>
                  </a:schemeClr>
                </a:solidFill>
                <a:latin typeface="+mj-lt"/>
                <a:cs typeface="+mj-cs"/>
              </a:rPr>
              <a:t>“What is marketing? Simply put marketing is </a:t>
            </a:r>
            <a:r>
              <a:rPr lang="en-US" sz="1700" i="1" u="sng" dirty="0">
                <a:solidFill>
                  <a:schemeClr val="tx1">
                    <a:lumMod val="75000"/>
                    <a:lumOff val="25000"/>
                  </a:schemeClr>
                </a:solidFill>
                <a:latin typeface="+mj-lt"/>
                <a:cs typeface="+mj-cs"/>
              </a:rPr>
              <a:t>managing</a:t>
            </a:r>
            <a:r>
              <a:rPr lang="en-US" sz="1700" i="1" dirty="0">
                <a:solidFill>
                  <a:schemeClr val="tx1">
                    <a:lumMod val="75000"/>
                    <a:lumOff val="25000"/>
                  </a:schemeClr>
                </a:solidFill>
                <a:latin typeface="+mj-lt"/>
                <a:cs typeface="+mj-cs"/>
              </a:rPr>
              <a:t> profitable customer </a:t>
            </a:r>
            <a:r>
              <a:rPr lang="en-US" sz="1700" i="1" u="sng" dirty="0">
                <a:solidFill>
                  <a:schemeClr val="tx1">
                    <a:lumMod val="75000"/>
                    <a:lumOff val="25000"/>
                  </a:schemeClr>
                </a:solidFill>
                <a:latin typeface="+mj-lt"/>
                <a:cs typeface="+mj-cs"/>
              </a:rPr>
              <a:t>relationships. </a:t>
            </a:r>
            <a:r>
              <a:rPr lang="en-US" sz="1700" i="1" dirty="0">
                <a:solidFill>
                  <a:schemeClr val="tx1">
                    <a:lumMod val="75000"/>
                    <a:lumOff val="25000"/>
                  </a:schemeClr>
                </a:solidFill>
                <a:latin typeface="+mj-lt"/>
                <a:cs typeface="+mj-cs"/>
              </a:rPr>
              <a:t>The aim of marketing is to create </a:t>
            </a:r>
            <a:r>
              <a:rPr lang="en-US" sz="1700" i="1" u="sng" dirty="0">
                <a:solidFill>
                  <a:schemeClr val="tx1">
                    <a:lumMod val="75000"/>
                    <a:lumOff val="25000"/>
                  </a:schemeClr>
                </a:solidFill>
                <a:latin typeface="+mj-lt"/>
                <a:cs typeface="+mj-cs"/>
              </a:rPr>
              <a:t>value</a:t>
            </a:r>
            <a:r>
              <a:rPr lang="en-US" sz="1700" i="1" dirty="0">
                <a:solidFill>
                  <a:schemeClr val="tx1">
                    <a:lumMod val="75000"/>
                    <a:lumOff val="25000"/>
                  </a:schemeClr>
                </a:solidFill>
                <a:latin typeface="+mj-lt"/>
                <a:cs typeface="+mj-cs"/>
              </a:rPr>
              <a:t> for customers and capture value from customers in return” (Kotler 2013)</a:t>
            </a:r>
            <a:br>
              <a:rPr lang="en-US" sz="1700" i="1" dirty="0">
                <a:solidFill>
                  <a:schemeClr val="tx1">
                    <a:lumMod val="75000"/>
                    <a:lumOff val="25000"/>
                  </a:schemeClr>
                </a:solidFill>
                <a:latin typeface="+mj-lt"/>
                <a:cs typeface="+mj-cs"/>
              </a:rPr>
            </a:br>
            <a:br>
              <a:rPr lang="en-US" sz="1700" i="1" dirty="0">
                <a:solidFill>
                  <a:schemeClr val="tx1">
                    <a:lumMod val="75000"/>
                    <a:lumOff val="25000"/>
                  </a:schemeClr>
                </a:solidFill>
                <a:latin typeface="+mj-lt"/>
                <a:cs typeface="+mj-cs"/>
              </a:rPr>
            </a:br>
            <a:br>
              <a:rPr lang="en-US" sz="1700" i="1" dirty="0">
                <a:solidFill>
                  <a:schemeClr val="tx1">
                    <a:lumMod val="75000"/>
                    <a:lumOff val="25000"/>
                  </a:schemeClr>
                </a:solidFill>
                <a:latin typeface="+mj-lt"/>
                <a:cs typeface="+mj-cs"/>
              </a:rPr>
            </a:br>
            <a:br>
              <a:rPr lang="en-US" sz="1700" i="1" dirty="0">
                <a:solidFill>
                  <a:schemeClr val="tx1">
                    <a:lumMod val="75000"/>
                    <a:lumOff val="25000"/>
                  </a:schemeClr>
                </a:solidFill>
                <a:latin typeface="+mj-lt"/>
                <a:cs typeface="+mj-cs"/>
              </a:rPr>
            </a:br>
            <a:endParaRPr lang="en-US" sz="1700" dirty="0">
              <a:solidFill>
                <a:schemeClr val="tx1">
                  <a:lumMod val="75000"/>
                  <a:lumOff val="25000"/>
                </a:schemeClr>
              </a:solidFill>
              <a:latin typeface="+mj-lt"/>
              <a:cs typeface="+mj-cs"/>
            </a:endParaRPr>
          </a:p>
        </p:txBody>
      </p:sp>
      <p:pic>
        <p:nvPicPr>
          <p:cNvPr id="3" name="Picture 2">
            <a:extLst>
              <a:ext uri="{FF2B5EF4-FFF2-40B4-BE49-F238E27FC236}">
                <a16:creationId xmlns:a16="http://schemas.microsoft.com/office/drawing/2014/main" id="{C2005CB0-B281-DFC0-85E8-FD444BD3617A}"/>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324898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5C593A4-18BC-44F4-BA98-C17905425CEC}"/>
              </a:ext>
            </a:extLst>
          </p:cNvPr>
          <p:cNvPicPr>
            <a:picLocks noChangeAspect="1"/>
          </p:cNvPicPr>
          <p:nvPr/>
        </p:nvPicPr>
        <p:blipFill rotWithShape="1">
          <a:blip r:embed="rId2"/>
          <a:srcRect b="13554"/>
          <a:stretch/>
        </p:blipFill>
        <p:spPr>
          <a:xfrm>
            <a:off x="4264152" y="-213350"/>
            <a:ext cx="7924800" cy="3596630"/>
          </a:xfrm>
          <a:prstGeom prst="rect">
            <a:avLst/>
          </a:prstGeom>
        </p:spPr>
      </p:pic>
      <p:pic>
        <p:nvPicPr>
          <p:cNvPr id="2" name="Picture 2" descr="Amazon.co.uk: Question of the Day : Alexa Skills">
            <a:extLst>
              <a:ext uri="{FF2B5EF4-FFF2-40B4-BE49-F238E27FC236}">
                <a16:creationId xmlns:a16="http://schemas.microsoft.com/office/drawing/2014/main" id="{9EEB2EEE-656E-0325-BD13-18A4B16DC7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837" r="2" b="36387"/>
          <a:stretch/>
        </p:blipFill>
        <p:spPr bwMode="auto">
          <a:xfrm>
            <a:off x="4650916" y="3474720"/>
            <a:ext cx="7555832" cy="3383280"/>
          </a:xfrm>
          <a:prstGeom prst="rect">
            <a:avLst/>
          </a:prstGeom>
          <a:noFill/>
          <a:extLst>
            <a:ext uri="{909E8E84-426E-40DD-AFC4-6F175D3DCCD1}">
              <a14:hiddenFill xmlns:a14="http://schemas.microsoft.com/office/drawing/2010/main">
                <a:solidFill>
                  <a:srgbClr val="FFFFFF"/>
                </a:solidFill>
              </a14:hiddenFill>
            </a:ext>
          </a:extLst>
        </p:spPr>
      </p:pic>
      <p:sp useBgFill="1">
        <p:nvSpPr>
          <p:cNvPr id="25" name="Freeform: Shape 24">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CDDFF293-2FE5-DDA5-F2F3-6E13C6B7A4E4}"/>
              </a:ext>
            </a:extLst>
          </p:cNvPr>
          <p:cNvSpPr txBox="1"/>
          <p:nvPr/>
        </p:nvSpPr>
        <p:spPr>
          <a:xfrm>
            <a:off x="643468" y="609600"/>
            <a:ext cx="3992700" cy="3877197"/>
          </a:xfrm>
          <a:prstGeom prst="rect">
            <a:avLst/>
          </a:prstGeom>
        </p:spPr>
        <p:txBody>
          <a:bodyPr vert="horz" lIns="91440" tIns="45720" rIns="91440" bIns="45720" rtlCol="0" anchor="b">
            <a:normAutofit/>
          </a:bodyPr>
          <a:lstStyle/>
          <a:p>
            <a:pPr lvl="0">
              <a:lnSpc>
                <a:spcPct val="90000"/>
              </a:lnSpc>
              <a:spcBef>
                <a:spcPct val="0"/>
              </a:spcBef>
              <a:spcAft>
                <a:spcPts val="600"/>
              </a:spcAft>
              <a:defRPr/>
            </a:pPr>
            <a:r>
              <a:rPr kumimoji="0" lang="en-US" sz="4400" b="0" i="0" u="none" strike="noStrike" kern="1200" cap="none" spc="0" normalizeH="0" baseline="0" noProof="0">
                <a:ln>
                  <a:noFill/>
                </a:ln>
                <a:solidFill>
                  <a:schemeClr val="tx1"/>
                </a:solidFill>
                <a:effectLst/>
                <a:uLnTx/>
                <a:uFillTx/>
                <a:latin typeface="+mj-lt"/>
                <a:ea typeface="+mj-ea"/>
                <a:cs typeface="+mj-cs"/>
              </a:rPr>
              <a:t>What is a Brand? </a:t>
            </a:r>
          </a:p>
        </p:txBody>
      </p:sp>
    </p:spTree>
    <p:extLst>
      <p:ext uri="{BB962C8B-B14F-4D97-AF65-F5344CB8AC3E}">
        <p14:creationId xmlns:p14="http://schemas.microsoft.com/office/powerpoint/2010/main" val="1140115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11FD0E-2D27-4A5A-949D-222E61ECB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E3356540-467C-C339-6657-4A8C50E23D19}"/>
              </a:ext>
            </a:extLst>
          </p:cNvPr>
          <p:cNvSpPr txBox="1">
            <a:spLocks/>
          </p:cNvSpPr>
          <p:nvPr/>
        </p:nvSpPr>
        <p:spPr>
          <a:xfrm>
            <a:off x="5991225" y="279400"/>
            <a:ext cx="5362576" cy="18923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chemeClr val="tx1"/>
                </a:solidFill>
                <a:latin typeface="+mj-lt"/>
                <a:ea typeface="+mj-ea"/>
                <a:cs typeface="+mj-cs"/>
              </a:rPr>
              <a:t>Brands, a brief history….</a:t>
            </a:r>
          </a:p>
        </p:txBody>
      </p:sp>
      <p:pic>
        <p:nvPicPr>
          <p:cNvPr id="11" name="Picture 10">
            <a:extLst>
              <a:ext uri="{FF2B5EF4-FFF2-40B4-BE49-F238E27FC236}">
                <a16:creationId xmlns:a16="http://schemas.microsoft.com/office/drawing/2014/main" id="{166BCBBB-3500-ECFC-7132-E8CE53644A6F}"/>
              </a:ext>
            </a:extLst>
          </p:cNvPr>
          <p:cNvPicPr>
            <a:picLocks noChangeAspect="1"/>
          </p:cNvPicPr>
          <p:nvPr/>
        </p:nvPicPr>
        <p:blipFill>
          <a:blip r:embed="rId3"/>
          <a:stretch>
            <a:fillRect/>
          </a:stretch>
        </p:blipFill>
        <p:spPr>
          <a:xfrm>
            <a:off x="1919599" y="2423250"/>
            <a:ext cx="2236606" cy="1491070"/>
          </a:xfrm>
          <a:prstGeom prst="rect">
            <a:avLst/>
          </a:prstGeom>
        </p:spPr>
      </p:pic>
      <p:sp>
        <p:nvSpPr>
          <p:cNvPr id="6" name="TextBox 5">
            <a:extLst>
              <a:ext uri="{FF2B5EF4-FFF2-40B4-BE49-F238E27FC236}">
                <a16:creationId xmlns:a16="http://schemas.microsoft.com/office/drawing/2014/main" id="{A09A3CBD-F4D6-6E2A-4068-A8D159D7211E}"/>
              </a:ext>
            </a:extLst>
          </p:cNvPr>
          <p:cNvSpPr txBox="1"/>
          <p:nvPr/>
        </p:nvSpPr>
        <p:spPr>
          <a:xfrm>
            <a:off x="3037902" y="2028825"/>
            <a:ext cx="6550790" cy="316690"/>
          </a:xfrm>
          <a:prstGeom prst="rect">
            <a:avLst/>
          </a:prstGeom>
          <a:noFill/>
        </p:spPr>
        <p:txBody>
          <a:bodyPr wrap="square">
            <a:spAutoFit/>
          </a:bodyPr>
          <a:lstStyle/>
          <a:p>
            <a:pPr defTabSz="370332">
              <a:spcAft>
                <a:spcPts val="600"/>
              </a:spcAft>
            </a:pPr>
            <a:r>
              <a:rPr lang="en-GB" sz="1458" kern="1200" dirty="0">
                <a:solidFill>
                  <a:srgbClr val="313030"/>
                </a:solidFill>
                <a:latin typeface="Atlas Grotesk Web"/>
                <a:ea typeface="+mn-ea"/>
                <a:cs typeface="+mn-cs"/>
              </a:rPr>
              <a:t>In Ancient Norse, a </a:t>
            </a:r>
            <a:r>
              <a:rPr lang="en-GB" sz="1458" kern="1200" dirty="0" err="1">
                <a:solidFill>
                  <a:srgbClr val="313030"/>
                </a:solidFill>
                <a:latin typeface="Atlas Grotesk Web"/>
                <a:ea typeface="+mn-ea"/>
                <a:cs typeface="+mn-cs"/>
              </a:rPr>
              <a:t>Scandanavian</a:t>
            </a:r>
            <a:r>
              <a:rPr lang="en-GB" sz="1458" kern="1200" dirty="0">
                <a:solidFill>
                  <a:srgbClr val="313030"/>
                </a:solidFill>
                <a:latin typeface="Atlas Grotesk Web"/>
                <a:ea typeface="+mn-ea"/>
                <a:cs typeface="+mn-cs"/>
              </a:rPr>
              <a:t> language, the word “</a:t>
            </a:r>
            <a:r>
              <a:rPr lang="en-GB" sz="1458" kern="1200" dirty="0" err="1">
                <a:solidFill>
                  <a:srgbClr val="313030"/>
                </a:solidFill>
                <a:latin typeface="Atlas Grotesk Web"/>
                <a:ea typeface="+mn-ea"/>
                <a:cs typeface="+mn-cs"/>
              </a:rPr>
              <a:t>brandr</a:t>
            </a:r>
            <a:r>
              <a:rPr lang="en-GB" sz="1458" kern="1200" dirty="0">
                <a:solidFill>
                  <a:srgbClr val="313030"/>
                </a:solidFill>
                <a:latin typeface="Atlas Grotesk Web"/>
                <a:ea typeface="+mn-ea"/>
                <a:cs typeface="+mn-cs"/>
              </a:rPr>
              <a:t>” means “to burn</a:t>
            </a:r>
            <a:endParaRPr lang="en-GB" dirty="0">
              <a:solidFill>
                <a:prstClr val="black"/>
              </a:solidFill>
              <a:latin typeface="Calibri" panose="020F0502020204030204"/>
            </a:endParaRPr>
          </a:p>
        </p:txBody>
      </p:sp>
      <p:pic>
        <p:nvPicPr>
          <p:cNvPr id="8" name="Picture 7">
            <a:extLst>
              <a:ext uri="{FF2B5EF4-FFF2-40B4-BE49-F238E27FC236}">
                <a16:creationId xmlns:a16="http://schemas.microsoft.com/office/drawing/2014/main" id="{CEA17A68-DD60-7665-86D5-AF36681EF268}"/>
              </a:ext>
            </a:extLst>
          </p:cNvPr>
          <p:cNvPicPr>
            <a:picLocks noChangeAspect="1"/>
          </p:cNvPicPr>
          <p:nvPr/>
        </p:nvPicPr>
        <p:blipFill>
          <a:blip r:embed="rId4"/>
          <a:stretch>
            <a:fillRect/>
          </a:stretch>
        </p:blipFill>
        <p:spPr>
          <a:xfrm>
            <a:off x="6687100" y="2423250"/>
            <a:ext cx="3186790" cy="2571038"/>
          </a:xfrm>
          <a:prstGeom prst="rect">
            <a:avLst/>
          </a:prstGeom>
        </p:spPr>
      </p:pic>
      <p:sp>
        <p:nvSpPr>
          <p:cNvPr id="9" name="TextBox 8">
            <a:extLst>
              <a:ext uri="{FF2B5EF4-FFF2-40B4-BE49-F238E27FC236}">
                <a16:creationId xmlns:a16="http://schemas.microsoft.com/office/drawing/2014/main" id="{3563AC50-57A4-DC65-E45F-FBDD16E5DC0B}"/>
              </a:ext>
            </a:extLst>
          </p:cNvPr>
          <p:cNvSpPr txBox="1"/>
          <p:nvPr/>
        </p:nvSpPr>
        <p:spPr>
          <a:xfrm>
            <a:off x="6313297" y="5072023"/>
            <a:ext cx="4237780" cy="981127"/>
          </a:xfrm>
          <a:prstGeom prst="rect">
            <a:avLst/>
          </a:prstGeom>
          <a:noFill/>
        </p:spPr>
        <p:txBody>
          <a:bodyPr wrap="square">
            <a:spAutoFit/>
          </a:bodyPr>
          <a:lstStyle/>
          <a:p>
            <a:pPr defTabSz="370332">
              <a:spcAft>
                <a:spcPts val="600"/>
              </a:spcAft>
            </a:pPr>
            <a:r>
              <a:rPr lang="en-GB" sz="1458" kern="1200" dirty="0">
                <a:solidFill>
                  <a:srgbClr val="313030"/>
                </a:solidFill>
                <a:latin typeface="Atlas Grotesk Web"/>
                <a:ea typeface="+mn-ea"/>
                <a:cs typeface="+mn-cs"/>
              </a:rPr>
              <a:t>This cattle branding made a transition with the emergence of mass production and soon brands were burned into wooden crates to show authenticity and quality (much like the cattle brands of the 17/1800’s)</a:t>
            </a:r>
            <a:endParaRPr lang="en-GB" dirty="0">
              <a:solidFill>
                <a:prstClr val="black"/>
              </a:solidFill>
              <a:latin typeface="Calibri" panose="020F0502020204030204"/>
            </a:endParaRPr>
          </a:p>
        </p:txBody>
      </p:sp>
      <p:pic>
        <p:nvPicPr>
          <p:cNvPr id="10" name="Picture 9">
            <a:extLst>
              <a:ext uri="{FF2B5EF4-FFF2-40B4-BE49-F238E27FC236}">
                <a16:creationId xmlns:a16="http://schemas.microsoft.com/office/drawing/2014/main" id="{B44C9A09-1AC5-027E-A71B-FB49A3AE842E}"/>
              </a:ext>
            </a:extLst>
          </p:cNvPr>
          <p:cNvPicPr>
            <a:picLocks noChangeAspect="1"/>
          </p:cNvPicPr>
          <p:nvPr/>
        </p:nvPicPr>
        <p:blipFill>
          <a:blip r:embed="rId5"/>
          <a:stretch>
            <a:fillRect/>
          </a:stretch>
        </p:blipFill>
        <p:spPr>
          <a:xfrm>
            <a:off x="3853237" y="2815688"/>
            <a:ext cx="2657289" cy="1771526"/>
          </a:xfrm>
          <a:prstGeom prst="rect">
            <a:avLst/>
          </a:prstGeom>
        </p:spPr>
      </p:pic>
      <p:pic>
        <p:nvPicPr>
          <p:cNvPr id="1026" name="Picture 2" descr="See the source image">
            <a:extLst>
              <a:ext uri="{FF2B5EF4-FFF2-40B4-BE49-F238E27FC236}">
                <a16:creationId xmlns:a16="http://schemas.microsoft.com/office/drawing/2014/main" id="{E3E66FD2-1E39-1817-7F0E-617A30DCD6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11487" y="4156609"/>
            <a:ext cx="3036370" cy="202035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7490168A-DCEA-25DC-6FEE-C0E19EEBAC10}"/>
              </a:ext>
            </a:extLst>
          </p:cNvPr>
          <p:cNvPicPr>
            <a:picLocks noChangeAspect="1"/>
          </p:cNvPicPr>
          <p:nvPr/>
        </p:nvPicPr>
        <p:blipFill>
          <a:blip r:embed="rId7">
            <a:alphaModFix amt="20000"/>
          </a:blip>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523068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childTnLst>
                          </p:cTn>
                        </p:par>
                        <p:par>
                          <p:cTn id="17" fill="hold">
                            <p:stCondLst>
                              <p:cond delay="1000"/>
                            </p:stCondLst>
                            <p:childTnLst>
                              <p:par>
                                <p:cTn id="18" presetID="10" presetClass="entr" presetSubtype="0" fill="hold"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026"/>
                                        </p:tgtEl>
                                        <p:attrNameLst>
                                          <p:attrName>style.visibility</p:attrName>
                                        </p:attrNameLst>
                                      </p:cBhvr>
                                      <p:to>
                                        <p:strVal val="visible"/>
                                      </p:to>
                                    </p:set>
                                    <p:animEffect transition="in" filter="fade">
                                      <p:cBhvr>
                                        <p:cTn id="25"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23A67D4-9FAD-7D6E-09DA-DC76EA130AB2}"/>
              </a:ext>
            </a:extLst>
          </p:cNvPr>
          <p:cNvPicPr>
            <a:picLocks noChangeAspect="1"/>
          </p:cNvPicPr>
          <p:nvPr/>
        </p:nvPicPr>
        <p:blipFill rotWithShape="1">
          <a:blip r:embed="rId3"/>
          <a:srcRect t="1296" r="22149" b="7795"/>
          <a:stretch/>
        </p:blipFill>
        <p:spPr>
          <a:xfrm>
            <a:off x="3523488" y="10"/>
            <a:ext cx="8668512" cy="6857990"/>
          </a:xfrm>
          <a:prstGeom prst="rect">
            <a:avLst/>
          </a:prstGeom>
        </p:spPr>
      </p:pic>
      <p:sp>
        <p:nvSpPr>
          <p:cNvPr id="16"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6">
            <a:extLst>
              <a:ext uri="{FF2B5EF4-FFF2-40B4-BE49-F238E27FC236}">
                <a16:creationId xmlns:a16="http://schemas.microsoft.com/office/drawing/2014/main" id="{2A11EA96-160B-477C-B52E-3625ABB7CA79}"/>
              </a:ext>
            </a:extLst>
          </p:cNvPr>
          <p:cNvSpPr txBox="1">
            <a:spLocks/>
          </p:cNvSpPr>
          <p:nvPr/>
        </p:nvSpPr>
        <p:spPr>
          <a:xfrm>
            <a:off x="307003" y="553130"/>
            <a:ext cx="5609054" cy="320725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i="1" dirty="0"/>
              <a:t>When we took our walk down the high street or browse the web, you likely </a:t>
            </a:r>
            <a:r>
              <a:rPr lang="en-US" sz="2000" i="1" dirty="0" err="1"/>
              <a:t>recognise</a:t>
            </a:r>
            <a:r>
              <a:rPr lang="en-US" sz="2000" i="1" dirty="0"/>
              <a:t> some or all, of the brand images presented to you… but what influences you to make choices?</a:t>
            </a:r>
          </a:p>
          <a:p>
            <a:pPr marL="0"/>
            <a:endParaRPr lang="en-US" sz="2000" i="1" dirty="0"/>
          </a:p>
          <a:p>
            <a:pPr marL="0"/>
            <a:r>
              <a:rPr lang="en-US" sz="2000" i="1" dirty="0"/>
              <a:t>Choose a brand in the next three sectors and make some notes as to what would influence you to purchase the product.</a:t>
            </a:r>
          </a:p>
          <a:p>
            <a:pPr marL="0"/>
            <a:endParaRPr lang="en-US" sz="2000" b="1" dirty="0"/>
          </a:p>
          <a:p>
            <a:pPr marL="0"/>
            <a:r>
              <a:rPr lang="en-US" sz="2000" b="1" dirty="0"/>
              <a:t>Fast Food?</a:t>
            </a:r>
          </a:p>
          <a:p>
            <a:pPr marL="0"/>
            <a:endParaRPr lang="en-US" sz="2000" b="1" dirty="0"/>
          </a:p>
          <a:p>
            <a:pPr marL="0"/>
            <a:r>
              <a:rPr lang="en-US" sz="2000" b="1" dirty="0"/>
              <a:t>Shoes?</a:t>
            </a:r>
          </a:p>
          <a:p>
            <a:pPr marL="0"/>
            <a:endParaRPr lang="en-US" sz="2000" b="1" dirty="0"/>
          </a:p>
          <a:p>
            <a:pPr marL="0"/>
            <a:r>
              <a:rPr lang="en-US" sz="2000" b="1" dirty="0"/>
              <a:t>Holiday destination? </a:t>
            </a:r>
            <a:endParaRPr lang="en-US" sz="2000" dirty="0"/>
          </a:p>
        </p:txBody>
      </p:sp>
      <p:pic>
        <p:nvPicPr>
          <p:cNvPr id="5" name="Picture 4">
            <a:extLst>
              <a:ext uri="{FF2B5EF4-FFF2-40B4-BE49-F238E27FC236}">
                <a16:creationId xmlns:a16="http://schemas.microsoft.com/office/drawing/2014/main" id="{4C2F992C-1634-D76B-F7E7-9443C05D8316}"/>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1420184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47" descr="Colourful carved figures of humans">
            <a:extLst>
              <a:ext uri="{FF2B5EF4-FFF2-40B4-BE49-F238E27FC236}">
                <a16:creationId xmlns:a16="http://schemas.microsoft.com/office/drawing/2014/main" id="{C6D87F66-A010-C134-0F79-3BC7450D92E7}"/>
              </a:ext>
            </a:extLst>
          </p:cNvPr>
          <p:cNvPicPr>
            <a:picLocks noChangeAspect="1"/>
          </p:cNvPicPr>
          <p:nvPr/>
        </p:nvPicPr>
        <p:blipFill rotWithShape="1">
          <a:blip r:embed="rId3">
            <a:alphaModFix amt="35000"/>
          </a:blip>
          <a:srcRect t="21053"/>
          <a:stretch/>
        </p:blipFill>
        <p:spPr>
          <a:xfrm>
            <a:off x="20" y="3847"/>
            <a:ext cx="12191980" cy="6857990"/>
          </a:xfrm>
          <a:prstGeom prst="rect">
            <a:avLst/>
          </a:prstGeom>
        </p:spPr>
      </p:pic>
      <p:sp>
        <p:nvSpPr>
          <p:cNvPr id="4" name="TextBox 3">
            <a:extLst>
              <a:ext uri="{FF2B5EF4-FFF2-40B4-BE49-F238E27FC236}">
                <a16:creationId xmlns:a16="http://schemas.microsoft.com/office/drawing/2014/main" id="{4CD7E600-9D04-4DC2-94C8-D8D08314692A}"/>
              </a:ext>
            </a:extLst>
          </p:cNvPr>
          <p:cNvSpPr txBox="1"/>
          <p:nvPr/>
        </p:nvSpPr>
        <p:spPr>
          <a:xfrm>
            <a:off x="91807" y="569702"/>
            <a:ext cx="12008385" cy="4351338"/>
          </a:xfrm>
          <a:prstGeom prst="rect">
            <a:avLst/>
          </a:prstGeom>
        </p:spPr>
        <p:txBody>
          <a:bodyPr vert="horz" lIns="91440" tIns="45720" rIns="91440" bIns="45720" rtlCol="0">
            <a:normAutofit/>
          </a:bodyPr>
          <a:lstStyle/>
          <a:p>
            <a:pPr>
              <a:lnSpc>
                <a:spcPct val="90000"/>
              </a:lnSpc>
              <a:spcAft>
                <a:spcPts val="600"/>
              </a:spcAft>
            </a:pPr>
            <a:r>
              <a:rPr lang="en-US" dirty="0">
                <a:solidFill>
                  <a:srgbClr val="FFFFFF"/>
                </a:solidFill>
              </a:rPr>
              <a:t>You all have made different choices, for different reasons, and there are people behind that brand that have been influencing your decision.</a:t>
            </a:r>
          </a:p>
          <a:p>
            <a:pPr indent="-228600">
              <a:lnSpc>
                <a:spcPct val="90000"/>
              </a:lnSpc>
              <a:spcAft>
                <a:spcPts val="600"/>
              </a:spcAft>
              <a:buFont typeface="Arial" panose="020B0604020202020204" pitchFamily="34" charset="0"/>
              <a:buChar char="•"/>
            </a:pPr>
            <a:endParaRPr lang="en-US" dirty="0">
              <a:solidFill>
                <a:srgbClr val="FFFFFF"/>
              </a:solidFill>
            </a:endParaRPr>
          </a:p>
        </p:txBody>
      </p:sp>
      <p:pic>
        <p:nvPicPr>
          <p:cNvPr id="3" name="Picture 2" descr="C:\Users\stephanie\Desktop\Aristotle_9820 (1).JPG">
            <a:extLst>
              <a:ext uri="{FF2B5EF4-FFF2-40B4-BE49-F238E27FC236}">
                <a16:creationId xmlns:a16="http://schemas.microsoft.com/office/drawing/2014/main" id="{5E47FF89-9BF8-CC26-233A-A890F2BAC45C}"/>
              </a:ext>
            </a:extLst>
          </p:cNvPr>
          <p:cNvPicPr>
            <a:picLocks noChangeAspect="1" noChangeArrowheads="1"/>
          </p:cNvPicPr>
          <p:nvPr/>
        </p:nvPicPr>
        <p:blipFill>
          <a:blip r:embed="rId4"/>
          <a:srcRect/>
          <a:stretch>
            <a:fillRect/>
          </a:stretch>
        </p:blipFill>
        <p:spPr bwMode="auto">
          <a:xfrm>
            <a:off x="538134" y="3706580"/>
            <a:ext cx="1994453" cy="2513011"/>
          </a:xfrm>
          <a:prstGeom prst="rect">
            <a:avLst/>
          </a:prstGeom>
          <a:noFill/>
        </p:spPr>
      </p:pic>
      <p:sp>
        <p:nvSpPr>
          <p:cNvPr id="6" name="TextBox 5">
            <a:extLst>
              <a:ext uri="{FF2B5EF4-FFF2-40B4-BE49-F238E27FC236}">
                <a16:creationId xmlns:a16="http://schemas.microsoft.com/office/drawing/2014/main" id="{EADC7FF4-D4FF-93B7-6EF1-C4D3C8D99F53}"/>
              </a:ext>
            </a:extLst>
          </p:cNvPr>
          <p:cNvSpPr txBox="1"/>
          <p:nvPr/>
        </p:nvSpPr>
        <p:spPr>
          <a:xfrm>
            <a:off x="1576185" y="3041843"/>
            <a:ext cx="7199407" cy="1077218"/>
          </a:xfrm>
          <a:prstGeom prst="rect">
            <a:avLst/>
          </a:prstGeom>
          <a:noFill/>
        </p:spPr>
        <p:txBody>
          <a:bodyPr wrap="square" rtlCol="0">
            <a:spAutoFit/>
          </a:bodyPr>
          <a:lstStyle/>
          <a:p>
            <a:pPr algn="ctr"/>
            <a:r>
              <a:rPr lang="en-GB" sz="3200" b="1" dirty="0">
                <a:latin typeface="Bradley Hand ITC" pitchFamily="66" charset="0"/>
              </a:rPr>
              <a:t>Aristotle’s Mode’s of persuasion </a:t>
            </a:r>
          </a:p>
          <a:p>
            <a:pPr algn="ctr"/>
            <a:r>
              <a:rPr lang="en-GB" sz="3200" b="1" dirty="0">
                <a:latin typeface="Bradley Hand ITC" pitchFamily="66" charset="0"/>
              </a:rPr>
              <a:t>“Rhetoric”</a:t>
            </a:r>
          </a:p>
        </p:txBody>
      </p:sp>
      <p:sp>
        <p:nvSpPr>
          <p:cNvPr id="8" name="TextBox 7">
            <a:extLst>
              <a:ext uri="{FF2B5EF4-FFF2-40B4-BE49-F238E27FC236}">
                <a16:creationId xmlns:a16="http://schemas.microsoft.com/office/drawing/2014/main" id="{9D4B8D23-157C-F104-571B-85367CC41B9B}"/>
              </a:ext>
            </a:extLst>
          </p:cNvPr>
          <p:cNvSpPr txBox="1"/>
          <p:nvPr/>
        </p:nvSpPr>
        <p:spPr>
          <a:xfrm>
            <a:off x="3597027" y="1373960"/>
            <a:ext cx="3673986"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lvl="0" defTabSz="457200">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How do brands persuade us? </a:t>
            </a:r>
          </a:p>
        </p:txBody>
      </p:sp>
      <p:pic>
        <p:nvPicPr>
          <p:cNvPr id="9" name="Picture 2" descr="Amazon.co.uk: Question of the Day : Alexa Skills">
            <a:extLst>
              <a:ext uri="{FF2B5EF4-FFF2-40B4-BE49-F238E27FC236}">
                <a16:creationId xmlns:a16="http://schemas.microsoft.com/office/drawing/2014/main" id="{EC0D705C-EEEF-3023-940D-B29A66C17F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4302" y="1164845"/>
            <a:ext cx="1025451" cy="1025451"/>
          </a:xfrm>
          <a:prstGeom prst="rect">
            <a:avLst/>
          </a:prstGeom>
          <a:noFill/>
          <a:extLst>
            <a:ext uri="{909E8E84-426E-40DD-AFC4-6F175D3DCCD1}">
              <a14:hiddenFill xmlns:a14="http://schemas.microsoft.com/office/drawing/2010/main">
                <a:solidFill>
                  <a:srgbClr val="FFFFFF"/>
                </a:solidFill>
              </a14:hiddenFill>
            </a:ext>
          </a:extLst>
        </p:spPr>
      </p:pic>
      <p:grpSp>
        <p:nvGrpSpPr>
          <p:cNvPr id="20" name="Group 19">
            <a:extLst>
              <a:ext uri="{FF2B5EF4-FFF2-40B4-BE49-F238E27FC236}">
                <a16:creationId xmlns:a16="http://schemas.microsoft.com/office/drawing/2014/main" id="{6AC4AE08-F7D8-E36C-A6B2-D2F95511858A}"/>
              </a:ext>
            </a:extLst>
          </p:cNvPr>
          <p:cNvGrpSpPr/>
          <p:nvPr/>
        </p:nvGrpSpPr>
        <p:grpSpPr>
          <a:xfrm>
            <a:off x="7819190" y="3574457"/>
            <a:ext cx="4045863" cy="1163504"/>
            <a:chOff x="7306465" y="3600667"/>
            <a:chExt cx="4045863" cy="1163504"/>
          </a:xfrm>
        </p:grpSpPr>
        <p:sp>
          <p:nvSpPr>
            <p:cNvPr id="14" name="Freeform: Shape 13">
              <a:extLst>
                <a:ext uri="{FF2B5EF4-FFF2-40B4-BE49-F238E27FC236}">
                  <a16:creationId xmlns:a16="http://schemas.microsoft.com/office/drawing/2014/main" id="{7B0F79C7-318B-E9F1-D213-A98C85A7A05B}"/>
                </a:ext>
              </a:extLst>
            </p:cNvPr>
            <p:cNvSpPr/>
            <p:nvPr/>
          </p:nvSpPr>
          <p:spPr>
            <a:xfrm>
              <a:off x="7306465" y="3600667"/>
              <a:ext cx="814453" cy="1163504"/>
            </a:xfrm>
            <a:custGeom>
              <a:avLst/>
              <a:gdLst>
                <a:gd name="connsiteX0" fmla="*/ 0 w 1163503"/>
                <a:gd name="connsiteY0" fmla="*/ 0 h 814452"/>
                <a:gd name="connsiteX1" fmla="*/ 756277 w 1163503"/>
                <a:gd name="connsiteY1" fmla="*/ 0 h 814452"/>
                <a:gd name="connsiteX2" fmla="*/ 1163503 w 1163503"/>
                <a:gd name="connsiteY2" fmla="*/ 407226 h 814452"/>
                <a:gd name="connsiteX3" fmla="*/ 756277 w 1163503"/>
                <a:gd name="connsiteY3" fmla="*/ 814452 h 814452"/>
                <a:gd name="connsiteX4" fmla="*/ 0 w 1163503"/>
                <a:gd name="connsiteY4" fmla="*/ 814452 h 814452"/>
                <a:gd name="connsiteX5" fmla="*/ 407226 w 1163503"/>
                <a:gd name="connsiteY5" fmla="*/ 407226 h 814452"/>
                <a:gd name="connsiteX6" fmla="*/ 0 w 1163503"/>
                <a:gd name="connsiteY6" fmla="*/ 0 h 81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3503" h="814452">
                  <a:moveTo>
                    <a:pt x="1163502" y="0"/>
                  </a:moveTo>
                  <a:lnTo>
                    <a:pt x="1163502" y="529394"/>
                  </a:lnTo>
                  <a:lnTo>
                    <a:pt x="581752" y="814452"/>
                  </a:lnTo>
                  <a:lnTo>
                    <a:pt x="1" y="529394"/>
                  </a:lnTo>
                  <a:lnTo>
                    <a:pt x="1" y="0"/>
                  </a:lnTo>
                  <a:lnTo>
                    <a:pt x="581752" y="285058"/>
                  </a:lnTo>
                  <a:lnTo>
                    <a:pt x="1163502"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3971" tIns="421196" rIns="13970" bIns="421197" numCol="1" spcCol="1270" anchor="ctr" anchorCtr="0">
              <a:noAutofit/>
            </a:bodyPr>
            <a:lstStyle/>
            <a:p>
              <a:pPr marL="0" lvl="0" indent="0" algn="ctr" defTabSz="977900">
                <a:lnSpc>
                  <a:spcPct val="90000"/>
                </a:lnSpc>
                <a:spcBef>
                  <a:spcPct val="0"/>
                </a:spcBef>
                <a:spcAft>
                  <a:spcPct val="35000"/>
                </a:spcAft>
                <a:buNone/>
              </a:pPr>
              <a:r>
                <a:rPr lang="en-GB" sz="2200" kern="1200" dirty="0"/>
                <a:t>Ethos</a:t>
              </a:r>
            </a:p>
          </p:txBody>
        </p:sp>
        <p:sp>
          <p:nvSpPr>
            <p:cNvPr id="15" name="Freeform: Shape 14">
              <a:extLst>
                <a:ext uri="{FF2B5EF4-FFF2-40B4-BE49-F238E27FC236}">
                  <a16:creationId xmlns:a16="http://schemas.microsoft.com/office/drawing/2014/main" id="{7E2CCEC1-E3A6-F3CB-D84D-CD1E43B9EA03}"/>
                </a:ext>
              </a:extLst>
            </p:cNvPr>
            <p:cNvSpPr/>
            <p:nvPr/>
          </p:nvSpPr>
          <p:spPr>
            <a:xfrm>
              <a:off x="8120917" y="3600668"/>
              <a:ext cx="3231411" cy="756278"/>
            </a:xfrm>
            <a:custGeom>
              <a:avLst/>
              <a:gdLst>
                <a:gd name="connsiteX0" fmla="*/ 126049 w 756277"/>
                <a:gd name="connsiteY0" fmla="*/ 0 h 3231410"/>
                <a:gd name="connsiteX1" fmla="*/ 630228 w 756277"/>
                <a:gd name="connsiteY1" fmla="*/ 0 h 3231410"/>
                <a:gd name="connsiteX2" fmla="*/ 756277 w 756277"/>
                <a:gd name="connsiteY2" fmla="*/ 126049 h 3231410"/>
                <a:gd name="connsiteX3" fmla="*/ 756277 w 756277"/>
                <a:gd name="connsiteY3" fmla="*/ 3231410 h 3231410"/>
                <a:gd name="connsiteX4" fmla="*/ 756277 w 756277"/>
                <a:gd name="connsiteY4" fmla="*/ 3231410 h 3231410"/>
                <a:gd name="connsiteX5" fmla="*/ 0 w 756277"/>
                <a:gd name="connsiteY5" fmla="*/ 3231410 h 3231410"/>
                <a:gd name="connsiteX6" fmla="*/ 0 w 756277"/>
                <a:gd name="connsiteY6" fmla="*/ 3231410 h 3231410"/>
                <a:gd name="connsiteX7" fmla="*/ 0 w 756277"/>
                <a:gd name="connsiteY7" fmla="*/ 126049 h 3231410"/>
                <a:gd name="connsiteX8" fmla="*/ 126049 w 756277"/>
                <a:gd name="connsiteY8" fmla="*/ 0 h 323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6277" h="3231410">
                  <a:moveTo>
                    <a:pt x="756277" y="538582"/>
                  </a:moveTo>
                  <a:lnTo>
                    <a:pt x="756277" y="2692828"/>
                  </a:lnTo>
                  <a:cubicBezTo>
                    <a:pt x="756277" y="2990278"/>
                    <a:pt x="743069" y="3231408"/>
                    <a:pt x="726776" y="3231408"/>
                  </a:cubicBezTo>
                  <a:lnTo>
                    <a:pt x="0" y="3231408"/>
                  </a:lnTo>
                  <a:lnTo>
                    <a:pt x="0" y="3231408"/>
                  </a:lnTo>
                  <a:lnTo>
                    <a:pt x="0" y="2"/>
                  </a:lnTo>
                  <a:lnTo>
                    <a:pt x="0" y="2"/>
                  </a:lnTo>
                  <a:lnTo>
                    <a:pt x="726776" y="2"/>
                  </a:lnTo>
                  <a:cubicBezTo>
                    <a:pt x="743069" y="2"/>
                    <a:pt x="756277" y="241132"/>
                    <a:pt x="756277" y="538582"/>
                  </a:cubicBez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9353" tIns="50253" rIns="50253" bIns="50254"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Trust </a:t>
              </a:r>
            </a:p>
            <a:p>
              <a:pPr marL="228600" lvl="1" indent="-228600" algn="l" defTabSz="933450">
                <a:lnSpc>
                  <a:spcPct val="90000"/>
                </a:lnSpc>
                <a:spcBef>
                  <a:spcPct val="0"/>
                </a:spcBef>
                <a:spcAft>
                  <a:spcPct val="15000"/>
                </a:spcAft>
                <a:buChar char="•"/>
              </a:pPr>
              <a:r>
                <a:rPr lang="en-GB" sz="2100" kern="1200" dirty="0"/>
                <a:t>Credibility</a:t>
              </a:r>
            </a:p>
          </p:txBody>
        </p:sp>
      </p:grpSp>
      <p:grpSp>
        <p:nvGrpSpPr>
          <p:cNvPr id="21" name="Group 20">
            <a:extLst>
              <a:ext uri="{FF2B5EF4-FFF2-40B4-BE49-F238E27FC236}">
                <a16:creationId xmlns:a16="http://schemas.microsoft.com/office/drawing/2014/main" id="{FED13C1D-FFFC-2747-8419-5D20DEB6D41B}"/>
              </a:ext>
            </a:extLst>
          </p:cNvPr>
          <p:cNvGrpSpPr/>
          <p:nvPr/>
        </p:nvGrpSpPr>
        <p:grpSpPr>
          <a:xfrm>
            <a:off x="7819190" y="4557556"/>
            <a:ext cx="4045863" cy="1163504"/>
            <a:chOff x="7306465" y="4583766"/>
            <a:chExt cx="4045863" cy="1163504"/>
          </a:xfrm>
        </p:grpSpPr>
        <p:sp>
          <p:nvSpPr>
            <p:cNvPr id="16" name="Freeform: Shape 15">
              <a:extLst>
                <a:ext uri="{FF2B5EF4-FFF2-40B4-BE49-F238E27FC236}">
                  <a16:creationId xmlns:a16="http://schemas.microsoft.com/office/drawing/2014/main" id="{F56810C9-7D82-74B4-BE65-A69BFE462C74}"/>
                </a:ext>
              </a:extLst>
            </p:cNvPr>
            <p:cNvSpPr/>
            <p:nvPr/>
          </p:nvSpPr>
          <p:spPr>
            <a:xfrm>
              <a:off x="7306465" y="4583766"/>
              <a:ext cx="814453" cy="1163504"/>
            </a:xfrm>
            <a:custGeom>
              <a:avLst/>
              <a:gdLst>
                <a:gd name="connsiteX0" fmla="*/ 0 w 1163503"/>
                <a:gd name="connsiteY0" fmla="*/ 0 h 814452"/>
                <a:gd name="connsiteX1" fmla="*/ 756277 w 1163503"/>
                <a:gd name="connsiteY1" fmla="*/ 0 h 814452"/>
                <a:gd name="connsiteX2" fmla="*/ 1163503 w 1163503"/>
                <a:gd name="connsiteY2" fmla="*/ 407226 h 814452"/>
                <a:gd name="connsiteX3" fmla="*/ 756277 w 1163503"/>
                <a:gd name="connsiteY3" fmla="*/ 814452 h 814452"/>
                <a:gd name="connsiteX4" fmla="*/ 0 w 1163503"/>
                <a:gd name="connsiteY4" fmla="*/ 814452 h 814452"/>
                <a:gd name="connsiteX5" fmla="*/ 407226 w 1163503"/>
                <a:gd name="connsiteY5" fmla="*/ 407226 h 814452"/>
                <a:gd name="connsiteX6" fmla="*/ 0 w 1163503"/>
                <a:gd name="connsiteY6" fmla="*/ 0 h 81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3503" h="814452">
                  <a:moveTo>
                    <a:pt x="1163502" y="0"/>
                  </a:moveTo>
                  <a:lnTo>
                    <a:pt x="1163502" y="529394"/>
                  </a:lnTo>
                  <a:lnTo>
                    <a:pt x="581752" y="814452"/>
                  </a:lnTo>
                  <a:lnTo>
                    <a:pt x="1" y="529394"/>
                  </a:lnTo>
                  <a:lnTo>
                    <a:pt x="1" y="0"/>
                  </a:lnTo>
                  <a:lnTo>
                    <a:pt x="581752" y="285058"/>
                  </a:lnTo>
                  <a:lnTo>
                    <a:pt x="1163502" y="0"/>
                  </a:lnTo>
                  <a:close/>
                </a:path>
              </a:pathLst>
            </a:cu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3971" tIns="421196" rIns="13970" bIns="421197" numCol="1" spcCol="1270" anchor="ctr" anchorCtr="0">
              <a:noAutofit/>
            </a:bodyPr>
            <a:lstStyle/>
            <a:p>
              <a:pPr marL="0" lvl="0" indent="0" algn="ctr" defTabSz="977900">
                <a:lnSpc>
                  <a:spcPct val="90000"/>
                </a:lnSpc>
                <a:spcBef>
                  <a:spcPct val="0"/>
                </a:spcBef>
                <a:spcAft>
                  <a:spcPct val="35000"/>
                </a:spcAft>
                <a:buNone/>
              </a:pPr>
              <a:r>
                <a:rPr lang="en-GB" sz="2200" kern="1200" dirty="0"/>
                <a:t>Pathos</a:t>
              </a:r>
            </a:p>
          </p:txBody>
        </p:sp>
        <p:sp>
          <p:nvSpPr>
            <p:cNvPr id="17" name="Freeform: Shape 16">
              <a:extLst>
                <a:ext uri="{FF2B5EF4-FFF2-40B4-BE49-F238E27FC236}">
                  <a16:creationId xmlns:a16="http://schemas.microsoft.com/office/drawing/2014/main" id="{4FF167D0-FBB6-7922-B580-3A9B8DB3545D}"/>
                </a:ext>
              </a:extLst>
            </p:cNvPr>
            <p:cNvSpPr/>
            <p:nvPr/>
          </p:nvSpPr>
          <p:spPr>
            <a:xfrm>
              <a:off x="8120917" y="4583767"/>
              <a:ext cx="3231411" cy="756278"/>
            </a:xfrm>
            <a:custGeom>
              <a:avLst/>
              <a:gdLst>
                <a:gd name="connsiteX0" fmla="*/ 126049 w 756277"/>
                <a:gd name="connsiteY0" fmla="*/ 0 h 3231410"/>
                <a:gd name="connsiteX1" fmla="*/ 630228 w 756277"/>
                <a:gd name="connsiteY1" fmla="*/ 0 h 3231410"/>
                <a:gd name="connsiteX2" fmla="*/ 756277 w 756277"/>
                <a:gd name="connsiteY2" fmla="*/ 126049 h 3231410"/>
                <a:gd name="connsiteX3" fmla="*/ 756277 w 756277"/>
                <a:gd name="connsiteY3" fmla="*/ 3231410 h 3231410"/>
                <a:gd name="connsiteX4" fmla="*/ 756277 w 756277"/>
                <a:gd name="connsiteY4" fmla="*/ 3231410 h 3231410"/>
                <a:gd name="connsiteX5" fmla="*/ 0 w 756277"/>
                <a:gd name="connsiteY5" fmla="*/ 3231410 h 3231410"/>
                <a:gd name="connsiteX6" fmla="*/ 0 w 756277"/>
                <a:gd name="connsiteY6" fmla="*/ 3231410 h 3231410"/>
                <a:gd name="connsiteX7" fmla="*/ 0 w 756277"/>
                <a:gd name="connsiteY7" fmla="*/ 126049 h 3231410"/>
                <a:gd name="connsiteX8" fmla="*/ 126049 w 756277"/>
                <a:gd name="connsiteY8" fmla="*/ 0 h 323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6277" h="3231410">
                  <a:moveTo>
                    <a:pt x="756277" y="538582"/>
                  </a:moveTo>
                  <a:lnTo>
                    <a:pt x="756277" y="2692828"/>
                  </a:lnTo>
                  <a:cubicBezTo>
                    <a:pt x="756277" y="2990278"/>
                    <a:pt x="743069" y="3231408"/>
                    <a:pt x="726776" y="3231408"/>
                  </a:cubicBezTo>
                  <a:lnTo>
                    <a:pt x="0" y="3231408"/>
                  </a:lnTo>
                  <a:lnTo>
                    <a:pt x="0" y="3231408"/>
                  </a:lnTo>
                  <a:lnTo>
                    <a:pt x="0" y="2"/>
                  </a:lnTo>
                  <a:lnTo>
                    <a:pt x="0" y="2"/>
                  </a:lnTo>
                  <a:lnTo>
                    <a:pt x="726776" y="2"/>
                  </a:lnTo>
                  <a:cubicBezTo>
                    <a:pt x="743069" y="2"/>
                    <a:pt x="756277" y="241132"/>
                    <a:pt x="756277" y="538582"/>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9353" tIns="50253" rIns="50253" bIns="50254" numCol="1" spcCol="1270" anchor="ctr" anchorCtr="0">
              <a:noAutofit/>
            </a:bodyPr>
            <a:lstStyle/>
            <a:p>
              <a:pPr marL="228600" lvl="1" indent="-228600" defTabSz="933450">
                <a:lnSpc>
                  <a:spcPct val="90000"/>
                </a:lnSpc>
                <a:spcBef>
                  <a:spcPct val="0"/>
                </a:spcBef>
                <a:spcAft>
                  <a:spcPct val="15000"/>
                </a:spcAft>
                <a:buFontTx/>
                <a:buChar char="•"/>
              </a:pPr>
              <a:r>
                <a:rPr lang="en-GB" sz="2100" dirty="0"/>
                <a:t>Emotions</a:t>
              </a:r>
            </a:p>
            <a:p>
              <a:pPr marL="228600" lvl="1" indent="-228600" algn="l" defTabSz="933450">
                <a:lnSpc>
                  <a:spcPct val="90000"/>
                </a:lnSpc>
                <a:spcBef>
                  <a:spcPct val="0"/>
                </a:spcBef>
                <a:spcAft>
                  <a:spcPct val="15000"/>
                </a:spcAft>
                <a:buChar char="•"/>
              </a:pPr>
              <a:r>
                <a:rPr lang="en-GB" sz="2100" kern="1200" dirty="0"/>
                <a:t>Values</a:t>
              </a:r>
              <a:r>
                <a:rPr lang="en-GB" sz="2100" dirty="0"/>
                <a:t>, </a:t>
              </a:r>
              <a:r>
                <a:rPr lang="en-GB" sz="2100" kern="1200" dirty="0"/>
                <a:t>Ethics</a:t>
              </a:r>
            </a:p>
          </p:txBody>
        </p:sp>
      </p:grpSp>
      <p:grpSp>
        <p:nvGrpSpPr>
          <p:cNvPr id="22" name="Group 21">
            <a:extLst>
              <a:ext uri="{FF2B5EF4-FFF2-40B4-BE49-F238E27FC236}">
                <a16:creationId xmlns:a16="http://schemas.microsoft.com/office/drawing/2014/main" id="{582C4F3E-C01C-0C82-2A82-04B6ABEB0BD2}"/>
              </a:ext>
            </a:extLst>
          </p:cNvPr>
          <p:cNvGrpSpPr/>
          <p:nvPr/>
        </p:nvGrpSpPr>
        <p:grpSpPr>
          <a:xfrm>
            <a:off x="7819190" y="5540655"/>
            <a:ext cx="4045863" cy="1163504"/>
            <a:chOff x="7306465" y="5566865"/>
            <a:chExt cx="4045863" cy="1163504"/>
          </a:xfrm>
        </p:grpSpPr>
        <p:sp>
          <p:nvSpPr>
            <p:cNvPr id="18" name="Freeform: Shape 17">
              <a:extLst>
                <a:ext uri="{FF2B5EF4-FFF2-40B4-BE49-F238E27FC236}">
                  <a16:creationId xmlns:a16="http://schemas.microsoft.com/office/drawing/2014/main" id="{7A02557E-E12D-4224-8855-5836E2AD6140}"/>
                </a:ext>
              </a:extLst>
            </p:cNvPr>
            <p:cNvSpPr/>
            <p:nvPr/>
          </p:nvSpPr>
          <p:spPr>
            <a:xfrm>
              <a:off x="7306465" y="5566865"/>
              <a:ext cx="814453" cy="1163504"/>
            </a:xfrm>
            <a:custGeom>
              <a:avLst/>
              <a:gdLst>
                <a:gd name="connsiteX0" fmla="*/ 0 w 1163503"/>
                <a:gd name="connsiteY0" fmla="*/ 0 h 814452"/>
                <a:gd name="connsiteX1" fmla="*/ 756277 w 1163503"/>
                <a:gd name="connsiteY1" fmla="*/ 0 h 814452"/>
                <a:gd name="connsiteX2" fmla="*/ 1163503 w 1163503"/>
                <a:gd name="connsiteY2" fmla="*/ 407226 h 814452"/>
                <a:gd name="connsiteX3" fmla="*/ 756277 w 1163503"/>
                <a:gd name="connsiteY3" fmla="*/ 814452 h 814452"/>
                <a:gd name="connsiteX4" fmla="*/ 0 w 1163503"/>
                <a:gd name="connsiteY4" fmla="*/ 814452 h 814452"/>
                <a:gd name="connsiteX5" fmla="*/ 407226 w 1163503"/>
                <a:gd name="connsiteY5" fmla="*/ 407226 h 814452"/>
                <a:gd name="connsiteX6" fmla="*/ 0 w 1163503"/>
                <a:gd name="connsiteY6" fmla="*/ 0 h 81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3503" h="814452">
                  <a:moveTo>
                    <a:pt x="1163502" y="0"/>
                  </a:moveTo>
                  <a:lnTo>
                    <a:pt x="1163502" y="529394"/>
                  </a:lnTo>
                  <a:lnTo>
                    <a:pt x="581752" y="814452"/>
                  </a:lnTo>
                  <a:lnTo>
                    <a:pt x="1" y="529394"/>
                  </a:lnTo>
                  <a:lnTo>
                    <a:pt x="1" y="0"/>
                  </a:lnTo>
                  <a:lnTo>
                    <a:pt x="581752" y="285058"/>
                  </a:lnTo>
                  <a:lnTo>
                    <a:pt x="1163502" y="0"/>
                  </a:lnTo>
                  <a:close/>
                </a:path>
              </a:pathLst>
            </a:custGeom>
          </p:spPr>
          <p:style>
            <a:lnRef idx="2">
              <a:schemeClr val="accent4">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3971" tIns="421196" rIns="13970" bIns="421197" numCol="1" spcCol="1270" anchor="ctr" anchorCtr="0">
              <a:noAutofit/>
            </a:bodyPr>
            <a:lstStyle/>
            <a:p>
              <a:pPr marL="0" lvl="0" indent="0" algn="ctr" defTabSz="977900">
                <a:lnSpc>
                  <a:spcPct val="90000"/>
                </a:lnSpc>
                <a:spcBef>
                  <a:spcPct val="0"/>
                </a:spcBef>
                <a:spcAft>
                  <a:spcPct val="35000"/>
                </a:spcAft>
                <a:buNone/>
              </a:pPr>
              <a:r>
                <a:rPr lang="en-GB" sz="2200" kern="1200" dirty="0"/>
                <a:t>Logos</a:t>
              </a:r>
            </a:p>
          </p:txBody>
        </p:sp>
        <p:sp>
          <p:nvSpPr>
            <p:cNvPr id="19" name="Freeform: Shape 18">
              <a:extLst>
                <a:ext uri="{FF2B5EF4-FFF2-40B4-BE49-F238E27FC236}">
                  <a16:creationId xmlns:a16="http://schemas.microsoft.com/office/drawing/2014/main" id="{8FD2FA79-ED45-882D-2601-497B705EF6C0}"/>
                </a:ext>
              </a:extLst>
            </p:cNvPr>
            <p:cNvSpPr/>
            <p:nvPr/>
          </p:nvSpPr>
          <p:spPr>
            <a:xfrm>
              <a:off x="8120917" y="5566865"/>
              <a:ext cx="3231411" cy="756278"/>
            </a:xfrm>
            <a:custGeom>
              <a:avLst/>
              <a:gdLst>
                <a:gd name="connsiteX0" fmla="*/ 126049 w 756277"/>
                <a:gd name="connsiteY0" fmla="*/ 0 h 3231410"/>
                <a:gd name="connsiteX1" fmla="*/ 630228 w 756277"/>
                <a:gd name="connsiteY1" fmla="*/ 0 h 3231410"/>
                <a:gd name="connsiteX2" fmla="*/ 756277 w 756277"/>
                <a:gd name="connsiteY2" fmla="*/ 126049 h 3231410"/>
                <a:gd name="connsiteX3" fmla="*/ 756277 w 756277"/>
                <a:gd name="connsiteY3" fmla="*/ 3231410 h 3231410"/>
                <a:gd name="connsiteX4" fmla="*/ 756277 w 756277"/>
                <a:gd name="connsiteY4" fmla="*/ 3231410 h 3231410"/>
                <a:gd name="connsiteX5" fmla="*/ 0 w 756277"/>
                <a:gd name="connsiteY5" fmla="*/ 3231410 h 3231410"/>
                <a:gd name="connsiteX6" fmla="*/ 0 w 756277"/>
                <a:gd name="connsiteY6" fmla="*/ 3231410 h 3231410"/>
                <a:gd name="connsiteX7" fmla="*/ 0 w 756277"/>
                <a:gd name="connsiteY7" fmla="*/ 126049 h 3231410"/>
                <a:gd name="connsiteX8" fmla="*/ 126049 w 756277"/>
                <a:gd name="connsiteY8" fmla="*/ 0 h 323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6277" h="3231410">
                  <a:moveTo>
                    <a:pt x="756277" y="538582"/>
                  </a:moveTo>
                  <a:lnTo>
                    <a:pt x="756277" y="2692828"/>
                  </a:lnTo>
                  <a:cubicBezTo>
                    <a:pt x="756277" y="2990278"/>
                    <a:pt x="743069" y="3231408"/>
                    <a:pt x="726776" y="3231408"/>
                  </a:cubicBezTo>
                  <a:lnTo>
                    <a:pt x="0" y="3231408"/>
                  </a:lnTo>
                  <a:lnTo>
                    <a:pt x="0" y="3231408"/>
                  </a:lnTo>
                  <a:lnTo>
                    <a:pt x="0" y="2"/>
                  </a:lnTo>
                  <a:lnTo>
                    <a:pt x="0" y="2"/>
                  </a:lnTo>
                  <a:lnTo>
                    <a:pt x="726776" y="2"/>
                  </a:lnTo>
                  <a:cubicBezTo>
                    <a:pt x="743069" y="2"/>
                    <a:pt x="756277" y="241132"/>
                    <a:pt x="756277" y="538582"/>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9353" tIns="50253" rIns="50253" bIns="50254"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Logic</a:t>
              </a:r>
            </a:p>
            <a:p>
              <a:pPr marL="228600" lvl="1" indent="-228600" algn="l" defTabSz="933450">
                <a:lnSpc>
                  <a:spcPct val="90000"/>
                </a:lnSpc>
                <a:spcBef>
                  <a:spcPct val="0"/>
                </a:spcBef>
                <a:spcAft>
                  <a:spcPct val="15000"/>
                </a:spcAft>
                <a:buChar char="•"/>
              </a:pPr>
              <a:r>
                <a:rPr lang="en-GB" sz="2100" kern="1200" dirty="0"/>
                <a:t>Reason</a:t>
              </a:r>
            </a:p>
          </p:txBody>
        </p:sp>
      </p:grpSp>
      <p:sp>
        <p:nvSpPr>
          <p:cNvPr id="12" name="Title 1">
            <a:extLst>
              <a:ext uri="{FF2B5EF4-FFF2-40B4-BE49-F238E27FC236}">
                <a16:creationId xmlns:a16="http://schemas.microsoft.com/office/drawing/2014/main" id="{D98D678F-AD3C-3468-6CC5-C06640C36F14}"/>
              </a:ext>
            </a:extLst>
          </p:cNvPr>
          <p:cNvSpPr txBox="1">
            <a:spLocks/>
          </p:cNvSpPr>
          <p:nvPr/>
        </p:nvSpPr>
        <p:spPr>
          <a:xfrm>
            <a:off x="2062249" y="4689594"/>
            <a:ext cx="6173437" cy="645971"/>
          </a:xfrm>
          <a:prstGeom prst="rect">
            <a:avLst/>
          </a:prstGeom>
          <a:noFill/>
          <a:ln>
            <a:noFill/>
          </a:ln>
        </p:spPr>
        <p:txBody>
          <a:bodyPr wrap="square" lIns="91425" tIns="91425" rIns="91425" bIns="91425" anchor="ctr" anchorCtr="0"/>
          <a:lstStyle/>
          <a:p>
            <a:pPr marL="0" marR="0" lvl="0" indent="0" algn="ctr" defTabSz="914400" rtl="0" eaLnBrk="1" fontAlgn="auto" latinLnBrk="0" hangingPunct="1">
              <a:lnSpc>
                <a:spcPct val="100000"/>
              </a:lnSpc>
              <a:spcBef>
                <a:spcPts val="0"/>
              </a:spcBef>
              <a:spcAft>
                <a:spcPts val="0"/>
              </a:spcAft>
              <a:buClr>
                <a:srgbClr val="FFFFFF"/>
              </a:buClr>
              <a:buSzPct val="100000"/>
              <a:buFont typeface="Shadows Into Light"/>
              <a:buNone/>
              <a:tabLst/>
              <a:defRPr/>
            </a:pPr>
            <a:r>
              <a:rPr kumimoji="0" lang="en-GB" sz="3200" b="0" i="0" u="none" strike="noStrike" kern="0" cap="none" spc="0" normalizeH="0" baseline="0" noProof="0" dirty="0">
                <a:ln>
                  <a:noFill/>
                </a:ln>
                <a:solidFill>
                  <a:srgbClr val="FFFFFF"/>
                </a:solidFill>
                <a:effectLst/>
                <a:uLnTx/>
                <a:uFillTx/>
                <a:latin typeface="Shadows Into Light"/>
                <a:ea typeface="Shadows Into Light"/>
                <a:cs typeface="Shadows Into Light"/>
                <a:sym typeface="Shadows Into Light"/>
              </a:rPr>
              <a:t>Modes of persuasion</a:t>
            </a:r>
          </a:p>
        </p:txBody>
      </p:sp>
      <p:sp>
        <p:nvSpPr>
          <p:cNvPr id="23" name="TextBox 22">
            <a:extLst>
              <a:ext uri="{FF2B5EF4-FFF2-40B4-BE49-F238E27FC236}">
                <a16:creationId xmlns:a16="http://schemas.microsoft.com/office/drawing/2014/main" id="{F191BE46-703E-D426-E55D-E5EE97B37027}"/>
              </a:ext>
            </a:extLst>
          </p:cNvPr>
          <p:cNvSpPr txBox="1"/>
          <p:nvPr/>
        </p:nvSpPr>
        <p:spPr>
          <a:xfrm>
            <a:off x="2610061" y="5857226"/>
            <a:ext cx="4344743"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lvl="0" defTabSz="457200">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Which do you think you would use when promoting an event like Glastonbury? </a:t>
            </a:r>
          </a:p>
        </p:txBody>
      </p:sp>
      <p:pic>
        <p:nvPicPr>
          <p:cNvPr id="24" name="Picture 2" descr="Amazon.co.uk: Question of the Day : Alexa Skills">
            <a:extLst>
              <a:ext uri="{FF2B5EF4-FFF2-40B4-BE49-F238E27FC236}">
                <a16:creationId xmlns:a16="http://schemas.microsoft.com/office/drawing/2014/main" id="{2FB3A0FF-F260-83E6-CDDF-453FAFC2C7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4302" y="5832549"/>
            <a:ext cx="1025451" cy="1025451"/>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EB025EAD-1FB9-653E-E9FA-5BDA647B2543}"/>
              </a:ext>
            </a:extLst>
          </p:cNvPr>
          <p:cNvSpPr txBox="1"/>
          <p:nvPr/>
        </p:nvSpPr>
        <p:spPr>
          <a:xfrm>
            <a:off x="8115300" y="6461230"/>
            <a:ext cx="6096000" cy="369332"/>
          </a:xfrm>
          <a:prstGeom prst="rect">
            <a:avLst/>
          </a:prstGeom>
          <a:noFill/>
        </p:spPr>
        <p:txBody>
          <a:bodyPr wrap="square">
            <a:spAutoFit/>
          </a:bodyPr>
          <a:lstStyle/>
          <a:p>
            <a:r>
              <a:rPr lang="en-GB" dirty="0">
                <a:hlinkClick r:id="rId6"/>
              </a:rPr>
              <a:t>British tv commercials 2023 - 1 - YouTube</a:t>
            </a:r>
            <a:endParaRPr lang="en-GB" dirty="0"/>
          </a:p>
        </p:txBody>
      </p:sp>
    </p:spTree>
    <p:extLst>
      <p:ext uri="{BB962C8B-B14F-4D97-AF65-F5344CB8AC3E}">
        <p14:creationId xmlns:p14="http://schemas.microsoft.com/office/powerpoint/2010/main" val="11952964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500"/>
                                        <p:tgtEl>
                                          <p:spTgt spid="22"/>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3"/>
                                        </p:tgtEl>
                                        <p:attrNameLst>
                                          <p:attrName>style.visibility</p:attrName>
                                        </p:attrNameLst>
                                      </p:cBhvr>
                                      <p:to>
                                        <p:strVal val="visible"/>
                                      </p:to>
                                    </p:set>
                                    <p:animEffect transition="in" filter="fade">
                                      <p:cBhvr>
                                        <p:cTn id="33" dur="500"/>
                                        <p:tgtEl>
                                          <p:spTgt spid="23"/>
                                        </p:tgtEl>
                                      </p:cBhvr>
                                    </p:animEffect>
                                  </p:childTnLst>
                                </p:cTn>
                              </p:par>
                              <p:par>
                                <p:cTn id="34" presetID="10" presetClass="entr" presetSubtype="0" fill="hold" nodeType="withEffect">
                                  <p:stCondLst>
                                    <p:cond delay="0"/>
                                  </p:stCondLst>
                                  <p:childTnLst>
                                    <p:set>
                                      <p:cBhvr>
                                        <p:cTn id="35" dur="1" fill="hold">
                                          <p:stCondLst>
                                            <p:cond delay="0"/>
                                          </p:stCondLst>
                                        </p:cTn>
                                        <p:tgtEl>
                                          <p:spTgt spid="24"/>
                                        </p:tgtEl>
                                        <p:attrNameLst>
                                          <p:attrName>style.visibility</p:attrName>
                                        </p:attrNameLst>
                                      </p:cBhvr>
                                      <p:to>
                                        <p:strVal val="visible"/>
                                      </p:to>
                                    </p:set>
                                    <p:animEffect transition="in" filter="fade">
                                      <p:cBhvr>
                                        <p:cTn id="36"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2" grpId="0"/>
      <p:bldP spid="23"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1" name="Rectangle 5130">
            <a:extLst>
              <a:ext uri="{FF2B5EF4-FFF2-40B4-BE49-F238E27FC236}">
                <a16:creationId xmlns:a16="http://schemas.microsoft.com/office/drawing/2014/main" id="{AA3CC463-F933-4AC4-86E1-5AC14B0C3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6025D2DB-A12A-44DB-B00E-F4D622329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4180332" cy="2788074"/>
          </a:xfrm>
          <a:prstGeom prst="rect">
            <a:avLst/>
          </a:prstGeom>
          <a:solidFill>
            <a:srgbClr val="FFFFFF"/>
          </a:solidFill>
          <a:ln w="19050">
            <a:solidFill>
              <a:srgbClr val="EFA3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a:extLst>
              <a:ext uri="{FF2B5EF4-FFF2-40B4-BE49-F238E27FC236}">
                <a16:creationId xmlns:a16="http://schemas.microsoft.com/office/drawing/2014/main" id="{068E7383-CC0A-707E-4421-12C021E44C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721" y="643467"/>
            <a:ext cx="3474600" cy="2475653"/>
          </a:xfrm>
          <a:prstGeom prst="rect">
            <a:avLst/>
          </a:prstGeom>
          <a:noFill/>
          <a:extLst>
            <a:ext uri="{909E8E84-426E-40DD-AFC4-6F175D3DCCD1}">
              <a14:hiddenFill xmlns:a14="http://schemas.microsoft.com/office/drawing/2010/main">
                <a:solidFill>
                  <a:srgbClr val="FFFFFF"/>
                </a:solidFill>
              </a14:hiddenFill>
            </a:ext>
          </a:extLst>
        </p:spPr>
      </p:pic>
      <p:sp>
        <p:nvSpPr>
          <p:cNvPr id="5135" name="Rectangle 5134">
            <a:extLst>
              <a:ext uri="{FF2B5EF4-FFF2-40B4-BE49-F238E27FC236}">
                <a16:creationId xmlns:a16="http://schemas.microsoft.com/office/drawing/2014/main" id="{CE7E7877-F64E-4EEA-B778-138031EFF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4180332" cy="2788074"/>
          </a:xfrm>
          <a:prstGeom prst="rect">
            <a:avLst/>
          </a:prstGeom>
          <a:solidFill>
            <a:srgbClr val="FFFFFF"/>
          </a:solidFill>
          <a:ln w="19050">
            <a:solidFill>
              <a:srgbClr val="EFA3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a:extLst>
              <a:ext uri="{FF2B5EF4-FFF2-40B4-BE49-F238E27FC236}">
                <a16:creationId xmlns:a16="http://schemas.microsoft.com/office/drawing/2014/main" id="{D5D63DAD-FB1C-0CD6-5D0F-F129DF4B60E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2549" y="3933537"/>
            <a:ext cx="3854945" cy="2100945"/>
          </a:xfrm>
          <a:prstGeom prst="rect">
            <a:avLst/>
          </a:prstGeom>
          <a:noFill/>
          <a:extLst>
            <a:ext uri="{909E8E84-426E-40DD-AFC4-6F175D3DCCD1}">
              <a14:hiddenFill xmlns:a14="http://schemas.microsoft.com/office/drawing/2010/main">
                <a:solidFill>
                  <a:srgbClr val="FFFFFF"/>
                </a:solidFill>
              </a14:hiddenFill>
            </a:ext>
          </a:extLst>
        </p:spPr>
      </p:pic>
      <p:sp>
        <p:nvSpPr>
          <p:cNvPr id="5137" name="Rectangle 5136">
            <a:extLst>
              <a:ext uri="{FF2B5EF4-FFF2-40B4-BE49-F238E27FC236}">
                <a16:creationId xmlns:a16="http://schemas.microsoft.com/office/drawing/2014/main" id="{7DD6C4F3-70FD-4F13-919C-702EE4886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Color Psychology in Marketing and Branding is All About Context">
            <a:extLst>
              <a:ext uri="{FF2B5EF4-FFF2-40B4-BE49-F238E27FC236}">
                <a16:creationId xmlns:a16="http://schemas.microsoft.com/office/drawing/2014/main" id="{8EE7D83A-8B22-4FCF-0E3D-BFB75165593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175409" y="650497"/>
            <a:ext cx="634879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1380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80" name="Picture 7179" descr="White puzzle with one red piece">
            <a:extLst>
              <a:ext uri="{FF2B5EF4-FFF2-40B4-BE49-F238E27FC236}">
                <a16:creationId xmlns:a16="http://schemas.microsoft.com/office/drawing/2014/main" id="{4ED54AF5-4831-3110-F925-713987562CA4}"/>
              </a:ext>
            </a:extLst>
          </p:cNvPr>
          <p:cNvPicPr>
            <a:picLocks noChangeAspect="1"/>
          </p:cNvPicPr>
          <p:nvPr/>
        </p:nvPicPr>
        <p:blipFill rotWithShape="1">
          <a:blip r:embed="rId2"/>
          <a:srcRect l="28615" r="27010"/>
          <a:stretch/>
        </p:blipFill>
        <p:spPr>
          <a:xfrm>
            <a:off x="-1" y="-2"/>
            <a:ext cx="5410198" cy="6858002"/>
          </a:xfrm>
          <a:prstGeom prst="rect">
            <a:avLst/>
          </a:prstGeom>
        </p:spPr>
      </p:pic>
      <p:sp useBgFill="1">
        <p:nvSpPr>
          <p:cNvPr id="7186" name="Rectangle 718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6115317" y="405685"/>
            <a:ext cx="5464968" cy="1559301"/>
          </a:xfrm>
        </p:spPr>
        <p:txBody>
          <a:bodyPr>
            <a:normAutofit fontScale="90000"/>
          </a:bodyPr>
          <a:lstStyle/>
          <a:p>
            <a:r>
              <a:rPr lang="en-GB" altLang="en-US" sz="4000" dirty="0">
                <a:latin typeface="Trebuchet MS" panose="020B0603020202020204" pitchFamily="34" charset="0"/>
              </a:rPr>
              <a:t>SOSTAC Structure</a:t>
            </a:r>
            <a:br>
              <a:rPr lang="en-GB" altLang="en-US" sz="4000" dirty="0">
                <a:latin typeface="Trebuchet MS" panose="020B0603020202020204" pitchFamily="34" charset="0"/>
              </a:rPr>
            </a:br>
            <a:br>
              <a:rPr lang="en-GB" altLang="en-US" sz="4000" dirty="0">
                <a:latin typeface="Trebuchet MS" panose="020B0603020202020204" pitchFamily="34" charset="0"/>
              </a:rPr>
            </a:br>
            <a:r>
              <a:rPr lang="en-GB" sz="1600" b="0" i="0" dirty="0">
                <a:solidFill>
                  <a:srgbClr val="333333"/>
                </a:solidFill>
                <a:effectLst/>
                <a:highlight>
                  <a:srgbClr val="FFFFFF"/>
                </a:highlight>
                <a:latin typeface="Open Sans" panose="020B0606030504020204" pitchFamily="34" charset="0"/>
              </a:rPr>
              <a:t>PR Smith’s</a:t>
            </a:r>
            <a:br>
              <a:rPr lang="en-GB" sz="1600" b="0" i="0" dirty="0">
                <a:solidFill>
                  <a:srgbClr val="333333"/>
                </a:solidFill>
                <a:effectLst/>
                <a:highlight>
                  <a:srgbClr val="FFFFFF"/>
                </a:highlight>
                <a:latin typeface="Open Sans" panose="020B0606030504020204" pitchFamily="34" charset="0"/>
              </a:rPr>
            </a:br>
            <a:r>
              <a:rPr lang="en-GB" sz="1600" b="0" i="0" dirty="0">
                <a:solidFill>
                  <a:srgbClr val="333333"/>
                </a:solidFill>
                <a:effectLst/>
                <a:highlight>
                  <a:srgbClr val="FFFFFF"/>
                </a:highlight>
                <a:latin typeface="Open Sans" panose="020B0606030504020204" pitchFamily="34" charset="0"/>
              </a:rPr>
              <a:t>SOSTAC® Planning</a:t>
            </a:r>
            <a:br>
              <a:rPr lang="en-GB" sz="1600" b="0" i="0" dirty="0">
                <a:solidFill>
                  <a:srgbClr val="333333"/>
                </a:solidFill>
                <a:effectLst/>
                <a:highlight>
                  <a:srgbClr val="FFFFFF"/>
                </a:highlight>
                <a:latin typeface="Open Sans" panose="020B0606030504020204" pitchFamily="34" charset="0"/>
              </a:rPr>
            </a:br>
            <a:endParaRPr lang="en-GB" altLang="en-US" sz="4000" dirty="0">
              <a:latin typeface="Trebuchet MS" panose="020B0603020202020204" pitchFamily="34" charset="0"/>
            </a:endParaRPr>
          </a:p>
        </p:txBody>
      </p:sp>
      <p:sp>
        <p:nvSpPr>
          <p:cNvPr id="7171" name="Content Placeholder 2">
            <a:extLst>
              <a:ext uri="{FF2B5EF4-FFF2-40B4-BE49-F238E27FC236}">
                <a16:creationId xmlns:a16="http://schemas.microsoft.com/office/drawing/2014/main" id="{07A364B7-D64D-CD2F-C96D-83F70645C68D}"/>
              </a:ext>
            </a:extLst>
          </p:cNvPr>
          <p:cNvSpPr>
            <a:spLocks noGrp="1"/>
          </p:cNvSpPr>
          <p:nvPr>
            <p:ph idx="1"/>
          </p:nvPr>
        </p:nvSpPr>
        <p:spPr>
          <a:xfrm>
            <a:off x="5881853" y="2215919"/>
            <a:ext cx="5247340" cy="3496878"/>
          </a:xfrm>
        </p:spPr>
        <p:txBody>
          <a:bodyPr anchor="ctr">
            <a:normAutofit/>
          </a:bodyPr>
          <a:lstStyle/>
          <a:p>
            <a:r>
              <a:rPr lang="en-GB" altLang="en-US" sz="2000" dirty="0">
                <a:latin typeface="Trebuchet MS" panose="020B0603020202020204" pitchFamily="34" charset="0"/>
              </a:rPr>
              <a:t>Situation analysis (where are we now?)</a:t>
            </a:r>
          </a:p>
          <a:p>
            <a:r>
              <a:rPr lang="en-GB" altLang="en-US" sz="2000" dirty="0">
                <a:latin typeface="Trebuchet MS" panose="020B0603020202020204" pitchFamily="34" charset="0"/>
              </a:rPr>
              <a:t>Objectives (where do we want to go?)</a:t>
            </a:r>
          </a:p>
          <a:p>
            <a:r>
              <a:rPr lang="en-GB" altLang="en-US" sz="2000" dirty="0">
                <a:latin typeface="Trebuchet MS" panose="020B0603020202020204" pitchFamily="34" charset="0"/>
              </a:rPr>
              <a:t>Strategy (how do we get there?)</a:t>
            </a:r>
          </a:p>
          <a:p>
            <a:r>
              <a:rPr lang="en-GB" altLang="en-US" sz="2000" dirty="0">
                <a:latin typeface="Trebuchet MS" panose="020B0603020202020204" pitchFamily="34" charset="0"/>
              </a:rPr>
              <a:t>Tactics (the details of the strategy)</a:t>
            </a:r>
          </a:p>
          <a:p>
            <a:r>
              <a:rPr lang="en-GB" altLang="en-US" sz="2000" dirty="0">
                <a:latin typeface="Trebuchet MS" panose="020B0603020202020204" pitchFamily="34" charset="0"/>
              </a:rPr>
              <a:t>Action (or implementation – putting the plans to work)</a:t>
            </a:r>
          </a:p>
          <a:p>
            <a:r>
              <a:rPr lang="en-GB" altLang="en-US" sz="2000" dirty="0">
                <a:latin typeface="Trebuchet MS" panose="020B0603020202020204" pitchFamily="34" charset="0"/>
              </a:rPr>
              <a:t>Control (measurement, monitoring, reviewing and modifying)</a:t>
            </a:r>
          </a:p>
        </p:txBody>
      </p:sp>
      <p:pic>
        <p:nvPicPr>
          <p:cNvPr id="2" name="Picture 1">
            <a:extLst>
              <a:ext uri="{FF2B5EF4-FFF2-40B4-BE49-F238E27FC236}">
                <a16:creationId xmlns:a16="http://schemas.microsoft.com/office/drawing/2014/main" id="{9681BBFA-9A77-74AA-9645-52CA8832026F}"/>
              </a:ext>
            </a:extLst>
          </p:cNvPr>
          <p:cNvPicPr>
            <a:picLocks noChangeAspect="1"/>
          </p:cNvPicPr>
          <p:nvPr/>
        </p:nvPicPr>
        <p:blipFill>
          <a:blip r:embed="rId3"/>
          <a:stretch>
            <a:fillRect/>
          </a:stretch>
        </p:blipFill>
        <p:spPr>
          <a:xfrm>
            <a:off x="14514" y="5814221"/>
            <a:ext cx="12192000" cy="1058283"/>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3"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45" name="Rectangle 5144">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a:extLst>
              <a:ext uri="{FF2B5EF4-FFF2-40B4-BE49-F238E27FC236}">
                <a16:creationId xmlns:a16="http://schemas.microsoft.com/office/drawing/2014/main" id="{A52F21A1-0B8A-882C-E2C5-50846E38AA88}"/>
              </a:ext>
            </a:extLst>
          </p:cNvPr>
          <p:cNvSpPr>
            <a:spLocks noGrp="1"/>
          </p:cNvSpPr>
          <p:nvPr>
            <p:ph type="title"/>
          </p:nvPr>
        </p:nvSpPr>
        <p:spPr>
          <a:xfrm>
            <a:off x="149152" y="49793"/>
            <a:ext cx="10693884" cy="1109932"/>
          </a:xfrm>
        </p:spPr>
        <p:txBody>
          <a:bodyPr>
            <a:normAutofit/>
          </a:bodyPr>
          <a:lstStyle/>
          <a:p>
            <a:r>
              <a:rPr lang="en-GB" altLang="en-US" sz="4000" dirty="0">
                <a:latin typeface="Trebuchet MS" panose="020B0603020202020204" pitchFamily="34" charset="0"/>
              </a:rPr>
              <a:t>The SOSTAC Planning System</a:t>
            </a:r>
          </a:p>
        </p:txBody>
      </p:sp>
      <p:sp>
        <p:nvSpPr>
          <p:cNvPr id="5123" name="Content Placeholder 2">
            <a:extLst>
              <a:ext uri="{FF2B5EF4-FFF2-40B4-BE49-F238E27FC236}">
                <a16:creationId xmlns:a16="http://schemas.microsoft.com/office/drawing/2014/main" id="{463476FB-F3F5-BBA3-4C4A-1D117B07897B}"/>
              </a:ext>
            </a:extLst>
          </p:cNvPr>
          <p:cNvSpPr>
            <a:spLocks noGrp="1"/>
          </p:cNvSpPr>
          <p:nvPr>
            <p:ph idx="1"/>
          </p:nvPr>
        </p:nvSpPr>
        <p:spPr>
          <a:xfrm>
            <a:off x="7164635" y="1528565"/>
            <a:ext cx="4265370" cy="3902635"/>
          </a:xfrm>
        </p:spPr>
        <p:txBody>
          <a:bodyPr anchor="ctr">
            <a:normAutofit/>
          </a:bodyPr>
          <a:lstStyle/>
          <a:p>
            <a:r>
              <a:rPr lang="en-GB" altLang="en-US" sz="2000" dirty="0">
                <a:latin typeface="Trebuchet MS" panose="020B0603020202020204" pitchFamily="34" charset="0"/>
              </a:rPr>
              <a:t>Many approaches to developing a marketing communications plan</a:t>
            </a:r>
          </a:p>
          <a:p>
            <a:r>
              <a:rPr lang="en-GB" altLang="en-US" sz="2000" dirty="0">
                <a:latin typeface="Trebuchet MS" panose="020B0603020202020204" pitchFamily="34" charset="0"/>
              </a:rPr>
              <a:t>No common approach but essential elements every plan must have</a:t>
            </a:r>
          </a:p>
          <a:p>
            <a:r>
              <a:rPr lang="en-GB" altLang="en-US" sz="2000" dirty="0">
                <a:latin typeface="Trebuchet MS" panose="020B0603020202020204" pitchFamily="34" charset="0"/>
              </a:rPr>
              <a:t>SOSTAC is an aide-memoire to help ensure focus on the key elements</a:t>
            </a:r>
          </a:p>
          <a:p>
            <a:r>
              <a:rPr lang="en-GB" altLang="en-US" sz="2000" dirty="0">
                <a:latin typeface="Trebuchet MS" panose="020B0603020202020204" pitchFamily="34" charset="0"/>
              </a:rPr>
              <a:t>SOSTAC can also be used to develop corporate plans, marketing plans, direct mail plans...even personal plans</a:t>
            </a:r>
          </a:p>
        </p:txBody>
      </p:sp>
      <p:pic>
        <p:nvPicPr>
          <p:cNvPr id="3" name="Picture 2">
            <a:extLst>
              <a:ext uri="{FF2B5EF4-FFF2-40B4-BE49-F238E27FC236}">
                <a16:creationId xmlns:a16="http://schemas.microsoft.com/office/drawing/2014/main" id="{E7444136-6E0B-A17F-18B2-9F27B1AF3456}"/>
              </a:ext>
            </a:extLst>
          </p:cNvPr>
          <p:cNvPicPr>
            <a:picLocks noChangeAspect="1"/>
          </p:cNvPicPr>
          <p:nvPr/>
        </p:nvPicPr>
        <p:blipFill>
          <a:blip r:embed="rId3"/>
          <a:stretch>
            <a:fillRect/>
          </a:stretch>
        </p:blipFill>
        <p:spPr>
          <a:xfrm>
            <a:off x="14514" y="5814221"/>
            <a:ext cx="12192000" cy="1058283"/>
          </a:xfrm>
          <a:prstGeom prst="rect">
            <a:avLst/>
          </a:prstGeom>
        </p:spPr>
      </p:pic>
      <p:pic>
        <p:nvPicPr>
          <p:cNvPr id="2" name="Picture 1">
            <a:extLst>
              <a:ext uri="{FF2B5EF4-FFF2-40B4-BE49-F238E27FC236}">
                <a16:creationId xmlns:a16="http://schemas.microsoft.com/office/drawing/2014/main" id="{48F6067F-69CC-FC00-B186-CFF2CAAB29ED}"/>
              </a:ext>
            </a:extLst>
          </p:cNvPr>
          <p:cNvPicPr>
            <a:picLocks noChangeAspect="1"/>
          </p:cNvPicPr>
          <p:nvPr/>
        </p:nvPicPr>
        <p:blipFill>
          <a:blip r:embed="rId4"/>
          <a:stretch>
            <a:fillRect/>
          </a:stretch>
        </p:blipFill>
        <p:spPr>
          <a:xfrm>
            <a:off x="149152" y="1045811"/>
            <a:ext cx="6402639" cy="53841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414CD-1289-AC04-89DD-B0DAB9FE2374}"/>
              </a:ext>
            </a:extLst>
          </p:cNvPr>
          <p:cNvSpPr>
            <a:spLocks noGrp="1"/>
          </p:cNvSpPr>
          <p:nvPr>
            <p:ph type="title"/>
          </p:nvPr>
        </p:nvSpPr>
        <p:spPr/>
        <p:txBody>
          <a:bodyPr/>
          <a:lstStyle/>
          <a:p>
            <a:r>
              <a:rPr lang="en-GB" b="0" i="0" dirty="0">
                <a:solidFill>
                  <a:srgbClr val="666666"/>
                </a:solidFill>
                <a:effectLst/>
                <a:highlight>
                  <a:srgbClr val="F1F2F6"/>
                </a:highlight>
                <a:latin typeface="Open Sans" panose="020B0606030504020204" pitchFamily="34" charset="0"/>
              </a:rPr>
              <a:t>Situation Analysis (where are we now?)</a:t>
            </a:r>
            <a:endParaRPr lang="en-GB" dirty="0"/>
          </a:p>
        </p:txBody>
      </p:sp>
      <p:pic>
        <p:nvPicPr>
          <p:cNvPr id="4" name="Content Placeholder 3">
            <a:extLst>
              <a:ext uri="{FF2B5EF4-FFF2-40B4-BE49-F238E27FC236}">
                <a16:creationId xmlns:a16="http://schemas.microsoft.com/office/drawing/2014/main" id="{20C17CC7-C30F-7132-ADD5-25FC91D3A1B5}"/>
              </a:ext>
            </a:extLst>
          </p:cNvPr>
          <p:cNvPicPr>
            <a:picLocks noGrp="1" noChangeAspect="1"/>
          </p:cNvPicPr>
          <p:nvPr>
            <p:ph idx="1"/>
          </p:nvPr>
        </p:nvPicPr>
        <p:blipFill>
          <a:blip r:embed="rId2"/>
          <a:stretch>
            <a:fillRect/>
          </a:stretch>
        </p:blipFill>
        <p:spPr>
          <a:xfrm>
            <a:off x="7900757" y="1475430"/>
            <a:ext cx="3939150" cy="4351338"/>
          </a:xfrm>
          <a:prstGeom prst="rect">
            <a:avLst/>
          </a:prstGeom>
        </p:spPr>
      </p:pic>
      <p:sp>
        <p:nvSpPr>
          <p:cNvPr id="6" name="TextBox 5">
            <a:extLst>
              <a:ext uri="{FF2B5EF4-FFF2-40B4-BE49-F238E27FC236}">
                <a16:creationId xmlns:a16="http://schemas.microsoft.com/office/drawing/2014/main" id="{C8AC43EF-15F2-9038-C1AA-03AFD2B15068}"/>
              </a:ext>
            </a:extLst>
          </p:cNvPr>
          <p:cNvSpPr txBox="1"/>
          <p:nvPr/>
        </p:nvSpPr>
        <p:spPr>
          <a:xfrm>
            <a:off x="838200" y="1542736"/>
            <a:ext cx="6094378" cy="3693319"/>
          </a:xfrm>
          <a:prstGeom prst="rect">
            <a:avLst/>
          </a:prstGeom>
          <a:noFill/>
        </p:spPr>
        <p:txBody>
          <a:bodyPr wrap="square">
            <a:spAutoFit/>
          </a:bodyPr>
          <a:lstStyle/>
          <a:p>
            <a:r>
              <a:rPr lang="en-GB" dirty="0"/>
              <a:t>Includes a Customer Analysis, a Competitor Analysis, a Company Analysis (strengths and weaknesses) and an External Analysis (those uncontrollable PEST factors, or PESTEL factors). These variables include Political, Economic, Social and Technical trends that affect your business.</a:t>
            </a:r>
          </a:p>
          <a:p>
            <a:r>
              <a:rPr lang="en-GB" dirty="0"/>
              <a:t>Customer Analysis must answer the critical ‘Who? Why? And How?’ questions about your customers. </a:t>
            </a:r>
          </a:p>
          <a:p>
            <a:r>
              <a:rPr lang="en-GB" dirty="0"/>
              <a:t>Company Analysis includes performance/results (what’s working and what’s not working). </a:t>
            </a:r>
          </a:p>
          <a:p>
            <a:r>
              <a:rPr lang="en-GB" dirty="0"/>
              <a:t>Competitor Analysis includes Hyper-Competition (new entrants and substitutes) and competitive advantage, ideally, sustainable competitive advantage.</a:t>
            </a:r>
          </a:p>
          <a:p>
            <a:endParaRPr lang="en-GB" dirty="0"/>
          </a:p>
        </p:txBody>
      </p:sp>
    </p:spTree>
    <p:extLst>
      <p:ext uri="{BB962C8B-B14F-4D97-AF65-F5344CB8AC3E}">
        <p14:creationId xmlns:p14="http://schemas.microsoft.com/office/powerpoint/2010/main" val="3390140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0ED08-474E-BE13-B003-27C71924D78D}"/>
              </a:ext>
            </a:extLst>
          </p:cNvPr>
          <p:cNvSpPr>
            <a:spLocks noGrp="1"/>
          </p:cNvSpPr>
          <p:nvPr>
            <p:ph type="title"/>
          </p:nvPr>
        </p:nvSpPr>
        <p:spPr>
          <a:xfrm>
            <a:off x="0" y="80523"/>
            <a:ext cx="10515600" cy="1325563"/>
          </a:xfrm>
        </p:spPr>
        <p:txBody>
          <a:bodyPr/>
          <a:lstStyle/>
          <a:p>
            <a:r>
              <a:rPr lang="en-GB" b="0" i="0" dirty="0">
                <a:solidFill>
                  <a:srgbClr val="666666"/>
                </a:solidFill>
                <a:effectLst/>
                <a:highlight>
                  <a:srgbClr val="F1F2F6"/>
                </a:highlight>
                <a:latin typeface="Open Sans" panose="020B0606030504020204" pitchFamily="34" charset="0"/>
              </a:rPr>
              <a:t>Objectives (where do you want to be?)</a:t>
            </a:r>
            <a:endParaRPr lang="en-GB" dirty="0"/>
          </a:p>
        </p:txBody>
      </p:sp>
      <p:sp>
        <p:nvSpPr>
          <p:cNvPr id="3" name="Content Placeholder 2">
            <a:extLst>
              <a:ext uri="{FF2B5EF4-FFF2-40B4-BE49-F238E27FC236}">
                <a16:creationId xmlns:a16="http://schemas.microsoft.com/office/drawing/2014/main" id="{87A86C8A-A98A-7A27-847C-3B0BECE40E77}"/>
              </a:ext>
            </a:extLst>
          </p:cNvPr>
          <p:cNvSpPr>
            <a:spLocks noGrp="1"/>
          </p:cNvSpPr>
          <p:nvPr>
            <p:ph idx="1"/>
          </p:nvPr>
        </p:nvSpPr>
        <p:spPr>
          <a:xfrm>
            <a:off x="176719" y="1105779"/>
            <a:ext cx="10515600" cy="4351338"/>
          </a:xfrm>
        </p:spPr>
        <p:txBody>
          <a:bodyPr/>
          <a:lstStyle/>
          <a:p>
            <a:r>
              <a:rPr lang="en-GB" sz="2400" dirty="0"/>
              <a:t>Mission and Vision </a:t>
            </a:r>
          </a:p>
          <a:p>
            <a:r>
              <a:rPr lang="en-GB" sz="2400" dirty="0"/>
              <a:t>KPIs (Key Performance Indicators). KPI’s include sales, profit/ROI (Return on Investment), market share, enquiries, conversion rates, cost per conversion, cost per sale (new customer) and cost per customer retained, cost per enquiry, cost per visitor and more – these are action-orientated</a:t>
            </a:r>
          </a:p>
          <a:p>
            <a:r>
              <a:rPr lang="en-GB" sz="2400" dirty="0"/>
              <a:t>Objectives i.e., marketing objectives. While </a:t>
            </a:r>
            <a:r>
              <a:rPr lang="en-GB" sz="2400" b="1" dirty="0"/>
              <a:t>Marcomms objective </a:t>
            </a:r>
            <a:r>
              <a:rPr lang="en-GB" sz="2400" dirty="0"/>
              <a:t>are more about the state of mind of your customers/prospects and customers e.g., awareness, preference and consideration objectives. </a:t>
            </a:r>
          </a:p>
          <a:p>
            <a:r>
              <a:rPr lang="en-GB" sz="2400" dirty="0"/>
              <a:t>AIDA objectives (Attention/Awareness, Interest, Desire and Action (purchase). </a:t>
            </a:r>
          </a:p>
          <a:p>
            <a:r>
              <a:rPr lang="en-GB" sz="2400" dirty="0"/>
              <a:t>A different approach to Objectives are The 5Ss (Sell, Serve, Speak, Save and Sizzle) .</a:t>
            </a:r>
          </a:p>
          <a:p>
            <a:r>
              <a:rPr lang="en-GB" sz="2400" dirty="0"/>
              <a:t>Objectives must be SMART :Specific, Measurable, Achievable, Realistic, Time-bound</a:t>
            </a:r>
          </a:p>
        </p:txBody>
      </p:sp>
    </p:spTree>
    <p:extLst>
      <p:ext uri="{BB962C8B-B14F-4D97-AF65-F5344CB8AC3E}">
        <p14:creationId xmlns:p14="http://schemas.microsoft.com/office/powerpoint/2010/main" val="1839566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DD290-406E-2DA1-C8F5-EF49AE330355}"/>
              </a:ext>
            </a:extLst>
          </p:cNvPr>
          <p:cNvSpPr>
            <a:spLocks noGrp="1"/>
          </p:cNvSpPr>
          <p:nvPr>
            <p:ph type="title"/>
          </p:nvPr>
        </p:nvSpPr>
        <p:spPr>
          <a:xfrm>
            <a:off x="118354" y="170573"/>
            <a:ext cx="8296072" cy="1325563"/>
          </a:xfrm>
        </p:spPr>
        <p:txBody>
          <a:bodyPr/>
          <a:lstStyle/>
          <a:p>
            <a:r>
              <a:rPr lang="en-GB" sz="4000" b="0" i="0" dirty="0">
                <a:solidFill>
                  <a:srgbClr val="666666"/>
                </a:solidFill>
                <a:effectLst/>
                <a:highlight>
                  <a:srgbClr val="F1F2F6"/>
                </a:highlight>
                <a:latin typeface="Open Sans" panose="020B0606030504020204" pitchFamily="34" charset="0"/>
              </a:rPr>
              <a:t>Strategy summarizes how you are going to fulfil the objectives</a:t>
            </a:r>
            <a:r>
              <a:rPr lang="en-GB" b="0" i="0" dirty="0">
                <a:solidFill>
                  <a:srgbClr val="666666"/>
                </a:solidFill>
                <a:effectLst/>
                <a:highlight>
                  <a:srgbClr val="F1F2F6"/>
                </a:highlight>
                <a:latin typeface="Open Sans" panose="020B0606030504020204" pitchFamily="34" charset="0"/>
              </a:rPr>
              <a:t>.</a:t>
            </a:r>
            <a:endParaRPr lang="en-GB" dirty="0"/>
          </a:p>
        </p:txBody>
      </p:sp>
      <p:sp>
        <p:nvSpPr>
          <p:cNvPr id="3" name="Content Placeholder 2">
            <a:extLst>
              <a:ext uri="{FF2B5EF4-FFF2-40B4-BE49-F238E27FC236}">
                <a16:creationId xmlns:a16="http://schemas.microsoft.com/office/drawing/2014/main" id="{C7EB7C4B-260E-F1C3-74BA-259681A88688}"/>
              </a:ext>
            </a:extLst>
          </p:cNvPr>
          <p:cNvSpPr>
            <a:spLocks noGrp="1"/>
          </p:cNvSpPr>
          <p:nvPr>
            <p:ph idx="1"/>
          </p:nvPr>
        </p:nvSpPr>
        <p:spPr>
          <a:xfrm>
            <a:off x="196174" y="1776987"/>
            <a:ext cx="10515600" cy="4351338"/>
          </a:xfrm>
        </p:spPr>
        <p:txBody>
          <a:bodyPr/>
          <a:lstStyle/>
          <a:p>
            <a:r>
              <a:rPr lang="en-GB" dirty="0"/>
              <a:t>shortest part of the plan, yet the most important, as it gives direction to all the subsequent tactics. </a:t>
            </a:r>
          </a:p>
          <a:p>
            <a:r>
              <a:rPr lang="en-GB" dirty="0"/>
              <a:t>It should address any barriers stopping you from achieving your objectives. Strategy makes tough choices. If you get the strategy wrong all the tactics will be wrong. </a:t>
            </a:r>
          </a:p>
          <a:p>
            <a:r>
              <a:rPr lang="en-GB" dirty="0"/>
              <a:t>As Strategy clarifies positioning and target markets plus seven other key variables addressed in the TOPPP SEED strategy acronym. Target Markets, Objectives, Positioning, Partnerships, Processes (new processes like AI), Stages/Sequence, Engagement, Experience (Customer Experience) and Data.</a:t>
            </a:r>
          </a:p>
        </p:txBody>
      </p:sp>
      <p:sp>
        <p:nvSpPr>
          <p:cNvPr id="5" name="TextBox 4">
            <a:extLst>
              <a:ext uri="{FF2B5EF4-FFF2-40B4-BE49-F238E27FC236}">
                <a16:creationId xmlns:a16="http://schemas.microsoft.com/office/drawing/2014/main" id="{ED791704-FB4F-3540-D566-9473278F2633}"/>
              </a:ext>
            </a:extLst>
          </p:cNvPr>
          <p:cNvSpPr txBox="1"/>
          <p:nvPr/>
        </p:nvSpPr>
        <p:spPr>
          <a:xfrm rot="793856">
            <a:off x="8242232" y="391911"/>
            <a:ext cx="4464905" cy="1200329"/>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r>
              <a:rPr lang="en-GB" dirty="0"/>
              <a:t>Kenichi Ohmae, the Japanese strategist once said :</a:t>
            </a:r>
          </a:p>
          <a:p>
            <a:r>
              <a:rPr lang="en-GB" dirty="0"/>
              <a:t>‘There’s no point rowing harder, if you are rowing in the wrong direction.’</a:t>
            </a:r>
          </a:p>
        </p:txBody>
      </p:sp>
    </p:spTree>
    <p:extLst>
      <p:ext uri="{BB962C8B-B14F-4D97-AF65-F5344CB8AC3E}">
        <p14:creationId xmlns:p14="http://schemas.microsoft.com/office/powerpoint/2010/main" val="416280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91E54-3C9E-B87B-B829-FB1B3C5C1AAD}"/>
              </a:ext>
            </a:extLst>
          </p:cNvPr>
          <p:cNvSpPr>
            <a:spLocks noGrp="1"/>
          </p:cNvSpPr>
          <p:nvPr>
            <p:ph type="title"/>
          </p:nvPr>
        </p:nvSpPr>
        <p:spPr>
          <a:xfrm>
            <a:off x="838200" y="365126"/>
            <a:ext cx="10515600" cy="1325563"/>
          </a:xfrm>
        </p:spPr>
        <p:txBody>
          <a:bodyPr>
            <a:normAutofit/>
          </a:bodyPr>
          <a:lstStyle/>
          <a:p>
            <a:r>
              <a:rPr lang="en-GB" b="0" i="0">
                <a:effectLst/>
                <a:highlight>
                  <a:srgbClr val="F1F2F6"/>
                </a:highlight>
              </a:rPr>
              <a:t>Tactics are the details of strategy</a:t>
            </a:r>
            <a:endParaRPr lang="en-GB"/>
          </a:p>
        </p:txBody>
      </p:sp>
      <p:sp>
        <p:nvSpPr>
          <p:cNvPr id="3" name="Content Placeholder 2">
            <a:extLst>
              <a:ext uri="{FF2B5EF4-FFF2-40B4-BE49-F238E27FC236}">
                <a16:creationId xmlns:a16="http://schemas.microsoft.com/office/drawing/2014/main" id="{E6908A6C-E347-136B-6206-E1BA3A031AD7}"/>
              </a:ext>
            </a:extLst>
          </p:cNvPr>
          <p:cNvSpPr>
            <a:spLocks noGrp="1"/>
          </p:cNvSpPr>
          <p:nvPr>
            <p:ph sz="half" idx="1"/>
          </p:nvPr>
        </p:nvSpPr>
        <p:spPr>
          <a:xfrm>
            <a:off x="68094" y="1186774"/>
            <a:ext cx="6974732" cy="4990189"/>
          </a:xfrm>
        </p:spPr>
        <p:txBody>
          <a:bodyPr>
            <a:normAutofit/>
          </a:bodyPr>
          <a:lstStyle/>
          <a:p>
            <a:r>
              <a:rPr lang="en-GB" sz="2000" dirty="0"/>
              <a:t>The marketing mix, communications mix and channel mix. </a:t>
            </a:r>
          </a:p>
          <a:p>
            <a:r>
              <a:rPr lang="en-GB" sz="2000" dirty="0"/>
              <a:t>setting prices to tweaking the product/service range to choosing channels to help prospects and customers to move along their lifetime journey. </a:t>
            </a:r>
          </a:p>
          <a:p>
            <a:r>
              <a:rPr lang="en-GB" sz="2000" dirty="0"/>
              <a:t>automated personalised customer journeys to intelligent 1-2-1 conversations with customers at scale, revealing deep insights about their preferences and automatically adjusting ads (and messages).</a:t>
            </a:r>
          </a:p>
          <a:p>
            <a:r>
              <a:rPr lang="en-GB" sz="2000" dirty="0"/>
              <a:t> Both communicating and delivering to customers presents new challenges as marketers fight to get customers’ attention, interest, desire and action in an ever-increasingly cluttered marketspace.</a:t>
            </a:r>
          </a:p>
          <a:p>
            <a:r>
              <a:rPr lang="en-GB" sz="2000" dirty="0"/>
              <a:t> ‘Always-On’ campaigns are being tweaked 24/7 by using feedback and data i.e. insights drawn from the marketplace.</a:t>
            </a:r>
          </a:p>
        </p:txBody>
      </p:sp>
      <p:pic>
        <p:nvPicPr>
          <p:cNvPr id="4" name="Picture 3">
            <a:extLst>
              <a:ext uri="{FF2B5EF4-FFF2-40B4-BE49-F238E27FC236}">
                <a16:creationId xmlns:a16="http://schemas.microsoft.com/office/drawing/2014/main" id="{AC7AA73B-3680-9FAE-9464-37DA34788F09}"/>
              </a:ext>
            </a:extLst>
          </p:cNvPr>
          <p:cNvPicPr>
            <a:picLocks noChangeAspect="1"/>
          </p:cNvPicPr>
          <p:nvPr/>
        </p:nvPicPr>
        <p:blipFill>
          <a:blip r:embed="rId2"/>
          <a:stretch>
            <a:fillRect/>
          </a:stretch>
        </p:blipFill>
        <p:spPr>
          <a:xfrm>
            <a:off x="6800715" y="1282126"/>
            <a:ext cx="5156200" cy="3980537"/>
          </a:xfrm>
          <a:prstGeom prst="rect">
            <a:avLst/>
          </a:prstGeom>
          <a:noFill/>
        </p:spPr>
      </p:pic>
    </p:spTree>
    <p:extLst>
      <p:ext uri="{BB962C8B-B14F-4D97-AF65-F5344CB8AC3E}">
        <p14:creationId xmlns:p14="http://schemas.microsoft.com/office/powerpoint/2010/main" val="883358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7C4FE-1C9B-E69B-CD7B-B943659F9563}"/>
              </a:ext>
            </a:extLst>
          </p:cNvPr>
          <p:cNvSpPr>
            <a:spLocks noGrp="1"/>
          </p:cNvSpPr>
          <p:nvPr>
            <p:ph type="title"/>
          </p:nvPr>
        </p:nvSpPr>
        <p:spPr/>
        <p:txBody>
          <a:bodyPr/>
          <a:lstStyle/>
          <a:p>
            <a:r>
              <a:rPr lang="en-GB" b="0" i="0" dirty="0">
                <a:solidFill>
                  <a:srgbClr val="666666"/>
                </a:solidFill>
                <a:effectLst/>
                <a:highlight>
                  <a:srgbClr val="F1F2F6"/>
                </a:highlight>
                <a:latin typeface="Open Sans" panose="020B0606030504020204" pitchFamily="34" charset="0"/>
              </a:rPr>
              <a:t>Actions are the details of tactics</a:t>
            </a:r>
            <a:endParaRPr lang="en-GB" dirty="0"/>
          </a:p>
        </p:txBody>
      </p:sp>
      <p:sp>
        <p:nvSpPr>
          <p:cNvPr id="3" name="Content Placeholder 2">
            <a:extLst>
              <a:ext uri="{FF2B5EF4-FFF2-40B4-BE49-F238E27FC236}">
                <a16:creationId xmlns:a16="http://schemas.microsoft.com/office/drawing/2014/main" id="{CC7993DD-1AE1-3921-B7F5-119CC185BC39}"/>
              </a:ext>
            </a:extLst>
          </p:cNvPr>
          <p:cNvSpPr>
            <a:spLocks noGrp="1"/>
          </p:cNvSpPr>
          <p:nvPr>
            <p:ph idx="1"/>
          </p:nvPr>
        </p:nvSpPr>
        <p:spPr>
          <a:xfrm>
            <a:off x="400456" y="1455974"/>
            <a:ext cx="10515600" cy="4351338"/>
          </a:xfrm>
        </p:spPr>
        <p:txBody>
          <a:bodyPr/>
          <a:lstStyle/>
          <a:p>
            <a:r>
              <a:rPr lang="en-GB" sz="2400" dirty="0"/>
              <a:t>This is Internal Marketing – motivating, communicating and training your team (and your agencies) to execute the tactics with real passion and ultimately, maximise impact. This is often the second weakest part of a plan (in fact many plans ignore internal marketing completely). </a:t>
            </a:r>
          </a:p>
          <a:p>
            <a:r>
              <a:rPr lang="en-GB" sz="2400" dirty="0"/>
              <a:t>Actions also include the details of: who does what, when and how? What processes are required to make things happen? Do we have the skill-sets (if not,</a:t>
            </a:r>
          </a:p>
          <a:p>
            <a:r>
              <a:rPr lang="en-GB" sz="2400" dirty="0"/>
              <a:t>how do we get these skills – externally or internally? Each tactical tool, or channel, is a mini project that needs to be managed carefully. So what actions have to be taken, for example, to create and optimise a dynamic website or to develop an insights-driven ad campaign etc.?</a:t>
            </a:r>
          </a:p>
        </p:txBody>
      </p:sp>
    </p:spTree>
    <p:extLst>
      <p:ext uri="{BB962C8B-B14F-4D97-AF65-F5344CB8AC3E}">
        <p14:creationId xmlns:p14="http://schemas.microsoft.com/office/powerpoint/2010/main" val="38620314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AE67A-DA28-92D5-0D8D-41ED0149841A}"/>
              </a:ext>
            </a:extLst>
          </p:cNvPr>
          <p:cNvSpPr>
            <a:spLocks noGrp="1"/>
          </p:cNvSpPr>
          <p:nvPr>
            <p:ph type="title"/>
          </p:nvPr>
        </p:nvSpPr>
        <p:spPr>
          <a:xfrm>
            <a:off x="0" y="102480"/>
            <a:ext cx="10515600" cy="1325563"/>
          </a:xfrm>
        </p:spPr>
        <p:txBody>
          <a:bodyPr/>
          <a:lstStyle/>
          <a:p>
            <a:r>
              <a:rPr lang="en-GB" sz="3600" b="0" i="0" dirty="0">
                <a:solidFill>
                  <a:srgbClr val="666666"/>
                </a:solidFill>
                <a:effectLst/>
                <a:highlight>
                  <a:srgbClr val="F1F2F6"/>
                </a:highlight>
              </a:rPr>
              <a:t>Control (‘how do we know we are getting there?’)</a:t>
            </a:r>
            <a:endParaRPr lang="en-GB" sz="3600" dirty="0"/>
          </a:p>
        </p:txBody>
      </p:sp>
      <p:sp>
        <p:nvSpPr>
          <p:cNvPr id="3" name="Content Placeholder 2">
            <a:extLst>
              <a:ext uri="{FF2B5EF4-FFF2-40B4-BE49-F238E27FC236}">
                <a16:creationId xmlns:a16="http://schemas.microsoft.com/office/drawing/2014/main" id="{EB5896BE-2B25-21CB-5B38-EA82B7195920}"/>
              </a:ext>
            </a:extLst>
          </p:cNvPr>
          <p:cNvSpPr>
            <a:spLocks noGrp="1"/>
          </p:cNvSpPr>
          <p:nvPr>
            <p:ph idx="1"/>
          </p:nvPr>
        </p:nvSpPr>
        <p:spPr>
          <a:xfrm>
            <a:off x="137809" y="1086323"/>
            <a:ext cx="10515600" cy="4351338"/>
          </a:xfrm>
        </p:spPr>
        <p:txBody>
          <a:bodyPr/>
          <a:lstStyle/>
          <a:p>
            <a:r>
              <a:rPr lang="en-GB" dirty="0"/>
              <a:t>plan and budget for these.</a:t>
            </a:r>
          </a:p>
          <a:p>
            <a:r>
              <a:rPr lang="en-GB" dirty="0"/>
              <a:t> The control section of the plan ensures you know whether you are succeeding or failing – before it is too late. </a:t>
            </a:r>
          </a:p>
          <a:p>
            <a:r>
              <a:rPr lang="en-GB" dirty="0"/>
              <a:t>Constant reviewing or monitoring creates a more ‘agile-planning’ approach as 90-day plans (are reviewed and tweaked). The metrics that you measure can, and should be, fed into the next Situation Analysis (company analysis /performance/results – what worked and what didn’t work). </a:t>
            </a:r>
          </a:p>
          <a:p>
            <a:r>
              <a:rPr lang="en-GB" dirty="0"/>
              <a:t>This then informs and helps to set more realistic objectives for the next period.</a:t>
            </a:r>
          </a:p>
        </p:txBody>
      </p:sp>
    </p:spTree>
    <p:extLst>
      <p:ext uri="{BB962C8B-B14F-4D97-AF65-F5344CB8AC3E}">
        <p14:creationId xmlns:p14="http://schemas.microsoft.com/office/powerpoint/2010/main" val="4256200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8" name="Rectangle 15377">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084819" y="4350472"/>
            <a:ext cx="10908792" cy="1203960"/>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640080" y="5383256"/>
            <a:ext cx="10908792" cy="548640"/>
          </a:xfrm>
        </p:spPr>
        <p:txBody>
          <a:bodyPr vert="horz" lIns="91440" tIns="45720" rIns="91440" bIns="45720" rtlCol="0" anchor="ctr">
            <a:normAutofit fontScale="25000" lnSpcReduction="20000"/>
          </a:bodyPr>
          <a:lstStyle/>
          <a:p>
            <a:pPr algn="ctr"/>
            <a:r>
              <a:rPr lang="en-US" sz="600" kern="1200" dirty="0">
                <a:solidFill>
                  <a:schemeClr val="tx1"/>
                </a:solidFill>
                <a:latin typeface="+mn-lt"/>
                <a:ea typeface="+mn-ea"/>
                <a:cs typeface="+mn-cs"/>
              </a:rPr>
              <a:t>What is Marketing </a:t>
            </a:r>
          </a:p>
          <a:p>
            <a:pPr algn="ctr"/>
            <a:endParaRPr lang="en-US" sz="600" kern="1200" dirty="0">
              <a:solidFill>
                <a:schemeClr val="tx1"/>
              </a:solidFill>
              <a:latin typeface="+mn-lt"/>
              <a:ea typeface="+mn-ea"/>
              <a:cs typeface="+mn-cs"/>
            </a:endParaRPr>
          </a:p>
          <a:p>
            <a:pPr algn="ctr"/>
            <a:r>
              <a:rPr lang="en-US" sz="9600" kern="1200" dirty="0">
                <a:solidFill>
                  <a:schemeClr val="tx1"/>
                </a:solidFill>
                <a:latin typeface="+mn-lt"/>
                <a:ea typeface="+mn-ea"/>
                <a:cs typeface="+mn-cs"/>
              </a:rPr>
              <a:t>Situational analysis</a:t>
            </a:r>
          </a:p>
          <a:p>
            <a:pPr algn="ctr"/>
            <a:r>
              <a:rPr lang="en-US" sz="9600" kern="1200" dirty="0">
                <a:solidFill>
                  <a:schemeClr val="tx1"/>
                </a:solidFill>
                <a:latin typeface="+mn-lt"/>
                <a:ea typeface="+mn-ea"/>
                <a:cs typeface="+mn-cs"/>
              </a:rPr>
              <a:t>The 5 C’s Overview</a:t>
            </a:r>
          </a:p>
          <a:p>
            <a:pPr algn="ctr"/>
            <a:endParaRPr lang="en-US" sz="9600" kern="1200" dirty="0">
              <a:solidFill>
                <a:schemeClr val="tx1"/>
              </a:solidFill>
              <a:latin typeface="+mn-lt"/>
              <a:ea typeface="+mn-ea"/>
              <a:cs typeface="+mn-cs"/>
            </a:endParaRPr>
          </a:p>
          <a:p>
            <a:pPr algn="ctr"/>
            <a:r>
              <a:rPr lang="en-US" sz="9600" kern="1200" dirty="0">
                <a:solidFill>
                  <a:schemeClr val="tx1"/>
                </a:solidFill>
                <a:latin typeface="+mn-lt"/>
                <a:ea typeface="+mn-ea"/>
                <a:cs typeface="+mn-cs"/>
              </a:rPr>
              <a:t>The first 2 C’s in detail –</a:t>
            </a:r>
          </a:p>
          <a:p>
            <a:pPr algn="ctr"/>
            <a:r>
              <a:rPr lang="en-US" sz="9600" kern="1200" dirty="0">
                <a:solidFill>
                  <a:schemeClr val="tx1"/>
                </a:solidFill>
                <a:latin typeface="+mn-lt"/>
                <a:ea typeface="+mn-ea"/>
                <a:cs typeface="+mn-cs"/>
              </a:rPr>
              <a:t>Company and Customers</a:t>
            </a:r>
          </a:p>
          <a:p>
            <a:pPr algn="ctr"/>
            <a:endParaRPr lang="en-US" sz="600" kern="1200" dirty="0">
              <a:solidFill>
                <a:schemeClr val="tx1"/>
              </a:solidFill>
              <a:latin typeface="+mn-lt"/>
              <a:ea typeface="+mn-ea"/>
              <a:cs typeface="+mn-cs"/>
            </a:endParaRP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83" b="11105"/>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15380"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7868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C682-1E22-449B-9F8D-2973E98B533B}"/>
              </a:ext>
            </a:extLst>
          </p:cNvPr>
          <p:cNvSpPr>
            <a:spLocks noGrp="1"/>
          </p:cNvSpPr>
          <p:nvPr>
            <p:ph type="title"/>
          </p:nvPr>
        </p:nvSpPr>
        <p:spPr>
          <a:xfrm>
            <a:off x="1628867" y="662782"/>
            <a:ext cx="7886700" cy="1325563"/>
          </a:xfrm>
        </p:spPr>
        <p:txBody>
          <a:bodyPr/>
          <a:lstStyle/>
          <a:p>
            <a:r>
              <a:rPr lang="en-GB" sz="3200" dirty="0">
                <a:solidFill>
                  <a:srgbClr val="006699"/>
                </a:solidFill>
                <a:latin typeface="Arial" panose="020B0604020202020204" pitchFamily="34" charset="0"/>
                <a:cs typeface="Arial" panose="020B0604020202020204" pitchFamily="34" charset="0"/>
              </a:rPr>
              <a:t>References</a:t>
            </a:r>
          </a:p>
        </p:txBody>
      </p:sp>
      <p:sp>
        <p:nvSpPr>
          <p:cNvPr id="4" name="Content Placeholder 2">
            <a:extLst>
              <a:ext uri="{FF2B5EF4-FFF2-40B4-BE49-F238E27FC236}">
                <a16:creationId xmlns:a16="http://schemas.microsoft.com/office/drawing/2014/main" id="{0CFDC49F-138F-4343-82AF-312E78BC6295}"/>
              </a:ext>
            </a:extLst>
          </p:cNvPr>
          <p:cNvSpPr>
            <a:spLocks noGrp="1"/>
          </p:cNvSpPr>
          <p:nvPr>
            <p:ph idx="1"/>
          </p:nvPr>
        </p:nvSpPr>
        <p:spPr>
          <a:xfrm>
            <a:off x="1628868" y="1225119"/>
            <a:ext cx="6145013" cy="5215010"/>
          </a:xfrm>
        </p:spPr>
        <p:txBody>
          <a:bodyPr>
            <a:noAutofit/>
          </a:bodyPr>
          <a:lstStyle/>
          <a:p>
            <a:pPr marL="0" indent="0">
              <a:buNone/>
            </a:pPr>
            <a:r>
              <a:rPr lang="en-GB" sz="1800" b="0" i="0" dirty="0">
                <a:solidFill>
                  <a:srgbClr val="000000"/>
                </a:solidFill>
                <a:effectLst/>
                <a:latin typeface="Open Sans" panose="020B0606030504020204" pitchFamily="34" charset="0"/>
              </a:rPr>
              <a:t>Bowie, D. (2017) </a:t>
            </a:r>
            <a:r>
              <a:rPr lang="en-GB" sz="1800" b="0" i="1" dirty="0">
                <a:solidFill>
                  <a:srgbClr val="000000"/>
                </a:solidFill>
                <a:effectLst/>
                <a:latin typeface="Open Sans" panose="020B0606030504020204" pitchFamily="34" charset="0"/>
              </a:rPr>
              <a:t>Hospitality marketing</a:t>
            </a:r>
            <a:r>
              <a:rPr lang="en-GB" sz="1800" b="0" i="0" dirty="0">
                <a:solidFill>
                  <a:srgbClr val="000000"/>
                </a:solidFill>
                <a:effectLst/>
                <a:latin typeface="Open Sans" panose="020B0606030504020204" pitchFamily="34" charset="0"/>
              </a:rPr>
              <a:t>. 3rd ed. London: Routledge.</a:t>
            </a:r>
          </a:p>
          <a:p>
            <a:pPr marL="0" indent="0">
              <a:buNone/>
            </a:pPr>
            <a:r>
              <a:rPr lang="en-GB" sz="1800" b="0" i="0" dirty="0">
                <a:solidFill>
                  <a:srgbClr val="000000"/>
                </a:solidFill>
                <a:effectLst/>
                <a:latin typeface="Open Sans" panose="020B0606030504020204" pitchFamily="34" charset="0"/>
              </a:rPr>
              <a:t>Brassington, F. and Pettitt, S. (2006) </a:t>
            </a:r>
            <a:r>
              <a:rPr lang="en-GB" sz="1800" b="0" i="1" dirty="0">
                <a:solidFill>
                  <a:srgbClr val="000000"/>
                </a:solidFill>
                <a:effectLst/>
                <a:latin typeface="Open Sans" panose="020B0606030504020204" pitchFamily="34" charset="0"/>
              </a:rPr>
              <a:t>Principles of marketing</a:t>
            </a:r>
            <a:r>
              <a:rPr lang="en-GB" sz="1800" b="0" i="0" dirty="0">
                <a:solidFill>
                  <a:srgbClr val="000000"/>
                </a:solidFill>
                <a:effectLst/>
                <a:latin typeface="Open Sans" panose="020B0606030504020204" pitchFamily="34" charset="0"/>
              </a:rPr>
              <a:t>. 4th ed. Harlow: Financial Times Prentice Hall. </a:t>
            </a:r>
          </a:p>
          <a:p>
            <a:pPr marL="0" indent="0">
              <a:buNone/>
            </a:pPr>
            <a:r>
              <a:rPr lang="en-GB" sz="1800" b="0" i="0" dirty="0" err="1">
                <a:solidFill>
                  <a:srgbClr val="000000"/>
                </a:solidFill>
                <a:effectLst/>
                <a:latin typeface="Open Sans" panose="020B0606030504020204" pitchFamily="34" charset="0"/>
              </a:rPr>
              <a:t>Ghauri</a:t>
            </a:r>
            <a:r>
              <a:rPr lang="en-GB" sz="1800" b="0" i="0" dirty="0">
                <a:solidFill>
                  <a:srgbClr val="000000"/>
                </a:solidFill>
                <a:effectLst/>
                <a:latin typeface="Open Sans" panose="020B0606030504020204" pitchFamily="34" charset="0"/>
              </a:rPr>
              <a:t>, P. and </a:t>
            </a:r>
            <a:r>
              <a:rPr lang="en-GB" sz="1800" b="0" i="0" dirty="0" err="1">
                <a:solidFill>
                  <a:srgbClr val="000000"/>
                </a:solidFill>
                <a:effectLst/>
                <a:latin typeface="Open Sans" panose="020B0606030504020204" pitchFamily="34" charset="0"/>
              </a:rPr>
              <a:t>Cateora</a:t>
            </a:r>
            <a:r>
              <a:rPr lang="en-GB" sz="1800" b="0" i="0" dirty="0">
                <a:solidFill>
                  <a:srgbClr val="000000"/>
                </a:solidFill>
                <a:effectLst/>
                <a:latin typeface="Open Sans" panose="020B0606030504020204" pitchFamily="34" charset="0"/>
              </a:rPr>
              <a:t>, P. (2014) </a:t>
            </a:r>
            <a:r>
              <a:rPr lang="en-GB" sz="1800" b="0" i="1" dirty="0">
                <a:solidFill>
                  <a:srgbClr val="000000"/>
                </a:solidFill>
                <a:effectLst/>
                <a:latin typeface="Open Sans" panose="020B0606030504020204" pitchFamily="34" charset="0"/>
              </a:rPr>
              <a:t>International marketing</a:t>
            </a:r>
            <a:r>
              <a:rPr lang="en-GB" sz="1800" b="0" i="0" dirty="0">
                <a:solidFill>
                  <a:srgbClr val="000000"/>
                </a:solidFill>
                <a:effectLst/>
                <a:latin typeface="Open Sans" panose="020B0606030504020204" pitchFamily="34" charset="0"/>
              </a:rPr>
              <a:t>. 4th ed. London: McGraw Hall. </a:t>
            </a:r>
          </a:p>
          <a:p>
            <a:pPr marL="0" indent="0">
              <a:buNone/>
            </a:pPr>
            <a:r>
              <a:rPr lang="en-GB" sz="1800" b="0" i="0" dirty="0">
                <a:solidFill>
                  <a:srgbClr val="000000"/>
                </a:solidFill>
                <a:effectLst/>
                <a:latin typeface="Open Sans" panose="020B0606030504020204" pitchFamily="34" charset="0"/>
              </a:rPr>
              <a:t>Kotler, P. and Armstrong, G. (2013) Principles of marketing. 6th ed. London: Pearson.</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Jenkins, M. and McDonald, M. (2022) Market Segmentation; Organizational archetypes and Research Agendas, European Journal of Marketing, 31(1).</a:t>
            </a:r>
            <a:endParaRPr lang="en-GB" sz="1800" dirty="0">
              <a:solidFill>
                <a:srgbClr val="000000"/>
              </a:solidFill>
              <a:latin typeface="Open Sans" panose="020B0606030504020204" pitchFamily="34" charset="0"/>
            </a:endParaRPr>
          </a:p>
          <a:p>
            <a:pPr marL="0" indent="0">
              <a:buNone/>
            </a:pPr>
            <a:r>
              <a:rPr lang="en-GB" sz="1800" b="0" i="0" dirty="0">
                <a:solidFill>
                  <a:srgbClr val="000000"/>
                </a:solidFill>
                <a:effectLst/>
                <a:latin typeface="Open Sans" panose="020B0606030504020204" pitchFamily="34" charset="0"/>
              </a:rPr>
              <a:t>Piercy, N. and Morgan, N. (1993) Strategic and operational market segmentation: a managerial analysis, Journal of Strategic Marketing, 1(2).</a:t>
            </a:r>
          </a:p>
          <a:p>
            <a:pPr marL="0" indent="0">
              <a:buNone/>
            </a:pPr>
            <a:endParaRPr lang="en-GB" sz="1800" dirty="0"/>
          </a:p>
          <a:p>
            <a:pPr marL="0" indent="0">
              <a:buNone/>
            </a:pPr>
            <a:r>
              <a:rPr lang="en-GB" sz="1800" dirty="0">
                <a:hlinkClick r:id="rId3"/>
              </a:rPr>
              <a:t>https://prsmith.org/sostac/</a:t>
            </a:r>
            <a:endParaRPr lang="en-GB" sz="1800" dirty="0"/>
          </a:p>
          <a:p>
            <a:pPr marL="0" indent="0">
              <a:buNone/>
            </a:pPr>
            <a:endParaRPr lang="en-GB" sz="1800" dirty="0"/>
          </a:p>
        </p:txBody>
      </p:sp>
      <p:sp>
        <p:nvSpPr>
          <p:cNvPr id="5" name="TextBox 4">
            <a:extLst>
              <a:ext uri="{FF2B5EF4-FFF2-40B4-BE49-F238E27FC236}">
                <a16:creationId xmlns:a16="http://schemas.microsoft.com/office/drawing/2014/main" id="{92B9333B-2B71-30CD-3A1B-E94BBED567E4}"/>
              </a:ext>
            </a:extLst>
          </p:cNvPr>
          <p:cNvSpPr txBox="1"/>
          <p:nvPr/>
        </p:nvSpPr>
        <p:spPr>
          <a:xfrm>
            <a:off x="8677002" y="5205304"/>
            <a:ext cx="3451737" cy="369332"/>
          </a:xfrm>
          <a:prstGeom prst="rect">
            <a:avLst/>
          </a:prstGeom>
          <a:noFill/>
        </p:spPr>
        <p:txBody>
          <a:bodyPr wrap="square">
            <a:spAutoFit/>
          </a:bodyPr>
          <a:lstStyle/>
          <a:p>
            <a:r>
              <a:rPr lang="en-GB" dirty="0">
                <a:hlinkClick r:id="rId4"/>
              </a:rPr>
              <a:t>Database Search (uwtsd.ac.uk)</a:t>
            </a:r>
            <a:endParaRPr lang="en-GB" dirty="0"/>
          </a:p>
        </p:txBody>
      </p:sp>
      <p:sp>
        <p:nvSpPr>
          <p:cNvPr id="7" name="TextBox 6">
            <a:extLst>
              <a:ext uri="{FF2B5EF4-FFF2-40B4-BE49-F238E27FC236}">
                <a16:creationId xmlns:a16="http://schemas.microsoft.com/office/drawing/2014/main" id="{23596499-6C47-310E-D49C-38DB328A53C9}"/>
              </a:ext>
            </a:extLst>
          </p:cNvPr>
          <p:cNvSpPr txBox="1"/>
          <p:nvPr/>
        </p:nvSpPr>
        <p:spPr>
          <a:xfrm>
            <a:off x="8146520" y="5574636"/>
            <a:ext cx="6096946" cy="369332"/>
          </a:xfrm>
          <a:prstGeom prst="rect">
            <a:avLst/>
          </a:prstGeom>
          <a:noFill/>
        </p:spPr>
        <p:txBody>
          <a:bodyPr wrap="square">
            <a:spAutoFit/>
          </a:bodyPr>
          <a:lstStyle/>
          <a:p>
            <a:r>
              <a:rPr lang="en-GB" dirty="0">
                <a:hlinkClick r:id="rId5"/>
              </a:rPr>
              <a:t>Cite Them Right - Home (uwtsd.ac.uk)</a:t>
            </a:r>
            <a:endParaRPr lang="en-GB" dirty="0"/>
          </a:p>
        </p:txBody>
      </p:sp>
    </p:spTree>
    <p:extLst>
      <p:ext uri="{BB962C8B-B14F-4D97-AF65-F5344CB8AC3E}">
        <p14:creationId xmlns:p14="http://schemas.microsoft.com/office/powerpoint/2010/main" val="1166824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10D170F-B20A-4844-9C88-E4B63F6D23B0}">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2900</Words>
  <Application>Microsoft Office PowerPoint</Application>
  <PresentationFormat>Widescreen</PresentationFormat>
  <Paragraphs>187</Paragraphs>
  <Slides>29</Slides>
  <Notes>13</Notes>
  <HiddenSlides>0</HiddenSlides>
  <MMClips>1</MMClips>
  <ScaleCrop>false</ScaleCrop>
  <HeadingPairs>
    <vt:vector size="6" baseType="variant">
      <vt:variant>
        <vt:lpstr>Fonts Used</vt:lpstr>
      </vt:variant>
      <vt:variant>
        <vt:i4>11</vt:i4>
      </vt:variant>
      <vt:variant>
        <vt:lpstr>Theme</vt:lpstr>
      </vt:variant>
      <vt:variant>
        <vt:i4>11</vt:i4>
      </vt:variant>
      <vt:variant>
        <vt:lpstr>Slide Titles</vt:lpstr>
      </vt:variant>
      <vt:variant>
        <vt:i4>29</vt:i4>
      </vt:variant>
    </vt:vector>
  </HeadingPairs>
  <TitlesOfParts>
    <vt:vector size="51" baseType="lpstr">
      <vt:lpstr>Atlas Grotesk Web</vt:lpstr>
      <vt:lpstr>Shadows Into Light</vt:lpstr>
      <vt:lpstr>Abadi</vt:lpstr>
      <vt:lpstr>Arial</vt:lpstr>
      <vt:lpstr>Bradley Hand ITC</vt:lpstr>
      <vt:lpstr>Calibri</vt:lpstr>
      <vt:lpstr>Calibri Light</vt:lpstr>
      <vt:lpstr>Open Sans</vt:lpstr>
      <vt:lpstr>Symbol</vt:lpstr>
      <vt:lpstr>Times New Roman</vt:lpstr>
      <vt:lpstr>Trebuchet MS</vt:lpstr>
      <vt:lpstr>Title Slide 1</vt:lpstr>
      <vt:lpstr>Text 1</vt:lpstr>
      <vt:lpstr>Title Slide 3</vt:lpstr>
      <vt:lpstr>Sub Title 2</vt:lpstr>
      <vt:lpstr>Holding PAge</vt:lpstr>
      <vt:lpstr>Sub Title 1</vt:lpstr>
      <vt:lpstr>Text Break Info Slide 2</vt:lpstr>
      <vt:lpstr>Text Break / Info Slide 1</vt:lpstr>
      <vt:lpstr>Text 2</vt:lpstr>
      <vt:lpstr>1_Text 1</vt:lpstr>
      <vt:lpstr>Office Theme</vt:lpstr>
      <vt:lpstr>PowerPoint Presentation</vt:lpstr>
      <vt:lpstr>Aims for today</vt:lpstr>
      <vt:lpstr>PowerPoint Presentation</vt:lpstr>
      <vt:lpstr>Assessment 1 : MARKETING REPORT 1500 words Deadline : 13 December 2024 11.59pm </vt:lpstr>
      <vt:lpstr>PowerPoint Presentation</vt:lpstr>
      <vt:lpstr>PowerPoint Presentation</vt:lpstr>
      <vt:lpstr>PowerPoint Presentation</vt:lpstr>
      <vt:lpstr>Before we start our journey into Marketing.  We are going to take a 10 min break…  See you soon!</vt:lpstr>
      <vt:lpstr>PowerPoint Presentation</vt:lpstr>
      <vt:lpstr>PowerPoint Presentation</vt:lpstr>
      <vt:lpstr>PowerPoint Presentation</vt:lpstr>
      <vt:lpstr>AMA stresses the importance of value creation, customer's experience value when they use or consume a product or service…known as VALUE- IN- USE, therefore a hotel room would have no value until a customer uses it.  CIM stresses the importance of satisfying customers requirements.  If we integrate the two, we can say that every customers broad requirement is to experience value. </vt:lpstr>
      <vt:lpstr>Some thoughts on marketing?   “Whether we recognise it or not, we are all involved, willingly or unwillingly, passively or actively, in marketing. We encounter marketing practices every day when we are exposed to advertising and product displays, evaluate brands, make buying decisions, shop and consume” (Bowie et al 2017)  “What is marketing? Simply put marketing is managing profitable customer relationships. The aim of marketing is to create value for customers and capture value from customers in return” (Kotler 2013)    </vt:lpstr>
      <vt:lpstr>PowerPoint Presentation</vt:lpstr>
      <vt:lpstr>PowerPoint Presentation</vt:lpstr>
      <vt:lpstr>PowerPoint Presentation</vt:lpstr>
      <vt:lpstr>PowerPoint Presentation</vt:lpstr>
      <vt:lpstr>PowerPoint Presentation</vt:lpstr>
      <vt:lpstr>SOSTAC Structure  PR Smith’s SOSTAC® Planning </vt:lpstr>
      <vt:lpstr>The SOSTAC Planning System</vt:lpstr>
      <vt:lpstr>Situation Analysis (where are we now?)</vt:lpstr>
      <vt:lpstr>Objectives (where do you want to be?)</vt:lpstr>
      <vt:lpstr>Strategy summarizes how you are going to fulfil the objectives.</vt:lpstr>
      <vt:lpstr>Tactics are the details of strategy</vt:lpstr>
      <vt:lpstr>Actions are the details of tactics</vt:lpstr>
      <vt:lpstr>Control (‘how do we know we are getting there?’)</vt:lpstr>
      <vt:lpstr>Next Week!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Deborah Jenkins</cp:lastModifiedBy>
  <cp:revision>8</cp:revision>
  <dcterms:created xsi:type="dcterms:W3CDTF">2022-09-15T13:13:50Z</dcterms:created>
  <dcterms:modified xsi:type="dcterms:W3CDTF">2024-10-01T16:50:39Z</dcterms:modified>
</cp:coreProperties>
</file>