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8"/>
  </p:notesMasterIdLst>
  <p:sldIdLst>
    <p:sldId id="269" r:id="rId2"/>
    <p:sldId id="262" r:id="rId3"/>
    <p:sldId id="267" r:id="rId4"/>
    <p:sldId id="263" r:id="rId5"/>
    <p:sldId id="268"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01" autoAdjust="0"/>
    <p:restoredTop sz="86965" autoAdjust="0"/>
  </p:normalViewPr>
  <p:slideViewPr>
    <p:cSldViewPr>
      <p:cViewPr>
        <p:scale>
          <a:sx n="93" d="100"/>
          <a:sy n="93" d="100"/>
        </p:scale>
        <p:origin x="-498" y="9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801A89-5D15-4AD6-9C2F-58EF5C7B5D49}" type="datetimeFigureOut">
              <a:rPr lang="en-GB" smtClean="0"/>
              <a:t>17/03/2022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B2B02B7-2C45-467C-AD1B-2684153484C7}" type="slidenum">
              <a:rPr lang="en-GB" smtClean="0"/>
              <a:t>‹#›</a:t>
            </a:fld>
            <a:endParaRPr lang="en-GB"/>
          </a:p>
        </p:txBody>
      </p:sp>
    </p:spTree>
    <p:extLst>
      <p:ext uri="{BB962C8B-B14F-4D97-AF65-F5344CB8AC3E}">
        <p14:creationId xmlns:p14="http://schemas.microsoft.com/office/powerpoint/2010/main" val="69772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476428EA-9CBE-4627-B814-C8EAF298CD23}" type="datetimeFigureOut">
              <a:rPr lang="en-US" smtClean="0"/>
              <a:pPr/>
              <a:t>3/17/2022</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3F4EDAB-16A1-4A71-AF6D-0E1939B6C28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76428EA-9CBE-4627-B814-C8EAF298CD23}" type="datetimeFigureOut">
              <a:rPr lang="en-US" smtClean="0"/>
              <a:pPr/>
              <a:t>3/17/2022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476428EA-9CBE-4627-B814-C8EAF298CD23}" type="datetimeFigureOut">
              <a:rPr lang="en-US" smtClean="0"/>
              <a:pPr/>
              <a:t>3/17/2022</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extLst/>
          </a:lstStyle>
          <a:p>
            <a:fld id="{B3F4EDAB-16A1-4A71-AF6D-0E1939B6C28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76428EA-9CBE-4627-B814-C8EAF298CD23}" type="datetimeFigureOut">
              <a:rPr lang="en-US" smtClean="0"/>
              <a:pPr/>
              <a:t>3/17/2022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76428EA-9CBE-4627-B814-C8EAF298CD23}" type="datetimeFigureOut">
              <a:rPr lang="en-US" smtClean="0"/>
              <a:pPr/>
              <a:t>3/17/2022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476428EA-9CBE-4627-B814-C8EAF298CD23}" type="datetimeFigureOut">
              <a:rPr lang="en-US" smtClean="0"/>
              <a:pPr/>
              <a:t>3/17/2022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476428EA-9CBE-4627-B814-C8EAF298CD23}" type="datetimeFigureOut">
              <a:rPr lang="en-US" smtClean="0"/>
              <a:pPr/>
              <a:t>3/17/2022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76428EA-9CBE-4627-B814-C8EAF298CD23}" type="datetimeFigureOut">
              <a:rPr lang="en-US" smtClean="0"/>
              <a:pPr/>
              <a:t>3/17/2022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476428EA-9CBE-4627-B814-C8EAF298CD23}" type="datetimeFigureOut">
              <a:rPr lang="en-US" smtClean="0"/>
              <a:pPr/>
              <a:t>3/17/2022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3F4EDAB-16A1-4A71-AF6D-0E1939B6C281}"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76428EA-9CBE-4627-B814-C8EAF298CD23}" type="datetimeFigureOut">
              <a:rPr lang="en-US" smtClean="0"/>
              <a:pPr/>
              <a:t>3/17/2022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3F4EDAB-16A1-4A71-AF6D-0E1939B6C28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extLst/>
          </a:lstStyle>
          <a:p>
            <a:fld id="{476428EA-9CBE-4627-B814-C8EAF298CD23}" type="datetimeFigureOut">
              <a:rPr lang="en-US" smtClean="0"/>
              <a:pPr/>
              <a:t>3/17/2022</a:t>
            </a:fld>
            <a:endParaRPr lang="en-US"/>
          </a:p>
        </p:txBody>
      </p:sp>
      <p:sp>
        <p:nvSpPr>
          <p:cNvPr id="5" name="Footer Placeholder 4"/>
          <p:cNvSpPr>
            <a:spLocks noGrp="1"/>
          </p:cNvSpPr>
          <p:nvPr>
            <p:ph type="ftr" sz="quarter" idx="11"/>
          </p:nvPr>
        </p:nvSpPr>
        <p:spPr>
          <a:xfrm>
            <a:off x="457200" y="6556248"/>
            <a:ext cx="3657600" cy="228600"/>
          </a:xfrm>
        </p:spPr>
        <p:txBody>
          <a:bodyPr/>
          <a:lstStyle>
            <a:extLst/>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3F4EDAB-16A1-4A71-AF6D-0E1939B6C28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476428EA-9CBE-4627-B814-C8EAF298CD23}" type="datetimeFigureOut">
              <a:rPr lang="en-US" smtClean="0"/>
              <a:pPr/>
              <a:t>3/17/2022</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3F4EDAB-16A1-4A71-AF6D-0E1939B6C28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ln>
            <a:solidFill>
              <a:schemeClr val="accent1"/>
            </a:solidFill>
          </a:ln>
        </p:spPr>
        <p:txBody>
          <a:bodyPr/>
          <a:lstStyle/>
          <a:p>
            <a:r>
              <a:rPr lang="en-GB" sz="2400" b="1" dirty="0">
                <a:solidFill>
                  <a:schemeClr val="accent6">
                    <a:lumMod val="50000"/>
                  </a:schemeClr>
                </a:solidFill>
              </a:rPr>
              <a:t>Course Title: </a:t>
            </a:r>
            <a:r>
              <a:rPr lang="en-GB" sz="2400" dirty="0" smtClean="0"/>
              <a:t>Introduction to physiology                                        </a:t>
            </a:r>
            <a:endParaRPr lang="en-GB" sz="2400" dirty="0"/>
          </a:p>
          <a:p>
            <a:r>
              <a:rPr lang="en-GB" sz="2400" b="1" dirty="0">
                <a:solidFill>
                  <a:schemeClr val="accent3">
                    <a:lumMod val="75000"/>
                  </a:schemeClr>
                </a:solidFill>
              </a:rPr>
              <a:t>Course Code: </a:t>
            </a:r>
            <a:r>
              <a:rPr lang="en-GB" sz="2400" dirty="0"/>
              <a:t>BMHP </a:t>
            </a:r>
            <a:r>
              <a:rPr lang="en-GB" sz="2400" dirty="0" smtClean="0"/>
              <a:t>5003_BIRM</a:t>
            </a:r>
            <a:endParaRPr lang="en-GB" sz="2400" dirty="0"/>
          </a:p>
          <a:p>
            <a:r>
              <a:rPr lang="en-GB" sz="2400" b="1" dirty="0">
                <a:solidFill>
                  <a:schemeClr val="accent6">
                    <a:lumMod val="50000"/>
                  </a:schemeClr>
                </a:solidFill>
              </a:rPr>
              <a:t>Assignment title: </a:t>
            </a:r>
            <a:r>
              <a:rPr lang="en-GB" sz="2400" dirty="0" smtClean="0"/>
              <a:t>Individual poster presentation</a:t>
            </a:r>
            <a:endParaRPr lang="en-GB" sz="2400" dirty="0"/>
          </a:p>
          <a:p>
            <a:r>
              <a:rPr lang="en-GB" sz="2400" b="1" dirty="0">
                <a:solidFill>
                  <a:schemeClr val="accent6">
                    <a:lumMod val="50000"/>
                  </a:schemeClr>
                </a:solidFill>
              </a:rPr>
              <a:t>Lecturer: </a:t>
            </a:r>
            <a:r>
              <a:rPr lang="en-GB" sz="2400" dirty="0" err="1" smtClean="0"/>
              <a:t>Mumtaz</a:t>
            </a:r>
            <a:r>
              <a:rPr lang="en-GB" sz="2400" dirty="0" smtClean="0"/>
              <a:t> </a:t>
            </a:r>
            <a:r>
              <a:rPr lang="en-GB" sz="2400" dirty="0" err="1" smtClean="0"/>
              <a:t>Goolam</a:t>
            </a:r>
            <a:endParaRPr lang="en-GB" sz="2400" dirty="0"/>
          </a:p>
          <a:p>
            <a:r>
              <a:rPr lang="en-GB" sz="2400" b="1" dirty="0">
                <a:solidFill>
                  <a:schemeClr val="accent6">
                    <a:lumMod val="50000"/>
                  </a:schemeClr>
                </a:solidFill>
              </a:rPr>
              <a:t>Student name: </a:t>
            </a:r>
            <a:r>
              <a:rPr lang="en-GB" sz="2400" dirty="0" err="1"/>
              <a:t>Zainab</a:t>
            </a:r>
            <a:r>
              <a:rPr lang="en-GB" sz="2400" dirty="0"/>
              <a:t> Omer Hassan</a:t>
            </a:r>
          </a:p>
          <a:p>
            <a:r>
              <a:rPr lang="en-GB" sz="2400" b="1" dirty="0">
                <a:solidFill>
                  <a:schemeClr val="accent6">
                    <a:lumMod val="50000"/>
                  </a:schemeClr>
                </a:solidFill>
              </a:rPr>
              <a:t>Student ID Nr.: </a:t>
            </a:r>
            <a:r>
              <a:rPr lang="en-GB" sz="2400" dirty="0"/>
              <a:t>1921653</a:t>
            </a:r>
          </a:p>
          <a:p>
            <a:endParaRPr lang="en-GB" dirty="0"/>
          </a:p>
        </p:txBody>
      </p:sp>
    </p:spTree>
    <p:extLst>
      <p:ext uri="{BB962C8B-B14F-4D97-AF65-F5344CB8AC3E}">
        <p14:creationId xmlns:p14="http://schemas.microsoft.com/office/powerpoint/2010/main" val="87008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746760"/>
          </a:xfrm>
        </p:spPr>
        <p:txBody>
          <a:bodyPr>
            <a:normAutofit/>
          </a:bodyPr>
          <a:lstStyle/>
          <a:p>
            <a:r>
              <a:rPr lang="en-US" sz="1400" u="sng" dirty="0">
                <a:solidFill>
                  <a:schemeClr val="tx1">
                    <a:lumMod val="95000"/>
                    <a:lumOff val="5000"/>
                  </a:schemeClr>
                </a:solidFill>
              </a:rPr>
              <a:t>Integumentary System</a:t>
            </a:r>
            <a:r>
              <a:rPr lang="en-US" sz="1200" i="1" u="sng" dirty="0">
                <a:solidFill>
                  <a:schemeClr val="tx1"/>
                </a:solidFill>
              </a:rPr>
              <a:t/>
            </a:r>
            <a:br>
              <a:rPr lang="en-US" sz="1200" i="1" u="sng" dirty="0">
                <a:solidFill>
                  <a:schemeClr val="tx1"/>
                </a:solidFill>
              </a:rPr>
            </a:br>
            <a:r>
              <a:rPr lang="en-GB" sz="1200" b="0" dirty="0" smtClean="0">
                <a:solidFill>
                  <a:schemeClr val="tx1">
                    <a:lumMod val="95000"/>
                    <a:lumOff val="5000"/>
                  </a:schemeClr>
                </a:solidFill>
                <a:latin typeface="Arial" pitchFamily="34" charset="0"/>
                <a:cs typeface="Arial" pitchFamily="34" charset="0"/>
              </a:rPr>
              <a:t>The </a:t>
            </a:r>
            <a:r>
              <a:rPr lang="en-GB" sz="1200" b="0" dirty="0">
                <a:solidFill>
                  <a:schemeClr val="tx1">
                    <a:lumMod val="95000"/>
                    <a:lumOff val="5000"/>
                  </a:schemeClr>
                </a:solidFill>
                <a:latin typeface="Arial" pitchFamily="34" charset="0"/>
                <a:cs typeface="Arial" pitchFamily="34" charset="0"/>
              </a:rPr>
              <a:t>integumentary system is the body's outer covering, which includes skin, hair, scales, nails, sweat glands, and their products such as sweat and mucus.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97547068"/>
              </p:ext>
            </p:extLst>
          </p:nvPr>
        </p:nvGraphicFramePr>
        <p:xfrm>
          <a:off x="381000" y="1143001"/>
          <a:ext cx="7391400" cy="4983481"/>
        </p:xfrm>
        <a:graphic>
          <a:graphicData uri="http://schemas.openxmlformats.org/drawingml/2006/table">
            <a:tbl>
              <a:tblPr firstRow="1" bandRow="1">
                <a:tableStyleId>{5C22544A-7EE6-4342-B048-85BDC9FD1C3A}</a:tableStyleId>
              </a:tblPr>
              <a:tblGrid>
                <a:gridCol w="2286000"/>
                <a:gridCol w="2641600"/>
                <a:gridCol w="2463800"/>
              </a:tblGrid>
              <a:tr h="472441">
                <a:tc>
                  <a:txBody>
                    <a:bodyPr/>
                    <a:lstStyle/>
                    <a:p>
                      <a:r>
                        <a:rPr lang="de-DE" dirty="0" smtClean="0"/>
                        <a:t>SKIN</a:t>
                      </a:r>
                      <a:endParaRPr lang="en-GB" dirty="0"/>
                    </a:p>
                  </a:txBody>
                  <a:tcPr/>
                </a:tc>
                <a:tc>
                  <a:txBody>
                    <a:bodyPr/>
                    <a:lstStyle/>
                    <a:p>
                      <a:r>
                        <a:rPr lang="de-DE" dirty="0" smtClean="0"/>
                        <a:t>NAIL</a:t>
                      </a:r>
                      <a:endParaRPr lang="en-GB" dirty="0"/>
                    </a:p>
                  </a:txBody>
                  <a:tcPr/>
                </a:tc>
                <a:tc>
                  <a:txBody>
                    <a:bodyPr/>
                    <a:lstStyle/>
                    <a:p>
                      <a:r>
                        <a:rPr lang="de-DE" dirty="0" smtClean="0"/>
                        <a:t>HAIR</a:t>
                      </a:r>
                      <a:endParaRPr lang="en-GB" dirty="0"/>
                    </a:p>
                  </a:txBody>
                  <a:tcPr/>
                </a:tc>
              </a:tr>
              <a:tr h="4511040">
                <a:tc>
                  <a:txBody>
                    <a:bodyPr/>
                    <a:lstStyle/>
                    <a:p>
                      <a:r>
                        <a:rPr lang="en-GB" sz="1200" dirty="0" smtClean="0"/>
                        <a:t>The skin has many functions. As a stable but flexible shell, it protects the body from harmful environmental influences such as moisture, cold and sunlight, as well as from pathogens and toxins.</a:t>
                      </a:r>
                    </a:p>
                    <a:p>
                      <a:r>
                        <a:rPr lang="en-GB" sz="1200" dirty="0" smtClean="0"/>
                        <a:t>The ligament apparatus has many functions. The skin system stores water, protects deep tissues, eliminates waste, and regulates body temperature. </a:t>
                      </a:r>
                      <a:r>
                        <a:rPr lang="en-GB" sz="800" dirty="0" smtClean="0"/>
                        <a:t>https://quizlet.com/305802152/the-integumentary-system-unit-5-introduction-part-1- 2 &amp; 3 diagram</a:t>
                      </a:r>
                      <a:r>
                        <a:rPr lang="en-GB" sz="1200" dirty="0" smtClean="0"/>
                        <a:t>/ </a:t>
                      </a:r>
                      <a:endParaRPr lang="en-GB" sz="1200" dirty="0"/>
                    </a:p>
                  </a:txBody>
                  <a:tcPr/>
                </a:tc>
                <a:tc>
                  <a:txBody>
                    <a:bodyPr/>
                    <a:lstStyle/>
                    <a:p>
                      <a:r>
                        <a:rPr lang="en-GB" sz="1200" dirty="0" smtClean="0"/>
                        <a:t>Toenails and fingernails are made of horny scales. They provide toe and fingertip protection. The nails also help the fingers to feel.</a:t>
                      </a:r>
                    </a:p>
                    <a:p>
                      <a:endParaRPr lang="de-DE" dirty="0" smtClean="0"/>
                    </a:p>
                    <a:p>
                      <a:r>
                        <a:rPr lang="de-DE" sz="1200" dirty="0" smtClean="0"/>
                        <a:t>Diag.2</a:t>
                      </a:r>
                      <a:endParaRPr lang="en-GB" sz="1200" dirty="0"/>
                    </a:p>
                  </a:txBody>
                  <a:tcPr/>
                </a:tc>
                <a:tc>
                  <a:txBody>
                    <a:bodyPr/>
                    <a:lstStyle/>
                    <a:p>
                      <a:r>
                        <a:rPr lang="en-GB" sz="1200" b="0" dirty="0" smtClean="0"/>
                        <a:t>For many people, hair is a natural adornment and an expression of personality. But hair also has protective properties: for example, it protects the scalp from the sun's rays. Eyelashes and eyebrows prevent dust, dirt or sweat from getting into your eyes. Hair in the nose and ears also protects against intruders.</a:t>
                      </a:r>
                    </a:p>
                    <a:p>
                      <a:endParaRPr lang="de-DE" dirty="0" smtClean="0"/>
                    </a:p>
                    <a:p>
                      <a:r>
                        <a:rPr lang="de-DE" sz="1200" dirty="0" smtClean="0"/>
                        <a:t>Diag.3</a:t>
                      </a:r>
                      <a:endParaRPr lang="en-GB" sz="1200" dirty="0"/>
                    </a:p>
                  </a:txBody>
                  <a:tcPr/>
                </a:tc>
              </a:tr>
            </a:tbl>
          </a:graphicData>
        </a:graphic>
      </p:graphicFrame>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4572001"/>
            <a:ext cx="2133600"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descr="C:\Users\Jainu\Desktop\Nail.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0" y="2667000"/>
            <a:ext cx="1219200" cy="342900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Jainu\Desktop\Hair.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799" y="3675945"/>
            <a:ext cx="1213109" cy="2420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8592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76200"/>
            <a:ext cx="7239000" cy="548640"/>
          </a:xfrm>
        </p:spPr>
        <p:txBody>
          <a:bodyPr>
            <a:normAutofit fontScale="90000"/>
          </a:bodyPr>
          <a:lstStyle/>
          <a:p>
            <a:r>
              <a:rPr lang="en-GB" dirty="0"/>
              <a:t>Structure </a:t>
            </a:r>
            <a:r>
              <a:rPr lang="en-GB" dirty="0" smtClean="0"/>
              <a:t>of </a:t>
            </a:r>
            <a:r>
              <a:rPr lang="en-GB" dirty="0"/>
              <a:t>the skin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7156699"/>
              </p:ext>
            </p:extLst>
          </p:nvPr>
        </p:nvGraphicFramePr>
        <p:xfrm>
          <a:off x="381000" y="685800"/>
          <a:ext cx="7467600" cy="5577840"/>
        </p:xfrm>
        <a:graphic>
          <a:graphicData uri="http://schemas.openxmlformats.org/drawingml/2006/table">
            <a:tbl>
              <a:tblPr firstRow="1" bandRow="1">
                <a:tableStyleId>{5C22544A-7EE6-4342-B048-85BDC9FD1C3A}</a:tableStyleId>
              </a:tblPr>
              <a:tblGrid>
                <a:gridCol w="3962400"/>
                <a:gridCol w="3505200"/>
              </a:tblGrid>
              <a:tr h="1371600">
                <a:tc>
                  <a:txBody>
                    <a:bodyPr/>
                    <a:lstStyle/>
                    <a:p>
                      <a:r>
                        <a:rPr lang="en-GB" sz="1200" dirty="0" smtClean="0">
                          <a:solidFill>
                            <a:schemeClr val="accent3">
                              <a:lumMod val="75000"/>
                            </a:schemeClr>
                          </a:solidFill>
                        </a:rPr>
                        <a:t>Epidermis: </a:t>
                      </a:r>
                    </a:p>
                    <a:p>
                      <a:r>
                        <a:rPr lang="en-GB" sz="1200" b="0" dirty="0" smtClean="0">
                          <a:solidFill>
                            <a:schemeClr val="tx1"/>
                          </a:solidFill>
                        </a:rPr>
                        <a:t>Acts as protective layer of skin,</a:t>
                      </a:r>
                      <a:r>
                        <a:rPr lang="en-GB" sz="1200" b="0" baseline="0" dirty="0" smtClean="0">
                          <a:solidFill>
                            <a:schemeClr val="tx1"/>
                          </a:solidFill>
                        </a:rPr>
                        <a:t> d</a:t>
                      </a:r>
                      <a:r>
                        <a:rPr lang="en-GB" sz="1200" b="0" dirty="0" smtClean="0">
                          <a:solidFill>
                            <a:schemeClr val="tx1"/>
                          </a:solidFill>
                        </a:rPr>
                        <a:t>evelops new skin</a:t>
                      </a:r>
                    </a:p>
                    <a:p>
                      <a:r>
                        <a:rPr lang="en-GB" sz="1200" b="0" dirty="0" smtClean="0">
                          <a:solidFill>
                            <a:schemeClr val="tx1"/>
                          </a:solidFill>
                        </a:rPr>
                        <a:t>And</a:t>
                      </a:r>
                      <a:r>
                        <a:rPr lang="en-GB" sz="1200" b="0" baseline="0" dirty="0" smtClean="0">
                          <a:solidFill>
                            <a:schemeClr val="tx1"/>
                          </a:solidFill>
                        </a:rPr>
                        <a:t> s</a:t>
                      </a:r>
                      <a:r>
                        <a:rPr lang="en-GB" sz="1200" b="0" dirty="0" smtClean="0">
                          <a:solidFill>
                            <a:schemeClr val="tx1"/>
                          </a:solidFill>
                        </a:rPr>
                        <a:t>kin colour creator</a:t>
                      </a:r>
                      <a:r>
                        <a:rPr lang="en-GB" sz="1200" b="0" baseline="0" dirty="0" smtClean="0">
                          <a:solidFill>
                            <a:schemeClr val="tx1"/>
                          </a:solidFill>
                        </a:rPr>
                        <a:t> </a:t>
                      </a:r>
                      <a:r>
                        <a:rPr lang="en-GB" sz="1200" b="0" dirty="0" smtClean="0">
                          <a:solidFill>
                            <a:schemeClr val="tx1"/>
                          </a:solidFill>
                        </a:rPr>
                        <a:t>Body Protector</a:t>
                      </a:r>
                    </a:p>
                    <a:p>
                      <a:r>
                        <a:rPr lang="en-GB" sz="1200" b="1" dirty="0" smtClean="0">
                          <a:solidFill>
                            <a:schemeClr val="tx1"/>
                          </a:solidFill>
                        </a:rPr>
                        <a:t>Sweat glands:</a:t>
                      </a:r>
                    </a:p>
                    <a:p>
                      <a:r>
                        <a:rPr lang="en-GB" sz="1200" b="0" dirty="0" smtClean="0">
                          <a:solidFill>
                            <a:schemeClr val="tx1"/>
                          </a:solidFill>
                        </a:rPr>
                        <a:t>Around two million sweat glands help us to regulate our body temperature.</a:t>
                      </a:r>
                    </a:p>
                  </a:txBody>
                  <a:tcPr>
                    <a:solidFill>
                      <a:schemeClr val="accent2">
                        <a:lumMod val="20000"/>
                        <a:lumOff val="80000"/>
                      </a:schemeClr>
                    </a:solidFill>
                  </a:tcPr>
                </a:tc>
                <a:tc>
                  <a:txBody>
                    <a:bodyPr/>
                    <a:lstStyle/>
                    <a:p>
                      <a:r>
                        <a:rPr lang="en-GB" sz="1200" dirty="0" smtClean="0">
                          <a:solidFill>
                            <a:schemeClr val="accent3">
                              <a:lumMod val="75000"/>
                            </a:schemeClr>
                          </a:solidFill>
                        </a:rPr>
                        <a:t>Hypodermis:</a:t>
                      </a:r>
                    </a:p>
                    <a:p>
                      <a:r>
                        <a:rPr lang="en-GB" sz="1200" b="0" dirty="0" smtClean="0">
                          <a:solidFill>
                            <a:schemeClr val="tx1"/>
                          </a:solidFill>
                        </a:rPr>
                        <a:t>This</a:t>
                      </a:r>
                      <a:r>
                        <a:rPr lang="en-GB" sz="1200" b="0" baseline="0" dirty="0" smtClean="0">
                          <a:solidFill>
                            <a:schemeClr val="tx1"/>
                          </a:solidFill>
                        </a:rPr>
                        <a:t> </a:t>
                      </a:r>
                      <a:r>
                        <a:rPr lang="en-GB" sz="1200" b="0" dirty="0" smtClean="0">
                          <a:solidFill>
                            <a:schemeClr val="tx1"/>
                          </a:solidFill>
                        </a:rPr>
                        <a:t>subcutaneous layer serves as protection against the cold, energy storage and a shifting layer between the actual skin and the connective tissue covering that separates the muscles of the musculoskeletal system.</a:t>
                      </a:r>
                    </a:p>
                  </a:txBody>
                  <a:tcPr>
                    <a:solidFill>
                      <a:schemeClr val="accent2">
                        <a:lumMod val="20000"/>
                        <a:lumOff val="80000"/>
                      </a:schemeClr>
                    </a:solidFill>
                  </a:tcPr>
                </a:tc>
              </a:tr>
              <a:tr h="1508760">
                <a:tc>
                  <a:txBody>
                    <a:bodyPr/>
                    <a:lstStyle/>
                    <a:p>
                      <a:r>
                        <a:rPr lang="en-GB" sz="1200" b="1" dirty="0" smtClean="0">
                          <a:solidFill>
                            <a:srgbClr val="C00000"/>
                          </a:solidFill>
                        </a:rPr>
                        <a:t>Dermis :</a:t>
                      </a:r>
                      <a:r>
                        <a:rPr lang="en-GB" sz="1200" dirty="0" smtClean="0">
                          <a:solidFill>
                            <a:srgbClr val="C00000"/>
                          </a:solidFill>
                        </a:rPr>
                        <a:t> </a:t>
                      </a:r>
                      <a:r>
                        <a:rPr lang="en-GB" sz="1200" dirty="0" smtClean="0"/>
                        <a:t>Sweat production, Hair Growth, Blood supply and Produces oil.</a:t>
                      </a:r>
                    </a:p>
                    <a:p>
                      <a:r>
                        <a:rPr lang="en-GB" sz="1200" b="1" dirty="0" smtClean="0">
                          <a:solidFill>
                            <a:schemeClr val="accent3">
                              <a:lumMod val="75000"/>
                            </a:schemeClr>
                          </a:solidFill>
                        </a:rPr>
                        <a:t>Arteries and </a:t>
                      </a:r>
                      <a:r>
                        <a:rPr lang="en-GB" sz="1200" b="1" dirty="0" err="1" smtClean="0">
                          <a:solidFill>
                            <a:schemeClr val="accent3">
                              <a:lumMod val="75000"/>
                            </a:schemeClr>
                          </a:solidFill>
                        </a:rPr>
                        <a:t>viens</a:t>
                      </a:r>
                      <a:r>
                        <a:rPr lang="en-GB" sz="1200" b="1" dirty="0" smtClean="0">
                          <a:solidFill>
                            <a:schemeClr val="accent3">
                              <a:lumMod val="75000"/>
                            </a:schemeClr>
                          </a:solidFill>
                        </a:rPr>
                        <a:t>:</a:t>
                      </a:r>
                    </a:p>
                    <a:p>
                      <a:r>
                        <a:rPr lang="en-GB" sz="1200" dirty="0" smtClean="0"/>
                        <a:t>Blood vessels carry vital nutrients and oxygenated blood to the cells that make up the layers of skin and carry away waste products.</a:t>
                      </a:r>
                    </a:p>
                  </a:txBody>
                  <a:tcPr/>
                </a:tc>
                <a:tc>
                  <a:txBody>
                    <a:bodyPr/>
                    <a:lstStyle/>
                    <a:p>
                      <a:r>
                        <a:rPr lang="en-GB" sz="1200" b="1" dirty="0" err="1" smtClean="0">
                          <a:solidFill>
                            <a:srgbClr val="C00000"/>
                          </a:solidFill>
                        </a:rPr>
                        <a:t>Arrector</a:t>
                      </a:r>
                      <a:r>
                        <a:rPr lang="en-GB" sz="1200" b="1" dirty="0" smtClean="0">
                          <a:solidFill>
                            <a:srgbClr val="C00000"/>
                          </a:solidFill>
                        </a:rPr>
                        <a:t> </a:t>
                      </a:r>
                      <a:r>
                        <a:rPr lang="en-GB" sz="1200" b="1" dirty="0" err="1" smtClean="0">
                          <a:solidFill>
                            <a:srgbClr val="C00000"/>
                          </a:solidFill>
                        </a:rPr>
                        <a:t>Pili</a:t>
                      </a:r>
                      <a:r>
                        <a:rPr lang="en-GB" sz="1200" b="1" baseline="0" dirty="0" smtClean="0">
                          <a:solidFill>
                            <a:srgbClr val="C00000"/>
                          </a:solidFill>
                        </a:rPr>
                        <a:t> Muscles:</a:t>
                      </a:r>
                      <a:endParaRPr lang="en-GB" sz="1200" b="1" dirty="0" smtClean="0">
                        <a:solidFill>
                          <a:srgbClr val="C00000"/>
                        </a:solidFill>
                      </a:endParaRPr>
                    </a:p>
                    <a:p>
                      <a:r>
                        <a:rPr lang="en-GB" sz="1200" dirty="0" smtClean="0"/>
                        <a:t>This is a tiny muscle that attaches to the base of a hair follicle on one end and to skin tissue on the other to generate heat when the body is cold. The </a:t>
                      </a:r>
                      <a:r>
                        <a:rPr lang="en-GB" sz="1200" dirty="0" err="1" smtClean="0"/>
                        <a:t>arrector</a:t>
                      </a:r>
                      <a:r>
                        <a:rPr lang="en-GB" sz="1200" dirty="0" smtClean="0"/>
                        <a:t> </a:t>
                      </a:r>
                      <a:r>
                        <a:rPr lang="en-GB" sz="1200" dirty="0" err="1" smtClean="0"/>
                        <a:t>pili</a:t>
                      </a:r>
                      <a:r>
                        <a:rPr lang="en-GB" sz="1200" dirty="0" smtClean="0"/>
                        <a:t> muscles contrast at once, causing the hair to stand straight up on the skin. This can occur due to cold or psychological influences such as excitement and anger.</a:t>
                      </a:r>
                    </a:p>
                  </a:txBody>
                  <a:tcPr/>
                </a:tc>
              </a:tr>
              <a:tr h="2529840">
                <a:tc>
                  <a:txBody>
                    <a:bodyPr/>
                    <a:lstStyle/>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endParaRPr lang="en-GB" sz="800" dirty="0" smtClean="0"/>
                    </a:p>
                    <a:p>
                      <a:r>
                        <a:rPr lang="en-GB" sz="800" dirty="0" smtClean="0"/>
                        <a:t>https://open.oregonstate.education/aandp/chapter/5-1-layers-of-the-skin/</a:t>
                      </a:r>
                      <a:endParaRPr lang="en-GB" sz="800" dirty="0"/>
                    </a:p>
                  </a:txBody>
                  <a:tcPr/>
                </a:tc>
                <a:tc>
                  <a:txBody>
                    <a:bodyPr/>
                    <a:lstStyle/>
                    <a:p>
                      <a:r>
                        <a:rPr lang="en-GB" sz="1200" b="1" dirty="0" smtClean="0">
                          <a:solidFill>
                            <a:srgbClr val="C00000"/>
                          </a:solidFill>
                        </a:rPr>
                        <a:t>Sebaceous glands:</a:t>
                      </a:r>
                    </a:p>
                    <a:p>
                      <a:r>
                        <a:rPr lang="en-GB" sz="1200" dirty="0" smtClean="0"/>
                        <a:t>Skin fat is produced in the sebaceous glands, which reach the epidermis via the sebaceous glands and surround it with a natural film. This greasy film not only makes the skin supple, but also protects it from drying out and from the penetration of pathogens and bacteria.</a:t>
                      </a:r>
                    </a:p>
                    <a:p>
                      <a:r>
                        <a:rPr lang="en-GB" sz="1200" b="1" dirty="0" smtClean="0">
                          <a:solidFill>
                            <a:srgbClr val="C00000"/>
                          </a:solidFill>
                        </a:rPr>
                        <a:t>Hair:</a:t>
                      </a:r>
                    </a:p>
                    <a:p>
                      <a:r>
                        <a:rPr lang="en-GB" sz="1200" dirty="0" smtClean="0"/>
                        <a:t>The visible hair has a great variety in terms of thickness, colour. Hair has a productive role in the skin. The hair adequately covers most parts of the body.</a:t>
                      </a:r>
                      <a:endParaRPr lang="en-GB" sz="1200" dirty="0"/>
                    </a:p>
                  </a:txBody>
                  <a:tcPr>
                    <a:solidFill>
                      <a:schemeClr val="accent1">
                        <a:lumMod val="40000"/>
                        <a:lumOff val="60000"/>
                      </a:schemeClr>
                    </a:solidFill>
                  </a:tcPr>
                </a:tc>
              </a:tr>
            </a:tbl>
          </a:graphicData>
        </a:graphic>
      </p:graphicFrame>
      <p:pic>
        <p:nvPicPr>
          <p:cNvPr id="5124"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3400" y="3657600"/>
            <a:ext cx="3733800" cy="2362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7950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7239000" cy="472440"/>
          </a:xfrm>
        </p:spPr>
        <p:txBody>
          <a:bodyPr>
            <a:normAutofit/>
          </a:bodyPr>
          <a:lstStyle/>
          <a:p>
            <a:r>
              <a:rPr lang="en-GB" sz="2800" dirty="0" smtClean="0">
                <a:solidFill>
                  <a:schemeClr val="accent1">
                    <a:lumMod val="60000"/>
                    <a:lumOff val="40000"/>
                  </a:schemeClr>
                </a:solidFill>
              </a:rPr>
              <a:t>function </a:t>
            </a:r>
            <a:r>
              <a:rPr lang="en-GB" sz="2800" dirty="0">
                <a:solidFill>
                  <a:schemeClr val="accent1">
                    <a:lumMod val="60000"/>
                    <a:lumOff val="40000"/>
                  </a:schemeClr>
                </a:solidFill>
              </a:rPr>
              <a:t>of the skin</a:t>
            </a:r>
          </a:p>
        </p:txBody>
      </p:sp>
      <p:sp>
        <p:nvSpPr>
          <p:cNvPr id="3" name="Content Placeholder 2"/>
          <p:cNvSpPr>
            <a:spLocks noGrp="1"/>
          </p:cNvSpPr>
          <p:nvPr>
            <p:ph idx="1"/>
          </p:nvPr>
        </p:nvSpPr>
        <p:spPr>
          <a:xfrm>
            <a:off x="533400" y="973569"/>
            <a:ext cx="7239000" cy="4846320"/>
          </a:xfrm>
        </p:spPr>
        <p:txBody>
          <a:bodyPr>
            <a:normAutofit/>
          </a:bodyPr>
          <a:lstStyle/>
          <a:p>
            <a:r>
              <a:rPr lang="en-GB" sz="1200" dirty="0" smtClean="0"/>
              <a:t>Acts </a:t>
            </a:r>
            <a:r>
              <a:rPr lang="en-GB" sz="1200" dirty="0"/>
              <a:t>as a receptor for touch, pressure, pain, heat and cold sensations.</a:t>
            </a:r>
          </a:p>
          <a:p>
            <a:r>
              <a:rPr lang="en-GB" sz="1200" dirty="0"/>
              <a:t>Protect the body from sudden temperature changes</a:t>
            </a:r>
            <a:r>
              <a:rPr lang="en-GB" sz="1200" dirty="0" smtClean="0"/>
              <a:t>.</a:t>
            </a:r>
          </a:p>
          <a:p>
            <a:r>
              <a:rPr lang="en-GB" sz="1200" dirty="0"/>
              <a:t>Uptake of various substances by the roots.</a:t>
            </a:r>
            <a:endParaRPr lang="en-GB" sz="1200" dirty="0" smtClean="0"/>
          </a:p>
          <a:p>
            <a:r>
              <a:rPr lang="en-GB" sz="1200" dirty="0"/>
              <a:t>Protects the body from sunburn</a:t>
            </a:r>
            <a:r>
              <a:rPr lang="en-GB" sz="1200" dirty="0" smtClean="0"/>
              <a:t>.</a:t>
            </a:r>
            <a:endParaRPr lang="en-GB" sz="1200" dirty="0"/>
          </a:p>
          <a:p>
            <a:r>
              <a:rPr lang="en-GB" sz="1200" dirty="0"/>
              <a:t>Protection of the body from dehydration (loss of fluid) (</a:t>
            </a:r>
            <a:r>
              <a:rPr lang="en-GB" sz="1200" dirty="0" err="1"/>
              <a:t>Chamcheu</a:t>
            </a:r>
            <a:r>
              <a:rPr lang="en-GB" sz="1200" dirty="0"/>
              <a:t> et al. 2021</a:t>
            </a:r>
            <a:r>
              <a:rPr lang="en-GB" sz="1200" dirty="0" smtClean="0"/>
              <a:t>).</a:t>
            </a:r>
            <a:endParaRPr lang="en-GB" sz="1200" dirty="0"/>
          </a:p>
          <a:p>
            <a:r>
              <a:rPr lang="en-GB" sz="1200" dirty="0"/>
              <a:t>Protect the body from pathogens</a:t>
            </a:r>
            <a:r>
              <a:rPr lang="en-GB" sz="1200" dirty="0" smtClean="0"/>
              <a:t>.</a:t>
            </a:r>
          </a:p>
          <a:p>
            <a:r>
              <a:rPr lang="en-GB" sz="1200" dirty="0"/>
              <a:t>Protection of the internal organs and tissues of the body</a:t>
            </a:r>
            <a:r>
              <a:rPr lang="en-GB" sz="1200" dirty="0" smtClean="0"/>
              <a:t>.</a:t>
            </a:r>
          </a:p>
          <a:p>
            <a:r>
              <a:rPr lang="en-GB" sz="1200" dirty="0"/>
              <a:t>Helps eliminate waste through </a:t>
            </a:r>
            <a:r>
              <a:rPr lang="en-GB" sz="1200" dirty="0" smtClean="0"/>
              <a:t>sweating</a:t>
            </a:r>
            <a:endParaRPr lang="en-GB" sz="1200" dirty="0"/>
          </a:p>
          <a:p>
            <a:r>
              <a:rPr lang="en-GB" sz="1200" dirty="0" smtClean="0"/>
              <a:t>Vitamin </a:t>
            </a:r>
            <a:r>
              <a:rPr lang="en-GB" sz="1200" dirty="0"/>
              <a:t>D is formed by UV radiation (Davis and Clarke, 2022</a:t>
            </a:r>
            <a:r>
              <a:rPr lang="en-GB" sz="1200" dirty="0" smtClean="0"/>
              <a:t>).</a:t>
            </a:r>
            <a:endParaRPr lang="en-GB" sz="1200" dirty="0"/>
          </a:p>
          <a:p>
            <a:pPr marL="0" indent="0">
              <a:buNone/>
            </a:pPr>
            <a:endParaRPr lang="en-GB" sz="1200"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0" y="3657600"/>
            <a:ext cx="3979333"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839595" y="5550308"/>
            <a:ext cx="4572000" cy="276999"/>
          </a:xfrm>
          <a:prstGeom prst="rect">
            <a:avLst/>
          </a:prstGeom>
        </p:spPr>
        <p:txBody>
          <a:bodyPr>
            <a:spAutoFit/>
          </a:bodyPr>
          <a:lstStyle/>
          <a:p>
            <a:r>
              <a:rPr lang="en-GB" sz="1200" dirty="0"/>
              <a:t>https://www.slideshare.net/hpinn/facial-skin-functions</a:t>
            </a:r>
          </a:p>
        </p:txBody>
      </p:sp>
    </p:spTree>
    <p:extLst>
      <p:ext uri="{BB962C8B-B14F-4D97-AF65-F5344CB8AC3E}">
        <p14:creationId xmlns:p14="http://schemas.microsoft.com/office/powerpoint/2010/main" val="38161608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822960"/>
          </a:xfrm>
        </p:spPr>
        <p:txBody>
          <a:bodyPr/>
          <a:lstStyle/>
          <a:p>
            <a:r>
              <a:rPr lang="en-GB" dirty="0"/>
              <a:t>Skin Cancer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89319972"/>
              </p:ext>
            </p:extLst>
          </p:nvPr>
        </p:nvGraphicFramePr>
        <p:xfrm>
          <a:off x="457200" y="1295400"/>
          <a:ext cx="7239000" cy="2651760"/>
        </p:xfrm>
        <a:graphic>
          <a:graphicData uri="http://schemas.openxmlformats.org/drawingml/2006/table">
            <a:tbl>
              <a:tblPr firstRow="1" bandRow="1">
                <a:tableStyleId>{5C22544A-7EE6-4342-B048-85BDC9FD1C3A}</a:tableStyleId>
              </a:tblPr>
              <a:tblGrid>
                <a:gridCol w="3619500"/>
                <a:gridCol w="3619500"/>
              </a:tblGrid>
              <a:tr h="370840">
                <a:tc>
                  <a:txBody>
                    <a:bodyPr/>
                    <a:lstStyle/>
                    <a:p>
                      <a:r>
                        <a:rPr lang="en-GB" sz="800" b="1" dirty="0" smtClean="0">
                          <a:solidFill>
                            <a:srgbClr val="C00000"/>
                          </a:solidFill>
                        </a:rPr>
                        <a:t>What is skin cancer? </a:t>
                      </a:r>
                      <a:r>
                        <a:rPr lang="en-GB" sz="800" b="0" dirty="0" smtClean="0">
                          <a:solidFill>
                            <a:schemeClr val="tx1"/>
                          </a:solidFill>
                        </a:rPr>
                        <a:t>The term skin cancer refers to various malignant skin tumours. White skin cancer, which includes basal cell carcinoma and spinal cell carcinoma, is the most common. Rarer, but often more malignant, is black skin cancer (malignant melanoma).</a:t>
                      </a:r>
                    </a:p>
                    <a:p>
                      <a:r>
                        <a:rPr lang="en-GB" sz="800" b="1" dirty="0" smtClean="0">
                          <a:solidFill>
                            <a:srgbClr val="C00000"/>
                          </a:solidFill>
                        </a:rPr>
                        <a:t>Forms of skin cancer: </a:t>
                      </a:r>
                      <a:r>
                        <a:rPr lang="en-GB" sz="800" b="0" dirty="0" smtClean="0">
                          <a:solidFill>
                            <a:schemeClr val="tx1"/>
                          </a:solidFill>
                        </a:rPr>
                        <a:t>white skin cancer (basal cell carcinoma and squamous cell carcinoma), black skin cancer (malignant melanoma), rare forms of skin cancer (such as Merkel cell carcinoma, Kaposi's sarcoma, </a:t>
                      </a:r>
                      <a:r>
                        <a:rPr lang="en-GB" sz="800" b="0" dirty="0" err="1" smtClean="0">
                          <a:solidFill>
                            <a:schemeClr val="tx1"/>
                          </a:solidFill>
                        </a:rPr>
                        <a:t>dermatofibrosarcoma</a:t>
                      </a:r>
                      <a:r>
                        <a:rPr lang="en-GB" sz="800" b="0" dirty="0" smtClean="0">
                          <a:solidFill>
                            <a:schemeClr val="tx1"/>
                          </a:solidFill>
                        </a:rPr>
                        <a:t> </a:t>
                      </a:r>
                      <a:r>
                        <a:rPr lang="en-GB" sz="800" b="0" dirty="0" err="1" smtClean="0">
                          <a:solidFill>
                            <a:schemeClr val="tx1"/>
                          </a:solidFill>
                        </a:rPr>
                        <a:t>protuberans</a:t>
                      </a:r>
                      <a:r>
                        <a:rPr lang="en-GB" sz="800" b="0" dirty="0" smtClean="0">
                          <a:solidFill>
                            <a:schemeClr val="tx1"/>
                          </a:solidFill>
                        </a:rPr>
                        <a:t>)</a:t>
                      </a:r>
                    </a:p>
                    <a:p>
                      <a:r>
                        <a:rPr lang="en-GB" sz="800" b="1" dirty="0" smtClean="0">
                          <a:solidFill>
                            <a:srgbClr val="C00000"/>
                          </a:solidFill>
                        </a:rPr>
                        <a:t>Causes &amp; risk factors: </a:t>
                      </a:r>
                      <a:r>
                        <a:rPr lang="en-GB" sz="800" b="0" dirty="0" smtClean="0">
                          <a:solidFill>
                            <a:schemeClr val="tx1"/>
                          </a:solidFill>
                        </a:rPr>
                        <a:t>In the case of white and black skin cancer, UV light in particular (sun, solarium, etc.); Other risk factors depending on the type of skin cancer, e.g. genetic predisposition, hereditary diseases, chemicals. In rare forms of skin cancer (Kaposi's sarcoma, etc.) including viral infections (Lunsford, N.B, 2018)</a:t>
                      </a:r>
                    </a:p>
                    <a:p>
                      <a:r>
                        <a:rPr lang="en-GB" sz="800" b="1" dirty="0" smtClean="0">
                          <a:solidFill>
                            <a:srgbClr val="C00000"/>
                          </a:solidFill>
                        </a:rPr>
                        <a:t>Treatment: </a:t>
                      </a:r>
                      <a:r>
                        <a:rPr lang="en-GB" sz="800" b="0" dirty="0" smtClean="0">
                          <a:solidFill>
                            <a:schemeClr val="tx1"/>
                          </a:solidFill>
                        </a:rPr>
                        <a:t>depending on the form and stage of the disease. The default method is an operation. Alternatively or in addition, e.g. radiotherapy, chemotherapy, photodynamic therapy or immunotherapy.</a:t>
                      </a:r>
                    </a:p>
                    <a:p>
                      <a:r>
                        <a:rPr lang="en-GB" sz="800" b="1" dirty="0" smtClean="0">
                          <a:solidFill>
                            <a:srgbClr val="C00000"/>
                          </a:solidFill>
                        </a:rPr>
                        <a:t>Prognosis: </a:t>
                      </a:r>
                      <a:r>
                        <a:rPr lang="en-GB" sz="800" b="0" dirty="0" smtClean="0">
                          <a:solidFill>
                            <a:schemeClr val="tx1"/>
                          </a:solidFill>
                        </a:rPr>
                        <a:t>If skin cancer (of any kind) is detected and treated early, the chances of recovery are generally high. The more advanced the </a:t>
                      </a:r>
                      <a:r>
                        <a:rPr lang="en-GB" sz="800" b="0" dirty="0" err="1" smtClean="0">
                          <a:solidFill>
                            <a:schemeClr val="tx1"/>
                          </a:solidFill>
                        </a:rPr>
                        <a:t>tumor</a:t>
                      </a:r>
                      <a:r>
                        <a:rPr lang="en-GB" sz="800" b="0" dirty="0" smtClean="0">
                          <a:solidFill>
                            <a:schemeClr val="tx1"/>
                          </a:solidFill>
                        </a:rPr>
                        <a:t>, the worse the prognosis (especially in black skin cancer) (Walter, F.M., 2020).</a:t>
                      </a:r>
                    </a:p>
                    <a:p>
                      <a:endParaRPr lang="en-GB" sz="800" b="0" dirty="0">
                        <a:solidFill>
                          <a:schemeClr val="tx1"/>
                        </a:solidFill>
                      </a:endParaRPr>
                    </a:p>
                  </a:txBody>
                  <a:tcPr>
                    <a:solidFill>
                      <a:schemeClr val="bg2"/>
                    </a:solidFill>
                  </a:tcPr>
                </a:tc>
                <a:tc>
                  <a:txBody>
                    <a:bodyPr/>
                    <a:lstStyle/>
                    <a:p>
                      <a:r>
                        <a:rPr lang="en-GB" sz="800" b="1" dirty="0" smtClean="0">
                          <a:solidFill>
                            <a:srgbClr val="C00000"/>
                          </a:solidFill>
                        </a:rPr>
                        <a:t>Signs and Symptoms of Skin Cancer :</a:t>
                      </a:r>
                    </a:p>
                    <a:p>
                      <a:r>
                        <a:rPr lang="en-GB" sz="800" b="0" dirty="0" smtClean="0">
                          <a:solidFill>
                            <a:schemeClr val="tx1"/>
                          </a:solidFill>
                        </a:rPr>
                        <a:t>A substantial reddish brown spot dotted with darker speckles.</a:t>
                      </a:r>
                    </a:p>
                    <a:p>
                      <a:r>
                        <a:rPr lang="en-GB" sz="800" b="0" dirty="0" smtClean="0">
                          <a:solidFill>
                            <a:schemeClr val="tx1"/>
                          </a:solidFill>
                        </a:rPr>
                        <a:t>A tone that changes the </a:t>
                      </a:r>
                      <a:r>
                        <a:rPr lang="en-GB" sz="800" b="0" dirty="0" err="1" smtClean="0">
                          <a:solidFill>
                            <a:schemeClr val="tx1"/>
                          </a:solidFill>
                        </a:rPr>
                        <a:t>color</a:t>
                      </a:r>
                      <a:r>
                        <a:rPr lang="en-GB" sz="800" b="0" dirty="0" smtClean="0">
                          <a:solidFill>
                            <a:schemeClr val="tx1"/>
                          </a:solidFill>
                        </a:rPr>
                        <a:t>, shape, or texture, or bleeds.</a:t>
                      </a:r>
                    </a:p>
                    <a:p>
                      <a:r>
                        <a:rPr lang="en-GB" sz="800" b="0" dirty="0" smtClean="0">
                          <a:solidFill>
                            <a:schemeClr val="tx1"/>
                          </a:solidFill>
                        </a:rPr>
                        <a:t>A tiny blood clot with an anomalous border and segments that are red, pink, white, blue, or blue-black in colour (Lunsford et al. 2018).</a:t>
                      </a:r>
                    </a:p>
                    <a:p>
                      <a:r>
                        <a:rPr lang="en-GB" sz="800" b="0" dirty="0" smtClean="0">
                          <a:solidFill>
                            <a:schemeClr val="tx1"/>
                          </a:solidFill>
                        </a:rPr>
                        <a:t>A excruciating lesion that stings or ignites.</a:t>
                      </a:r>
                    </a:p>
                    <a:p>
                      <a:r>
                        <a:rPr lang="en-GB" sz="800" b="0" dirty="0" smtClean="0">
                          <a:solidFill>
                            <a:schemeClr val="tx1"/>
                          </a:solidFill>
                        </a:rPr>
                        <a:t>Dark lesions on your palms, feet, fingers, or toes, as well as on the mucosal surfaces padding the nose, mouth, vagina, or anus</a:t>
                      </a:r>
                    </a:p>
                    <a:p>
                      <a:r>
                        <a:rPr lang="en-GB" sz="800" b="0" dirty="0" smtClean="0">
                          <a:solidFill>
                            <a:schemeClr val="tx1"/>
                          </a:solidFill>
                        </a:rPr>
                        <a:t>Anxiety &amp; Depression</a:t>
                      </a:r>
                    </a:p>
                    <a:p>
                      <a:r>
                        <a:rPr lang="en-GB" sz="800" b="0" dirty="0" smtClean="0">
                          <a:solidFill>
                            <a:schemeClr val="tx1"/>
                          </a:solidFill>
                        </a:rPr>
                        <a:t>Pain and Numbness (</a:t>
                      </a:r>
                      <a:r>
                        <a:rPr lang="en-GB" sz="800" b="0" dirty="0" err="1" smtClean="0">
                          <a:solidFill>
                            <a:schemeClr val="tx1"/>
                          </a:solidFill>
                        </a:rPr>
                        <a:t>Göl</a:t>
                      </a:r>
                      <a:r>
                        <a:rPr lang="en-GB" sz="800" b="0" dirty="0" smtClean="0">
                          <a:solidFill>
                            <a:schemeClr val="tx1"/>
                          </a:solidFill>
                        </a:rPr>
                        <a:t>, and </a:t>
                      </a:r>
                      <a:r>
                        <a:rPr lang="en-GB" sz="800" b="0" dirty="0" err="1" smtClean="0">
                          <a:solidFill>
                            <a:schemeClr val="tx1"/>
                          </a:solidFill>
                        </a:rPr>
                        <a:t>Erkin</a:t>
                      </a:r>
                      <a:r>
                        <a:rPr lang="en-GB" sz="800" b="0" dirty="0" smtClean="0">
                          <a:solidFill>
                            <a:schemeClr val="tx1"/>
                          </a:solidFill>
                        </a:rPr>
                        <a:t>, 2018)</a:t>
                      </a:r>
                    </a:p>
                    <a:p>
                      <a:r>
                        <a:rPr lang="en-GB" sz="800" b="0" dirty="0" smtClean="0">
                          <a:solidFill>
                            <a:schemeClr val="tx1"/>
                          </a:solidFill>
                        </a:rPr>
                        <a:t>Bones, nerves, muscles damages</a:t>
                      </a:r>
                    </a:p>
                    <a:p>
                      <a:r>
                        <a:rPr lang="en-GB" sz="800" b="0" dirty="0" smtClean="0">
                          <a:solidFill>
                            <a:schemeClr val="tx1"/>
                          </a:solidFill>
                        </a:rPr>
                        <a:t>Metastasis</a:t>
                      </a:r>
                    </a:p>
                    <a:p>
                      <a:r>
                        <a:rPr lang="en-GB" sz="800" b="1" dirty="0" smtClean="0">
                          <a:solidFill>
                            <a:srgbClr val="C00000"/>
                          </a:solidFill>
                        </a:rPr>
                        <a:t>Care plan:</a:t>
                      </a:r>
                    </a:p>
                    <a:p>
                      <a:r>
                        <a:rPr lang="en-GB" sz="800" b="0" dirty="0" smtClean="0">
                          <a:solidFill>
                            <a:schemeClr val="tx1"/>
                          </a:solidFill>
                        </a:rPr>
                        <a:t>Protect against sunlight.</a:t>
                      </a:r>
                    </a:p>
                    <a:p>
                      <a:r>
                        <a:rPr lang="en-GB" sz="800" b="0" dirty="0" smtClean="0">
                          <a:solidFill>
                            <a:schemeClr val="tx1"/>
                          </a:solidFill>
                        </a:rPr>
                        <a:t>Dress in clothes that cover your legs and arms.</a:t>
                      </a:r>
                    </a:p>
                    <a:p>
                      <a:r>
                        <a:rPr lang="en-GB" sz="800" b="0" dirty="0" smtClean="0">
                          <a:solidFill>
                            <a:schemeClr val="tx1"/>
                          </a:solidFill>
                        </a:rPr>
                        <a:t>Wear brimmed hat to protect your skin, face, neck, and nose from the sun.</a:t>
                      </a:r>
                    </a:p>
                    <a:p>
                      <a:r>
                        <a:rPr lang="en-GB" sz="800" b="0" dirty="0" smtClean="0">
                          <a:solidFill>
                            <a:schemeClr val="tx1"/>
                          </a:solidFill>
                        </a:rPr>
                        <a:t>Wear sunglasses that cover your entire face and restrict both UVA &amp; UVB rays (Jones et al. 2020)</a:t>
                      </a:r>
                    </a:p>
                    <a:p>
                      <a:r>
                        <a:rPr lang="en-GB" sz="800" b="0" dirty="0" smtClean="0">
                          <a:solidFill>
                            <a:schemeClr val="tx1"/>
                          </a:solidFill>
                        </a:rPr>
                        <a:t>Sun protection cream with a sun protection factor (SPF - 15) or above.</a:t>
                      </a:r>
                    </a:p>
                    <a:p>
                      <a:endParaRPr lang="en-GB" sz="800" b="0" dirty="0">
                        <a:solidFill>
                          <a:schemeClr val="tx1"/>
                        </a:solidFill>
                      </a:endParaRPr>
                    </a:p>
                  </a:txBody>
                  <a:tcPr>
                    <a:solidFill>
                      <a:schemeClr val="accent2">
                        <a:lumMod val="20000"/>
                        <a:lumOff val="80000"/>
                      </a:schemeClr>
                    </a:solidFill>
                  </a:tcPr>
                </a:tc>
              </a:tr>
            </a:tbl>
          </a:graphicData>
        </a:graphic>
      </p:graphicFrame>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3962400"/>
            <a:ext cx="3987800"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12024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Autofit/>
          </a:bodyPr>
          <a:lstStyle/>
          <a:p>
            <a:pPr algn="just"/>
            <a:r>
              <a:rPr lang="en-US" sz="1200" dirty="0" smtClean="0">
                <a:latin typeface="Times New Roman" pitchFamily="18" charset="0"/>
                <a:cs typeface="Times New Roman" pitchFamily="18" charset="0"/>
              </a:rPr>
              <a:t>Lucas, K., Todd, P. and Ness, B.M., 2022. A Multi-Systems Approach to Human Movement after ACL Reconstruction: The </a:t>
            </a:r>
            <a:r>
              <a:rPr lang="en-US" sz="1200" dirty="0" err="1" smtClean="0">
                <a:latin typeface="Times New Roman" pitchFamily="18" charset="0"/>
                <a:cs typeface="Times New Roman" pitchFamily="18" charset="0"/>
              </a:rPr>
              <a:t>Integumentary</a:t>
            </a:r>
            <a:r>
              <a:rPr lang="en-US" sz="1200" dirty="0" smtClean="0">
                <a:latin typeface="Times New Roman" pitchFamily="18" charset="0"/>
                <a:cs typeface="Times New Roman" pitchFamily="18" charset="0"/>
              </a:rPr>
              <a:t> System. </a:t>
            </a:r>
            <a:r>
              <a:rPr lang="en-US" sz="1200" i="1" dirty="0" smtClean="0">
                <a:latin typeface="Times New Roman" pitchFamily="18" charset="0"/>
                <a:cs typeface="Times New Roman" pitchFamily="18" charset="0"/>
              </a:rPr>
              <a:t>International Journal of Sports Physical Therapy</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17</a:t>
            </a:r>
            <a:r>
              <a:rPr lang="en-US" sz="1200" dirty="0" smtClean="0">
                <a:latin typeface="Times New Roman" pitchFamily="18" charset="0"/>
                <a:cs typeface="Times New Roman" pitchFamily="18" charset="0"/>
              </a:rPr>
              <a:t>(1), p.74.</a:t>
            </a:r>
          </a:p>
          <a:p>
            <a:pPr algn="just"/>
            <a:r>
              <a:rPr lang="en-US" sz="1200" dirty="0" err="1" smtClean="0">
                <a:latin typeface="Times New Roman" pitchFamily="18" charset="0"/>
                <a:cs typeface="Times New Roman" pitchFamily="18" charset="0"/>
              </a:rPr>
              <a:t>Biga</a:t>
            </a:r>
            <a:r>
              <a:rPr lang="en-US" sz="1200" dirty="0" smtClean="0">
                <a:latin typeface="Times New Roman" pitchFamily="18" charset="0"/>
                <a:cs typeface="Times New Roman" pitchFamily="18" charset="0"/>
              </a:rPr>
              <a:t>, L.M., Dawson, S., Harwell, A., Hopkins, R., Kaufmann, J., </a:t>
            </a:r>
            <a:r>
              <a:rPr lang="en-US" sz="1200" dirty="0" err="1" smtClean="0">
                <a:latin typeface="Times New Roman" pitchFamily="18" charset="0"/>
                <a:cs typeface="Times New Roman" pitchFamily="18" charset="0"/>
              </a:rPr>
              <a:t>LeMaster</a:t>
            </a:r>
            <a:r>
              <a:rPr lang="en-US" sz="1200" dirty="0" smtClean="0">
                <a:latin typeface="Times New Roman" pitchFamily="18" charset="0"/>
                <a:cs typeface="Times New Roman" pitchFamily="18" charset="0"/>
              </a:rPr>
              <a:t>, M., </a:t>
            </a:r>
            <a:r>
              <a:rPr lang="en-US" sz="1200" dirty="0" err="1" smtClean="0">
                <a:latin typeface="Times New Roman" pitchFamily="18" charset="0"/>
                <a:cs typeface="Times New Roman" pitchFamily="18" charset="0"/>
              </a:rPr>
              <a:t>Matern</a:t>
            </a:r>
            <a:r>
              <a:rPr lang="en-US" sz="1200" dirty="0" smtClean="0">
                <a:latin typeface="Times New Roman" pitchFamily="18" charset="0"/>
                <a:cs typeface="Times New Roman" pitchFamily="18" charset="0"/>
              </a:rPr>
              <a:t>, P., Morrison-Graham, K., Quick, D. and </a:t>
            </a:r>
            <a:r>
              <a:rPr lang="en-US" sz="1200" dirty="0" err="1" smtClean="0">
                <a:latin typeface="Times New Roman" pitchFamily="18" charset="0"/>
                <a:cs typeface="Times New Roman" pitchFamily="18" charset="0"/>
              </a:rPr>
              <a:t>Runyeon</a:t>
            </a:r>
            <a:r>
              <a:rPr lang="en-US" sz="1200" dirty="0" smtClean="0">
                <a:latin typeface="Times New Roman" pitchFamily="18" charset="0"/>
                <a:cs typeface="Times New Roman" pitchFamily="18" charset="0"/>
              </a:rPr>
              <a:t>, J., 2019. 5.4 Diseases, Disorders, and Injuries of the </a:t>
            </a:r>
            <a:r>
              <a:rPr lang="en-US" sz="1200" dirty="0" err="1" smtClean="0">
                <a:latin typeface="Times New Roman" pitchFamily="18" charset="0"/>
                <a:cs typeface="Times New Roman" pitchFamily="18" charset="0"/>
              </a:rPr>
              <a:t>Integumentary</a:t>
            </a:r>
            <a:r>
              <a:rPr lang="en-US" sz="1200" dirty="0" smtClean="0">
                <a:latin typeface="Times New Roman" pitchFamily="18" charset="0"/>
                <a:cs typeface="Times New Roman" pitchFamily="18" charset="0"/>
              </a:rPr>
              <a:t> System. </a:t>
            </a:r>
            <a:r>
              <a:rPr lang="en-US" sz="1200" i="1" dirty="0" smtClean="0">
                <a:latin typeface="Times New Roman" pitchFamily="18" charset="0"/>
                <a:cs typeface="Times New Roman" pitchFamily="18" charset="0"/>
              </a:rPr>
              <a:t>Anatomy &amp; Physiology</a:t>
            </a:r>
            <a:r>
              <a:rPr lang="en-US" sz="1200" dirty="0" smtClean="0">
                <a:latin typeface="Times New Roman" pitchFamily="18" charset="0"/>
                <a:cs typeface="Times New Roman" pitchFamily="18" charset="0"/>
              </a:rPr>
              <a:t>.</a:t>
            </a:r>
          </a:p>
          <a:p>
            <a:pPr algn="just"/>
            <a:r>
              <a:rPr lang="en-US" sz="1200" dirty="0" err="1" smtClean="0">
                <a:latin typeface="Times New Roman" pitchFamily="18" charset="0"/>
                <a:cs typeface="Times New Roman" pitchFamily="18" charset="0"/>
              </a:rPr>
              <a:t>Aman</a:t>
            </a:r>
            <a:r>
              <a:rPr lang="en-US" sz="1200" dirty="0" smtClean="0">
                <a:latin typeface="Times New Roman" pitchFamily="18" charset="0"/>
                <a:cs typeface="Times New Roman" pitchFamily="18" charset="0"/>
              </a:rPr>
              <a:t>, A.J. and </a:t>
            </a:r>
            <a:r>
              <a:rPr lang="en-US" sz="1200" dirty="0" err="1" smtClean="0">
                <a:latin typeface="Times New Roman" pitchFamily="18" charset="0"/>
                <a:cs typeface="Times New Roman" pitchFamily="18" charset="0"/>
              </a:rPr>
              <a:t>Parichy</a:t>
            </a:r>
            <a:r>
              <a:rPr lang="en-US" sz="1200" dirty="0" smtClean="0">
                <a:latin typeface="Times New Roman" pitchFamily="18" charset="0"/>
                <a:cs typeface="Times New Roman" pitchFamily="18" charset="0"/>
              </a:rPr>
              <a:t>, D.M., 2020. </a:t>
            </a:r>
            <a:r>
              <a:rPr lang="en-US" sz="1200" dirty="0" err="1" smtClean="0">
                <a:latin typeface="Times New Roman" pitchFamily="18" charset="0"/>
                <a:cs typeface="Times New Roman" pitchFamily="18" charset="0"/>
              </a:rPr>
              <a:t>Zebrafish</a:t>
            </a:r>
            <a:r>
              <a:rPr lang="en-US" sz="1200" dirty="0" smtClean="0">
                <a:latin typeface="Times New Roman" pitchFamily="18" charset="0"/>
                <a:cs typeface="Times New Roman" pitchFamily="18" charset="0"/>
              </a:rPr>
              <a:t> </a:t>
            </a:r>
            <a:r>
              <a:rPr lang="en-US" sz="1200" dirty="0" err="1" smtClean="0">
                <a:latin typeface="Times New Roman" pitchFamily="18" charset="0"/>
                <a:cs typeface="Times New Roman" pitchFamily="18" charset="0"/>
              </a:rPr>
              <a:t>Integumentary</a:t>
            </a:r>
            <a:r>
              <a:rPr lang="en-US" sz="1200" dirty="0" smtClean="0">
                <a:latin typeface="Times New Roman" pitchFamily="18" charset="0"/>
                <a:cs typeface="Times New Roman" pitchFamily="18" charset="0"/>
              </a:rPr>
              <a:t> System. In </a:t>
            </a:r>
            <a:r>
              <a:rPr lang="en-US" sz="1200" i="1" dirty="0" smtClean="0">
                <a:latin typeface="Times New Roman" pitchFamily="18" charset="0"/>
                <a:cs typeface="Times New Roman" pitchFamily="18" charset="0"/>
              </a:rPr>
              <a:t>The </a:t>
            </a:r>
            <a:r>
              <a:rPr lang="en-US" sz="1200" i="1" dirty="0" err="1" smtClean="0">
                <a:latin typeface="Times New Roman" pitchFamily="18" charset="0"/>
                <a:cs typeface="Times New Roman" pitchFamily="18" charset="0"/>
              </a:rPr>
              <a:t>Zebrafish</a:t>
            </a:r>
            <a:r>
              <a:rPr lang="en-US" sz="1200" i="1" dirty="0" smtClean="0">
                <a:latin typeface="Times New Roman" pitchFamily="18" charset="0"/>
                <a:cs typeface="Times New Roman" pitchFamily="18" charset="0"/>
              </a:rPr>
              <a:t> in Biomedical Research</a:t>
            </a:r>
            <a:r>
              <a:rPr lang="en-US" sz="1200" dirty="0" smtClean="0">
                <a:latin typeface="Times New Roman" pitchFamily="18" charset="0"/>
                <a:cs typeface="Times New Roman" pitchFamily="18" charset="0"/>
              </a:rPr>
              <a:t> (pp. 91-96). Academic Press.</a:t>
            </a:r>
          </a:p>
          <a:p>
            <a:pPr algn="just"/>
            <a:r>
              <a:rPr lang="en-US" sz="1200" dirty="0" err="1" smtClean="0">
                <a:latin typeface="Times New Roman" pitchFamily="18" charset="0"/>
                <a:cs typeface="Times New Roman" pitchFamily="18" charset="0"/>
              </a:rPr>
              <a:t>Chamcheu</a:t>
            </a:r>
            <a:r>
              <a:rPr lang="en-US" sz="1200" dirty="0" smtClean="0">
                <a:latin typeface="Times New Roman" pitchFamily="18" charset="0"/>
                <a:cs typeface="Times New Roman" pitchFamily="18" charset="0"/>
              </a:rPr>
              <a:t>, J.C., Walker, A.L. and </a:t>
            </a:r>
            <a:r>
              <a:rPr lang="en-US" sz="1200" dirty="0" err="1" smtClean="0">
                <a:latin typeface="Times New Roman" pitchFamily="18" charset="0"/>
                <a:cs typeface="Times New Roman" pitchFamily="18" charset="0"/>
              </a:rPr>
              <a:t>Noubissi</a:t>
            </a:r>
            <a:r>
              <a:rPr lang="en-US" sz="1200" dirty="0" smtClean="0">
                <a:latin typeface="Times New Roman" pitchFamily="18" charset="0"/>
                <a:cs typeface="Times New Roman" pitchFamily="18" charset="0"/>
              </a:rPr>
              <a:t>, F.K., 2021. Natural and Synthetic </a:t>
            </a:r>
            <a:r>
              <a:rPr lang="en-US" sz="1200" dirty="0" err="1" smtClean="0">
                <a:latin typeface="Times New Roman" pitchFamily="18" charset="0"/>
                <a:cs typeface="Times New Roman" pitchFamily="18" charset="0"/>
              </a:rPr>
              <a:t>Bioactives</a:t>
            </a:r>
            <a:r>
              <a:rPr lang="en-US" sz="1200" dirty="0" smtClean="0">
                <a:latin typeface="Times New Roman" pitchFamily="18" charset="0"/>
                <a:cs typeface="Times New Roman" pitchFamily="18" charset="0"/>
              </a:rPr>
              <a:t> for Skin Health, Disease and Management. </a:t>
            </a:r>
            <a:r>
              <a:rPr lang="en-US" sz="1200" i="1" dirty="0" smtClean="0">
                <a:latin typeface="Times New Roman" pitchFamily="18" charset="0"/>
                <a:cs typeface="Times New Roman" pitchFamily="18" charset="0"/>
              </a:rPr>
              <a:t>Nutrients</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13</a:t>
            </a:r>
            <a:r>
              <a:rPr lang="en-US" sz="1200" dirty="0" smtClean="0">
                <a:latin typeface="Times New Roman" pitchFamily="18" charset="0"/>
                <a:cs typeface="Times New Roman" pitchFamily="18" charset="0"/>
              </a:rPr>
              <a:t>(12), p.4383.</a:t>
            </a:r>
          </a:p>
          <a:p>
            <a:pPr algn="just"/>
            <a:r>
              <a:rPr lang="en-US" sz="1200" dirty="0" smtClean="0">
                <a:latin typeface="Times New Roman" pitchFamily="18" charset="0"/>
                <a:cs typeface="Times New Roman" pitchFamily="18" charset="0"/>
              </a:rPr>
              <a:t>Davis, S.N. and Clarke, J.A., 2022. Estimating the distribution of </a:t>
            </a:r>
            <a:r>
              <a:rPr lang="en-US" sz="1200" dirty="0" err="1" smtClean="0">
                <a:latin typeface="Times New Roman" pitchFamily="18" charset="0"/>
                <a:cs typeface="Times New Roman" pitchFamily="18" charset="0"/>
              </a:rPr>
              <a:t>carotenoid</a:t>
            </a:r>
            <a:r>
              <a:rPr lang="en-US" sz="1200" dirty="0" smtClean="0">
                <a:latin typeface="Times New Roman" pitchFamily="18" charset="0"/>
                <a:cs typeface="Times New Roman" pitchFamily="18" charset="0"/>
              </a:rPr>
              <a:t> coloration in skin and </a:t>
            </a:r>
            <a:r>
              <a:rPr lang="en-US" sz="1200" dirty="0" err="1" smtClean="0">
                <a:latin typeface="Times New Roman" pitchFamily="18" charset="0"/>
                <a:cs typeface="Times New Roman" pitchFamily="18" charset="0"/>
              </a:rPr>
              <a:t>integumentary</a:t>
            </a:r>
            <a:r>
              <a:rPr lang="en-US" sz="1200" dirty="0" smtClean="0">
                <a:latin typeface="Times New Roman" pitchFamily="18" charset="0"/>
                <a:cs typeface="Times New Roman" pitchFamily="18" charset="0"/>
              </a:rPr>
              <a:t> structures of birds and extinct dinosaurs. </a:t>
            </a:r>
            <a:r>
              <a:rPr lang="en-US" sz="1200" i="1" dirty="0" smtClean="0">
                <a:latin typeface="Times New Roman" pitchFamily="18" charset="0"/>
                <a:cs typeface="Times New Roman" pitchFamily="18" charset="0"/>
              </a:rPr>
              <a:t>Evolution</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76</a:t>
            </a:r>
            <a:r>
              <a:rPr lang="en-US" sz="1200" dirty="0" smtClean="0">
                <a:latin typeface="Times New Roman" pitchFamily="18" charset="0"/>
                <a:cs typeface="Times New Roman" pitchFamily="18" charset="0"/>
              </a:rPr>
              <a:t>(1), pp.42-57.</a:t>
            </a:r>
          </a:p>
          <a:p>
            <a:pPr algn="just"/>
            <a:r>
              <a:rPr lang="en-US" sz="1200" dirty="0" err="1" smtClean="0">
                <a:latin typeface="Times New Roman" pitchFamily="18" charset="0"/>
                <a:cs typeface="Times New Roman" pitchFamily="18" charset="0"/>
              </a:rPr>
              <a:t>Göl</a:t>
            </a:r>
            <a:r>
              <a:rPr lang="en-US" sz="1200" dirty="0" smtClean="0">
                <a:latin typeface="Times New Roman" pitchFamily="18" charset="0"/>
                <a:cs typeface="Times New Roman" pitchFamily="18" charset="0"/>
              </a:rPr>
              <a:t>, İ. and </a:t>
            </a:r>
            <a:r>
              <a:rPr lang="en-US" sz="1200" dirty="0" err="1" smtClean="0">
                <a:latin typeface="Times New Roman" pitchFamily="18" charset="0"/>
                <a:cs typeface="Times New Roman" pitchFamily="18" charset="0"/>
              </a:rPr>
              <a:t>Erkin</a:t>
            </a:r>
            <a:r>
              <a:rPr lang="en-US" sz="1200" dirty="0" smtClean="0">
                <a:latin typeface="Times New Roman" pitchFamily="18" charset="0"/>
                <a:cs typeface="Times New Roman" pitchFamily="18" charset="0"/>
              </a:rPr>
              <a:t>, Ö., 2018. Knowledge and practices of primary care providers on skin cancer and skin self-examination. </a:t>
            </a:r>
            <a:r>
              <a:rPr lang="en-US" sz="1200" i="1" dirty="0" err="1" smtClean="0">
                <a:latin typeface="Times New Roman" pitchFamily="18" charset="0"/>
                <a:cs typeface="Times New Roman" pitchFamily="18" charset="0"/>
              </a:rPr>
              <a:t>Revista</a:t>
            </a:r>
            <a:r>
              <a:rPr lang="en-US" sz="1200" i="1" dirty="0" smtClean="0">
                <a:latin typeface="Times New Roman" pitchFamily="18" charset="0"/>
                <a:cs typeface="Times New Roman" pitchFamily="18" charset="0"/>
              </a:rPr>
              <a:t> </a:t>
            </a:r>
            <a:r>
              <a:rPr lang="en-US" sz="1200" i="1" dirty="0" err="1" smtClean="0">
                <a:latin typeface="Times New Roman" pitchFamily="18" charset="0"/>
                <a:cs typeface="Times New Roman" pitchFamily="18" charset="0"/>
              </a:rPr>
              <a:t>da</a:t>
            </a:r>
            <a:r>
              <a:rPr lang="en-US" sz="1200" i="1" dirty="0" smtClean="0">
                <a:latin typeface="Times New Roman" pitchFamily="18" charset="0"/>
                <a:cs typeface="Times New Roman" pitchFamily="18" charset="0"/>
              </a:rPr>
              <a:t> </a:t>
            </a:r>
            <a:r>
              <a:rPr lang="en-US" sz="1200" i="1" dirty="0" err="1" smtClean="0">
                <a:latin typeface="Times New Roman" pitchFamily="18" charset="0"/>
                <a:cs typeface="Times New Roman" pitchFamily="18" charset="0"/>
              </a:rPr>
              <a:t>Escola</a:t>
            </a:r>
            <a:r>
              <a:rPr lang="en-US" sz="1200" i="1" dirty="0" smtClean="0">
                <a:latin typeface="Times New Roman" pitchFamily="18" charset="0"/>
                <a:cs typeface="Times New Roman" pitchFamily="18" charset="0"/>
              </a:rPr>
              <a:t> de </a:t>
            </a:r>
            <a:r>
              <a:rPr lang="en-US" sz="1200" i="1" dirty="0" err="1" smtClean="0">
                <a:latin typeface="Times New Roman" pitchFamily="18" charset="0"/>
                <a:cs typeface="Times New Roman" pitchFamily="18" charset="0"/>
              </a:rPr>
              <a:t>Enfermagem</a:t>
            </a:r>
            <a:r>
              <a:rPr lang="en-US" sz="1200" i="1" dirty="0" smtClean="0">
                <a:latin typeface="Times New Roman" pitchFamily="18" charset="0"/>
                <a:cs typeface="Times New Roman" pitchFamily="18" charset="0"/>
              </a:rPr>
              <a:t> </a:t>
            </a:r>
            <a:r>
              <a:rPr lang="en-US" sz="1200" i="1" dirty="0" err="1" smtClean="0">
                <a:latin typeface="Times New Roman" pitchFamily="18" charset="0"/>
                <a:cs typeface="Times New Roman" pitchFamily="18" charset="0"/>
              </a:rPr>
              <a:t>da</a:t>
            </a:r>
            <a:r>
              <a:rPr lang="en-US" sz="1200" i="1" dirty="0" smtClean="0">
                <a:latin typeface="Times New Roman" pitchFamily="18" charset="0"/>
                <a:cs typeface="Times New Roman" pitchFamily="18" charset="0"/>
              </a:rPr>
              <a:t> USP</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52</a:t>
            </a:r>
            <a:r>
              <a:rPr lang="en-US" sz="1200" dirty="0" smtClean="0">
                <a:latin typeface="Times New Roman" pitchFamily="18" charset="0"/>
                <a:cs typeface="Times New Roman" pitchFamily="18" charset="0"/>
              </a:rPr>
              <a:t>.</a:t>
            </a:r>
          </a:p>
          <a:p>
            <a:pPr algn="just"/>
            <a:r>
              <a:rPr lang="en-US" sz="1200" dirty="0" smtClean="0">
                <a:latin typeface="Times New Roman" pitchFamily="18" charset="0"/>
                <a:cs typeface="Times New Roman" pitchFamily="18" charset="0"/>
              </a:rPr>
              <a:t>Lunsford, N.B., </a:t>
            </a:r>
            <a:r>
              <a:rPr lang="en-US" sz="1200" dirty="0" err="1" smtClean="0">
                <a:latin typeface="Times New Roman" pitchFamily="18" charset="0"/>
                <a:cs typeface="Times New Roman" pitchFamily="18" charset="0"/>
              </a:rPr>
              <a:t>Berktold</a:t>
            </a:r>
            <a:r>
              <a:rPr lang="en-US" sz="1200" dirty="0" smtClean="0">
                <a:latin typeface="Times New Roman" pitchFamily="18" charset="0"/>
                <a:cs typeface="Times New Roman" pitchFamily="18" charset="0"/>
              </a:rPr>
              <a:t>, J., Holman, D.M., Stein, K., </a:t>
            </a:r>
            <a:r>
              <a:rPr lang="en-US" sz="1200" dirty="0" err="1" smtClean="0">
                <a:latin typeface="Times New Roman" pitchFamily="18" charset="0"/>
                <a:cs typeface="Times New Roman" pitchFamily="18" charset="0"/>
              </a:rPr>
              <a:t>Prempeh</a:t>
            </a:r>
            <a:r>
              <a:rPr lang="en-US" sz="1200" dirty="0" smtClean="0">
                <a:latin typeface="Times New Roman" pitchFamily="18" charset="0"/>
                <a:cs typeface="Times New Roman" pitchFamily="18" charset="0"/>
              </a:rPr>
              <a:t>, A. and Yerkes, A., 2018. Skin cancer knowledge, awareness, beliefs and preventive behaviors among black and </a:t>
            </a:r>
            <a:r>
              <a:rPr lang="en-US" sz="1200" dirty="0" err="1" smtClean="0">
                <a:latin typeface="Times New Roman" pitchFamily="18" charset="0"/>
                <a:cs typeface="Times New Roman" pitchFamily="18" charset="0"/>
              </a:rPr>
              <a:t>hispanic</a:t>
            </a:r>
            <a:r>
              <a:rPr lang="en-US" sz="1200" dirty="0" smtClean="0">
                <a:latin typeface="Times New Roman" pitchFamily="18" charset="0"/>
                <a:cs typeface="Times New Roman" pitchFamily="18" charset="0"/>
              </a:rPr>
              <a:t> men and women. </a:t>
            </a:r>
            <a:r>
              <a:rPr lang="en-US" sz="1200" i="1" dirty="0" smtClean="0">
                <a:latin typeface="Times New Roman" pitchFamily="18" charset="0"/>
                <a:cs typeface="Times New Roman" pitchFamily="18" charset="0"/>
              </a:rPr>
              <a:t>Preventive medicine reports</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12</a:t>
            </a:r>
            <a:r>
              <a:rPr lang="en-US" sz="1200" dirty="0" smtClean="0">
                <a:latin typeface="Times New Roman" pitchFamily="18" charset="0"/>
                <a:cs typeface="Times New Roman" pitchFamily="18" charset="0"/>
              </a:rPr>
              <a:t>, pp.203-209.</a:t>
            </a:r>
          </a:p>
          <a:p>
            <a:pPr algn="just"/>
            <a:r>
              <a:rPr lang="en-US" sz="1200" dirty="0" smtClean="0">
                <a:latin typeface="Times New Roman" pitchFamily="18" charset="0"/>
                <a:cs typeface="Times New Roman" pitchFamily="18" charset="0"/>
              </a:rPr>
              <a:t>Jones, O.T., </a:t>
            </a:r>
            <a:r>
              <a:rPr lang="en-US" sz="1200" dirty="0" err="1" smtClean="0">
                <a:latin typeface="Times New Roman" pitchFamily="18" charset="0"/>
                <a:cs typeface="Times New Roman" pitchFamily="18" charset="0"/>
              </a:rPr>
              <a:t>Ranmuthu</a:t>
            </a:r>
            <a:r>
              <a:rPr lang="en-US" sz="1200" dirty="0" smtClean="0">
                <a:latin typeface="Times New Roman" pitchFamily="18" charset="0"/>
                <a:cs typeface="Times New Roman" pitchFamily="18" charset="0"/>
              </a:rPr>
              <a:t>, C.K., Hall, P.N., Funston, G. and Walter, F.M., 2020. </a:t>
            </a:r>
            <a:r>
              <a:rPr lang="en-US" sz="1200" dirty="0" err="1" smtClean="0">
                <a:latin typeface="Times New Roman" pitchFamily="18" charset="0"/>
                <a:cs typeface="Times New Roman" pitchFamily="18" charset="0"/>
              </a:rPr>
              <a:t>Recognising</a:t>
            </a:r>
            <a:r>
              <a:rPr lang="en-US" sz="1200" dirty="0" smtClean="0">
                <a:latin typeface="Times New Roman" pitchFamily="18" charset="0"/>
                <a:cs typeface="Times New Roman" pitchFamily="18" charset="0"/>
              </a:rPr>
              <a:t> skin cancer in primary care. </a:t>
            </a:r>
            <a:r>
              <a:rPr lang="en-US" sz="1200" i="1" dirty="0" smtClean="0">
                <a:latin typeface="Times New Roman" pitchFamily="18" charset="0"/>
                <a:cs typeface="Times New Roman" pitchFamily="18" charset="0"/>
              </a:rPr>
              <a:t>Advances in therapy</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37</a:t>
            </a:r>
            <a:r>
              <a:rPr lang="en-US" sz="1200" dirty="0" smtClean="0">
                <a:latin typeface="Times New Roman" pitchFamily="18" charset="0"/>
                <a:cs typeface="Times New Roman" pitchFamily="18" charset="0"/>
              </a:rPr>
              <a:t>(1), pp.603-616.</a:t>
            </a:r>
          </a:p>
          <a:p>
            <a:pPr algn="just"/>
            <a:r>
              <a:rPr lang="en-US" sz="1200" dirty="0" smtClean="0">
                <a:latin typeface="Times New Roman" pitchFamily="18" charset="0"/>
                <a:cs typeface="Times New Roman" pitchFamily="18" charset="0"/>
              </a:rPr>
              <a:t>Grossman, D.C., Curry, S.J., Owens, D.K., Barry, M.J., </a:t>
            </a:r>
            <a:r>
              <a:rPr lang="en-US" sz="1200" dirty="0" err="1" smtClean="0">
                <a:latin typeface="Times New Roman" pitchFamily="18" charset="0"/>
                <a:cs typeface="Times New Roman" pitchFamily="18" charset="0"/>
              </a:rPr>
              <a:t>Caughey</a:t>
            </a:r>
            <a:r>
              <a:rPr lang="en-US" sz="1200" dirty="0" smtClean="0">
                <a:latin typeface="Times New Roman" pitchFamily="18" charset="0"/>
                <a:cs typeface="Times New Roman" pitchFamily="18" charset="0"/>
              </a:rPr>
              <a:t>, A.B., Davidson, K.W., </a:t>
            </a:r>
            <a:r>
              <a:rPr lang="en-US" sz="1200" dirty="0" err="1" smtClean="0">
                <a:latin typeface="Times New Roman" pitchFamily="18" charset="0"/>
                <a:cs typeface="Times New Roman" pitchFamily="18" charset="0"/>
              </a:rPr>
              <a:t>Doubeni</a:t>
            </a:r>
            <a:r>
              <a:rPr lang="en-US" sz="1200" dirty="0" smtClean="0">
                <a:latin typeface="Times New Roman" pitchFamily="18" charset="0"/>
                <a:cs typeface="Times New Roman" pitchFamily="18" charset="0"/>
              </a:rPr>
              <a:t>, C.A., </a:t>
            </a:r>
            <a:r>
              <a:rPr lang="en-US" sz="1200" dirty="0" err="1" smtClean="0">
                <a:latin typeface="Times New Roman" pitchFamily="18" charset="0"/>
                <a:cs typeface="Times New Roman" pitchFamily="18" charset="0"/>
              </a:rPr>
              <a:t>Epling</a:t>
            </a:r>
            <a:r>
              <a:rPr lang="en-US" sz="1200" dirty="0" smtClean="0">
                <a:latin typeface="Times New Roman" pitchFamily="18" charset="0"/>
                <a:cs typeface="Times New Roman" pitchFamily="18" charset="0"/>
              </a:rPr>
              <a:t>, J.W., Kemper, A.R., </a:t>
            </a:r>
            <a:r>
              <a:rPr lang="en-US" sz="1200" dirty="0" err="1" smtClean="0">
                <a:latin typeface="Times New Roman" pitchFamily="18" charset="0"/>
                <a:cs typeface="Times New Roman" pitchFamily="18" charset="0"/>
              </a:rPr>
              <a:t>Krist</a:t>
            </a:r>
            <a:r>
              <a:rPr lang="en-US" sz="1200" dirty="0" smtClean="0">
                <a:latin typeface="Times New Roman" pitchFamily="18" charset="0"/>
                <a:cs typeface="Times New Roman" pitchFamily="18" charset="0"/>
              </a:rPr>
              <a:t>, A.H. and </a:t>
            </a:r>
            <a:r>
              <a:rPr lang="en-US" sz="1200" dirty="0" err="1" smtClean="0">
                <a:latin typeface="Times New Roman" pitchFamily="18" charset="0"/>
                <a:cs typeface="Times New Roman" pitchFamily="18" charset="0"/>
              </a:rPr>
              <a:t>Kubik</a:t>
            </a:r>
            <a:r>
              <a:rPr lang="en-US" sz="1200" dirty="0" smtClean="0">
                <a:latin typeface="Times New Roman" pitchFamily="18" charset="0"/>
                <a:cs typeface="Times New Roman" pitchFamily="18" charset="0"/>
              </a:rPr>
              <a:t>, M., 2018. Behavioral counseling to prevent skin cancer: US Preventive Services Task Force recommendation statement. </a:t>
            </a:r>
            <a:r>
              <a:rPr lang="en-US" sz="1200" i="1" dirty="0" err="1" smtClean="0">
                <a:latin typeface="Times New Roman" pitchFamily="18" charset="0"/>
                <a:cs typeface="Times New Roman" pitchFamily="18" charset="0"/>
              </a:rPr>
              <a:t>Jama</a:t>
            </a:r>
            <a:r>
              <a:rPr lang="en-US" sz="1200" dirty="0" smtClean="0">
                <a:latin typeface="Times New Roman" pitchFamily="18" charset="0"/>
                <a:cs typeface="Times New Roman" pitchFamily="18" charset="0"/>
              </a:rPr>
              <a:t>, </a:t>
            </a:r>
            <a:r>
              <a:rPr lang="en-US" sz="1200" i="1" dirty="0" smtClean="0">
                <a:latin typeface="Times New Roman" pitchFamily="18" charset="0"/>
                <a:cs typeface="Times New Roman" pitchFamily="18" charset="0"/>
              </a:rPr>
              <a:t>319</a:t>
            </a:r>
            <a:r>
              <a:rPr lang="en-US" sz="1200" dirty="0" smtClean="0">
                <a:latin typeface="Times New Roman" pitchFamily="18" charset="0"/>
                <a:cs typeface="Times New Roman" pitchFamily="18" charset="0"/>
              </a:rPr>
              <a:t>(11), pp.1134-1142. </a:t>
            </a:r>
          </a:p>
          <a:p>
            <a:pPr algn="just"/>
            <a:endParaRPr lang="en-US" sz="12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3719</TotalTime>
  <Words>989</Words>
  <Application>Microsoft Office PowerPoint</Application>
  <PresentationFormat>On-screen Show (4:3)</PresentationFormat>
  <Paragraphs>99</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Opulent</vt:lpstr>
      <vt:lpstr>PowerPoint Presentation</vt:lpstr>
      <vt:lpstr>Integumentary System The integumentary system is the body's outer covering, which includes skin, hair, scales, nails, sweat glands, and their products such as sweat and mucus.</vt:lpstr>
      <vt:lpstr>Structure of the skin</vt:lpstr>
      <vt:lpstr>function of the skin</vt:lpstr>
      <vt:lpstr>Skin Cancer</vt:lpstr>
      <vt:lpstr>References</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dc:creator>
  <cp:lastModifiedBy>Jainu</cp:lastModifiedBy>
  <cp:revision>143</cp:revision>
  <dcterms:created xsi:type="dcterms:W3CDTF">2022-02-25T07:48:04Z</dcterms:created>
  <dcterms:modified xsi:type="dcterms:W3CDTF">2022-03-17T17:30:09Z</dcterms:modified>
</cp:coreProperties>
</file>