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0"/>
  </p:notesMasterIdLst>
  <p:sldIdLst>
    <p:sldId id="358" r:id="rId2"/>
    <p:sldId id="359" r:id="rId3"/>
    <p:sldId id="360" r:id="rId4"/>
    <p:sldId id="361" r:id="rId5"/>
    <p:sldId id="362" r:id="rId6"/>
    <p:sldId id="363" r:id="rId7"/>
    <p:sldId id="364" r:id="rId8"/>
    <p:sldId id="365" r:id="rId9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984"/>
    <p:restoredTop sz="92991"/>
  </p:normalViewPr>
  <p:slideViewPr>
    <p:cSldViewPr>
      <p:cViewPr varScale="1">
        <p:scale>
          <a:sx n="61" d="100"/>
          <a:sy n="61" d="100"/>
        </p:scale>
        <p:origin x="48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478E62-39F3-8C4C-BA68-398230AFA956}" type="datetimeFigureOut">
              <a:rPr lang="en-GB" smtClean="0"/>
              <a:t>30/10/2019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EF7E9-CF21-A643-BD19-255580BE3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354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418195" y="0"/>
            <a:ext cx="73152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200" baseline="0">
                <a:solidFill>
                  <a:schemeClr val="tx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6404" y="4800600"/>
            <a:ext cx="7063740" cy="1691640"/>
          </a:xfrm>
        </p:spPr>
        <p:txBody>
          <a:bodyPr>
            <a:normAutofit/>
          </a:bodyPr>
          <a:lstStyle>
            <a:lvl1pPr marL="0" indent="0" algn="l">
              <a:buNone/>
              <a:defRPr sz="20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pPr>
              <a:defRPr/>
            </a:pPr>
            <a:fld id="{DA8DEF35-6AE3-7A48-A391-7EA3E11513A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40386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9BDB15-24C6-C54C-9483-9DD530D03FBF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75312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6200" b="1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4800600"/>
            <a:ext cx="706374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1D8884-FD74-DD44-8411-1EABD6297D1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98787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6404" y="1828801"/>
            <a:ext cx="336042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94860" y="1828801"/>
            <a:ext cx="336042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D7DA1B-3DD8-094F-9DA2-2805780FF346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8980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717185"/>
            <a:ext cx="336042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6404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599432" y="1717185"/>
            <a:ext cx="3364992" cy="731520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94860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94F2B4-BDDB-8E41-B8C9-65B955086BB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478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C59E97-E4E8-794C-BAAD-97ACE59D56B5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0786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4FD295-E9F9-8142-8164-2BFE9963219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2868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400300" cy="1600197"/>
          </a:xfrm>
        </p:spPr>
        <p:txBody>
          <a:bodyPr anchor="b">
            <a:normAutofit/>
          </a:bodyPr>
          <a:lstStyle>
            <a:lvl1pPr>
              <a:defRPr sz="2800" b="1" baseline="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8200" y="685800"/>
            <a:ext cx="4559300" cy="5486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99735"/>
            <a:ext cx="24003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99CC7E-0846-734F-AFFF-8830566540D9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6275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1" y="5105400"/>
            <a:ext cx="8417859" cy="1752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257800"/>
            <a:ext cx="748665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rgbClr val="FFFFFF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"/>
            <a:ext cx="846963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6108590"/>
            <a:ext cx="748665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AEF78-2586-2C4B-848C-86700E23F7B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5355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44D724-410D-2948-AA0F-7FF886E2436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26257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6525" y="381000"/>
            <a:ext cx="1857375" cy="58975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381000"/>
            <a:ext cx="5800725" cy="58975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4DE01E-6039-844E-80A7-AC5103E6E787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6095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418195" y="0"/>
            <a:ext cx="73152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6404" y="365760"/>
            <a:ext cx="726948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828801"/>
            <a:ext cx="644652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831456" y="1044178"/>
            <a:ext cx="190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6993255" y="4092178"/>
            <a:ext cx="3581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41055" y="6172201"/>
            <a:ext cx="685800" cy="593725"/>
          </a:xfrm>
          <a:prstGeom prst="rect">
            <a:avLst/>
          </a:prstGeom>
        </p:spPr>
        <p:txBody>
          <a:bodyPr vert="horz" lIns="27432" tIns="45720" rIns="27432" bIns="45720" rtlCol="0" anchor="ctr">
            <a:normAutofit/>
          </a:bodyPr>
          <a:lstStyle>
            <a:lvl1pPr algn="ctr">
              <a:defRPr sz="320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2C3EC882-7FAB-9C4E-86FB-B36C6C52ADDA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30188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 spc="-7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576" y="3573016"/>
            <a:ext cx="7772400" cy="504577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altLang="en-US" sz="4800" dirty="0">
                <a:ea typeface="ＭＳ Ｐゴシック" charset="-128"/>
              </a:rPr>
              <a:t>Human Anatomy &amp; </a:t>
            </a:r>
            <a:r>
              <a:rPr lang="en-GB" altLang="en-US" sz="4800" dirty="0" smtClean="0">
                <a:ea typeface="ＭＳ Ｐゴシック" charset="-128"/>
              </a:rPr>
              <a:t>Physiology </a:t>
            </a:r>
            <a:br>
              <a:rPr lang="en-GB" altLang="en-US" sz="4800" dirty="0" smtClean="0">
                <a:ea typeface="ＭＳ Ｐゴシック" charset="-128"/>
              </a:rPr>
            </a:br>
            <a:r>
              <a:rPr lang="en-GB" altLang="en-US" sz="4800" smtClean="0">
                <a:ea typeface="ＭＳ Ｐゴシック" charset="-128"/>
              </a:rPr>
              <a:t>Practical </a:t>
            </a:r>
            <a:r>
              <a:rPr lang="en-GB" altLang="en-US" sz="4800" smtClean="0">
                <a:ea typeface="ＭＳ Ｐゴシック" charset="-128"/>
              </a:rPr>
              <a:t>– </a:t>
            </a:r>
            <a:r>
              <a:rPr lang="en-GB" altLang="en-US" sz="4800" dirty="0" smtClean="0">
                <a:ea typeface="ＭＳ Ｐゴシック" charset="-128"/>
              </a:rPr>
              <a:t>Spirometry/ Baseline Respiratory Function</a:t>
            </a:r>
            <a:endParaRPr lang="en-GB" altLang="en-US" sz="4800" dirty="0">
              <a:ea typeface="ＭＳ Ｐゴシック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5733256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4902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Objectives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3713" y="2504392"/>
            <a:ext cx="6700615" cy="3156856"/>
          </a:xfrm>
        </p:spPr>
        <p:txBody>
          <a:bodyPr>
            <a:normAutofit/>
          </a:bodyPr>
          <a:lstStyle/>
          <a:p>
            <a:r>
              <a:rPr lang="en-GB" dirty="0" smtClean="0"/>
              <a:t>To define the volumes and capacities of the respiratory tract and explain their functional significance </a:t>
            </a:r>
          </a:p>
          <a:p>
            <a:r>
              <a:rPr lang="en-GB" dirty="0" smtClean="0"/>
              <a:t>To demonstrate the use of a a spirometer to determine pulmonary volumes and capacities.</a:t>
            </a:r>
          </a:p>
          <a:p>
            <a:r>
              <a:rPr lang="en-GB" dirty="0" smtClean="0"/>
              <a:t>To be able to record data on excel documents accurately and understand the effects of the measurements you have taken.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150" y="5661248"/>
            <a:ext cx="1864960" cy="80164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02469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title"/>
          </p:nvPr>
        </p:nvSpPr>
        <p:spPr>
          <a:xfrm>
            <a:off x="1488281" y="320278"/>
            <a:ext cx="6172200" cy="857250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Practical - Respiratory</a:t>
            </a:r>
            <a:endParaRPr lang="en-GB" altLang="en-US" dirty="0"/>
          </a:p>
        </p:txBody>
      </p:sp>
      <p:sp>
        <p:nvSpPr>
          <p:cNvPr id="4100" name="AutoShape 7" descr="https://s-media-cache-ak0.pinimg.com/564x/ac/58/44/ac58444d21cbcb5c255d785f56bc0a26.jpg"/>
          <p:cNvSpPr>
            <a:spLocks noChangeAspect="1" noChangeArrowheads="1"/>
          </p:cNvSpPr>
          <p:nvPr/>
        </p:nvSpPr>
        <p:spPr bwMode="auto">
          <a:xfrm>
            <a:off x="1259681" y="748903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350">
              <a:latin typeface="Verdana" charset="0"/>
            </a:endParaRPr>
          </a:p>
        </p:txBody>
      </p:sp>
      <p:sp>
        <p:nvSpPr>
          <p:cNvPr id="4101" name="AutoShape 9" descr="https://s-media-cache-ak0.pinimg.com/564x/ac/58/44/ac58444d21cbcb5c255d785f56bc0a26.jpg"/>
          <p:cNvSpPr>
            <a:spLocks noChangeAspect="1" noChangeArrowheads="1"/>
          </p:cNvSpPr>
          <p:nvPr/>
        </p:nvSpPr>
        <p:spPr bwMode="auto">
          <a:xfrm>
            <a:off x="1373981" y="863204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350">
              <a:latin typeface="Verdana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521" y="5733256"/>
            <a:ext cx="1864960" cy="80164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946150" y="1828800"/>
            <a:ext cx="6446838" cy="435133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 dirty="0" smtClean="0"/>
              <a:t>Ventilation</a:t>
            </a:r>
            <a:endParaRPr lang="en-US" altLang="en-US" dirty="0"/>
          </a:p>
          <a:p>
            <a:pPr lvl="1">
              <a:lnSpc>
                <a:spcPct val="90000"/>
              </a:lnSpc>
              <a:buFont typeface="Wingdings" charset="2"/>
              <a:buChar char=""/>
            </a:pPr>
            <a:r>
              <a:rPr lang="en-US" altLang="en-US" sz="1800" dirty="0"/>
              <a:t>the </a:t>
            </a:r>
            <a:r>
              <a:rPr lang="en-US" altLang="en-US" sz="1800" dirty="0" smtClean="0"/>
              <a:t>mechanical process of moving air into and out of the lung.</a:t>
            </a:r>
          </a:p>
          <a:p>
            <a:pPr lvl="1">
              <a:lnSpc>
                <a:spcPct val="90000"/>
              </a:lnSpc>
              <a:buFont typeface="Wingdings" charset="2"/>
              <a:buChar char=""/>
            </a:pPr>
            <a:r>
              <a:rPr lang="en-US" altLang="en-US" sz="1800" dirty="0" smtClean="0"/>
              <a:t>Inspiration (Inhalation), the process of drawing air into the lungs</a:t>
            </a:r>
          </a:p>
          <a:p>
            <a:pPr lvl="1">
              <a:lnSpc>
                <a:spcPct val="90000"/>
              </a:lnSpc>
              <a:buFont typeface="Wingdings" charset="2"/>
              <a:buChar char=""/>
            </a:pPr>
            <a:r>
              <a:rPr lang="en-US" sz="1800" dirty="0" smtClean="0"/>
              <a:t>Expiration (Exhalation), the process of expelling air from the lungs</a:t>
            </a:r>
          </a:p>
          <a:p>
            <a:pPr lvl="1">
              <a:lnSpc>
                <a:spcPct val="90000"/>
              </a:lnSpc>
              <a:buFont typeface="Wingdings" charset="2"/>
              <a:buChar char=""/>
            </a:pPr>
            <a:r>
              <a:rPr lang="en-US" sz="1800" dirty="0" smtClean="0"/>
              <a:t>Ventilation is required for respiration to occur</a:t>
            </a:r>
          </a:p>
          <a:p>
            <a:pPr lvl="1">
              <a:lnSpc>
                <a:spcPct val="90000"/>
              </a:lnSpc>
              <a:buFont typeface="Wingdings" charset="2"/>
              <a:buChar char=""/>
            </a:pPr>
            <a:r>
              <a:rPr lang="en-US" sz="1800" dirty="0" smtClean="0"/>
              <a:t>External respiration happens when oxygen and carbon dioxide are exchanged between the blood and the air in the lungs</a:t>
            </a:r>
          </a:p>
          <a:p>
            <a:pPr lvl="1">
              <a:lnSpc>
                <a:spcPct val="90000"/>
              </a:lnSpc>
              <a:buFont typeface="Wingdings" charset="2"/>
              <a:buChar char=""/>
            </a:pPr>
            <a:r>
              <a:rPr lang="en-US" sz="1800" dirty="0" smtClean="0"/>
              <a:t>Internal respiration happens when gases are exchanged between the blood and the body cells</a:t>
            </a: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Spirometry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 sz="1800" dirty="0" smtClean="0"/>
              <a:t>Use of instrumentation to determine basic pulmonary volumes and pulmonary capacities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Pulmonary Volumes </a:t>
            </a:r>
          </a:p>
          <a:p>
            <a:pPr lvl="1"/>
            <a:r>
              <a:rPr lang="en-US" dirty="0" smtClean="0"/>
              <a:t>Amount of air moved in and out of the respiratory tract during the respiratory cycle (mL/L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521" y="5733256"/>
            <a:ext cx="1864960" cy="80164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730" y="3972148"/>
            <a:ext cx="3759349" cy="220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43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327" y="620688"/>
            <a:ext cx="7514035" cy="57017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Why do we need Spirometry?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3232" y="1798232"/>
            <a:ext cx="6763887" cy="4655104"/>
          </a:xfrm>
        </p:spPr>
        <p:txBody>
          <a:bodyPr>
            <a:normAutofit/>
          </a:bodyPr>
          <a:lstStyle/>
          <a:p>
            <a:r>
              <a:rPr lang="en-GB" sz="2200" dirty="0" smtClean="0"/>
              <a:t>To determine the amount of pulmonary impairment that there may be clients or people that you are dealing with on a day to day basis</a:t>
            </a:r>
          </a:p>
          <a:p>
            <a:r>
              <a:rPr lang="en-GB" sz="2200" dirty="0" smtClean="0"/>
              <a:t>To assess if medications are being effective?</a:t>
            </a:r>
          </a:p>
          <a:p>
            <a:r>
              <a:rPr lang="en-GB" sz="2200" dirty="0" smtClean="0"/>
              <a:t>To assess at risk groups?</a:t>
            </a:r>
          </a:p>
          <a:p>
            <a:endParaRPr lang="en-GB" sz="2200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5566812"/>
            <a:ext cx="1864960" cy="80164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73426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327" y="620688"/>
            <a:ext cx="7514035" cy="57017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Pulmonary Volumes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3232" y="1494545"/>
            <a:ext cx="6763887" cy="5363455"/>
          </a:xfrm>
        </p:spPr>
        <p:txBody>
          <a:bodyPr>
            <a:normAutofit fontScale="92500" lnSpcReduction="20000"/>
          </a:bodyPr>
          <a:lstStyle/>
          <a:p>
            <a:r>
              <a:rPr lang="en-GB" sz="2200" dirty="0" smtClean="0"/>
              <a:t>Tidal Volume</a:t>
            </a:r>
          </a:p>
          <a:p>
            <a:pPr lvl="1"/>
            <a:r>
              <a:rPr lang="en-GB" sz="2000" dirty="0" smtClean="0"/>
              <a:t>Volume of air moved in and out of lungs during normal breathing (</a:t>
            </a:r>
            <a:r>
              <a:rPr lang="en-GB" sz="2000" dirty="0" err="1" smtClean="0"/>
              <a:t>approx</a:t>
            </a:r>
            <a:r>
              <a:rPr lang="en-GB" sz="2000" dirty="0" smtClean="0"/>
              <a:t> 0.5L)</a:t>
            </a:r>
          </a:p>
          <a:p>
            <a:pPr lvl="1"/>
            <a:endParaRPr lang="en-GB" sz="2000" dirty="0" smtClean="0"/>
          </a:p>
          <a:p>
            <a:r>
              <a:rPr lang="en-GB" sz="2200" dirty="0" smtClean="0"/>
              <a:t>Expiratory Reserve Volume</a:t>
            </a:r>
          </a:p>
          <a:p>
            <a:pPr lvl="1"/>
            <a:r>
              <a:rPr lang="en-GB" sz="2000" dirty="0" smtClean="0"/>
              <a:t>Amount of air that can be forcibly expired after a normal expiration (</a:t>
            </a:r>
            <a:r>
              <a:rPr lang="en-GB" sz="2000" dirty="0" err="1" smtClean="0"/>
              <a:t>approx</a:t>
            </a:r>
            <a:r>
              <a:rPr lang="en-GB" sz="2000" dirty="0" smtClean="0"/>
              <a:t> 1.1L)</a:t>
            </a:r>
            <a:endParaRPr lang="en-GB" sz="2000" dirty="0"/>
          </a:p>
          <a:p>
            <a:r>
              <a:rPr lang="en-GB" sz="2200" dirty="0" smtClean="0"/>
              <a:t>Vital Capacity	</a:t>
            </a:r>
          </a:p>
          <a:p>
            <a:pPr lvl="1"/>
            <a:r>
              <a:rPr lang="en-GB" sz="2000" dirty="0" err="1" smtClean="0"/>
              <a:t>Amoun</a:t>
            </a:r>
            <a:r>
              <a:rPr lang="en-GB" sz="2000" dirty="0" smtClean="0"/>
              <a:t> of expired air that can be expired after a forceful inspiration (</a:t>
            </a:r>
            <a:r>
              <a:rPr lang="en-GB" sz="2000" dirty="0" err="1" smtClean="0"/>
              <a:t>approx</a:t>
            </a:r>
            <a:r>
              <a:rPr lang="en-GB" sz="2000" dirty="0" smtClean="0"/>
              <a:t> 4.6L)</a:t>
            </a:r>
          </a:p>
          <a:p>
            <a:r>
              <a:rPr lang="en-GB" sz="2200" b="1" dirty="0" smtClean="0"/>
              <a:t>Forced </a:t>
            </a:r>
            <a:r>
              <a:rPr lang="en-GB" sz="2200" b="1" dirty="0"/>
              <a:t>Expiratory Volume (FEV</a:t>
            </a:r>
            <a:r>
              <a:rPr lang="en-GB" sz="2200" b="1" baseline="-25000" dirty="0"/>
              <a:t>1</a:t>
            </a:r>
            <a:r>
              <a:rPr lang="en-GB" sz="2200" b="1" dirty="0" smtClean="0"/>
              <a:t>) &amp; Forced Vital Capacity</a:t>
            </a:r>
          </a:p>
          <a:p>
            <a:pPr lvl="1"/>
            <a:r>
              <a:rPr lang="en-GB" sz="1800" b="1" dirty="0" smtClean="0"/>
              <a:t>It </a:t>
            </a:r>
            <a:r>
              <a:rPr lang="en-GB" sz="1800" b="1" dirty="0"/>
              <a:t>measures how much air a person can exhale during a forced </a:t>
            </a:r>
            <a:r>
              <a:rPr lang="en-GB" sz="1800" b="1" dirty="0" smtClean="0"/>
              <a:t>breath.  FVC is the amount of air expired in FEV test.</a:t>
            </a:r>
            <a:endParaRPr lang="en-GB" sz="2000" b="1" dirty="0" smtClean="0"/>
          </a:p>
          <a:p>
            <a:r>
              <a:rPr lang="en-GB" sz="2200" dirty="0" smtClean="0"/>
              <a:t>Inspiratory Reserve Volume</a:t>
            </a:r>
          </a:p>
          <a:p>
            <a:pPr lvl="1"/>
            <a:r>
              <a:rPr lang="en-GB" sz="2000" dirty="0" smtClean="0"/>
              <a:t>Inspiratory reserve volume is the amount of air that can be forcibly inspired after normal inspiration (</a:t>
            </a:r>
            <a:r>
              <a:rPr lang="en-GB" sz="2000" dirty="0" err="1" smtClean="0"/>
              <a:t>approx</a:t>
            </a:r>
            <a:r>
              <a:rPr lang="en-GB" sz="2000" dirty="0" smtClean="0"/>
              <a:t> 3L)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59" y="692904"/>
            <a:ext cx="1864960" cy="80164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40702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of Spirometer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Switch machine on</a:t>
            </a:r>
          </a:p>
          <a:p>
            <a:r>
              <a:rPr lang="en-GB" dirty="0" smtClean="0"/>
              <a:t>Input relevant data (</a:t>
            </a:r>
            <a:r>
              <a:rPr lang="en-GB" dirty="0" err="1" smtClean="0"/>
              <a:t>Arthropometric</a:t>
            </a:r>
            <a:r>
              <a:rPr lang="en-GB" dirty="0" smtClean="0"/>
              <a:t>)</a:t>
            </a:r>
          </a:p>
          <a:p>
            <a:r>
              <a:rPr lang="en-GB" dirty="0" smtClean="0"/>
              <a:t>Use a new mouthpiece between clients</a:t>
            </a:r>
          </a:p>
          <a:p>
            <a:r>
              <a:rPr lang="en-GB" dirty="0" smtClean="0"/>
              <a:t>Apply nose clip</a:t>
            </a:r>
          </a:p>
          <a:p>
            <a:r>
              <a:rPr lang="en-GB" dirty="0" smtClean="0"/>
              <a:t>Take a deep breath in and EXPIRE fully with lips placed firmly around the mouthpiece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59" y="692904"/>
            <a:ext cx="1864960" cy="80164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875409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666" y="2996952"/>
            <a:ext cx="6833670" cy="1314449"/>
          </a:xfrm>
        </p:spPr>
        <p:txBody>
          <a:bodyPr>
            <a:normAutofit fontScale="90000"/>
          </a:bodyPr>
          <a:lstStyle/>
          <a:p>
            <a:r>
              <a:rPr lang="en-US" sz="2200" dirty="0" smtClean="0"/>
              <a:t>After getting your baselines, repeat the </a:t>
            </a:r>
            <a:r>
              <a:rPr lang="en-US" sz="2200" dirty="0" smtClean="0"/>
              <a:t>test after jogging on the spot for 1 minute.  </a:t>
            </a:r>
            <a:r>
              <a:rPr lang="en-US" sz="2200" dirty="0" smtClean="0"/>
              <a:t>What result are you expecting to see?</a:t>
            </a:r>
            <a:br>
              <a:rPr lang="en-US" sz="2200" dirty="0" smtClean="0"/>
            </a:br>
            <a:r>
              <a:rPr lang="en-US" sz="2200" dirty="0"/>
              <a:t/>
            </a:r>
            <a:br>
              <a:rPr lang="en-US" sz="2200" dirty="0"/>
            </a:br>
            <a:r>
              <a:rPr lang="en-US" sz="2200" dirty="0" smtClean="0"/>
              <a:t>Record all your results on the excel document under a separate TAB</a:t>
            </a:r>
            <a:br>
              <a:rPr lang="en-US" sz="2200" dirty="0" smtClean="0"/>
            </a:br>
            <a:r>
              <a:rPr lang="en-US" dirty="0"/>
              <a:t/>
            </a:r>
            <a:br>
              <a:rPr lang="en-US" dirty="0"/>
            </a:b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576" y="656159"/>
            <a:ext cx="6840760" cy="1152128"/>
          </a:xfrm>
          <a:prstGeom prst="rect">
            <a:avLst/>
          </a:prstGeom>
          <a:effectLst/>
        </p:spPr>
        <p:txBody>
          <a:bodyPr vert="horz" lIns="68580" tIns="34290" rIns="68580" bIns="34290" rtlCol="0" anchor="ctr"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700" dirty="0"/>
              <a:t>Task </a:t>
            </a:r>
            <a:r>
              <a:rPr lang="en-US" sz="3000" dirty="0"/>
              <a:t/>
            </a:r>
            <a:br>
              <a:rPr lang="en-US" sz="3000" dirty="0"/>
            </a:br>
            <a:endParaRPr lang="en-GB" sz="3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432" y="5805264"/>
            <a:ext cx="1864960" cy="80164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8670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23C5FE65-18CC-4A65-9EBC-B05E331504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View</Template>
  <TotalTime>1728</TotalTime>
  <Words>317</Words>
  <Application>Microsoft Office PowerPoint</Application>
  <PresentationFormat>On-screen Show (4:3)</PresentationFormat>
  <Paragraphs>43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ＭＳ Ｐゴシック</vt:lpstr>
      <vt:lpstr>Arial</vt:lpstr>
      <vt:lpstr>Calibri</vt:lpstr>
      <vt:lpstr>Century Schoolbook</vt:lpstr>
      <vt:lpstr>Verdana</vt:lpstr>
      <vt:lpstr>Wingdings</vt:lpstr>
      <vt:lpstr>Wingdings 2</vt:lpstr>
      <vt:lpstr>View</vt:lpstr>
      <vt:lpstr>Human Anatomy &amp; Physiology  Practical – Spirometry/ Baseline Respiratory Function</vt:lpstr>
      <vt:lpstr>Learning Objectives</vt:lpstr>
      <vt:lpstr>Practical - Respiratory</vt:lpstr>
      <vt:lpstr>Spirometry</vt:lpstr>
      <vt:lpstr>Why do we need Spirometry? </vt:lpstr>
      <vt:lpstr>Pulmonary Volumes</vt:lpstr>
      <vt:lpstr>Use of Spirometer </vt:lpstr>
      <vt:lpstr>After getting your baselines, repeat the test after jogging on the spot for 1 minute.  What result are you expecting to see?  Record all your results on the excel document under a separate TAB 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Human Anatomy &amp; Physiology – Overview</dc:title>
  <dc:creator>Daniel Martin</dc:creator>
  <cp:lastModifiedBy>Daniel Martin</cp:lastModifiedBy>
  <cp:revision>83</cp:revision>
  <cp:lastPrinted>2017-10-06T10:07:38Z</cp:lastPrinted>
  <dcterms:created xsi:type="dcterms:W3CDTF">2016-09-15T12:23:08Z</dcterms:created>
  <dcterms:modified xsi:type="dcterms:W3CDTF">2019-10-30T16:24:12Z</dcterms:modified>
</cp:coreProperties>
</file>