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f" ContentType="image/tif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41"/>
  </p:notesMasterIdLst>
  <p:sldIdLst>
    <p:sldId id="256" r:id="rId2"/>
    <p:sldId id="326" r:id="rId3"/>
    <p:sldId id="313" r:id="rId4"/>
    <p:sldId id="314" r:id="rId5"/>
    <p:sldId id="311" r:id="rId6"/>
    <p:sldId id="327" r:id="rId7"/>
    <p:sldId id="315" r:id="rId8"/>
    <p:sldId id="328" r:id="rId9"/>
    <p:sldId id="334" r:id="rId10"/>
    <p:sldId id="316" r:id="rId11"/>
    <p:sldId id="298" r:id="rId12"/>
    <p:sldId id="312" r:id="rId13"/>
    <p:sldId id="299" r:id="rId14"/>
    <p:sldId id="318" r:id="rId15"/>
    <p:sldId id="319" r:id="rId16"/>
    <p:sldId id="329" r:id="rId17"/>
    <p:sldId id="317" r:id="rId18"/>
    <p:sldId id="335" r:id="rId19"/>
    <p:sldId id="301" r:id="rId20"/>
    <p:sldId id="300" r:id="rId21"/>
    <p:sldId id="320" r:id="rId22"/>
    <p:sldId id="321" r:id="rId23"/>
    <p:sldId id="322" r:id="rId24"/>
    <p:sldId id="323" r:id="rId25"/>
    <p:sldId id="303" r:id="rId26"/>
    <p:sldId id="305" r:id="rId27"/>
    <p:sldId id="339" r:id="rId28"/>
    <p:sldId id="330" r:id="rId29"/>
    <p:sldId id="324" r:id="rId30"/>
    <p:sldId id="336" r:id="rId31"/>
    <p:sldId id="337" r:id="rId32"/>
    <p:sldId id="338" r:id="rId33"/>
    <p:sldId id="309" r:id="rId34"/>
    <p:sldId id="310" r:id="rId35"/>
    <p:sldId id="325" r:id="rId36"/>
    <p:sldId id="331" r:id="rId37"/>
    <p:sldId id="332" r:id="rId38"/>
    <p:sldId id="333" r:id="rId39"/>
    <p:sldId id="296" r:id="rId4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7798" autoAdjust="0"/>
  </p:normalViewPr>
  <p:slideViewPr>
    <p:cSldViewPr snapToGrid="0" snapToObjects="1">
      <p:cViewPr>
        <p:scale>
          <a:sx n="75" d="100"/>
          <a:sy n="75" d="100"/>
        </p:scale>
        <p:origin x="-1422" y="-7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0" Type="http://schemas.openxmlformats.org/officeDocument/2006/relationships/slide" Target="slides/slide19.xml"/><Relationship Id="rId41"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01589B9-7201-41BB-BB6C-CE6490D5B4E0}" type="datetimeFigureOut">
              <a:rPr lang="en-US" smtClean="0"/>
              <a:pPr/>
              <a:t>9/30/2015</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7970ACC-877F-4D3B-8A93-B8BA4EA78D53}" type="slidenum">
              <a:rPr lang="en-GB" smtClean="0"/>
              <a:pPr/>
              <a:t>‹#›</a:t>
            </a:fld>
            <a:endParaRPr lang="en-GB"/>
          </a:p>
        </p:txBody>
      </p:sp>
    </p:spTree>
    <p:extLst>
      <p:ext uri="{BB962C8B-B14F-4D97-AF65-F5344CB8AC3E}">
        <p14:creationId xmlns:p14="http://schemas.microsoft.com/office/powerpoint/2010/main" val="13836461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latin typeface="+mn-lt"/>
                <a:ea typeface="+mn-ea"/>
                <a:cs typeface="+mn-cs"/>
              </a:rPr>
              <a:t>The IEEE 802.11 committee and the Wi-Fi Alliance have diligently worked to make wireless equipment standardized and interoperable.</a:t>
            </a:r>
            <a:endParaRPr lang="en-US"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4</a:t>
            </a:fld>
            <a:endParaRPr lang="en-GB"/>
          </a:p>
        </p:txBody>
      </p:sp>
    </p:spTree>
    <p:extLst>
      <p:ext uri="{BB962C8B-B14F-4D97-AF65-F5344CB8AC3E}">
        <p14:creationId xmlns:p14="http://schemas.microsoft.com/office/powerpoint/2010/main" val="34168821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Other benefits</a:t>
            </a:r>
          </a:p>
        </p:txBody>
      </p:sp>
      <p:sp>
        <p:nvSpPr>
          <p:cNvPr id="4" name="Slide Number Placeholder 3"/>
          <p:cNvSpPr>
            <a:spLocks noGrp="1"/>
          </p:cNvSpPr>
          <p:nvPr>
            <p:ph type="sldNum" sz="quarter" idx="10"/>
          </p:nvPr>
        </p:nvSpPr>
        <p:spPr/>
        <p:txBody>
          <a:bodyPr/>
          <a:lstStyle/>
          <a:p>
            <a:fld id="{97970ACC-877F-4D3B-8A93-B8BA4EA78D53}" type="slidenum">
              <a:rPr lang="en-GB" smtClean="0"/>
              <a:pPr/>
              <a:t>5</a:t>
            </a:fld>
            <a:endParaRPr lang="en-GB"/>
          </a:p>
        </p:txBody>
      </p:sp>
    </p:spTree>
    <p:extLst>
      <p:ext uri="{BB962C8B-B14F-4D97-AF65-F5344CB8AC3E}">
        <p14:creationId xmlns:p14="http://schemas.microsoft.com/office/powerpoint/2010/main" val="23312174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mtClean="0"/>
              <a:t>Other benefits</a:t>
            </a:r>
          </a:p>
        </p:txBody>
      </p:sp>
      <p:sp>
        <p:nvSpPr>
          <p:cNvPr id="4" name="Slide Number Placeholder 3"/>
          <p:cNvSpPr>
            <a:spLocks noGrp="1"/>
          </p:cNvSpPr>
          <p:nvPr>
            <p:ph type="sldNum" sz="quarter" idx="10"/>
          </p:nvPr>
        </p:nvSpPr>
        <p:spPr/>
        <p:txBody>
          <a:bodyPr/>
          <a:lstStyle/>
          <a:p>
            <a:fld id="{97970ACC-877F-4D3B-8A93-B8BA4EA78D53}" type="slidenum">
              <a:rPr lang="en-GB" smtClean="0"/>
              <a:pPr/>
              <a:t>6</a:t>
            </a:fld>
            <a:endParaRPr lang="en-GB"/>
          </a:p>
        </p:txBody>
      </p:sp>
    </p:spTree>
    <p:extLst>
      <p:ext uri="{BB962C8B-B14F-4D97-AF65-F5344CB8AC3E}">
        <p14:creationId xmlns:p14="http://schemas.microsoft.com/office/powerpoint/2010/main" val="23312174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smtClean="0">
                <a:solidFill>
                  <a:schemeClr val="tx1"/>
                </a:solidFill>
                <a:latin typeface="+mn-lt"/>
                <a:ea typeface="+mn-ea"/>
                <a:cs typeface="+mn-cs"/>
              </a:rPr>
              <a:t>The 2.4-GHz range is probably the most widely used frequency range </a:t>
            </a:r>
            <a:r>
              <a:rPr lang="en-GB" sz="1200" b="0" i="0" u="none" strike="noStrike" kern="1200" baseline="0" dirty="0" err="1" smtClean="0">
                <a:solidFill>
                  <a:schemeClr val="tx1"/>
                </a:solidFill>
                <a:latin typeface="+mn-lt"/>
                <a:ea typeface="+mn-ea"/>
                <a:cs typeface="+mn-cs"/>
              </a:rPr>
              <a:t>inWLANs</a:t>
            </a:r>
            <a:r>
              <a:rPr lang="en-GB" sz="1200" b="0" i="0" u="none" strike="noStrike" kern="1200" baseline="0" dirty="0" smtClean="0">
                <a:solidFill>
                  <a:schemeClr val="tx1"/>
                </a:solidFill>
                <a:latin typeface="+mn-lt"/>
                <a:ea typeface="+mn-ea"/>
                <a:cs typeface="+mn-cs"/>
              </a:rPr>
              <a:t>. It is used by the 802.11, 802.11b, 802.11g, and 802.11n IEEE standards. The 2.4-GHz frequency</a:t>
            </a:r>
          </a:p>
          <a:p>
            <a:r>
              <a:rPr lang="en-GB" sz="1200" b="0" i="0" u="none" strike="noStrike" kern="1200" baseline="0" dirty="0" smtClean="0">
                <a:solidFill>
                  <a:schemeClr val="tx1"/>
                </a:solidFill>
                <a:latin typeface="+mn-lt"/>
                <a:ea typeface="+mn-ea"/>
                <a:cs typeface="+mn-cs"/>
              </a:rPr>
              <a:t>range that can be used </a:t>
            </a:r>
            <a:r>
              <a:rPr lang="en-GB" sz="1200" b="0" i="0" u="none" strike="noStrike" kern="1200" baseline="0" dirty="0" err="1" smtClean="0">
                <a:solidFill>
                  <a:schemeClr val="tx1"/>
                </a:solidFill>
                <a:latin typeface="+mn-lt"/>
                <a:ea typeface="+mn-ea"/>
                <a:cs typeface="+mn-cs"/>
              </a:rPr>
              <a:t>byWLANs</a:t>
            </a:r>
            <a:r>
              <a:rPr lang="en-GB" sz="1200" b="0" i="0" u="none" strike="noStrike" kern="1200" baseline="0" dirty="0" smtClean="0">
                <a:solidFill>
                  <a:schemeClr val="tx1"/>
                </a:solidFill>
                <a:latin typeface="+mn-lt"/>
                <a:ea typeface="+mn-ea"/>
                <a:cs typeface="+mn-cs"/>
              </a:rPr>
              <a:t> is subdivided into channels that range from 2.4000 to 2.4835 GHz. The United States has 11 channels, and each channel is 22-MHz wide. Some</a:t>
            </a:r>
          </a:p>
          <a:p>
            <a:r>
              <a:rPr lang="en-GB" sz="1200" b="0" i="0" u="none" strike="noStrike" kern="1200" baseline="0" dirty="0" smtClean="0">
                <a:solidFill>
                  <a:schemeClr val="tx1"/>
                </a:solidFill>
                <a:latin typeface="+mn-lt"/>
                <a:ea typeface="+mn-ea"/>
                <a:cs typeface="+mn-cs"/>
              </a:rPr>
              <a:t>channels overlap with others and cause interference.</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7</a:t>
            </a:fld>
            <a:endParaRPr lang="en-GB"/>
          </a:p>
        </p:txBody>
      </p:sp>
    </p:spTree>
    <p:extLst>
      <p:ext uri="{BB962C8B-B14F-4D97-AF65-F5344CB8AC3E}">
        <p14:creationId xmlns:p14="http://schemas.microsoft.com/office/powerpoint/2010/main" val="31104936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There is also Infrared (IR)</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8</a:t>
            </a:fld>
            <a:endParaRPr lang="en-GB"/>
          </a:p>
        </p:txBody>
      </p:sp>
    </p:spTree>
    <p:extLst>
      <p:ext uri="{BB962C8B-B14F-4D97-AF65-F5344CB8AC3E}">
        <p14:creationId xmlns:p14="http://schemas.microsoft.com/office/powerpoint/2010/main" val="4078200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buFontTx/>
              <a:buNone/>
            </a:pPr>
            <a:r>
              <a:rPr lang="en-US" altLang="en-US" b="1" i="0" dirty="0" smtClean="0">
                <a:solidFill>
                  <a:srgbClr val="000000"/>
                </a:solidFill>
              </a:rPr>
              <a:t>Physical Layer:</a:t>
            </a:r>
          </a:p>
          <a:p>
            <a:pPr>
              <a:lnSpc>
                <a:spcPct val="90000"/>
              </a:lnSpc>
            </a:pPr>
            <a:r>
              <a:rPr lang="en-US" altLang="en-US" i="0" dirty="0" smtClean="0">
                <a:solidFill>
                  <a:srgbClr val="000000"/>
                </a:solidFill>
              </a:rPr>
              <a:t>The wireless </a:t>
            </a:r>
            <a:r>
              <a:rPr lang="en-US" altLang="en-US" b="1" i="0" dirty="0" smtClean="0">
                <a:solidFill>
                  <a:srgbClr val="000000"/>
                </a:solidFill>
              </a:rPr>
              <a:t>NIC</a:t>
            </a:r>
            <a:r>
              <a:rPr lang="en-US" altLang="en-US" i="0" dirty="0" smtClean="0">
                <a:solidFill>
                  <a:srgbClr val="000000"/>
                </a:solidFill>
              </a:rPr>
              <a:t> takes </a:t>
            </a:r>
            <a:r>
              <a:rPr lang="en-US" altLang="en-US" b="1" i="0" dirty="0" smtClean="0">
                <a:solidFill>
                  <a:srgbClr val="000000"/>
                </a:solidFill>
              </a:rPr>
              <a:t>frames</a:t>
            </a:r>
            <a:r>
              <a:rPr lang="en-US" altLang="en-US" i="0" dirty="0" smtClean="0">
                <a:solidFill>
                  <a:srgbClr val="000000"/>
                </a:solidFill>
              </a:rPr>
              <a:t> of data from the link layer, scrambles the data in a predetermined way, then uses the modified data stream to modulate a </a:t>
            </a:r>
            <a:r>
              <a:rPr lang="en-US" altLang="en-US" b="1" i="0" dirty="0" smtClean="0">
                <a:solidFill>
                  <a:srgbClr val="000000"/>
                </a:solidFill>
              </a:rPr>
              <a:t>radio carrier signal</a:t>
            </a:r>
            <a:r>
              <a:rPr lang="en-US" altLang="en-US" i="0" dirty="0" smtClean="0">
                <a:solidFill>
                  <a:srgbClr val="000000"/>
                </a:solidFill>
              </a:rPr>
              <a:t>.</a:t>
            </a:r>
            <a:r>
              <a:rPr lang="en-US" altLang="en-US" dirty="0" smtClean="0">
                <a:solidFill>
                  <a:srgbClr val="000000"/>
                </a:solidFill>
              </a:rPr>
              <a:t> </a:t>
            </a:r>
          </a:p>
          <a:p>
            <a:pPr>
              <a:lnSpc>
                <a:spcPct val="90000"/>
              </a:lnSpc>
              <a:buFontTx/>
              <a:buNone/>
            </a:pPr>
            <a:r>
              <a:rPr lang="en-US" altLang="en-US" b="1" i="0" dirty="0" smtClean="0">
                <a:solidFill>
                  <a:srgbClr val="000000"/>
                </a:solidFill>
              </a:rPr>
              <a:t>Data Link Layer:</a:t>
            </a:r>
          </a:p>
          <a:p>
            <a:pPr>
              <a:lnSpc>
                <a:spcPct val="90000"/>
              </a:lnSpc>
            </a:pPr>
            <a:r>
              <a:rPr lang="en-US" altLang="en-US" i="0" dirty="0" smtClean="0">
                <a:solidFill>
                  <a:srgbClr val="000000"/>
                </a:solidFill>
              </a:rPr>
              <a:t>Uses </a:t>
            </a:r>
            <a:r>
              <a:rPr lang="en-US" altLang="en-US" b="1" i="0" dirty="0" smtClean="0">
                <a:solidFill>
                  <a:srgbClr val="000000"/>
                </a:solidFill>
              </a:rPr>
              <a:t>C</a:t>
            </a:r>
            <a:r>
              <a:rPr lang="en-US" altLang="en-US" i="0" dirty="0" smtClean="0">
                <a:solidFill>
                  <a:srgbClr val="000000"/>
                </a:solidFill>
              </a:rPr>
              <a:t>arriers-</a:t>
            </a:r>
            <a:r>
              <a:rPr lang="en-US" altLang="en-US" b="1" i="0" dirty="0" smtClean="0">
                <a:solidFill>
                  <a:srgbClr val="000000"/>
                </a:solidFill>
              </a:rPr>
              <a:t>S</a:t>
            </a:r>
            <a:r>
              <a:rPr lang="en-US" altLang="en-US" i="0" dirty="0" smtClean="0">
                <a:solidFill>
                  <a:srgbClr val="000000"/>
                </a:solidFill>
              </a:rPr>
              <a:t>ense-</a:t>
            </a:r>
            <a:r>
              <a:rPr lang="en-US" altLang="en-US" b="1" i="0" dirty="0" smtClean="0">
                <a:solidFill>
                  <a:srgbClr val="000000"/>
                </a:solidFill>
              </a:rPr>
              <a:t>M</a:t>
            </a:r>
            <a:r>
              <a:rPr lang="en-US" altLang="en-US" i="0" dirty="0" smtClean="0">
                <a:solidFill>
                  <a:srgbClr val="000000"/>
                </a:solidFill>
              </a:rPr>
              <a:t>ultiple-</a:t>
            </a:r>
            <a:r>
              <a:rPr lang="en-US" altLang="en-US" b="1" i="0" dirty="0" smtClean="0">
                <a:solidFill>
                  <a:srgbClr val="000000"/>
                </a:solidFill>
              </a:rPr>
              <a:t>A</a:t>
            </a:r>
            <a:r>
              <a:rPr lang="en-US" altLang="en-US" i="0" dirty="0" smtClean="0">
                <a:solidFill>
                  <a:srgbClr val="000000"/>
                </a:solidFill>
              </a:rPr>
              <a:t>ccess with </a:t>
            </a:r>
            <a:r>
              <a:rPr lang="en-US" altLang="en-US" b="1" i="0" dirty="0" smtClean="0">
                <a:solidFill>
                  <a:srgbClr val="000000"/>
                </a:solidFill>
              </a:rPr>
              <a:t>C</a:t>
            </a:r>
            <a:r>
              <a:rPr lang="en-US" altLang="en-US" i="0" dirty="0" smtClean="0">
                <a:solidFill>
                  <a:srgbClr val="000000"/>
                </a:solidFill>
              </a:rPr>
              <a:t>ollision </a:t>
            </a:r>
            <a:r>
              <a:rPr lang="en-US" altLang="en-US" b="1" i="0" dirty="0" smtClean="0">
                <a:solidFill>
                  <a:srgbClr val="000000"/>
                </a:solidFill>
              </a:rPr>
              <a:t>A</a:t>
            </a:r>
            <a:r>
              <a:rPr lang="en-US" altLang="en-US" i="0" dirty="0" smtClean="0">
                <a:solidFill>
                  <a:srgbClr val="000000"/>
                </a:solidFill>
              </a:rPr>
              <a:t>voidance</a:t>
            </a:r>
            <a:r>
              <a:rPr lang="en-US" altLang="en-US" dirty="0" smtClean="0">
                <a:solidFill>
                  <a:srgbClr val="000000"/>
                </a:solidFill>
              </a:rPr>
              <a:t> </a:t>
            </a:r>
            <a:r>
              <a:rPr lang="en-US" altLang="en-US" i="0" dirty="0" smtClean="0">
                <a:solidFill>
                  <a:srgbClr val="000000"/>
                </a:solidFill>
              </a:rPr>
              <a:t>(CSMA/CA).</a:t>
            </a:r>
            <a:r>
              <a:rPr lang="en-US" altLang="en-US" i="0" dirty="0" smtClean="0"/>
              <a:t> </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10</a:t>
            </a:fld>
            <a:endParaRPr lang="en-GB"/>
          </a:p>
        </p:txBody>
      </p:sp>
    </p:spTree>
    <p:extLst>
      <p:ext uri="{BB962C8B-B14F-4D97-AF65-F5344CB8AC3E}">
        <p14:creationId xmlns:p14="http://schemas.microsoft.com/office/powerpoint/2010/main" val="28119208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Wireless signals are electromagnetic</a:t>
            </a:r>
            <a:r>
              <a:rPr lang="en-US" baseline="0" dirty="0" smtClean="0"/>
              <a:t> waves which can travel through space. </a:t>
            </a:r>
          </a:p>
          <a:p>
            <a:r>
              <a:rPr lang="en-US" baseline="0" dirty="0" smtClean="0"/>
              <a:t>The ability of radio waves to pass through walls and cover great distance makes wireless a versatile way to built a network.</a:t>
            </a:r>
          </a:p>
          <a:p>
            <a:r>
              <a:rPr lang="en-US" sz="1200" kern="1200" dirty="0" smtClean="0">
                <a:solidFill>
                  <a:schemeClr val="tx1"/>
                </a:solidFill>
                <a:latin typeface="+mn-lt"/>
                <a:ea typeface="+mn-ea"/>
                <a:cs typeface="+mn-cs"/>
              </a:rPr>
              <a:t>All of these waves travel at the speed of light, c = 299,792,458 meters per second, in a vacuum. This speed might more accurately be called the speed of electromagnetic waves.</a:t>
            </a:r>
          </a:p>
          <a:p>
            <a:r>
              <a:rPr lang="en-US" sz="1200" kern="1200" dirty="0" smtClean="0">
                <a:solidFill>
                  <a:schemeClr val="tx1"/>
                </a:solidFill>
                <a:latin typeface="+mn-lt"/>
                <a:ea typeface="+mn-ea"/>
                <a:cs typeface="+mn-cs"/>
              </a:rPr>
              <a:t>The primary difference among different electromagnetic waves is their frequency. Low frequency electromagnetic waves have a long wavelength, while high frequency electromagnetic waves have a short wavelength. Wavelength represents the distance from one peak to the next on the sine wave.</a:t>
            </a:r>
          </a:p>
          <a:p>
            <a:endParaRPr lang="en-US" b="1" baseline="0" dirty="0" smtClean="0"/>
          </a:p>
          <a:p>
            <a:endParaRPr lang="en-US" baseline="0" dirty="0" smtClean="0"/>
          </a:p>
          <a:p>
            <a:endParaRPr lang="en-US" baseline="0" dirty="0" smtClean="0"/>
          </a:p>
          <a:p>
            <a:endParaRPr lang="en-US"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11</a:t>
            </a:fld>
            <a:endParaRPr lang="en-GB"/>
          </a:p>
        </p:txBody>
      </p:sp>
    </p:spTree>
    <p:extLst>
      <p:ext uri="{BB962C8B-B14F-4D97-AF65-F5344CB8AC3E}">
        <p14:creationId xmlns:p14="http://schemas.microsoft.com/office/powerpoint/2010/main" val="13188970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4499">
              <a:defRPr sz="2400">
                <a:solidFill>
                  <a:schemeClr val="tx1"/>
                </a:solidFill>
                <a:latin typeface="Arial" charset="0"/>
                <a:ea typeface="ＭＳ Ｐゴシック" charset="0"/>
              </a:defRPr>
            </a:lvl1pPr>
            <a:lvl2pPr marL="745848" indent="-286864" defTabSz="884499">
              <a:defRPr sz="2400">
                <a:solidFill>
                  <a:schemeClr val="tx1"/>
                </a:solidFill>
                <a:latin typeface="Arial" charset="0"/>
                <a:ea typeface="ＭＳ Ｐゴシック" charset="0"/>
              </a:defRPr>
            </a:lvl2pPr>
            <a:lvl3pPr marL="1147458" indent="-229492" defTabSz="884499">
              <a:defRPr sz="2400">
                <a:solidFill>
                  <a:schemeClr val="tx1"/>
                </a:solidFill>
                <a:latin typeface="Arial" charset="0"/>
                <a:ea typeface="ＭＳ Ｐゴシック" charset="0"/>
              </a:defRPr>
            </a:lvl3pPr>
            <a:lvl4pPr marL="1606441" indent="-229492" defTabSz="884499">
              <a:defRPr sz="2400">
                <a:solidFill>
                  <a:schemeClr val="tx1"/>
                </a:solidFill>
                <a:latin typeface="Arial" charset="0"/>
                <a:ea typeface="ＭＳ Ｐゴシック" charset="0"/>
              </a:defRPr>
            </a:lvl4pPr>
            <a:lvl5pPr marL="2065424" indent="-229492" defTabSz="884499">
              <a:defRPr sz="2400">
                <a:solidFill>
                  <a:schemeClr val="tx1"/>
                </a:solidFill>
                <a:latin typeface="Arial" charset="0"/>
                <a:ea typeface="ＭＳ Ｐゴシック" charset="0"/>
              </a:defRPr>
            </a:lvl5pPr>
            <a:lvl6pPr marL="2524407"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83390"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42373"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901356"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F11FCC65-3793-0842-9429-093B8392BB52}" type="slidenum">
              <a:rPr lang="en-US" sz="800"/>
              <a:pPr/>
              <a:t>13</a:t>
            </a:fld>
            <a:endParaRPr lang="en-US" sz="800"/>
          </a:p>
        </p:txBody>
      </p:sp>
      <p:sp>
        <p:nvSpPr>
          <p:cNvPr id="26627" name="Rectangle 2"/>
          <p:cNvSpPr>
            <a:spLocks noGrp="1" noRot="1" noChangeAspect="1" noChangeArrowheads="1" noTextEdit="1"/>
          </p:cNvSpPr>
          <p:nvPr>
            <p:ph type="sldImg"/>
          </p:nvPr>
        </p:nvSpPr>
        <p:spPr>
          <a:ln/>
        </p:spPr>
      </p:sp>
      <p:sp>
        <p:nvSpPr>
          <p:cNvPr id="266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t>Graphic 7.1.2.1</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smtClean="0"/>
          </a:p>
          <a:p>
            <a:r>
              <a:rPr lang="en-US" sz="1200" kern="1200" dirty="0" smtClean="0">
                <a:solidFill>
                  <a:schemeClr val="tx1"/>
                </a:solidFill>
                <a:latin typeface="+mn-lt"/>
                <a:ea typeface="+mn-ea"/>
                <a:cs typeface="+mn-cs"/>
              </a:rPr>
              <a:t>Cellular radio provides mobile telephone service by employing a network of cell sites distributed over a wide area. A cell site contains a radio transceiver and a base station controller.</a:t>
            </a:r>
          </a:p>
          <a:p>
            <a:endParaRPr lang="en-US" sz="1200" kern="1200" dirty="0" smtClean="0">
              <a:solidFill>
                <a:schemeClr val="tx1"/>
              </a:solidFill>
              <a:latin typeface="+mn-lt"/>
              <a:ea typeface="+mn-ea"/>
              <a:cs typeface="+mn-cs"/>
            </a:endParaRPr>
          </a:p>
          <a:p>
            <a:r>
              <a:rPr lang="en-US" sz="1200" kern="1200" dirty="0" smtClean="0">
                <a:solidFill>
                  <a:schemeClr val="tx1"/>
                </a:solidFill>
                <a:latin typeface="+mn-lt"/>
                <a:ea typeface="+mn-ea"/>
                <a:cs typeface="+mn-cs"/>
              </a:rPr>
              <a:t>The base station manages, transmits, and receives traffic from the mobile radios in its geographical area.</a:t>
            </a:r>
          </a:p>
          <a:p>
            <a:endParaRPr lang="en-US" dirty="0" smtClean="0"/>
          </a:p>
          <a:p>
            <a:r>
              <a:rPr lang="en-US" dirty="0" smtClean="0"/>
              <a:t>AMPS: Advanced Mobile Phone System</a:t>
            </a:r>
          </a:p>
          <a:p>
            <a:r>
              <a:rPr lang="en-US" dirty="0" smtClean="0"/>
              <a:t>CDPD:</a:t>
            </a:r>
            <a:r>
              <a:rPr lang="en-US" baseline="0" dirty="0" smtClean="0"/>
              <a:t> Cellular Digital Packet Data</a:t>
            </a:r>
          </a:p>
          <a:p>
            <a:r>
              <a:rPr lang="en-US" baseline="0" dirty="0" smtClean="0"/>
              <a:t>PCS: Personal communication System</a:t>
            </a:r>
          </a:p>
          <a:p>
            <a:r>
              <a:rPr lang="en-US" baseline="0" dirty="0" smtClean="0"/>
              <a:t>IMT: International Mobile Telephony</a:t>
            </a:r>
          </a:p>
          <a:p>
            <a:r>
              <a:rPr lang="en-US" baseline="0" dirty="0" smtClean="0"/>
              <a:t>3G: Third Generation</a:t>
            </a:r>
          </a:p>
          <a:p>
            <a:r>
              <a:rPr lang="en-US" baseline="0" dirty="0" smtClean="0"/>
              <a:t>UMTS: Universal Mobile Telecommunication System</a:t>
            </a:r>
          </a:p>
          <a:p>
            <a:endParaRPr lang="en-US" baseline="0" dirty="0" smtClean="0"/>
          </a:p>
          <a:p>
            <a:endParaRPr lang="en-US"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14</a:t>
            </a:fld>
            <a:endParaRPr lang="en-GB"/>
          </a:p>
        </p:txBody>
      </p:sp>
    </p:spTree>
    <p:extLst>
      <p:ext uri="{BB962C8B-B14F-4D97-AF65-F5344CB8AC3E}">
        <p14:creationId xmlns:p14="http://schemas.microsoft.com/office/powerpoint/2010/main" val="15495475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LMDS: Local multipoint distribution services</a:t>
            </a:r>
          </a:p>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MMDS: Multichannel multipoint distribution services</a:t>
            </a:r>
          </a:p>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OFDM: Orthogonal Frequency Division Multiplexing</a:t>
            </a:r>
          </a:p>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DSSS: direct sequence speed spectrum</a:t>
            </a:r>
          </a:p>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UNII: Unlicensed national information  </a:t>
            </a:r>
            <a:r>
              <a:rPr lang="en-US" dirty="0" err="1" smtClean="0"/>
              <a:t>infrastructurehopping</a:t>
            </a:r>
            <a:r>
              <a:rPr lang="en-US" baseline="0" dirty="0" smtClean="0"/>
              <a:t> speed spectrum.</a:t>
            </a:r>
            <a:endParaRPr lang="en-US"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FHSS: frequency hopping</a:t>
            </a:r>
            <a:r>
              <a:rPr lang="en-US" baseline="0" dirty="0" smtClean="0"/>
              <a:t> speed spectrum</a:t>
            </a:r>
            <a:endParaRPr lang="en-US"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LEO: low eart</a:t>
            </a:r>
            <a:r>
              <a:rPr lang="en-US" baseline="0" dirty="0" smtClean="0"/>
              <a:t>h orbiting</a:t>
            </a:r>
            <a:endParaRPr lang="en-US"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MEO: middle earth</a:t>
            </a:r>
            <a:r>
              <a:rPr lang="en-US" baseline="0" dirty="0" smtClean="0"/>
              <a:t> orbiting</a:t>
            </a:r>
            <a:endParaRPr lang="en-US"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GEO: geosynchronous</a:t>
            </a:r>
            <a:r>
              <a:rPr lang="en-US" baseline="0" dirty="0" smtClean="0"/>
              <a:t> earth orbiting</a:t>
            </a:r>
            <a:endParaRPr lang="en-US" dirty="0" smtClean="0"/>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smtClean="0"/>
          </a:p>
          <a:p>
            <a:endParaRPr lang="en-US"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15</a:t>
            </a:fld>
            <a:endParaRPr lang="en-GB"/>
          </a:p>
        </p:txBody>
      </p:sp>
    </p:spTree>
    <p:extLst>
      <p:ext uri="{BB962C8B-B14F-4D97-AF65-F5344CB8AC3E}">
        <p14:creationId xmlns:p14="http://schemas.microsoft.com/office/powerpoint/2010/main" val="156181248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smtClean="0">
                <a:solidFill>
                  <a:schemeClr val="tx1"/>
                </a:solidFill>
                <a:latin typeface="+mn-lt"/>
                <a:ea typeface="+mn-ea"/>
                <a:cs typeface="+mn-cs"/>
              </a:rPr>
              <a:t>Imagine that you are singing a song. Words are written on a sheet of music. If you just read the words, your tone is soft and does not travel far. To convey the words to a large</a:t>
            </a:r>
          </a:p>
          <a:p>
            <a:r>
              <a:rPr lang="en-GB" sz="1200" b="0" i="0" u="none" strike="noStrike" kern="1200" baseline="0" dirty="0" smtClean="0">
                <a:solidFill>
                  <a:schemeClr val="tx1"/>
                </a:solidFill>
                <a:latin typeface="+mn-lt"/>
                <a:ea typeface="+mn-ea"/>
                <a:cs typeface="+mn-cs"/>
              </a:rPr>
              <a:t>group, you use your vocal chords and modulation to send the words farther. While you are singing the song, you encode the written words into a waveform and let your vocal</a:t>
            </a:r>
          </a:p>
          <a:p>
            <a:r>
              <a:rPr lang="en-GB" sz="1200" b="0" i="0" u="none" strike="noStrike" kern="1200" baseline="0" dirty="0" smtClean="0">
                <a:solidFill>
                  <a:schemeClr val="tx1"/>
                </a:solidFill>
                <a:latin typeface="+mn-lt"/>
                <a:ea typeface="+mn-ea"/>
                <a:cs typeface="+mn-cs"/>
              </a:rPr>
              <a:t>cords modulate it. People hear you singing and decode the words to understand the meaning of the song.</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16</a:t>
            </a:fld>
            <a:endParaRPr lang="en-GB"/>
          </a:p>
        </p:txBody>
      </p:sp>
    </p:spTree>
    <p:extLst>
      <p:ext uri="{BB962C8B-B14F-4D97-AF65-F5344CB8AC3E}">
        <p14:creationId xmlns:p14="http://schemas.microsoft.com/office/powerpoint/2010/main" val="95890605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4499">
              <a:defRPr sz="2400">
                <a:solidFill>
                  <a:schemeClr val="tx1"/>
                </a:solidFill>
                <a:latin typeface="Arial" charset="0"/>
                <a:ea typeface="ＭＳ Ｐゴシック" charset="0"/>
              </a:defRPr>
            </a:lvl1pPr>
            <a:lvl2pPr marL="745848" indent="-286864" defTabSz="884499">
              <a:defRPr sz="2400">
                <a:solidFill>
                  <a:schemeClr val="tx1"/>
                </a:solidFill>
                <a:latin typeface="Arial" charset="0"/>
                <a:ea typeface="ＭＳ Ｐゴシック" charset="0"/>
              </a:defRPr>
            </a:lvl2pPr>
            <a:lvl3pPr marL="1147458" indent="-229492" defTabSz="884499">
              <a:defRPr sz="2400">
                <a:solidFill>
                  <a:schemeClr val="tx1"/>
                </a:solidFill>
                <a:latin typeface="Arial" charset="0"/>
                <a:ea typeface="ＭＳ Ｐゴシック" charset="0"/>
              </a:defRPr>
            </a:lvl3pPr>
            <a:lvl4pPr marL="1606441" indent="-229492" defTabSz="884499">
              <a:defRPr sz="2400">
                <a:solidFill>
                  <a:schemeClr val="tx1"/>
                </a:solidFill>
                <a:latin typeface="Arial" charset="0"/>
                <a:ea typeface="ＭＳ Ｐゴシック" charset="0"/>
              </a:defRPr>
            </a:lvl4pPr>
            <a:lvl5pPr marL="2065424" indent="-229492" defTabSz="884499">
              <a:defRPr sz="2400">
                <a:solidFill>
                  <a:schemeClr val="tx1"/>
                </a:solidFill>
                <a:latin typeface="Arial" charset="0"/>
                <a:ea typeface="ＭＳ Ｐゴシック" charset="0"/>
              </a:defRPr>
            </a:lvl5pPr>
            <a:lvl6pPr marL="2524407"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83390"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42373"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901356"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8845F4E5-96E4-184E-A8C9-3750D9572090}" type="slidenum">
              <a:rPr lang="en-US" sz="800"/>
              <a:pPr/>
              <a:t>19</a:t>
            </a:fld>
            <a:endParaRPr lang="en-US" sz="800"/>
          </a:p>
        </p:txBody>
      </p:sp>
      <p:sp>
        <p:nvSpPr>
          <p:cNvPr id="28675" name="Rectangle 2"/>
          <p:cNvSpPr>
            <a:spLocks noGrp="1" noRot="1" noChangeAspect="1" noChangeArrowheads="1" noTextEdit="1"/>
          </p:cNvSpPr>
          <p:nvPr>
            <p:ph type="sldImg"/>
          </p:nvPr>
        </p:nvSpPr>
        <p:spPr>
          <a:ln/>
        </p:spPr>
      </p:sp>
      <p:sp>
        <p:nvSpPr>
          <p:cNvPr id="2867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t>Graphic 7.1.4.2</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4499">
              <a:defRPr sz="2400">
                <a:solidFill>
                  <a:schemeClr val="tx1"/>
                </a:solidFill>
                <a:latin typeface="Arial" charset="0"/>
                <a:ea typeface="ＭＳ Ｐゴシック" charset="0"/>
              </a:defRPr>
            </a:lvl1pPr>
            <a:lvl2pPr marL="745848" indent="-286864" defTabSz="884499">
              <a:defRPr sz="2400">
                <a:solidFill>
                  <a:schemeClr val="tx1"/>
                </a:solidFill>
                <a:latin typeface="Arial" charset="0"/>
                <a:ea typeface="ＭＳ Ｐゴシック" charset="0"/>
              </a:defRPr>
            </a:lvl2pPr>
            <a:lvl3pPr marL="1147458" indent="-229492" defTabSz="884499">
              <a:defRPr sz="2400">
                <a:solidFill>
                  <a:schemeClr val="tx1"/>
                </a:solidFill>
                <a:latin typeface="Arial" charset="0"/>
                <a:ea typeface="ＭＳ Ｐゴシック" charset="0"/>
              </a:defRPr>
            </a:lvl3pPr>
            <a:lvl4pPr marL="1606441" indent="-229492" defTabSz="884499">
              <a:defRPr sz="2400">
                <a:solidFill>
                  <a:schemeClr val="tx1"/>
                </a:solidFill>
                <a:latin typeface="Arial" charset="0"/>
                <a:ea typeface="ＭＳ Ｐゴシック" charset="0"/>
              </a:defRPr>
            </a:lvl4pPr>
            <a:lvl5pPr marL="2065424" indent="-229492" defTabSz="884499">
              <a:defRPr sz="2400">
                <a:solidFill>
                  <a:schemeClr val="tx1"/>
                </a:solidFill>
                <a:latin typeface="Arial" charset="0"/>
                <a:ea typeface="ＭＳ Ｐゴシック" charset="0"/>
              </a:defRPr>
            </a:lvl5pPr>
            <a:lvl6pPr marL="2524407"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83390"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42373"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901356"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C7098A6A-0F60-904F-BAF3-EDBD463904CC}" type="slidenum">
              <a:rPr lang="en-US" sz="800"/>
              <a:pPr/>
              <a:t>20</a:t>
            </a:fld>
            <a:endParaRPr lang="en-US" sz="800"/>
          </a:p>
        </p:txBody>
      </p:sp>
      <p:sp>
        <p:nvSpPr>
          <p:cNvPr id="27651" name="Rectangle 2"/>
          <p:cNvSpPr>
            <a:spLocks noGrp="1" noRot="1" noChangeAspect="1" noChangeArrowheads="1" noTextEdit="1"/>
          </p:cNvSpPr>
          <p:nvPr>
            <p:ph type="sldImg"/>
          </p:nvPr>
        </p:nvSpPr>
        <p:spPr>
          <a:ln/>
        </p:spPr>
      </p:sp>
      <p:sp>
        <p:nvSpPr>
          <p:cNvPr id="276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t>Graphics 7.1.3.1 &amp; 7.1.3.3</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4499">
              <a:defRPr sz="2400">
                <a:solidFill>
                  <a:schemeClr val="tx1"/>
                </a:solidFill>
                <a:latin typeface="Arial" charset="0"/>
                <a:ea typeface="ＭＳ Ｐゴシック" charset="0"/>
              </a:defRPr>
            </a:lvl1pPr>
            <a:lvl2pPr marL="745848" indent="-286864" defTabSz="884499">
              <a:defRPr sz="2400">
                <a:solidFill>
                  <a:schemeClr val="tx1"/>
                </a:solidFill>
                <a:latin typeface="Arial" charset="0"/>
                <a:ea typeface="ＭＳ Ｐゴシック" charset="0"/>
              </a:defRPr>
            </a:lvl2pPr>
            <a:lvl3pPr marL="1147458" indent="-229492" defTabSz="884499">
              <a:defRPr sz="2400">
                <a:solidFill>
                  <a:schemeClr val="tx1"/>
                </a:solidFill>
                <a:latin typeface="Arial" charset="0"/>
                <a:ea typeface="ＭＳ Ｐゴシック" charset="0"/>
              </a:defRPr>
            </a:lvl3pPr>
            <a:lvl4pPr marL="1606441" indent="-229492" defTabSz="884499">
              <a:defRPr sz="2400">
                <a:solidFill>
                  <a:schemeClr val="tx1"/>
                </a:solidFill>
                <a:latin typeface="Arial" charset="0"/>
                <a:ea typeface="ＭＳ Ｐゴシック" charset="0"/>
              </a:defRPr>
            </a:lvl4pPr>
            <a:lvl5pPr marL="2065424" indent="-229492" defTabSz="884499">
              <a:defRPr sz="2400">
                <a:solidFill>
                  <a:schemeClr val="tx1"/>
                </a:solidFill>
                <a:latin typeface="Arial" charset="0"/>
                <a:ea typeface="ＭＳ Ｐゴシック" charset="0"/>
              </a:defRPr>
            </a:lvl5pPr>
            <a:lvl6pPr marL="2524407"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83390"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42373"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901356"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C7098A6A-0F60-904F-BAF3-EDBD463904CC}" type="slidenum">
              <a:rPr lang="en-US" sz="800"/>
              <a:pPr/>
              <a:t>21</a:t>
            </a:fld>
            <a:endParaRPr lang="en-US" sz="800"/>
          </a:p>
        </p:txBody>
      </p:sp>
      <p:sp>
        <p:nvSpPr>
          <p:cNvPr id="27651" name="Rectangle 2"/>
          <p:cNvSpPr>
            <a:spLocks noGrp="1" noRot="1" noChangeAspect="1" noChangeArrowheads="1" noTextEdit="1"/>
          </p:cNvSpPr>
          <p:nvPr>
            <p:ph type="sldImg"/>
          </p:nvPr>
        </p:nvSpPr>
        <p:spPr>
          <a:ln/>
        </p:spPr>
      </p:sp>
      <p:sp>
        <p:nvSpPr>
          <p:cNvPr id="276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t>Graphics 7.1.3.1 &amp; 7.1.3.3</a:t>
            </a: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4499">
              <a:defRPr sz="2400">
                <a:solidFill>
                  <a:schemeClr val="tx1"/>
                </a:solidFill>
                <a:latin typeface="Arial" charset="0"/>
                <a:ea typeface="ＭＳ Ｐゴシック" charset="0"/>
              </a:defRPr>
            </a:lvl1pPr>
            <a:lvl2pPr marL="745848" indent="-286864" defTabSz="884499">
              <a:defRPr sz="2400">
                <a:solidFill>
                  <a:schemeClr val="tx1"/>
                </a:solidFill>
                <a:latin typeface="Arial" charset="0"/>
                <a:ea typeface="ＭＳ Ｐゴシック" charset="0"/>
              </a:defRPr>
            </a:lvl2pPr>
            <a:lvl3pPr marL="1147458" indent="-229492" defTabSz="884499">
              <a:defRPr sz="2400">
                <a:solidFill>
                  <a:schemeClr val="tx1"/>
                </a:solidFill>
                <a:latin typeface="Arial" charset="0"/>
                <a:ea typeface="ＭＳ Ｐゴシック" charset="0"/>
              </a:defRPr>
            </a:lvl3pPr>
            <a:lvl4pPr marL="1606441" indent="-229492" defTabSz="884499">
              <a:defRPr sz="2400">
                <a:solidFill>
                  <a:schemeClr val="tx1"/>
                </a:solidFill>
                <a:latin typeface="Arial" charset="0"/>
                <a:ea typeface="ＭＳ Ｐゴシック" charset="0"/>
              </a:defRPr>
            </a:lvl4pPr>
            <a:lvl5pPr marL="2065424" indent="-229492" defTabSz="884499">
              <a:defRPr sz="2400">
                <a:solidFill>
                  <a:schemeClr val="tx1"/>
                </a:solidFill>
                <a:latin typeface="Arial" charset="0"/>
                <a:ea typeface="ＭＳ Ｐゴシック" charset="0"/>
              </a:defRPr>
            </a:lvl5pPr>
            <a:lvl6pPr marL="2524407"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83390"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42373"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901356"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C7098A6A-0F60-904F-BAF3-EDBD463904CC}" type="slidenum">
              <a:rPr lang="en-US" sz="800"/>
              <a:pPr/>
              <a:t>22</a:t>
            </a:fld>
            <a:endParaRPr lang="en-US" sz="800"/>
          </a:p>
        </p:txBody>
      </p:sp>
      <p:sp>
        <p:nvSpPr>
          <p:cNvPr id="27651" name="Rectangle 2"/>
          <p:cNvSpPr>
            <a:spLocks noGrp="1" noRot="1" noChangeAspect="1" noChangeArrowheads="1" noTextEdit="1"/>
          </p:cNvSpPr>
          <p:nvPr>
            <p:ph type="sldImg"/>
          </p:nvPr>
        </p:nvSpPr>
        <p:spPr>
          <a:ln/>
        </p:spPr>
      </p:sp>
      <p:sp>
        <p:nvSpPr>
          <p:cNvPr id="276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t>Graphics 7.1.3.1 &amp; 7.1.3.3</a:t>
            </a: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4499">
              <a:defRPr sz="2400">
                <a:solidFill>
                  <a:schemeClr val="tx1"/>
                </a:solidFill>
                <a:latin typeface="Arial" charset="0"/>
                <a:ea typeface="ＭＳ Ｐゴシック" charset="0"/>
              </a:defRPr>
            </a:lvl1pPr>
            <a:lvl2pPr marL="745848" indent="-286864" defTabSz="884499">
              <a:defRPr sz="2400">
                <a:solidFill>
                  <a:schemeClr val="tx1"/>
                </a:solidFill>
                <a:latin typeface="Arial" charset="0"/>
                <a:ea typeface="ＭＳ Ｐゴシック" charset="0"/>
              </a:defRPr>
            </a:lvl2pPr>
            <a:lvl3pPr marL="1147458" indent="-229492" defTabSz="884499">
              <a:defRPr sz="2400">
                <a:solidFill>
                  <a:schemeClr val="tx1"/>
                </a:solidFill>
                <a:latin typeface="Arial" charset="0"/>
                <a:ea typeface="ＭＳ Ｐゴシック" charset="0"/>
              </a:defRPr>
            </a:lvl3pPr>
            <a:lvl4pPr marL="1606441" indent="-229492" defTabSz="884499">
              <a:defRPr sz="2400">
                <a:solidFill>
                  <a:schemeClr val="tx1"/>
                </a:solidFill>
                <a:latin typeface="Arial" charset="0"/>
                <a:ea typeface="ＭＳ Ｐゴシック" charset="0"/>
              </a:defRPr>
            </a:lvl4pPr>
            <a:lvl5pPr marL="2065424" indent="-229492" defTabSz="884499">
              <a:defRPr sz="2400">
                <a:solidFill>
                  <a:schemeClr val="tx1"/>
                </a:solidFill>
                <a:latin typeface="Arial" charset="0"/>
                <a:ea typeface="ＭＳ Ｐゴシック" charset="0"/>
              </a:defRPr>
            </a:lvl5pPr>
            <a:lvl6pPr marL="2524407"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83390"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42373"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901356"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EDFBB52-B647-1542-8DA7-66735761BBB2}" type="slidenum">
              <a:rPr lang="en-US" sz="800"/>
              <a:pPr/>
              <a:t>25</a:t>
            </a:fld>
            <a:endParaRPr lang="en-US" sz="800"/>
          </a:p>
        </p:txBody>
      </p:sp>
      <p:sp>
        <p:nvSpPr>
          <p:cNvPr id="30723" name="Rectangle 2"/>
          <p:cNvSpPr>
            <a:spLocks noGrp="1" noRot="1" noChangeAspect="1" noChangeArrowheads="1" noTextEdit="1"/>
          </p:cNvSpPr>
          <p:nvPr>
            <p:ph type="sldImg"/>
          </p:nvPr>
        </p:nvSpPr>
        <p:spPr>
          <a:ln/>
        </p:spPr>
      </p:sp>
      <p:sp>
        <p:nvSpPr>
          <p:cNvPr id="3072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t>Graphics 7.2.1.2, 7.2.1.1, 7.2.1.3</a:t>
            </a: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4499">
              <a:defRPr sz="2400">
                <a:solidFill>
                  <a:schemeClr val="tx1"/>
                </a:solidFill>
                <a:latin typeface="Arial" charset="0"/>
                <a:ea typeface="ＭＳ Ｐゴシック" charset="0"/>
              </a:defRPr>
            </a:lvl1pPr>
            <a:lvl2pPr marL="745848" indent="-286864" defTabSz="884499">
              <a:defRPr sz="2400">
                <a:solidFill>
                  <a:schemeClr val="tx1"/>
                </a:solidFill>
                <a:latin typeface="Arial" charset="0"/>
                <a:ea typeface="ＭＳ Ｐゴシック" charset="0"/>
              </a:defRPr>
            </a:lvl2pPr>
            <a:lvl3pPr marL="1147458" indent="-229492" defTabSz="884499">
              <a:defRPr sz="2400">
                <a:solidFill>
                  <a:schemeClr val="tx1"/>
                </a:solidFill>
                <a:latin typeface="Arial" charset="0"/>
                <a:ea typeface="ＭＳ Ｐゴシック" charset="0"/>
              </a:defRPr>
            </a:lvl3pPr>
            <a:lvl4pPr marL="1606441" indent="-229492" defTabSz="884499">
              <a:defRPr sz="2400">
                <a:solidFill>
                  <a:schemeClr val="tx1"/>
                </a:solidFill>
                <a:latin typeface="Arial" charset="0"/>
                <a:ea typeface="ＭＳ Ｐゴシック" charset="0"/>
              </a:defRPr>
            </a:lvl4pPr>
            <a:lvl5pPr marL="2065424" indent="-229492" defTabSz="884499">
              <a:defRPr sz="2400">
                <a:solidFill>
                  <a:schemeClr val="tx1"/>
                </a:solidFill>
                <a:latin typeface="Arial" charset="0"/>
                <a:ea typeface="ＭＳ Ｐゴシック" charset="0"/>
              </a:defRPr>
            </a:lvl5pPr>
            <a:lvl6pPr marL="2524407"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83390"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42373"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901356"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2DAA7D19-0980-4F4F-929E-A39601FA9AAF}" type="slidenum">
              <a:rPr lang="en-US" sz="800"/>
              <a:pPr/>
              <a:t>26</a:t>
            </a:fld>
            <a:endParaRPr lang="en-US" sz="800"/>
          </a:p>
        </p:txBody>
      </p:sp>
      <p:sp>
        <p:nvSpPr>
          <p:cNvPr id="32771" name="Rectangle 2"/>
          <p:cNvSpPr>
            <a:spLocks noGrp="1" noRot="1" noChangeAspect="1" noChangeArrowheads="1" noTextEdit="1"/>
          </p:cNvSpPr>
          <p:nvPr>
            <p:ph type="sldImg"/>
          </p:nvPr>
        </p:nvSpPr>
        <p:spPr>
          <a:ln/>
        </p:spPr>
      </p:sp>
      <p:sp>
        <p:nvSpPr>
          <p:cNvPr id="327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t>Graphic 7.2.3.1</a:t>
            </a: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4499">
              <a:defRPr sz="2400">
                <a:solidFill>
                  <a:schemeClr val="tx1"/>
                </a:solidFill>
                <a:latin typeface="Arial" charset="0"/>
                <a:ea typeface="ＭＳ Ｐゴシック" charset="0"/>
              </a:defRPr>
            </a:lvl1pPr>
            <a:lvl2pPr marL="745848" indent="-286864" defTabSz="884499">
              <a:defRPr sz="2400">
                <a:solidFill>
                  <a:schemeClr val="tx1"/>
                </a:solidFill>
                <a:latin typeface="Arial" charset="0"/>
                <a:ea typeface="ＭＳ Ｐゴシック" charset="0"/>
              </a:defRPr>
            </a:lvl2pPr>
            <a:lvl3pPr marL="1147458" indent="-229492" defTabSz="884499">
              <a:defRPr sz="2400">
                <a:solidFill>
                  <a:schemeClr val="tx1"/>
                </a:solidFill>
                <a:latin typeface="Arial" charset="0"/>
                <a:ea typeface="ＭＳ Ｐゴシック" charset="0"/>
              </a:defRPr>
            </a:lvl3pPr>
            <a:lvl4pPr marL="1606441" indent="-229492" defTabSz="884499">
              <a:defRPr sz="2400">
                <a:solidFill>
                  <a:schemeClr val="tx1"/>
                </a:solidFill>
                <a:latin typeface="Arial" charset="0"/>
                <a:ea typeface="ＭＳ Ｐゴシック" charset="0"/>
              </a:defRPr>
            </a:lvl4pPr>
            <a:lvl5pPr marL="2065424" indent="-229492" defTabSz="884499">
              <a:defRPr sz="2400">
                <a:solidFill>
                  <a:schemeClr val="tx1"/>
                </a:solidFill>
                <a:latin typeface="Arial" charset="0"/>
                <a:ea typeface="ＭＳ Ｐゴシック" charset="0"/>
              </a:defRPr>
            </a:lvl5pPr>
            <a:lvl6pPr marL="2524407"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83390"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42373"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901356"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BE0C2C13-B488-8B44-B465-6DACC95A52CC}" type="slidenum">
              <a:rPr lang="en-US" sz="800"/>
              <a:pPr/>
              <a:t>32</a:t>
            </a:fld>
            <a:endParaRPr lang="en-US" sz="800"/>
          </a:p>
        </p:txBody>
      </p:sp>
      <p:sp>
        <p:nvSpPr>
          <p:cNvPr id="29699" name="Rectangle 2"/>
          <p:cNvSpPr>
            <a:spLocks noGrp="1" noRot="1" noChangeAspect="1" noChangeArrowheads="1" noTextEdit="1"/>
          </p:cNvSpPr>
          <p:nvPr>
            <p:ph type="sldImg"/>
          </p:nvPr>
        </p:nvSpPr>
        <p:spPr>
          <a:ln/>
        </p:spPr>
      </p:sp>
      <p:sp>
        <p:nvSpPr>
          <p:cNvPr id="2970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t>Graphic 7.1.5.1</a:t>
            </a: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4499">
              <a:defRPr sz="2400">
                <a:solidFill>
                  <a:schemeClr val="tx1"/>
                </a:solidFill>
                <a:latin typeface="Arial" charset="0"/>
                <a:ea typeface="ＭＳ Ｐゴシック" charset="0"/>
              </a:defRPr>
            </a:lvl1pPr>
            <a:lvl2pPr marL="745848" indent="-286864" defTabSz="884499">
              <a:defRPr sz="2400">
                <a:solidFill>
                  <a:schemeClr val="tx1"/>
                </a:solidFill>
                <a:latin typeface="Arial" charset="0"/>
                <a:ea typeface="ＭＳ Ｐゴシック" charset="0"/>
              </a:defRPr>
            </a:lvl2pPr>
            <a:lvl3pPr marL="1147458" indent="-229492" defTabSz="884499">
              <a:defRPr sz="2400">
                <a:solidFill>
                  <a:schemeClr val="tx1"/>
                </a:solidFill>
                <a:latin typeface="Arial" charset="0"/>
                <a:ea typeface="ＭＳ Ｐゴシック" charset="0"/>
              </a:defRPr>
            </a:lvl3pPr>
            <a:lvl4pPr marL="1606441" indent="-229492" defTabSz="884499">
              <a:defRPr sz="2400">
                <a:solidFill>
                  <a:schemeClr val="tx1"/>
                </a:solidFill>
                <a:latin typeface="Arial" charset="0"/>
                <a:ea typeface="ＭＳ Ｐゴシック" charset="0"/>
              </a:defRPr>
            </a:lvl4pPr>
            <a:lvl5pPr marL="2065424" indent="-229492" defTabSz="884499">
              <a:defRPr sz="2400">
                <a:solidFill>
                  <a:schemeClr val="tx1"/>
                </a:solidFill>
                <a:latin typeface="Arial" charset="0"/>
                <a:ea typeface="ＭＳ Ｐゴシック" charset="0"/>
              </a:defRPr>
            </a:lvl5pPr>
            <a:lvl6pPr marL="2524407"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83390"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42373"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901356"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69E2001E-AD3D-8844-9461-BDBB7EEB4CEC}" type="slidenum">
              <a:rPr lang="en-US" sz="800"/>
              <a:pPr/>
              <a:t>33</a:t>
            </a:fld>
            <a:endParaRPr lang="en-US" sz="800"/>
          </a:p>
        </p:txBody>
      </p:sp>
      <p:sp>
        <p:nvSpPr>
          <p:cNvPr id="36867" name="Rectangle 2"/>
          <p:cNvSpPr>
            <a:spLocks noGrp="1" noRot="1" noChangeAspect="1" noChangeArrowheads="1" noTextEdit="1"/>
          </p:cNvSpPr>
          <p:nvPr>
            <p:ph type="sldImg"/>
          </p:nvPr>
        </p:nvSpPr>
        <p:spPr>
          <a:ln/>
        </p:spPr>
      </p:sp>
      <p:sp>
        <p:nvSpPr>
          <p:cNvPr id="3686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t>Graphic 7.4.2.1</a:t>
            </a:r>
          </a:p>
          <a:p>
            <a:endParaRPr 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4499">
              <a:defRPr sz="2400">
                <a:solidFill>
                  <a:schemeClr val="tx1"/>
                </a:solidFill>
                <a:latin typeface="Arial" charset="0"/>
                <a:ea typeface="ＭＳ Ｐゴシック" charset="0"/>
              </a:defRPr>
            </a:lvl1pPr>
            <a:lvl2pPr marL="745848" indent="-286864" defTabSz="884499">
              <a:defRPr sz="2400">
                <a:solidFill>
                  <a:schemeClr val="tx1"/>
                </a:solidFill>
                <a:latin typeface="Arial" charset="0"/>
                <a:ea typeface="ＭＳ Ｐゴシック" charset="0"/>
              </a:defRPr>
            </a:lvl2pPr>
            <a:lvl3pPr marL="1147458" indent="-229492" defTabSz="884499">
              <a:defRPr sz="2400">
                <a:solidFill>
                  <a:schemeClr val="tx1"/>
                </a:solidFill>
                <a:latin typeface="Arial" charset="0"/>
                <a:ea typeface="ＭＳ Ｐゴシック" charset="0"/>
              </a:defRPr>
            </a:lvl3pPr>
            <a:lvl4pPr marL="1606441" indent="-229492" defTabSz="884499">
              <a:defRPr sz="2400">
                <a:solidFill>
                  <a:schemeClr val="tx1"/>
                </a:solidFill>
                <a:latin typeface="Arial" charset="0"/>
                <a:ea typeface="ＭＳ Ｐゴシック" charset="0"/>
              </a:defRPr>
            </a:lvl4pPr>
            <a:lvl5pPr marL="2065424" indent="-229492" defTabSz="884499">
              <a:defRPr sz="2400">
                <a:solidFill>
                  <a:schemeClr val="tx1"/>
                </a:solidFill>
                <a:latin typeface="Arial" charset="0"/>
                <a:ea typeface="ＭＳ Ｐゴシック" charset="0"/>
              </a:defRPr>
            </a:lvl5pPr>
            <a:lvl6pPr marL="2524407"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83390"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42373"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901356" indent="-229492" algn="ctr" defTabSz="884499"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59E6B91E-48D8-A14D-9918-9C99F77008E8}" type="slidenum">
              <a:rPr lang="en-US" sz="800"/>
              <a:pPr/>
              <a:t>34</a:t>
            </a:fld>
            <a:endParaRPr lang="en-US" sz="800"/>
          </a:p>
        </p:txBody>
      </p:sp>
      <p:sp>
        <p:nvSpPr>
          <p:cNvPr id="37891" name="Rectangle 2"/>
          <p:cNvSpPr>
            <a:spLocks noGrp="1" noRot="1" noChangeAspect="1" noChangeArrowheads="1" noTextEdit="1"/>
          </p:cNvSpPr>
          <p:nvPr>
            <p:ph type="sldImg"/>
          </p:nvPr>
        </p:nvSpPr>
        <p:spPr>
          <a:ln/>
        </p:spPr>
      </p:sp>
      <p:sp>
        <p:nvSpPr>
          <p:cNvPr id="3789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t>Graphic 7.4.3.1</a:t>
            </a: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Early implementations of 802.11 used FHSS, however 802.11b standardized on DSSS.</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latin typeface="+mn-lt"/>
                <a:ea typeface="+mn-ea"/>
                <a:cs typeface="+mn-cs"/>
              </a:rPr>
              <a:t>Currently the 802.11a and 802.11g standards, operating up to 54 Mbps, use OFDM instead of DSSS. OFDM limits the crosstalk or interference of transmitting channels.</a:t>
            </a:r>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smtClean="0"/>
          </a:p>
        </p:txBody>
      </p:sp>
      <p:sp>
        <p:nvSpPr>
          <p:cNvPr id="4" name="Slide Number Placeholder 3"/>
          <p:cNvSpPr>
            <a:spLocks noGrp="1"/>
          </p:cNvSpPr>
          <p:nvPr>
            <p:ph type="sldNum" sz="quarter" idx="10"/>
          </p:nvPr>
        </p:nvSpPr>
        <p:spPr/>
        <p:txBody>
          <a:bodyPr/>
          <a:lstStyle/>
          <a:p>
            <a:fld id="{97970ACC-877F-4D3B-8A93-B8BA4EA78D53}" type="slidenum">
              <a:rPr lang="en-GB" smtClean="0"/>
              <a:pPr/>
              <a:t>35</a:t>
            </a:fld>
            <a:endParaRPr lang="en-GB"/>
          </a:p>
        </p:txBody>
      </p:sp>
    </p:spTree>
    <p:extLst>
      <p:ext uri="{BB962C8B-B14F-4D97-AF65-F5344CB8AC3E}">
        <p14:creationId xmlns:p14="http://schemas.microsoft.com/office/powerpoint/2010/main" val="332286497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 xmlns:ma14="http://schemas.microsoft.com/office/mac/drawingml/2011/main" val="1"/>
            </a:ext>
          </a:extLst>
        </p:spPr>
        <p:txBody>
          <a:bodyPr/>
          <a:lstStyle/>
          <a:p>
            <a:fld id="{4F60A778-8F67-4AF0-9A0D-13B30D700570}" type="slidenum">
              <a:rPr lang="en-US"/>
              <a:pPr/>
              <a:t>39</a:t>
            </a:fld>
            <a:endParaRPr lang="en-US"/>
          </a:p>
        </p:txBody>
      </p:sp>
      <p:sp>
        <p:nvSpPr>
          <p:cNvPr id="1047554" name="AutoShape 2"/>
          <p:cNvSpPr>
            <a:spLocks noGrp="1" noRot="1" noChangeAspect="1" noChangeArrowheads="1" noTextEdit="1"/>
          </p:cNvSpPr>
          <p:nvPr>
            <p:ph type="sldImg"/>
          </p:nvPr>
        </p:nvSpPr>
        <p:spPr>
          <a:ln/>
          <a:extLst>
            <a:ext uri="{FAA26D3D-D897-4be2-8F04-BA451C77F1D7}">
              <ma14:placeholderFlag xmlns="" xmlns:ma14="http://schemas.microsoft.com/office/mac/drawingml/2011/main" val="1"/>
            </a:ext>
          </a:extLst>
        </p:spPr>
      </p:sp>
      <p:sp>
        <p:nvSpPr>
          <p:cNvPr id="1047555" name="Rectangle 3"/>
          <p:cNvSpPr>
            <a:spLocks noGrp="1" noChangeArrowheads="1"/>
          </p:cNvSpPr>
          <p:nvPr>
            <p:ph type="body" idx="1"/>
          </p:nvPr>
        </p:nvSpPr>
        <p:spPr/>
        <p:txBody>
          <a:bodyPr/>
          <a:lstStyle/>
          <a:p>
            <a:pPr>
              <a:defRPr/>
            </a:pPr>
            <a:endParaRPr lang="en-US" smtClean="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smtClean="0"/>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9/30/2015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9/30/2015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smtClean="0"/>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9/30/2015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smtClean="0"/>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9/30/2015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smtClean="0"/>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9/30/2015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9/30/2015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9/30/2015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9/30/2015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smtClean="0"/>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9/30/2015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smtClean="0"/>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9/30/2015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9/30/2015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smtClean="0"/>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9/30/2015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smtClean="0"/>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smtClean="0"/>
              <a:t>Click to edit Master text styles</a:t>
            </a:r>
          </a:p>
          <a:p>
            <a:pPr lvl="1"/>
            <a:r>
              <a:rPr lang="en-GB" dirty="0" smtClean="0"/>
              <a:t>Second level</a:t>
            </a:r>
          </a:p>
          <a:p>
            <a:pPr lvl="2"/>
            <a:r>
              <a:rPr lang="en-GB" dirty="0" smtClean="0"/>
              <a:t>Third level</a:t>
            </a:r>
          </a:p>
          <a:p>
            <a:pPr lvl="3"/>
            <a:r>
              <a:rPr lang="en-GB" dirty="0" smtClean="0"/>
              <a:t>Fourth level</a:t>
            </a:r>
          </a:p>
          <a:p>
            <a:pPr lvl="4"/>
            <a:r>
              <a:rPr lang="en-GB" dirty="0" smtClean="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9/30/2015</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6.tiff"/></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tiff"/><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14.tiff"/><Relationship Id="rId4" Type="http://schemas.openxmlformats.org/officeDocument/2006/relationships/image" Target="../media/image13.tiff"/></Relationships>
</file>

<file path=ppt/slides/_rels/slide12.xml.rels><?xml version="1.0" encoding="UTF-8" standalone="yes"?>
<Relationships xmlns="http://schemas.openxmlformats.org/package/2006/relationships"><Relationship Id="rId2" Type="http://schemas.openxmlformats.org/officeDocument/2006/relationships/image" Target="../media/image15.tif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7.tiff"/><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8.tiff"/><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9.tif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2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23.png"/></Relationships>
</file>

<file path=ppt/slides/_rels/slide21.xml.rels><?xml version="1.0" encoding="UTF-8" standalone="yes"?>
<Relationships xmlns="http://schemas.openxmlformats.org/package/2006/relationships"><Relationship Id="rId3" Type="http://schemas.openxmlformats.org/officeDocument/2006/relationships/image" Target="../media/image24.tiff"/><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5.tiff"/><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6.tiff"/><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7.tiff"/><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6.xml"/><Relationship Id="rId1" Type="http://schemas.openxmlformats.org/officeDocument/2006/relationships/slideLayout" Target="../slideLayouts/slideLayout2.xml"/><Relationship Id="rId5" Type="http://schemas.openxmlformats.org/officeDocument/2006/relationships/image" Target="../media/image30.png"/><Relationship Id="rId4" Type="http://schemas.openxmlformats.org/officeDocument/2006/relationships/image" Target="../media/image29.png"/></Relationships>
</file>

<file path=ppt/slides/_rels/slide26.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32.tiff"/><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8.xml"/><Relationship Id="rId1" Type="http://schemas.openxmlformats.org/officeDocument/2006/relationships/slideLayout" Target="../slideLayouts/slideLayout2.xml"/><Relationship Id="rId5" Type="http://schemas.openxmlformats.org/officeDocument/2006/relationships/image" Target="../media/image36.png"/><Relationship Id="rId4" Type="http://schemas.openxmlformats.org/officeDocument/2006/relationships/image" Target="../media/image35.png"/></Relationships>
</file>

<file path=ppt/slides/_rels/slide33.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38.png"/></Relationships>
</file>

<file path=ppt/slides/_rels/slide34.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40.tiff"/><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22921" y="1402581"/>
            <a:ext cx="6498158" cy="1628485"/>
          </a:xfrm>
        </p:spPr>
        <p:txBody>
          <a:bodyPr/>
          <a:lstStyle/>
          <a:p>
            <a:r>
              <a:rPr lang="en-US" sz="4400" dirty="0" smtClean="0">
                <a:solidFill>
                  <a:srgbClr val="0F3661"/>
                </a:solidFill>
                <a:latin typeface="Times New Roman"/>
                <a:cs typeface="Times New Roman"/>
              </a:rPr>
              <a:t/>
            </a:r>
            <a:br>
              <a:rPr lang="en-US" sz="4400" dirty="0" smtClean="0">
                <a:solidFill>
                  <a:srgbClr val="0F3661"/>
                </a:solidFill>
                <a:latin typeface="Times New Roman"/>
                <a:cs typeface="Times New Roman"/>
              </a:rPr>
            </a:br>
            <a:r>
              <a:rPr lang="en-US" sz="4400" dirty="0" smtClean="0">
                <a:solidFill>
                  <a:srgbClr val="0F3661"/>
                </a:solidFill>
                <a:latin typeface="Times New Roman"/>
                <a:cs typeface="Times New Roman"/>
              </a:rPr>
              <a:t>Introduction to Wireless LANs</a:t>
            </a:r>
            <a:endParaRPr lang="en-US" sz="4400" dirty="0">
              <a:solidFill>
                <a:srgbClr val="0F3661"/>
              </a:solidFill>
              <a:latin typeface="Times New Roman"/>
              <a:cs typeface="Times New Roman"/>
            </a:endParaRPr>
          </a:p>
        </p:txBody>
      </p:sp>
      <p:sp>
        <p:nvSpPr>
          <p:cNvPr id="3" name="TextBox 2"/>
          <p:cNvSpPr txBox="1"/>
          <p:nvPr/>
        </p:nvSpPr>
        <p:spPr>
          <a:xfrm>
            <a:off x="3609275" y="3318934"/>
            <a:ext cx="1550299" cy="523220"/>
          </a:xfrm>
          <a:prstGeom prst="rect">
            <a:avLst/>
          </a:prstGeom>
          <a:noFill/>
        </p:spPr>
        <p:txBody>
          <a:bodyPr wrap="none" rtlCol="0">
            <a:spAutoFit/>
          </a:bodyPr>
          <a:lstStyle/>
          <a:p>
            <a:r>
              <a:rPr lang="en-US" sz="2800" dirty="0" smtClean="0">
                <a:solidFill>
                  <a:schemeClr val="accent2">
                    <a:lumMod val="60000"/>
                    <a:lumOff val="40000"/>
                  </a:schemeClr>
                </a:solidFill>
                <a:latin typeface="Times New Roman"/>
                <a:cs typeface="Times New Roman"/>
              </a:rPr>
              <a:t>Lecture 2</a:t>
            </a:r>
            <a:endParaRPr lang="en-US" sz="2800" dirty="0">
              <a:solidFill>
                <a:schemeClr val="accent2">
                  <a:lumMod val="60000"/>
                  <a:lumOff val="40000"/>
                </a:schemeClr>
              </a:solidFill>
              <a:latin typeface="Times New Roman"/>
              <a:cs typeface="Times New Roman"/>
            </a:endParaRPr>
          </a:p>
        </p:txBody>
      </p:sp>
    </p:spTree>
    <p:extLst>
      <p:ext uri="{BB962C8B-B14F-4D97-AF65-F5344CB8AC3E}">
        <p14:creationId xmlns:p14="http://schemas.microsoft.com/office/powerpoint/2010/main" val="660449210"/>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What is Wireless LANs</a:t>
            </a:r>
            <a:endParaRPr lang="en-US" dirty="0"/>
          </a:p>
        </p:txBody>
      </p:sp>
      <p:sp>
        <p:nvSpPr>
          <p:cNvPr id="3" name="Content Placeholder 2"/>
          <p:cNvSpPr>
            <a:spLocks noGrp="1"/>
          </p:cNvSpPr>
          <p:nvPr>
            <p:ph idx="1"/>
          </p:nvPr>
        </p:nvSpPr>
        <p:spPr>
          <a:xfrm>
            <a:off x="549275" y="1600201"/>
            <a:ext cx="8042276" cy="4055532"/>
          </a:xfrm>
        </p:spPr>
        <p:txBody>
          <a:bodyPr>
            <a:normAutofit/>
          </a:bodyPr>
          <a:lstStyle/>
          <a:p>
            <a:r>
              <a:rPr lang="en-GB" sz="2000" dirty="0">
                <a:latin typeface="Arial"/>
                <a:cs typeface="Arial"/>
              </a:rPr>
              <a:t>Wireless </a:t>
            </a:r>
            <a:r>
              <a:rPr lang="en-GB" sz="2000" dirty="0" smtClean="0">
                <a:latin typeface="Arial"/>
                <a:cs typeface="Arial"/>
              </a:rPr>
              <a:t>LAN </a:t>
            </a:r>
            <a:r>
              <a:rPr lang="en-GB" sz="2000" dirty="0">
                <a:latin typeface="Arial"/>
                <a:cs typeface="Arial"/>
              </a:rPr>
              <a:t>(</a:t>
            </a:r>
            <a:r>
              <a:rPr lang="en-GB" sz="2000" dirty="0" smtClean="0">
                <a:latin typeface="Arial"/>
                <a:cs typeface="Arial"/>
              </a:rPr>
              <a:t>WLAN) </a:t>
            </a:r>
            <a:r>
              <a:rPr lang="en-GB" sz="2000" dirty="0">
                <a:latin typeface="Arial"/>
                <a:cs typeface="Arial"/>
              </a:rPr>
              <a:t>provide all the features and benefits of traditional LAN technologies such as Ethernet and Token Ring, but without the limitations of wires or cables. </a:t>
            </a:r>
          </a:p>
          <a:p>
            <a:r>
              <a:rPr lang="en-GB" sz="2000" dirty="0">
                <a:latin typeface="Arial"/>
                <a:cs typeface="Arial"/>
              </a:rPr>
              <a:t>A WLAN, just like a LAN, requires a physical medium through which transmission signals pass. </a:t>
            </a:r>
          </a:p>
          <a:p>
            <a:r>
              <a:rPr lang="en-GB" sz="2000" dirty="0">
                <a:latin typeface="Arial"/>
                <a:cs typeface="Arial"/>
              </a:rPr>
              <a:t>Instead of using twisted-pair or </a:t>
            </a:r>
            <a:r>
              <a:rPr lang="en-GB" sz="2000" dirty="0" err="1">
                <a:latin typeface="Arial"/>
                <a:cs typeface="Arial"/>
              </a:rPr>
              <a:t>fiber</a:t>
            </a:r>
            <a:r>
              <a:rPr lang="en-GB" sz="2000" dirty="0">
                <a:latin typeface="Arial"/>
                <a:cs typeface="Arial"/>
              </a:rPr>
              <a:t>-optic cable, WLANs use infrared light (IR) or radio frequencies (RFs). </a:t>
            </a:r>
            <a:endParaRPr lang="en-GB" sz="2000" dirty="0" smtClean="0">
              <a:latin typeface="Arial"/>
              <a:cs typeface="Arial"/>
            </a:endParaRPr>
          </a:p>
          <a:p>
            <a:r>
              <a:rPr lang="en-US" sz="2000" dirty="0">
                <a:latin typeface="Arial"/>
                <a:cs typeface="Arial"/>
              </a:rPr>
              <a:t>Wireless networking provides the freedom and flexibility to operate within buildings and between buildings.</a:t>
            </a:r>
            <a:endParaRPr lang="en-GB" sz="2000" dirty="0">
              <a:latin typeface="Arial"/>
              <a:cs typeface="Arial"/>
            </a:endParaRPr>
          </a:p>
          <a:p>
            <a:endParaRPr lang="en-US" sz="2000" dirty="0"/>
          </a:p>
        </p:txBody>
      </p:sp>
    </p:spTree>
    <p:extLst>
      <p:ext uri="{BB962C8B-B14F-4D97-AF65-F5344CB8AC3E}">
        <p14:creationId xmlns:p14="http://schemas.microsoft.com/office/powerpoint/2010/main" val="478118517"/>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7698948" cy="641724"/>
          </a:xfrm>
        </p:spPr>
        <p:txBody>
          <a:bodyPr/>
          <a:lstStyle/>
          <a:p>
            <a:r>
              <a:rPr lang="en-US" sz="3600" dirty="0" smtClean="0"/>
              <a:t>Wireless Devices and Functions</a:t>
            </a:r>
            <a:endParaRPr lang="en-US" sz="3600" dirty="0"/>
          </a:p>
        </p:txBody>
      </p:sp>
      <p:pic>
        <p:nvPicPr>
          <p:cNvPr id="6" name="Picture 5" descr="Untitled.tiff"/>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72633" y="1071034"/>
            <a:ext cx="6633633" cy="1752102"/>
          </a:xfrm>
          <a:prstGeom prst="rect">
            <a:avLst/>
          </a:prstGeom>
        </p:spPr>
      </p:pic>
      <p:pic>
        <p:nvPicPr>
          <p:cNvPr id="8" name="Picture 7" descr="Untitled.tiff"/>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99581" y="2823136"/>
            <a:ext cx="7348641" cy="1746250"/>
          </a:xfrm>
          <a:prstGeom prst="rect">
            <a:avLst/>
          </a:prstGeom>
        </p:spPr>
      </p:pic>
    </p:spTree>
    <p:extLst>
      <p:ext uri="{BB962C8B-B14F-4D97-AF65-F5344CB8AC3E}">
        <p14:creationId xmlns:p14="http://schemas.microsoft.com/office/powerpoint/2010/main" val="3375365317"/>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7968192" cy="565524"/>
          </a:xfrm>
        </p:spPr>
        <p:txBody>
          <a:bodyPr/>
          <a:lstStyle/>
          <a:p>
            <a:r>
              <a:rPr lang="en-US" sz="3200" dirty="0" smtClean="0"/>
              <a:t>Wireless standards and certifications</a:t>
            </a:r>
            <a:endParaRPr lang="en-US" sz="3200" dirty="0"/>
          </a:p>
        </p:txBody>
      </p:sp>
      <p:pic>
        <p:nvPicPr>
          <p:cNvPr id="5" name="Picture 4" descr="Untitled.tiff"/>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15975" y="584200"/>
            <a:ext cx="7968192" cy="1727200"/>
          </a:xfrm>
          <a:prstGeom prst="rect">
            <a:avLst/>
          </a:prstGeom>
        </p:spPr>
      </p:pic>
      <p:pic>
        <p:nvPicPr>
          <p:cNvPr id="6" name="Picture 5" descr="Untitled.tiff"/>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719902" y="2311400"/>
            <a:ext cx="6311900" cy="3166534"/>
          </a:xfrm>
          <a:prstGeom prst="rect">
            <a:avLst/>
          </a:prstGeom>
        </p:spPr>
      </p:pic>
    </p:spTree>
    <p:extLst>
      <p:ext uri="{BB962C8B-B14F-4D97-AF65-F5344CB8AC3E}">
        <p14:creationId xmlns:p14="http://schemas.microsoft.com/office/powerpoint/2010/main" val="3533445669"/>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37709" y="207822"/>
            <a:ext cx="5986992" cy="676556"/>
          </a:xfrm>
        </p:spPr>
        <p:txBody>
          <a:bodyPr/>
          <a:lstStyle/>
          <a:p>
            <a:r>
              <a:rPr lang="en-US" dirty="0" smtClean="0"/>
              <a:t>Why Wireless?</a:t>
            </a:r>
            <a:endParaRPr lang="en-US" dirty="0"/>
          </a:p>
        </p:txBody>
      </p:sp>
      <p:sp>
        <p:nvSpPr>
          <p:cNvPr id="3" name="Content Placeholder 2"/>
          <p:cNvSpPr>
            <a:spLocks noGrp="1"/>
          </p:cNvSpPr>
          <p:nvPr>
            <p:ph idx="1"/>
          </p:nvPr>
        </p:nvSpPr>
        <p:spPr>
          <a:xfrm>
            <a:off x="849842" y="947878"/>
            <a:ext cx="8042276" cy="4343400"/>
          </a:xfrm>
        </p:spPr>
        <p:txBody>
          <a:bodyPr>
            <a:noAutofit/>
          </a:bodyPr>
          <a:lstStyle/>
          <a:p>
            <a:r>
              <a:rPr lang="en-US" sz="1600" dirty="0" smtClean="0">
                <a:solidFill>
                  <a:schemeClr val="accent2">
                    <a:lumMod val="50000"/>
                  </a:schemeClr>
                </a:solidFill>
              </a:rPr>
              <a:t>Wired Ethernet LANs operates at 10,100, 1000Mbps or up to 10Gpbs</a:t>
            </a:r>
          </a:p>
          <a:p>
            <a:r>
              <a:rPr lang="en-US" sz="1600" dirty="0" smtClean="0">
                <a:solidFill>
                  <a:schemeClr val="accent2">
                    <a:lumMod val="50000"/>
                  </a:schemeClr>
                </a:solidFill>
              </a:rPr>
              <a:t>Most WLANs operate at 11Mbps to 54Mbps.</a:t>
            </a:r>
          </a:p>
          <a:p>
            <a:r>
              <a:rPr lang="en-US" sz="1600" dirty="0" smtClean="0">
                <a:solidFill>
                  <a:schemeClr val="accent2">
                    <a:lumMod val="50000"/>
                  </a:schemeClr>
                </a:solidFill>
              </a:rPr>
              <a:t>Benefits of WLANs</a:t>
            </a:r>
          </a:p>
          <a:p>
            <a:pPr lvl="1"/>
            <a:r>
              <a:rPr lang="en-US" sz="1600" dirty="0" smtClean="0">
                <a:solidFill>
                  <a:schemeClr val="accent2">
                    <a:lumMod val="50000"/>
                  </a:schemeClr>
                </a:solidFill>
              </a:rPr>
              <a:t>Mobility</a:t>
            </a:r>
          </a:p>
          <a:p>
            <a:pPr lvl="1"/>
            <a:r>
              <a:rPr lang="en-US" sz="1600" dirty="0" smtClean="0">
                <a:solidFill>
                  <a:schemeClr val="accent2">
                    <a:lumMod val="50000"/>
                  </a:schemeClr>
                </a:solidFill>
              </a:rPr>
              <a:t>Scalability</a:t>
            </a:r>
          </a:p>
          <a:p>
            <a:pPr lvl="1"/>
            <a:r>
              <a:rPr lang="en-US" sz="1600" dirty="0" smtClean="0">
                <a:solidFill>
                  <a:schemeClr val="accent2">
                    <a:lumMod val="50000"/>
                  </a:schemeClr>
                </a:solidFill>
              </a:rPr>
              <a:t>Flexibility</a:t>
            </a:r>
          </a:p>
          <a:p>
            <a:pPr lvl="1"/>
            <a:r>
              <a:rPr lang="en-US" sz="1600" dirty="0" smtClean="0">
                <a:solidFill>
                  <a:schemeClr val="accent2">
                    <a:lumMod val="50000"/>
                  </a:schemeClr>
                </a:solidFill>
              </a:rPr>
              <a:t>Short and long term cost savings</a:t>
            </a:r>
          </a:p>
          <a:p>
            <a:pPr lvl="1"/>
            <a:r>
              <a:rPr lang="en-US" sz="1600" dirty="0" smtClean="0">
                <a:solidFill>
                  <a:schemeClr val="accent2">
                    <a:lumMod val="50000"/>
                  </a:schemeClr>
                </a:solidFill>
              </a:rPr>
              <a:t>Installation advantages</a:t>
            </a:r>
          </a:p>
          <a:p>
            <a:pPr lvl="1"/>
            <a:r>
              <a:rPr lang="en-US" sz="1600" dirty="0" smtClean="0">
                <a:solidFill>
                  <a:schemeClr val="accent2">
                    <a:lumMod val="50000"/>
                  </a:schemeClr>
                </a:solidFill>
              </a:rPr>
              <a:t>Reliability in harsh environments</a:t>
            </a:r>
          </a:p>
          <a:p>
            <a:pPr lvl="1"/>
            <a:r>
              <a:rPr lang="en-US" sz="1600" dirty="0" smtClean="0">
                <a:solidFill>
                  <a:schemeClr val="accent2">
                    <a:lumMod val="50000"/>
                  </a:schemeClr>
                </a:solidFill>
              </a:rPr>
              <a:t>Reduced installation time.</a:t>
            </a:r>
          </a:p>
          <a:p>
            <a:r>
              <a:rPr lang="en-US" sz="1600" dirty="0" smtClean="0">
                <a:solidFill>
                  <a:schemeClr val="accent2">
                    <a:lumMod val="50000"/>
                  </a:schemeClr>
                </a:solidFill>
              </a:rPr>
              <a:t>Even though WLANs are primarily designed as LAN devices, they can be used to provide site-to-site connectivity at distance up to 40km. </a:t>
            </a:r>
            <a:endParaRPr lang="en-US" sz="1600" dirty="0">
              <a:solidFill>
                <a:schemeClr val="accent2">
                  <a:lumMod val="50000"/>
                </a:schemeClr>
              </a:solidFill>
            </a:endParaRPr>
          </a:p>
        </p:txBody>
      </p:sp>
    </p:spTree>
    <p:extLst>
      <p:ext uri="{BB962C8B-B14F-4D97-AF65-F5344CB8AC3E}">
        <p14:creationId xmlns:p14="http://schemas.microsoft.com/office/powerpoint/2010/main" val="2392738205"/>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9700" y="132788"/>
            <a:ext cx="6596591" cy="676556"/>
          </a:xfrm>
        </p:spPr>
        <p:txBody>
          <a:bodyPr/>
          <a:lstStyle/>
          <a:p>
            <a:r>
              <a:rPr lang="en-US" dirty="0" smtClean="0"/>
              <a:t>WLAN characteristics</a:t>
            </a:r>
            <a:endParaRPr lang="en-US" dirty="0"/>
          </a:p>
        </p:txBody>
      </p:sp>
      <p:sp>
        <p:nvSpPr>
          <p:cNvPr id="3" name="Content Placeholder 2"/>
          <p:cNvSpPr>
            <a:spLocks noGrp="1"/>
          </p:cNvSpPr>
          <p:nvPr>
            <p:ph idx="1"/>
          </p:nvPr>
        </p:nvSpPr>
        <p:spPr>
          <a:xfrm>
            <a:off x="1192742" y="936344"/>
            <a:ext cx="7849658" cy="4097868"/>
          </a:xfrm>
        </p:spPr>
        <p:txBody>
          <a:bodyPr>
            <a:noAutofit/>
          </a:bodyPr>
          <a:lstStyle/>
          <a:p>
            <a:pPr>
              <a:lnSpc>
                <a:spcPct val="90000"/>
              </a:lnSpc>
            </a:pPr>
            <a:r>
              <a:rPr lang="en-GB" sz="1600" dirty="0">
                <a:latin typeface="Verdana" charset="0"/>
              </a:rPr>
              <a:t>Require standard Ethernet LAN speeds </a:t>
            </a:r>
          </a:p>
          <a:p>
            <a:pPr>
              <a:lnSpc>
                <a:spcPct val="90000"/>
              </a:lnSpc>
            </a:pPr>
            <a:r>
              <a:rPr lang="en-GB" sz="1600" dirty="0">
                <a:latin typeface="Verdana" charset="0"/>
              </a:rPr>
              <a:t>Benefit from roaming users </a:t>
            </a:r>
          </a:p>
          <a:p>
            <a:pPr>
              <a:lnSpc>
                <a:spcPct val="90000"/>
              </a:lnSpc>
            </a:pPr>
            <a:r>
              <a:rPr lang="en-GB" sz="1600" dirty="0">
                <a:latin typeface="Verdana" charset="0"/>
              </a:rPr>
              <a:t>Reconfigure the physical layout of the office often </a:t>
            </a:r>
          </a:p>
          <a:p>
            <a:pPr>
              <a:lnSpc>
                <a:spcPct val="90000"/>
              </a:lnSpc>
            </a:pPr>
            <a:r>
              <a:rPr lang="en-GB" sz="1600" dirty="0">
                <a:latin typeface="Verdana" charset="0"/>
              </a:rPr>
              <a:t>Expand rapidly </a:t>
            </a:r>
          </a:p>
          <a:p>
            <a:pPr>
              <a:lnSpc>
                <a:spcPct val="90000"/>
              </a:lnSpc>
            </a:pPr>
            <a:r>
              <a:rPr lang="en-GB" sz="1600" dirty="0">
                <a:latin typeface="Verdana" charset="0"/>
              </a:rPr>
              <a:t>Utilize a broadband Internet connection </a:t>
            </a:r>
          </a:p>
          <a:p>
            <a:pPr>
              <a:lnSpc>
                <a:spcPct val="90000"/>
              </a:lnSpc>
            </a:pPr>
            <a:r>
              <a:rPr lang="en-GB" sz="1600" dirty="0">
                <a:latin typeface="Verdana" charset="0"/>
              </a:rPr>
              <a:t>Face significant difficulties installing wired LANs </a:t>
            </a:r>
          </a:p>
          <a:p>
            <a:pPr>
              <a:lnSpc>
                <a:spcPct val="90000"/>
              </a:lnSpc>
            </a:pPr>
            <a:r>
              <a:rPr lang="en-GB" sz="1600" dirty="0">
                <a:latin typeface="Verdana" charset="0"/>
              </a:rPr>
              <a:t>Need connections between two or more LANs in a metropolitan area </a:t>
            </a:r>
          </a:p>
          <a:p>
            <a:pPr>
              <a:lnSpc>
                <a:spcPct val="90000"/>
              </a:lnSpc>
            </a:pPr>
            <a:r>
              <a:rPr lang="en-GB" sz="1600" dirty="0">
                <a:latin typeface="Verdana" charset="0"/>
              </a:rPr>
              <a:t>Require temporary offices and LANs </a:t>
            </a:r>
          </a:p>
        </p:txBody>
      </p:sp>
    </p:spTree>
    <p:extLst>
      <p:ext uri="{BB962C8B-B14F-4D97-AF65-F5344CB8AC3E}">
        <p14:creationId xmlns:p14="http://schemas.microsoft.com/office/powerpoint/2010/main" val="3607570009"/>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552824"/>
          </a:xfrm>
        </p:spPr>
        <p:txBody>
          <a:bodyPr/>
          <a:lstStyle/>
          <a:p>
            <a:r>
              <a:rPr lang="en-US" dirty="0" smtClean="0"/>
              <a:t>Evolution of Wireless LANs</a:t>
            </a:r>
            <a:endParaRPr lang="en-US" dirty="0"/>
          </a:p>
        </p:txBody>
      </p:sp>
      <p:grpSp>
        <p:nvGrpSpPr>
          <p:cNvPr id="3" name="Group 2"/>
          <p:cNvGrpSpPr/>
          <p:nvPr/>
        </p:nvGrpSpPr>
        <p:grpSpPr>
          <a:xfrm>
            <a:off x="549275" y="774700"/>
            <a:ext cx="8166098" cy="3589338"/>
            <a:chOff x="549275" y="774700"/>
            <a:chExt cx="8166098" cy="3589338"/>
          </a:xfrm>
        </p:grpSpPr>
        <p:pic>
          <p:nvPicPr>
            <p:cNvPr id="5" name="Picture 4" descr="Untitled.tiff"/>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49275" y="774700"/>
              <a:ext cx="6740525" cy="2546350"/>
            </a:xfrm>
            <a:prstGeom prst="rect">
              <a:avLst/>
            </a:prstGeom>
          </p:spPr>
        </p:pic>
        <p:pic>
          <p:nvPicPr>
            <p:cNvPr id="1026" name="Picture 2" descr="http://www.ni.com/cms/images/devzone/tut/802.11_.png"/>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3246437" y="2278062"/>
              <a:ext cx="5468936" cy="2085976"/>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1323164332"/>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549275" y="107576"/>
            <a:ext cx="8042276" cy="565524"/>
          </a:xfrm>
        </p:spPr>
        <p:txBody>
          <a:bodyPr/>
          <a:lstStyle/>
          <a:p>
            <a:r>
              <a:rPr lang="en-GB" sz="4400" dirty="0">
                <a:latin typeface="Verdana" charset="0"/>
              </a:rPr>
              <a:t>WLAN Evolution</a:t>
            </a:r>
          </a:p>
        </p:txBody>
      </p:sp>
      <p:sp>
        <p:nvSpPr>
          <p:cNvPr id="11267" name="Rectangle 3"/>
          <p:cNvSpPr>
            <a:spLocks noGrp="1" noChangeArrowheads="1"/>
          </p:cNvSpPr>
          <p:nvPr>
            <p:ph type="body" idx="1"/>
          </p:nvPr>
        </p:nvSpPr>
        <p:spPr>
          <a:xfrm>
            <a:off x="815975" y="647702"/>
            <a:ext cx="8042276" cy="3975099"/>
          </a:xfrm>
        </p:spPr>
        <p:txBody>
          <a:bodyPr>
            <a:normAutofit/>
          </a:bodyPr>
          <a:lstStyle/>
          <a:p>
            <a:pPr algn="just">
              <a:lnSpc>
                <a:spcPct val="90000"/>
              </a:lnSpc>
              <a:defRPr/>
            </a:pPr>
            <a:r>
              <a:rPr lang="en-GB" sz="2400" dirty="0" smtClean="0">
                <a:ea typeface="+mn-ea"/>
              </a:rPr>
              <a:t>802.11 WLAN standard allows for transmission over different media. Specified media include the following:  </a:t>
            </a:r>
          </a:p>
          <a:p>
            <a:pPr lvl="1" algn="just">
              <a:lnSpc>
                <a:spcPct val="90000"/>
              </a:lnSpc>
              <a:buFont typeface="Wingdings" panose="05000000000000000000" pitchFamily="2" charset="2"/>
              <a:buChar char="§"/>
              <a:defRPr/>
            </a:pPr>
            <a:r>
              <a:rPr lang="en-GB" sz="2200" dirty="0" smtClean="0">
                <a:ea typeface="+mn-ea"/>
              </a:rPr>
              <a:t>Infrared light </a:t>
            </a:r>
          </a:p>
          <a:p>
            <a:pPr lvl="1" algn="just">
              <a:lnSpc>
                <a:spcPct val="90000"/>
              </a:lnSpc>
              <a:buFont typeface="Wingdings" panose="05000000000000000000" pitchFamily="2" charset="2"/>
              <a:buChar char="§"/>
              <a:defRPr/>
            </a:pPr>
            <a:r>
              <a:rPr lang="en-GB" sz="2200" dirty="0" smtClean="0">
                <a:ea typeface="+mn-ea"/>
              </a:rPr>
              <a:t>Three types of radio transmission within the unlicensed 2.4-GHz frequency bands: </a:t>
            </a:r>
          </a:p>
          <a:p>
            <a:pPr lvl="2" algn="just">
              <a:lnSpc>
                <a:spcPct val="90000"/>
              </a:lnSpc>
              <a:defRPr/>
            </a:pPr>
            <a:r>
              <a:rPr lang="en-GB" sz="1800" dirty="0" smtClean="0"/>
              <a:t>Frequency hopping spread spectrum (FHSS) </a:t>
            </a:r>
          </a:p>
          <a:p>
            <a:pPr lvl="2" algn="just">
              <a:lnSpc>
                <a:spcPct val="90000"/>
              </a:lnSpc>
              <a:defRPr/>
            </a:pPr>
            <a:r>
              <a:rPr lang="en-GB" sz="1800" dirty="0" smtClean="0"/>
              <a:t>Direct sequence spread spectrum (DSSS) </a:t>
            </a:r>
          </a:p>
          <a:p>
            <a:pPr lvl="2" algn="just">
              <a:lnSpc>
                <a:spcPct val="90000"/>
              </a:lnSpc>
              <a:defRPr/>
            </a:pPr>
            <a:r>
              <a:rPr lang="en-GB" sz="1800" dirty="0" smtClean="0"/>
              <a:t>Orthogonal frequency-division multiplexing (OFDM) 802.11g </a:t>
            </a:r>
          </a:p>
          <a:p>
            <a:pPr lvl="1" algn="just">
              <a:lnSpc>
                <a:spcPct val="90000"/>
              </a:lnSpc>
              <a:buFont typeface="Wingdings" panose="05000000000000000000" pitchFamily="2" charset="2"/>
              <a:buChar char="§"/>
              <a:defRPr/>
            </a:pPr>
            <a:r>
              <a:rPr lang="en-GB" sz="2200" dirty="0" smtClean="0">
                <a:ea typeface="+mn-ea"/>
              </a:rPr>
              <a:t>One type of radio transmission within the unlicensed 5-GHz frequency bands: </a:t>
            </a:r>
          </a:p>
          <a:p>
            <a:pPr lvl="2" algn="just">
              <a:lnSpc>
                <a:spcPct val="90000"/>
              </a:lnSpc>
              <a:defRPr/>
            </a:pPr>
            <a:r>
              <a:rPr lang="en-GB" sz="1800" dirty="0" smtClean="0"/>
              <a:t>Orthogonal frequency-division multiplexing (OFDM) 802.11a </a:t>
            </a:r>
          </a:p>
          <a:p>
            <a:pPr>
              <a:lnSpc>
                <a:spcPct val="90000"/>
              </a:lnSpc>
              <a:buFont typeface="Wingdings" pitchFamily="2" charset="2"/>
              <a:buChar char="n"/>
              <a:defRPr/>
            </a:pPr>
            <a:endParaRPr lang="en-GB" sz="2400" dirty="0" smtClean="0">
              <a:ea typeface="+mn-ea"/>
            </a:endParaRPr>
          </a:p>
        </p:txBody>
      </p:sp>
      <p:pic>
        <p:nvPicPr>
          <p:cNvPr id="1026" name="Picture 2"/>
          <p:cNvPicPr>
            <a:picLocks noChangeAspect="1" noChangeArrowheads="1"/>
          </p:cNvPicPr>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2387600" y="4387850"/>
            <a:ext cx="4724400" cy="14097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500340317"/>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1267">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1267">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1267">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1267">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1267">
                                            <p:txEl>
                                              <p:pRg st="5" end="5"/>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1267">
                                            <p:txEl>
                                              <p:pRg st="6" end="6"/>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1267">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7"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81424"/>
          </a:xfrm>
        </p:spPr>
        <p:txBody>
          <a:bodyPr/>
          <a:lstStyle/>
          <a:p>
            <a:r>
              <a:rPr lang="en-GB" dirty="0" smtClean="0"/>
              <a:t>How are WLANs Different</a:t>
            </a:r>
            <a:endParaRPr lang="en-GB" dirty="0"/>
          </a:p>
        </p:txBody>
      </p:sp>
      <p:sp>
        <p:nvSpPr>
          <p:cNvPr id="3" name="Content Placeholder 2"/>
          <p:cNvSpPr>
            <a:spLocks noGrp="1"/>
          </p:cNvSpPr>
          <p:nvPr>
            <p:ph idx="1"/>
          </p:nvPr>
        </p:nvSpPr>
        <p:spPr>
          <a:xfrm>
            <a:off x="841375" y="977900"/>
            <a:ext cx="8042276" cy="4343400"/>
          </a:xfrm>
        </p:spPr>
        <p:txBody>
          <a:bodyPr/>
          <a:lstStyle/>
          <a:p>
            <a:pPr>
              <a:lnSpc>
                <a:spcPct val="80000"/>
              </a:lnSpc>
            </a:pPr>
            <a:r>
              <a:rPr lang="en-US" altLang="en-US" dirty="0">
                <a:solidFill>
                  <a:srgbClr val="000000"/>
                </a:solidFill>
              </a:rPr>
              <a:t>They use specialized </a:t>
            </a:r>
            <a:r>
              <a:rPr lang="en-US" altLang="en-US" b="1" dirty="0">
                <a:solidFill>
                  <a:srgbClr val="000000"/>
                </a:solidFill>
              </a:rPr>
              <a:t>physical and data link</a:t>
            </a:r>
            <a:r>
              <a:rPr lang="en-US" altLang="en-US" dirty="0">
                <a:solidFill>
                  <a:srgbClr val="000000"/>
                </a:solidFill>
              </a:rPr>
              <a:t> protocols</a:t>
            </a:r>
          </a:p>
          <a:p>
            <a:pPr>
              <a:lnSpc>
                <a:spcPct val="80000"/>
              </a:lnSpc>
            </a:pPr>
            <a:r>
              <a:rPr lang="en-US" altLang="en-US" dirty="0">
                <a:solidFill>
                  <a:srgbClr val="000000"/>
                </a:solidFill>
              </a:rPr>
              <a:t>They integrate into existing networks through </a:t>
            </a:r>
            <a:r>
              <a:rPr lang="en-US" altLang="en-US" b="1" dirty="0">
                <a:solidFill>
                  <a:srgbClr val="000000"/>
                </a:solidFill>
              </a:rPr>
              <a:t>access points</a:t>
            </a:r>
            <a:r>
              <a:rPr lang="en-US" altLang="en-US" dirty="0">
                <a:solidFill>
                  <a:srgbClr val="000000"/>
                </a:solidFill>
              </a:rPr>
              <a:t> which provide a bridging function</a:t>
            </a:r>
          </a:p>
          <a:p>
            <a:pPr>
              <a:lnSpc>
                <a:spcPct val="80000"/>
              </a:lnSpc>
            </a:pPr>
            <a:r>
              <a:rPr lang="en-US" altLang="en-US" dirty="0">
                <a:solidFill>
                  <a:srgbClr val="000000"/>
                </a:solidFill>
              </a:rPr>
              <a:t>They let you stay connected as you </a:t>
            </a:r>
            <a:r>
              <a:rPr lang="en-US" altLang="en-US" b="1" dirty="0">
                <a:solidFill>
                  <a:srgbClr val="000000"/>
                </a:solidFill>
              </a:rPr>
              <a:t>roam</a:t>
            </a:r>
            <a:r>
              <a:rPr lang="en-US" altLang="en-US" dirty="0">
                <a:solidFill>
                  <a:srgbClr val="000000"/>
                </a:solidFill>
              </a:rPr>
              <a:t> from one coverage area to another</a:t>
            </a:r>
          </a:p>
          <a:p>
            <a:pPr>
              <a:lnSpc>
                <a:spcPct val="80000"/>
              </a:lnSpc>
            </a:pPr>
            <a:r>
              <a:rPr lang="en-US" altLang="en-US" dirty="0">
                <a:solidFill>
                  <a:srgbClr val="000000"/>
                </a:solidFill>
              </a:rPr>
              <a:t>They have unique </a:t>
            </a:r>
            <a:r>
              <a:rPr lang="en-US" altLang="en-US" b="1" dirty="0">
                <a:solidFill>
                  <a:srgbClr val="000000"/>
                </a:solidFill>
              </a:rPr>
              <a:t>security</a:t>
            </a:r>
            <a:r>
              <a:rPr lang="en-US" altLang="en-US" dirty="0">
                <a:solidFill>
                  <a:srgbClr val="000000"/>
                </a:solidFill>
              </a:rPr>
              <a:t> considerations </a:t>
            </a:r>
          </a:p>
          <a:p>
            <a:pPr>
              <a:lnSpc>
                <a:spcPct val="80000"/>
              </a:lnSpc>
            </a:pPr>
            <a:r>
              <a:rPr lang="en-US" altLang="en-US" dirty="0">
                <a:solidFill>
                  <a:srgbClr val="000000"/>
                </a:solidFill>
              </a:rPr>
              <a:t>They have specific </a:t>
            </a:r>
            <a:r>
              <a:rPr lang="en-US" altLang="en-US" b="1" dirty="0">
                <a:solidFill>
                  <a:srgbClr val="000000"/>
                </a:solidFill>
              </a:rPr>
              <a:t>interoperability</a:t>
            </a:r>
            <a:r>
              <a:rPr lang="en-US" altLang="en-US" dirty="0">
                <a:solidFill>
                  <a:srgbClr val="000000"/>
                </a:solidFill>
              </a:rPr>
              <a:t> requirements </a:t>
            </a:r>
          </a:p>
          <a:p>
            <a:pPr>
              <a:lnSpc>
                <a:spcPct val="80000"/>
              </a:lnSpc>
            </a:pPr>
            <a:r>
              <a:rPr lang="en-US" altLang="en-US" dirty="0">
                <a:solidFill>
                  <a:srgbClr val="000000"/>
                </a:solidFill>
              </a:rPr>
              <a:t>They require </a:t>
            </a:r>
            <a:r>
              <a:rPr lang="en-US" altLang="en-US" b="1" dirty="0">
                <a:solidFill>
                  <a:srgbClr val="000000"/>
                </a:solidFill>
              </a:rPr>
              <a:t>different hardware</a:t>
            </a:r>
            <a:r>
              <a:rPr lang="en-US" altLang="en-US" dirty="0">
                <a:solidFill>
                  <a:srgbClr val="000000"/>
                </a:solidFill>
              </a:rPr>
              <a:t> </a:t>
            </a:r>
          </a:p>
          <a:p>
            <a:pPr>
              <a:lnSpc>
                <a:spcPct val="80000"/>
              </a:lnSpc>
            </a:pPr>
            <a:r>
              <a:rPr lang="en-US" altLang="en-US" dirty="0">
                <a:solidFill>
                  <a:srgbClr val="000000"/>
                </a:solidFill>
              </a:rPr>
              <a:t>They offer </a:t>
            </a:r>
            <a:r>
              <a:rPr lang="en-US" altLang="en-US" b="1" dirty="0">
                <a:solidFill>
                  <a:srgbClr val="000000"/>
                </a:solidFill>
              </a:rPr>
              <a:t>performance</a:t>
            </a:r>
            <a:r>
              <a:rPr lang="en-US" altLang="en-US" dirty="0">
                <a:solidFill>
                  <a:srgbClr val="000000"/>
                </a:solidFill>
              </a:rPr>
              <a:t> that differs from wired LANs. </a:t>
            </a:r>
          </a:p>
          <a:p>
            <a:endParaRPr lang="en-GB" dirty="0"/>
          </a:p>
        </p:txBody>
      </p:sp>
    </p:spTree>
    <p:extLst>
      <p:ext uri="{BB962C8B-B14F-4D97-AF65-F5344CB8AC3E}">
        <p14:creationId xmlns:p14="http://schemas.microsoft.com/office/powerpoint/2010/main" val="1341613211"/>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79824"/>
          </a:xfrm>
        </p:spPr>
        <p:txBody>
          <a:bodyPr/>
          <a:lstStyle/>
          <a:p>
            <a:r>
              <a:rPr lang="en-US" sz="3600" dirty="0" smtClean="0"/>
              <a:t>Physical Layer Media – OSI Model</a:t>
            </a:r>
            <a:endParaRPr lang="en-US" sz="3600" dirty="0"/>
          </a:p>
        </p:txBody>
      </p:sp>
      <p:pic>
        <p:nvPicPr>
          <p:cNvPr id="5" name="Picture 4" descr="Untitled.tiff"/>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58233" y="1439334"/>
            <a:ext cx="7243234" cy="3941233"/>
          </a:xfrm>
          <a:prstGeom prst="rect">
            <a:avLst/>
          </a:prstGeom>
        </p:spPr>
      </p:pic>
      <p:pic>
        <p:nvPicPr>
          <p:cNvPr id="6" name="Picture 14"/>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2954865" y="2819401"/>
            <a:ext cx="6062133" cy="19266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43775471"/>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down)">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33475" y="107577"/>
            <a:ext cx="4577323" cy="502023"/>
          </a:xfrm>
        </p:spPr>
        <p:txBody>
          <a:bodyPr/>
          <a:lstStyle/>
          <a:p>
            <a:r>
              <a:rPr lang="en-US" sz="3600" dirty="0" smtClean="0">
                <a:latin typeface="Times New Roman"/>
                <a:cs typeface="Times New Roman"/>
              </a:rPr>
              <a:t>Wireless Technologies</a:t>
            </a:r>
            <a:endParaRPr lang="en-US" sz="3600" dirty="0">
              <a:latin typeface="Times New Roman"/>
              <a:cs typeface="Times New Roman"/>
            </a:endParaRPr>
          </a:p>
        </p:txBody>
      </p:sp>
      <p:pic>
        <p:nvPicPr>
          <p:cNvPr id="5" name="Picture 11"/>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549275" y="575733"/>
            <a:ext cx="4756150" cy="3189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Picture 2" descr="Untitled.tiff"/>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22275" y="3759200"/>
            <a:ext cx="6108700" cy="1651000"/>
          </a:xfrm>
          <a:prstGeom prst="rect">
            <a:avLst/>
          </a:prstGeom>
        </p:spPr>
      </p:pic>
      <p:pic>
        <p:nvPicPr>
          <p:cNvPr id="4" name="Picture 3" descr="Untitled.tiff"/>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5583766" y="1625600"/>
            <a:ext cx="3429000" cy="1422400"/>
          </a:xfrm>
          <a:prstGeom prst="rect">
            <a:avLst/>
          </a:prstGeom>
        </p:spPr>
      </p:pic>
    </p:spTree>
    <p:extLst>
      <p:ext uri="{BB962C8B-B14F-4D97-AF65-F5344CB8AC3E}">
        <p14:creationId xmlns:p14="http://schemas.microsoft.com/office/powerpoint/2010/main" val="3005686340"/>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933824"/>
          </a:xfrm>
        </p:spPr>
        <p:txBody>
          <a:bodyPr/>
          <a:lstStyle/>
          <a:p>
            <a:r>
              <a:rPr lang="en-US" dirty="0" smtClean="0"/>
              <a:t>Distance </a:t>
            </a:r>
            <a:r>
              <a:rPr lang="en-US" dirty="0" err="1" smtClean="0"/>
              <a:t>vs</a:t>
            </a:r>
            <a:r>
              <a:rPr lang="en-US" dirty="0" smtClean="0"/>
              <a:t> Speed</a:t>
            </a:r>
            <a:endParaRPr lang="en-US" dirty="0"/>
          </a:p>
        </p:txBody>
      </p:sp>
      <p:pic>
        <p:nvPicPr>
          <p:cNvPr id="9" name="Picture 8" descr="Untitled.tiff"/>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82132" y="1634067"/>
            <a:ext cx="7349067" cy="3892550"/>
          </a:xfrm>
          <a:prstGeom prst="rect">
            <a:avLst/>
          </a:prstGeom>
        </p:spPr>
      </p:pic>
    </p:spTree>
    <p:extLst>
      <p:ext uri="{BB962C8B-B14F-4D97-AF65-F5344CB8AC3E}">
        <p14:creationId xmlns:p14="http://schemas.microsoft.com/office/powerpoint/2010/main" val="3752454592"/>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385763" y="46567"/>
            <a:ext cx="5291137" cy="613834"/>
          </a:xfrm>
        </p:spPr>
        <p:txBody>
          <a:bodyPr/>
          <a:lstStyle/>
          <a:p>
            <a:pPr eaLnBrk="1" hangingPunct="1"/>
            <a:r>
              <a:rPr lang="en-GB" altLang="ja-JP" sz="3600" dirty="0">
                <a:latin typeface="Times New Roman"/>
                <a:cs typeface="Times New Roman"/>
              </a:rPr>
              <a:t>Wireless Standards</a:t>
            </a:r>
            <a:endParaRPr lang="en-US" sz="3600" dirty="0">
              <a:latin typeface="Times New Roman"/>
              <a:cs typeface="Times New Roman"/>
            </a:endParaRPr>
          </a:p>
        </p:txBody>
      </p:sp>
      <p:sp>
        <p:nvSpPr>
          <p:cNvPr id="7171" name="Rectangle 3"/>
          <p:cNvSpPr>
            <a:spLocks noGrp="1" noChangeArrowheads="1"/>
          </p:cNvSpPr>
          <p:nvPr>
            <p:ph type="body" idx="1"/>
          </p:nvPr>
        </p:nvSpPr>
        <p:spPr>
          <a:xfrm>
            <a:off x="655638" y="1536700"/>
            <a:ext cx="7940675" cy="5076825"/>
          </a:xfrm>
        </p:spPr>
        <p:txBody>
          <a:bodyPr/>
          <a:lstStyle/>
          <a:p>
            <a:endParaRPr lang="en-US">
              <a:latin typeface="Arial" charset="0"/>
            </a:endParaRPr>
          </a:p>
          <a:p>
            <a:pPr>
              <a:buFont typeface="Symbol" charset="0"/>
              <a:buChar char=""/>
            </a:pPr>
            <a:endParaRPr lang="en-US">
              <a:latin typeface="Arial" charset="0"/>
            </a:endParaRPr>
          </a:p>
        </p:txBody>
      </p:sp>
      <p:pic>
        <p:nvPicPr>
          <p:cNvPr id="7172" name="Picture 4"/>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333499" y="863599"/>
            <a:ext cx="6620933" cy="44149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58731818"/>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004858" cy="1336956"/>
          </a:xfrm>
        </p:spPr>
        <p:txBody>
          <a:bodyPr/>
          <a:lstStyle/>
          <a:p>
            <a:r>
              <a:rPr lang="en-US" sz="3600" dirty="0" smtClean="0"/>
              <a:t>Digital Wireless and Cellular Technologies</a:t>
            </a:r>
            <a:endParaRPr lang="en-US" sz="3600" dirty="0"/>
          </a:p>
        </p:txBody>
      </p:sp>
      <p:pic>
        <p:nvPicPr>
          <p:cNvPr id="4" name="Picture 3" descr="Untitled.tiff"/>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48267" y="1617132"/>
            <a:ext cx="7463366" cy="3817739"/>
          </a:xfrm>
          <a:prstGeom prst="rect">
            <a:avLst/>
          </a:prstGeom>
        </p:spPr>
      </p:pic>
    </p:spTree>
    <p:extLst>
      <p:ext uri="{BB962C8B-B14F-4D97-AF65-F5344CB8AC3E}">
        <p14:creationId xmlns:p14="http://schemas.microsoft.com/office/powerpoint/2010/main" val="672026442"/>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251826" cy="1060824"/>
          </a:xfrm>
        </p:spPr>
        <p:txBody>
          <a:bodyPr/>
          <a:lstStyle/>
          <a:p>
            <a:r>
              <a:rPr lang="en-US" sz="3600" dirty="0" smtClean="0"/>
              <a:t>Digital Wireless and Cellular Technologies 2</a:t>
            </a:r>
            <a:endParaRPr lang="en-US" sz="3600" dirty="0"/>
          </a:p>
        </p:txBody>
      </p:sp>
      <p:pic>
        <p:nvPicPr>
          <p:cNvPr id="3" name="Picture 2" descr="Untitled.tiff"/>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00099" y="1199612"/>
            <a:ext cx="7840134" cy="4073066"/>
          </a:xfrm>
          <a:prstGeom prst="rect">
            <a:avLst/>
          </a:prstGeom>
        </p:spPr>
      </p:pic>
    </p:spTree>
    <p:extLst>
      <p:ext uri="{BB962C8B-B14F-4D97-AF65-F5344CB8AC3E}">
        <p14:creationId xmlns:p14="http://schemas.microsoft.com/office/powerpoint/2010/main" val="3246376425"/>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7896225" cy="616324"/>
          </a:xfrm>
        </p:spPr>
        <p:txBody>
          <a:bodyPr/>
          <a:lstStyle/>
          <a:p>
            <a:r>
              <a:rPr lang="en-US" sz="4000" dirty="0" smtClean="0"/>
              <a:t>Modulation Techniques</a:t>
            </a:r>
            <a:endParaRPr lang="en-US" sz="4000" dirty="0"/>
          </a:p>
        </p:txBody>
      </p:sp>
      <p:sp>
        <p:nvSpPr>
          <p:cNvPr id="3" name="Content Placeholder 2"/>
          <p:cNvSpPr>
            <a:spLocks noGrp="1"/>
          </p:cNvSpPr>
          <p:nvPr>
            <p:ph idx="1"/>
          </p:nvPr>
        </p:nvSpPr>
        <p:spPr>
          <a:xfrm>
            <a:off x="765175" y="723900"/>
            <a:ext cx="8042276" cy="4737101"/>
          </a:xfrm>
        </p:spPr>
        <p:txBody>
          <a:bodyPr>
            <a:normAutofit fontScale="62500" lnSpcReduction="20000"/>
          </a:bodyPr>
          <a:lstStyle/>
          <a:p>
            <a:pPr algn="just"/>
            <a:r>
              <a:rPr lang="en-GB" sz="2900" dirty="0"/>
              <a:t>In short, the process of </a:t>
            </a:r>
            <a:r>
              <a:rPr lang="en-GB" sz="2900" i="1" dirty="0"/>
              <a:t>modulation </a:t>
            </a:r>
            <a:r>
              <a:rPr lang="en-GB" sz="2900" dirty="0"/>
              <a:t>is the varying in a signal or a tone called a </a:t>
            </a:r>
            <a:r>
              <a:rPr lang="en-GB" sz="2900" i="1" dirty="0" smtClean="0"/>
              <a:t>carrier signal</a:t>
            </a:r>
            <a:r>
              <a:rPr lang="en-GB" sz="2900" dirty="0"/>
              <a:t>. Data is then added to this carrier signal in a process known as </a:t>
            </a:r>
            <a:r>
              <a:rPr lang="en-GB" sz="2900" i="1" dirty="0"/>
              <a:t>encoding</a:t>
            </a:r>
            <a:r>
              <a:rPr lang="en-GB" sz="2900" dirty="0" smtClean="0"/>
              <a:t>.</a:t>
            </a:r>
          </a:p>
          <a:p>
            <a:pPr algn="just"/>
            <a:r>
              <a:rPr lang="en-GB" sz="2900" dirty="0"/>
              <a:t>Modulation is what wireless networks use to send data. It enables the sending of </a:t>
            </a:r>
            <a:r>
              <a:rPr lang="en-GB" sz="2900" dirty="0" smtClean="0"/>
              <a:t>encoded data </a:t>
            </a:r>
            <a:r>
              <a:rPr lang="en-GB" sz="2900" dirty="0"/>
              <a:t>using radio signals. Wireless networks use modulation as a carrier signal, </a:t>
            </a:r>
            <a:r>
              <a:rPr lang="en-GB" sz="2900" dirty="0" smtClean="0"/>
              <a:t>which means </a:t>
            </a:r>
            <a:r>
              <a:rPr lang="en-GB" sz="2900" dirty="0"/>
              <a:t>that the modulated tones carry data. A modulated waveform consists of three parts:</a:t>
            </a:r>
          </a:p>
          <a:p>
            <a:pPr lvl="1" algn="just">
              <a:buFont typeface="Wingdings" panose="05000000000000000000" pitchFamily="2" charset="2"/>
              <a:buChar char="§"/>
            </a:pPr>
            <a:r>
              <a:rPr lang="en-GB" sz="2600" b="1" dirty="0"/>
              <a:t>Amplitude: </a:t>
            </a:r>
            <a:r>
              <a:rPr lang="en-GB" sz="2600" dirty="0"/>
              <a:t>The volume of the signal</a:t>
            </a:r>
          </a:p>
          <a:p>
            <a:pPr lvl="1" algn="just">
              <a:buFont typeface="Wingdings" panose="05000000000000000000" pitchFamily="2" charset="2"/>
              <a:buChar char="§"/>
            </a:pPr>
            <a:r>
              <a:rPr lang="en-GB" sz="2600" b="1" dirty="0"/>
              <a:t>Phase: </a:t>
            </a:r>
            <a:r>
              <a:rPr lang="en-GB" sz="2600" dirty="0"/>
              <a:t>The timing of the signal between peaks</a:t>
            </a:r>
          </a:p>
          <a:p>
            <a:pPr lvl="1" algn="just">
              <a:buFont typeface="Wingdings" panose="05000000000000000000" pitchFamily="2" charset="2"/>
              <a:buChar char="§"/>
            </a:pPr>
            <a:r>
              <a:rPr lang="en-GB" sz="2600" b="1" dirty="0"/>
              <a:t>Frequency: </a:t>
            </a:r>
            <a:r>
              <a:rPr lang="en-GB" sz="2600" dirty="0"/>
              <a:t>The pitch of the signal</a:t>
            </a:r>
          </a:p>
          <a:p>
            <a:pPr algn="just"/>
            <a:r>
              <a:rPr lang="en-GB" sz="2900" dirty="0"/>
              <a:t>Wireless networks use a few different modulation techniques, including these:</a:t>
            </a:r>
          </a:p>
          <a:p>
            <a:pPr lvl="1" algn="just">
              <a:buFont typeface="Wingdings" panose="05000000000000000000" pitchFamily="2" charset="2"/>
              <a:buChar char="§"/>
            </a:pPr>
            <a:r>
              <a:rPr lang="en-GB" sz="2600" dirty="0"/>
              <a:t>DSSS</a:t>
            </a:r>
          </a:p>
          <a:p>
            <a:pPr lvl="1" algn="just">
              <a:buFont typeface="Wingdings" panose="05000000000000000000" pitchFamily="2" charset="2"/>
              <a:buChar char="§"/>
            </a:pPr>
            <a:r>
              <a:rPr lang="en-GB" sz="2600" dirty="0"/>
              <a:t>OFDM</a:t>
            </a:r>
          </a:p>
          <a:p>
            <a:pPr lvl="1" algn="just">
              <a:buFont typeface="Wingdings" panose="05000000000000000000" pitchFamily="2" charset="2"/>
              <a:buChar char="§"/>
            </a:pPr>
            <a:r>
              <a:rPr lang="en-GB" sz="2600" dirty="0"/>
              <a:t>Multiple-Input Multiple-Output (MIMO)</a:t>
            </a:r>
            <a:endParaRPr lang="en-US" dirty="0"/>
          </a:p>
        </p:txBody>
      </p:sp>
    </p:spTree>
    <p:extLst>
      <p:ext uri="{BB962C8B-B14F-4D97-AF65-F5344CB8AC3E}">
        <p14:creationId xmlns:p14="http://schemas.microsoft.com/office/powerpoint/2010/main" val="1108903673"/>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Wireless Technologies</a:t>
            </a:r>
            <a:endParaRPr lang="en-US" dirty="0"/>
          </a:p>
        </p:txBody>
      </p:sp>
      <p:pic>
        <p:nvPicPr>
          <p:cNvPr id="4" name="Picture 3" descr="Untitled.tiff"/>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49275" y="1430867"/>
            <a:ext cx="8042276" cy="4013200"/>
          </a:xfrm>
          <a:prstGeom prst="rect">
            <a:avLst/>
          </a:prstGeom>
        </p:spPr>
      </p:pic>
    </p:spTree>
    <p:extLst>
      <p:ext uri="{BB962C8B-B14F-4D97-AF65-F5344CB8AC3E}">
        <p14:creationId xmlns:p14="http://schemas.microsoft.com/office/powerpoint/2010/main" val="4238625427"/>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5975" y="107576"/>
            <a:ext cx="8042276" cy="730624"/>
          </a:xfrm>
        </p:spPr>
        <p:txBody>
          <a:bodyPr/>
          <a:lstStyle/>
          <a:p>
            <a:r>
              <a:rPr lang="en-US" altLang="en-US" sz="4000" dirty="0"/>
              <a:t>Integration With Existing Networks</a:t>
            </a:r>
            <a:endParaRPr lang="en-GB" sz="4000" dirty="0"/>
          </a:p>
        </p:txBody>
      </p:sp>
      <p:sp>
        <p:nvSpPr>
          <p:cNvPr id="3" name="Content Placeholder 2"/>
          <p:cNvSpPr>
            <a:spLocks noGrp="1"/>
          </p:cNvSpPr>
          <p:nvPr>
            <p:ph idx="1"/>
          </p:nvPr>
        </p:nvSpPr>
        <p:spPr>
          <a:xfrm>
            <a:off x="723899" y="1041401"/>
            <a:ext cx="7867651" cy="4343400"/>
          </a:xfrm>
        </p:spPr>
        <p:txBody>
          <a:bodyPr/>
          <a:lstStyle/>
          <a:p>
            <a:r>
              <a:rPr lang="en-US" altLang="en-US" dirty="0">
                <a:solidFill>
                  <a:srgbClr val="000000"/>
                </a:solidFill>
              </a:rPr>
              <a:t>Wireless Access Points (APs) - a small device that bridges wireless traffic to your network. </a:t>
            </a:r>
          </a:p>
          <a:p>
            <a:r>
              <a:rPr lang="en-US" altLang="en-US" dirty="0">
                <a:solidFill>
                  <a:srgbClr val="000000"/>
                </a:solidFill>
              </a:rPr>
              <a:t>Most access points bridge wireless LANs into Ethernet networks, but Token-Ring options are available as well. </a:t>
            </a:r>
          </a:p>
          <a:p>
            <a:endParaRPr lang="en-GB" dirty="0"/>
          </a:p>
        </p:txBody>
      </p:sp>
    </p:spTree>
    <p:extLst>
      <p:ext uri="{BB962C8B-B14F-4D97-AF65-F5344CB8AC3E}">
        <p14:creationId xmlns:p14="http://schemas.microsoft.com/office/powerpoint/2010/main" val="4037584002"/>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1" y="0"/>
            <a:ext cx="5291138" cy="719138"/>
          </a:xfrm>
        </p:spPr>
        <p:txBody>
          <a:bodyPr/>
          <a:lstStyle/>
          <a:p>
            <a:pPr eaLnBrk="1" hangingPunct="1"/>
            <a:r>
              <a:rPr lang="en-CA" altLang="ja-JP" sz="2800" dirty="0">
                <a:latin typeface="Times New Roman"/>
                <a:cs typeface="Times New Roman"/>
              </a:rPr>
              <a:t>Wireless LAN Topologies</a:t>
            </a:r>
            <a:r>
              <a:rPr lang="en-US" altLang="ja-JP" sz="2800" dirty="0">
                <a:latin typeface="Times New Roman"/>
                <a:cs typeface="Times New Roman"/>
              </a:rPr>
              <a:t> </a:t>
            </a:r>
            <a:endParaRPr lang="en-US" sz="2800" dirty="0">
              <a:latin typeface="Times New Roman"/>
              <a:cs typeface="Times New Roman"/>
            </a:endParaRPr>
          </a:p>
        </p:txBody>
      </p:sp>
      <p:pic>
        <p:nvPicPr>
          <p:cNvPr id="9219" name="Picture 4"/>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76213" y="1095904"/>
            <a:ext cx="4384675" cy="3246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220" name="Picture 5"/>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5274205" y="1082147"/>
            <a:ext cx="3724275" cy="3838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221" name="TextBox 6"/>
          <p:cNvSpPr txBox="1">
            <a:spLocks noChangeArrowheads="1"/>
          </p:cNvSpPr>
          <p:nvPr/>
        </p:nvSpPr>
        <p:spPr bwMode="auto">
          <a:xfrm>
            <a:off x="1643063" y="4342341"/>
            <a:ext cx="2416175"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GB" sz="1800" dirty="0" smtClean="0">
                <a:solidFill>
                  <a:srgbClr val="163E50"/>
                </a:solidFill>
                <a:latin typeface="Times New Roman"/>
                <a:cs typeface="Times New Roman"/>
              </a:rPr>
              <a:t>Ad </a:t>
            </a:r>
            <a:r>
              <a:rPr lang="en-GB" sz="1800" dirty="0">
                <a:solidFill>
                  <a:srgbClr val="163E50"/>
                </a:solidFill>
                <a:latin typeface="Times New Roman"/>
                <a:cs typeface="Times New Roman"/>
              </a:rPr>
              <a:t>hoc</a:t>
            </a:r>
          </a:p>
        </p:txBody>
      </p:sp>
      <p:sp>
        <p:nvSpPr>
          <p:cNvPr id="9222" name="TextBox 7"/>
          <p:cNvSpPr txBox="1">
            <a:spLocks noChangeArrowheads="1"/>
          </p:cNvSpPr>
          <p:nvPr/>
        </p:nvSpPr>
        <p:spPr bwMode="auto">
          <a:xfrm>
            <a:off x="5971911" y="4920722"/>
            <a:ext cx="2328862"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charset="0"/>
                <a:ea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GB" sz="1800" b="1" dirty="0">
                <a:solidFill>
                  <a:srgbClr val="163E50"/>
                </a:solidFill>
                <a:latin typeface="Times New Roman"/>
                <a:cs typeface="Times New Roman"/>
              </a:rPr>
              <a:t>Basic Service Set</a:t>
            </a:r>
          </a:p>
        </p:txBody>
      </p:sp>
    </p:spTree>
    <p:extLst>
      <p:ext uri="{BB962C8B-B14F-4D97-AF65-F5344CB8AC3E}">
        <p14:creationId xmlns:p14="http://schemas.microsoft.com/office/powerpoint/2010/main" val="4211791846"/>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092200" y="0"/>
            <a:ext cx="5571067" cy="815975"/>
          </a:xfrm>
        </p:spPr>
        <p:txBody>
          <a:bodyPr/>
          <a:lstStyle/>
          <a:p>
            <a:pPr eaLnBrk="1" hangingPunct="1"/>
            <a:r>
              <a:rPr lang="en-GB" altLang="ja-JP" sz="2800" dirty="0">
                <a:latin typeface="Times New Roman"/>
                <a:cs typeface="Times New Roman"/>
              </a:rPr>
              <a:t>Wireless Infrastructure Components</a:t>
            </a:r>
            <a:endParaRPr lang="en-US" sz="2800" dirty="0">
              <a:latin typeface="Times New Roman"/>
              <a:cs typeface="Times New Roman"/>
            </a:endParaRPr>
          </a:p>
        </p:txBody>
      </p:sp>
      <p:sp>
        <p:nvSpPr>
          <p:cNvPr id="8195" name="Rectangle 3"/>
          <p:cNvSpPr>
            <a:spLocks noGrp="1" noChangeArrowheads="1"/>
          </p:cNvSpPr>
          <p:nvPr>
            <p:ph type="body" idx="1"/>
          </p:nvPr>
        </p:nvSpPr>
        <p:spPr>
          <a:xfrm>
            <a:off x="655638" y="1536700"/>
            <a:ext cx="7940675" cy="5076825"/>
          </a:xfrm>
        </p:spPr>
        <p:txBody>
          <a:bodyPr/>
          <a:lstStyle/>
          <a:p>
            <a:endParaRPr lang="en-US">
              <a:latin typeface="Arial" charset="0"/>
            </a:endParaRPr>
          </a:p>
          <a:p>
            <a:pPr>
              <a:buFont typeface="Symbol" charset="0"/>
              <a:buChar char=""/>
            </a:pPr>
            <a:endParaRPr lang="en-US">
              <a:latin typeface="Arial" charset="0"/>
            </a:endParaRPr>
          </a:p>
        </p:txBody>
      </p:sp>
      <p:pic>
        <p:nvPicPr>
          <p:cNvPr id="8196" name="Picture 5"/>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4632325" y="1739900"/>
            <a:ext cx="4511675" cy="3621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197" name="Picture 4"/>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211137" y="1536700"/>
            <a:ext cx="4230688" cy="3033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62209037"/>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19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270000" y="1"/>
            <a:ext cx="5571067" cy="584200"/>
          </a:xfrm>
        </p:spPr>
        <p:txBody>
          <a:bodyPr/>
          <a:lstStyle/>
          <a:p>
            <a:pPr eaLnBrk="1" hangingPunct="1"/>
            <a:r>
              <a:rPr lang="en-GB" altLang="ja-JP" sz="2800" dirty="0">
                <a:latin typeface="Times New Roman"/>
                <a:cs typeface="Times New Roman"/>
              </a:rPr>
              <a:t>Wireless Infrastructure Components</a:t>
            </a:r>
            <a:endParaRPr lang="en-US" sz="2800" dirty="0">
              <a:latin typeface="Times New Roman"/>
              <a:cs typeface="Times New Roman"/>
            </a:endParaRPr>
          </a:p>
        </p:txBody>
      </p:sp>
      <p:pic>
        <p:nvPicPr>
          <p:cNvPr id="2" name="Picture 1" descr="Untitled.tiff"/>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63600" y="1297516"/>
            <a:ext cx="7416800" cy="4381500"/>
          </a:xfrm>
          <a:prstGeom prst="rect">
            <a:avLst/>
          </a:prstGeom>
        </p:spPr>
      </p:pic>
    </p:spTree>
    <p:extLst>
      <p:ext uri="{BB962C8B-B14F-4D97-AF65-F5344CB8AC3E}">
        <p14:creationId xmlns:p14="http://schemas.microsoft.com/office/powerpoint/2010/main" val="741747815"/>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295400" y="177800"/>
            <a:ext cx="5571067" cy="638175"/>
          </a:xfrm>
        </p:spPr>
        <p:txBody>
          <a:bodyPr/>
          <a:lstStyle/>
          <a:p>
            <a:pPr eaLnBrk="1" hangingPunct="1"/>
            <a:r>
              <a:rPr lang="en-GB" altLang="ja-JP" sz="2800" dirty="0">
                <a:latin typeface="Times New Roman"/>
                <a:cs typeface="Times New Roman"/>
              </a:rPr>
              <a:t>Wireless Infrastructure Components</a:t>
            </a:r>
            <a:endParaRPr lang="en-US" sz="2800" dirty="0">
              <a:latin typeface="Times New Roman"/>
              <a:cs typeface="Times New Roman"/>
            </a:endParaRPr>
          </a:p>
        </p:txBody>
      </p:sp>
      <p:pic>
        <p:nvPicPr>
          <p:cNvPr id="3" name="Picture 2" descr="Untitled.tiff"/>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6167" y="1462617"/>
            <a:ext cx="7607300" cy="4254500"/>
          </a:xfrm>
          <a:prstGeom prst="rect">
            <a:avLst/>
          </a:prstGeom>
        </p:spPr>
      </p:pic>
    </p:spTree>
    <p:extLst>
      <p:ext uri="{BB962C8B-B14F-4D97-AF65-F5344CB8AC3E}">
        <p14:creationId xmlns:p14="http://schemas.microsoft.com/office/powerpoint/2010/main" val="2913808481"/>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17924"/>
          </a:xfrm>
        </p:spPr>
        <p:txBody>
          <a:bodyPr/>
          <a:lstStyle/>
          <a:p>
            <a:r>
              <a:rPr lang="en-US" dirty="0" smtClean="0"/>
              <a:t>In-Building WLANs</a:t>
            </a:r>
            <a:endParaRPr lang="en-US" dirty="0"/>
          </a:p>
        </p:txBody>
      </p:sp>
      <p:pic>
        <p:nvPicPr>
          <p:cNvPr id="4" name="Picture 3" descr="Untitled.tiff"/>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278466" y="1037167"/>
            <a:ext cx="6934200" cy="3759200"/>
          </a:xfrm>
          <a:prstGeom prst="rect">
            <a:avLst/>
          </a:prstGeom>
        </p:spPr>
      </p:pic>
    </p:spTree>
    <p:extLst>
      <p:ext uri="{BB962C8B-B14F-4D97-AF65-F5344CB8AC3E}">
        <p14:creationId xmlns:p14="http://schemas.microsoft.com/office/powerpoint/2010/main" val="3651609950"/>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19174" y="107576"/>
            <a:ext cx="7616825" cy="743324"/>
          </a:xfrm>
        </p:spPr>
        <p:txBody>
          <a:bodyPr/>
          <a:lstStyle/>
          <a:p>
            <a:r>
              <a:rPr lang="en-US" dirty="0" smtClean="0"/>
              <a:t>Metropolitan Area Networks </a:t>
            </a:r>
            <a:endParaRPr lang="en-US" dirty="0"/>
          </a:p>
        </p:txBody>
      </p:sp>
      <p:pic>
        <p:nvPicPr>
          <p:cNvPr id="4" name="Picture 3" descr="Untitled.tiff"/>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50335" y="1076232"/>
            <a:ext cx="5334000" cy="4329735"/>
          </a:xfrm>
          <a:prstGeom prst="rect">
            <a:avLst/>
          </a:prstGeom>
        </p:spPr>
      </p:pic>
      <p:sp>
        <p:nvSpPr>
          <p:cNvPr id="5" name="TextBox 4"/>
          <p:cNvSpPr txBox="1"/>
          <p:nvPr/>
        </p:nvSpPr>
        <p:spPr>
          <a:xfrm>
            <a:off x="6197601" y="1579999"/>
            <a:ext cx="2760133" cy="3170099"/>
          </a:xfrm>
          <a:prstGeom prst="rect">
            <a:avLst/>
          </a:prstGeom>
          <a:noFill/>
        </p:spPr>
        <p:txBody>
          <a:bodyPr wrap="square" rtlCol="0">
            <a:spAutoFit/>
          </a:bodyPr>
          <a:lstStyle/>
          <a:p>
            <a:pPr algn="just"/>
            <a:r>
              <a:rPr lang="en-US" sz="2000" dirty="0">
                <a:solidFill>
                  <a:srgbClr val="12252C"/>
                </a:solidFill>
                <a:latin typeface="Arial"/>
                <a:cs typeface="Arial"/>
              </a:rPr>
              <a:t>WLAN technology applies the power of radio waves to truly redefine the local in LAN. With a wireless bridge, networks located in buildings miles from each other can be integrated into a single LAN</a:t>
            </a:r>
          </a:p>
        </p:txBody>
      </p:sp>
    </p:spTree>
    <p:extLst>
      <p:ext uri="{BB962C8B-B14F-4D97-AF65-F5344CB8AC3E}">
        <p14:creationId xmlns:p14="http://schemas.microsoft.com/office/powerpoint/2010/main" val="1217106756"/>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393700" y="237067"/>
            <a:ext cx="7277100" cy="486834"/>
          </a:xfrm>
        </p:spPr>
        <p:txBody>
          <a:bodyPr/>
          <a:lstStyle/>
          <a:p>
            <a:pPr eaLnBrk="1" hangingPunct="1"/>
            <a:r>
              <a:rPr lang="en-CA" altLang="ja-JP" sz="3200" dirty="0">
                <a:latin typeface="Times New Roman"/>
                <a:cs typeface="Times New Roman"/>
              </a:rPr>
              <a:t>Threats to wireless LAN security</a:t>
            </a:r>
            <a:endParaRPr lang="en-US" sz="3200" dirty="0">
              <a:latin typeface="Times New Roman"/>
              <a:cs typeface="Times New Roman"/>
            </a:endParaRPr>
          </a:p>
        </p:txBody>
      </p:sp>
      <p:pic>
        <p:nvPicPr>
          <p:cNvPr id="1260548" name="Picture 4"/>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52400" y="828675"/>
            <a:ext cx="4594225" cy="3251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60550" name="Picture 6"/>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4811713" y="723901"/>
            <a:ext cx="4002087" cy="32384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69" name="Picture 7"/>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35000" y="4054478"/>
            <a:ext cx="7785100" cy="1327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14671650"/>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4" fill="hold" nodeType="clickEffect">
                                  <p:stCondLst>
                                    <p:cond delay="0"/>
                                  </p:stCondLst>
                                  <p:childTnLst>
                                    <p:set>
                                      <p:cBhvr>
                                        <p:cTn id="6" dur="1" fill="hold">
                                          <p:stCondLst>
                                            <p:cond delay="0"/>
                                          </p:stCondLst>
                                        </p:cTn>
                                        <p:tgtEl>
                                          <p:spTgt spid="1260548"/>
                                        </p:tgtEl>
                                        <p:attrNameLst>
                                          <p:attrName>style.visibility</p:attrName>
                                        </p:attrNameLst>
                                      </p:cBhvr>
                                      <p:to>
                                        <p:strVal val="visible"/>
                                      </p:to>
                                    </p:set>
                                    <p:animEffect transition="in" filter="wipe(down)">
                                      <p:cBhvr>
                                        <p:cTn id="7" dur="500"/>
                                        <p:tgtEl>
                                          <p:spTgt spid="1260548"/>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4" fill="hold" nodeType="clickEffect">
                                  <p:stCondLst>
                                    <p:cond delay="0"/>
                                  </p:stCondLst>
                                  <p:childTnLst>
                                    <p:set>
                                      <p:cBhvr>
                                        <p:cTn id="11" dur="1" fill="hold">
                                          <p:stCondLst>
                                            <p:cond delay="0"/>
                                          </p:stCondLst>
                                        </p:cTn>
                                        <p:tgtEl>
                                          <p:spTgt spid="1260550"/>
                                        </p:tgtEl>
                                        <p:attrNameLst>
                                          <p:attrName>style.visibility</p:attrName>
                                        </p:attrNameLst>
                                      </p:cBhvr>
                                      <p:to>
                                        <p:strVal val="visible"/>
                                      </p:to>
                                    </p:set>
                                    <p:animEffect transition="in" filter="wipe(down)">
                                      <p:cBhvr>
                                        <p:cTn id="12" dur="500"/>
                                        <p:tgtEl>
                                          <p:spTgt spid="1260550"/>
                                        </p:tgtEl>
                                      </p:cBhvr>
                                    </p:animEffec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1260548"/>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1260550"/>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1126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673100" y="228600"/>
            <a:ext cx="5516563" cy="576263"/>
          </a:xfrm>
        </p:spPr>
        <p:txBody>
          <a:bodyPr/>
          <a:lstStyle/>
          <a:p>
            <a:pPr eaLnBrk="1" hangingPunct="1"/>
            <a:r>
              <a:rPr lang="en-GB" altLang="ja-JP" sz="3200" dirty="0">
                <a:latin typeface="Times New Roman"/>
                <a:cs typeface="Times New Roman"/>
              </a:rPr>
              <a:t>Securing Wireless LAN</a:t>
            </a:r>
            <a:endParaRPr lang="en-US" sz="3200" dirty="0">
              <a:latin typeface="Times New Roman"/>
              <a:cs typeface="Times New Roman"/>
            </a:endParaRPr>
          </a:p>
        </p:txBody>
      </p:sp>
      <p:sp>
        <p:nvSpPr>
          <p:cNvPr id="13315" name="Rectangle 3"/>
          <p:cNvSpPr>
            <a:spLocks noGrp="1" noChangeArrowheads="1"/>
          </p:cNvSpPr>
          <p:nvPr>
            <p:ph type="body" idx="1"/>
          </p:nvPr>
        </p:nvSpPr>
        <p:spPr>
          <a:xfrm>
            <a:off x="655638" y="1536700"/>
            <a:ext cx="7940675" cy="5076825"/>
          </a:xfrm>
        </p:spPr>
        <p:txBody>
          <a:bodyPr/>
          <a:lstStyle/>
          <a:p>
            <a:endParaRPr lang="en-US" dirty="0">
              <a:latin typeface="Arial" charset="0"/>
            </a:endParaRPr>
          </a:p>
          <a:p>
            <a:pPr>
              <a:buFont typeface="Symbol" charset="0"/>
              <a:buChar char=""/>
            </a:pPr>
            <a:endParaRPr lang="en-US" dirty="0">
              <a:latin typeface="Arial" charset="0"/>
            </a:endParaRPr>
          </a:p>
        </p:txBody>
      </p:sp>
      <p:pic>
        <p:nvPicPr>
          <p:cNvPr id="13316" name="Picture 4"/>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655638" y="1323446"/>
            <a:ext cx="7726362" cy="3709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06790178"/>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7675" y="1676400"/>
            <a:ext cx="8042276" cy="2295432"/>
          </a:xfrm>
        </p:spPr>
        <p:txBody>
          <a:bodyPr/>
          <a:lstStyle/>
          <a:p>
            <a:r>
              <a:rPr lang="en-GB" dirty="0"/>
              <a:t>Planning process considerations for Wireless LANs</a:t>
            </a:r>
            <a:endParaRPr lang="en-GB" dirty="0"/>
          </a:p>
        </p:txBody>
      </p:sp>
      <p:sp>
        <p:nvSpPr>
          <p:cNvPr id="3" name="Content Placeholder 2"/>
          <p:cNvSpPr>
            <a:spLocks noGrp="1"/>
          </p:cNvSpPr>
          <p:nvPr>
            <p:ph idx="1"/>
          </p:nvPr>
        </p:nvSpPr>
        <p:spPr>
          <a:xfrm>
            <a:off x="549275" y="4610099"/>
            <a:ext cx="8042276" cy="1333501"/>
          </a:xfrm>
        </p:spPr>
        <p:txBody>
          <a:bodyPr/>
          <a:lstStyle/>
          <a:p>
            <a:endParaRPr lang="en-GB" dirty="0"/>
          </a:p>
        </p:txBody>
      </p:sp>
    </p:spTree>
    <p:extLst>
      <p:ext uri="{BB962C8B-B14F-4D97-AF65-F5344CB8AC3E}">
        <p14:creationId xmlns:p14="http://schemas.microsoft.com/office/powerpoint/2010/main" val="2849527997"/>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16324"/>
          </a:xfrm>
        </p:spPr>
        <p:txBody>
          <a:bodyPr/>
          <a:lstStyle/>
          <a:p>
            <a:r>
              <a:rPr lang="en-US" dirty="0" smtClean="0"/>
              <a:t>WLAN growth</a:t>
            </a:r>
            <a:endParaRPr lang="en-US" dirty="0"/>
          </a:p>
        </p:txBody>
      </p:sp>
      <p:sp>
        <p:nvSpPr>
          <p:cNvPr id="3" name="Content Placeholder 2"/>
          <p:cNvSpPr>
            <a:spLocks noGrp="1"/>
          </p:cNvSpPr>
          <p:nvPr>
            <p:ph idx="1"/>
          </p:nvPr>
        </p:nvSpPr>
        <p:spPr>
          <a:xfrm>
            <a:off x="678391" y="914401"/>
            <a:ext cx="8042276" cy="4343400"/>
          </a:xfrm>
        </p:spPr>
        <p:txBody>
          <a:bodyPr/>
          <a:lstStyle/>
          <a:p>
            <a:r>
              <a:rPr lang="en-US" dirty="0" smtClean="0"/>
              <a:t>Four key factors influence the growth of WLANs:</a:t>
            </a:r>
          </a:p>
          <a:p>
            <a:pPr marL="0" indent="0">
              <a:buNone/>
            </a:pPr>
            <a:endParaRPr lang="en-US" dirty="0"/>
          </a:p>
        </p:txBody>
      </p:sp>
      <p:pic>
        <p:nvPicPr>
          <p:cNvPr id="4" name="Picture 3" descr="Untitled.tiff"/>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78391" y="1432983"/>
            <a:ext cx="8302121" cy="3566584"/>
          </a:xfrm>
          <a:prstGeom prst="rect">
            <a:avLst/>
          </a:prstGeom>
        </p:spPr>
      </p:pic>
    </p:spTree>
    <p:extLst>
      <p:ext uri="{BB962C8B-B14F-4D97-AF65-F5344CB8AC3E}">
        <p14:creationId xmlns:p14="http://schemas.microsoft.com/office/powerpoint/2010/main" val="2473566297"/>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42975" y="107576"/>
            <a:ext cx="4649258" cy="489324"/>
          </a:xfrm>
        </p:spPr>
        <p:txBody>
          <a:bodyPr/>
          <a:lstStyle/>
          <a:p>
            <a:r>
              <a:rPr lang="en-US" sz="3200" dirty="0" smtClean="0"/>
              <a:t>Market Requirements</a:t>
            </a:r>
            <a:endParaRPr lang="en-US" sz="3200" dirty="0"/>
          </a:p>
        </p:txBody>
      </p:sp>
      <p:sp>
        <p:nvSpPr>
          <p:cNvPr id="3" name="Content Placeholder 2"/>
          <p:cNvSpPr>
            <a:spLocks noGrp="1"/>
          </p:cNvSpPr>
          <p:nvPr>
            <p:ph idx="1"/>
          </p:nvPr>
        </p:nvSpPr>
        <p:spPr>
          <a:xfrm>
            <a:off x="701675" y="592667"/>
            <a:ext cx="8042276" cy="4893734"/>
          </a:xfrm>
        </p:spPr>
        <p:txBody>
          <a:bodyPr>
            <a:normAutofit fontScale="70000" lnSpcReduction="20000"/>
          </a:bodyPr>
          <a:lstStyle/>
          <a:p>
            <a:r>
              <a:rPr lang="en-US" dirty="0" smtClean="0">
                <a:solidFill>
                  <a:srgbClr val="12252C"/>
                </a:solidFill>
              </a:rPr>
              <a:t>High availability - </a:t>
            </a:r>
            <a:r>
              <a:rPr lang="en-US" dirty="0">
                <a:solidFill>
                  <a:srgbClr val="12252C"/>
                </a:solidFill>
              </a:rPr>
              <a:t>High availability is achieved through system redundancy and proper coverage-area design. System redundancy includes redundant APs on </a:t>
            </a:r>
            <a:r>
              <a:rPr lang="en-US" dirty="0" smtClean="0">
                <a:solidFill>
                  <a:srgbClr val="12252C"/>
                </a:solidFill>
              </a:rPr>
              <a:t>separate frequencies.</a:t>
            </a:r>
          </a:p>
          <a:p>
            <a:r>
              <a:rPr lang="en-US" dirty="0" smtClean="0">
                <a:solidFill>
                  <a:srgbClr val="12252C"/>
                </a:solidFill>
              </a:rPr>
              <a:t>Scalability - </a:t>
            </a:r>
            <a:r>
              <a:rPr lang="en-US" dirty="0">
                <a:solidFill>
                  <a:srgbClr val="12252C"/>
                </a:solidFill>
              </a:rPr>
              <a:t>Scalability is accomplished by supporting multiple APs per coverage area, which use multiple frequencies. APs can also perform load balancing, if desired</a:t>
            </a:r>
            <a:r>
              <a:rPr lang="en-US" dirty="0" smtClean="0">
                <a:solidFill>
                  <a:srgbClr val="12252C"/>
                </a:solidFill>
              </a:rPr>
              <a:t>.</a:t>
            </a:r>
          </a:p>
          <a:p>
            <a:r>
              <a:rPr lang="en-US" dirty="0" smtClean="0">
                <a:solidFill>
                  <a:srgbClr val="12252C"/>
                </a:solidFill>
              </a:rPr>
              <a:t>Manageability - </a:t>
            </a:r>
            <a:r>
              <a:rPr lang="en-US" dirty="0">
                <a:solidFill>
                  <a:srgbClr val="12252C"/>
                </a:solidFill>
              </a:rPr>
              <a:t>Diagnostic tools represent a large portion of management within WLANs</a:t>
            </a:r>
            <a:r>
              <a:rPr lang="en-US" dirty="0" smtClean="0">
                <a:solidFill>
                  <a:srgbClr val="12252C"/>
                </a:solidFill>
              </a:rPr>
              <a:t>.</a:t>
            </a:r>
          </a:p>
          <a:p>
            <a:r>
              <a:rPr lang="en-US" dirty="0" smtClean="0">
                <a:solidFill>
                  <a:srgbClr val="12252C"/>
                </a:solidFill>
              </a:rPr>
              <a:t>Open Architecture - </a:t>
            </a:r>
            <a:r>
              <a:rPr lang="en-US" dirty="0">
                <a:solidFill>
                  <a:srgbClr val="12252C"/>
                </a:solidFill>
              </a:rPr>
              <a:t>Openness is achieved through adherence to standards such as 802.11a and 802.11b, participation in interoperability associations such as the Wi-Fi Alliance, and certification such as U.S. FCC certification</a:t>
            </a:r>
            <a:r>
              <a:rPr lang="en-US" dirty="0" smtClean="0">
                <a:solidFill>
                  <a:srgbClr val="12252C"/>
                </a:solidFill>
              </a:rPr>
              <a:t>.</a:t>
            </a:r>
          </a:p>
          <a:p>
            <a:r>
              <a:rPr lang="en-US" dirty="0" smtClean="0">
                <a:solidFill>
                  <a:srgbClr val="12252C"/>
                </a:solidFill>
              </a:rPr>
              <a:t>Security - </a:t>
            </a:r>
            <a:r>
              <a:rPr lang="en-US" dirty="0">
                <a:solidFill>
                  <a:srgbClr val="12252C"/>
                </a:solidFill>
              </a:rPr>
              <a:t>It is essential to encrypt data packets transmitted through the air. For larger installations, centralized user authentication and centralized management of encryption keys are also required</a:t>
            </a:r>
            <a:r>
              <a:rPr lang="en-US" dirty="0" smtClean="0">
                <a:solidFill>
                  <a:srgbClr val="12252C"/>
                </a:solidFill>
              </a:rPr>
              <a:t>.</a:t>
            </a:r>
          </a:p>
          <a:p>
            <a:r>
              <a:rPr lang="en-US" dirty="0" smtClean="0">
                <a:solidFill>
                  <a:srgbClr val="12252C"/>
                </a:solidFill>
              </a:rPr>
              <a:t>Cost - </a:t>
            </a:r>
            <a:r>
              <a:rPr lang="en-US" dirty="0">
                <a:solidFill>
                  <a:srgbClr val="12252C"/>
                </a:solidFill>
              </a:rPr>
              <a:t>Customers expect continued reductions in price of 15 to 30 percent each year, and increases in performance and security.</a:t>
            </a:r>
            <a:endParaRPr lang="en-US" dirty="0" smtClean="0">
              <a:solidFill>
                <a:srgbClr val="12252C"/>
              </a:solidFill>
            </a:endParaRPr>
          </a:p>
        </p:txBody>
      </p:sp>
    </p:spTree>
    <p:extLst>
      <p:ext uri="{BB962C8B-B14F-4D97-AF65-F5344CB8AC3E}">
        <p14:creationId xmlns:p14="http://schemas.microsoft.com/office/powerpoint/2010/main" val="2542755225"/>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883024"/>
          </a:xfrm>
        </p:spPr>
        <p:txBody>
          <a:bodyPr/>
          <a:lstStyle/>
          <a:p>
            <a:r>
              <a:rPr lang="en-GB" dirty="0" smtClean="0"/>
              <a:t>Planning Wireless LAN</a:t>
            </a:r>
            <a:endParaRPr lang="en-GB" dirty="0"/>
          </a:p>
        </p:txBody>
      </p:sp>
      <p:sp>
        <p:nvSpPr>
          <p:cNvPr id="3" name="Content Placeholder 2"/>
          <p:cNvSpPr>
            <a:spLocks noGrp="1"/>
          </p:cNvSpPr>
          <p:nvPr>
            <p:ph idx="1"/>
          </p:nvPr>
        </p:nvSpPr>
        <p:spPr>
          <a:xfrm>
            <a:off x="549275" y="1600201"/>
            <a:ext cx="8042276" cy="3721099"/>
          </a:xfrm>
        </p:spPr>
        <p:txBody>
          <a:bodyPr/>
          <a:lstStyle/>
          <a:p>
            <a:r>
              <a:rPr lang="en-GB" dirty="0" smtClean="0"/>
              <a:t>The Site Survey</a:t>
            </a:r>
          </a:p>
          <a:p>
            <a:pPr lvl="1" algn="just">
              <a:buFont typeface="Wingdings" panose="05000000000000000000" pitchFamily="2" charset="2"/>
              <a:buChar char="§"/>
            </a:pPr>
            <a:r>
              <a:rPr lang="en-US" altLang="en-US" dirty="0">
                <a:solidFill>
                  <a:srgbClr val="000000"/>
                </a:solidFill>
              </a:rPr>
              <a:t>Helps define the coverage areas, data rates, the precise placement of access point.</a:t>
            </a:r>
          </a:p>
          <a:p>
            <a:pPr lvl="1" algn="just">
              <a:buFont typeface="Wingdings" panose="05000000000000000000" pitchFamily="2" charset="2"/>
              <a:buChar char="§"/>
            </a:pPr>
            <a:r>
              <a:rPr lang="en-US" altLang="en-US" dirty="0">
                <a:solidFill>
                  <a:srgbClr val="000000"/>
                </a:solidFill>
              </a:rPr>
              <a:t>Gather information: diagramming the coverage area and measuring the signal strength, SNR (signal to noise ratio), RF interference levels</a:t>
            </a:r>
          </a:p>
          <a:p>
            <a:pPr lvl="1"/>
            <a:endParaRPr lang="en-GB" dirty="0"/>
          </a:p>
        </p:txBody>
      </p:sp>
    </p:spTree>
    <p:extLst>
      <p:ext uri="{BB962C8B-B14F-4D97-AF65-F5344CB8AC3E}">
        <p14:creationId xmlns:p14="http://schemas.microsoft.com/office/powerpoint/2010/main" val="3766525419"/>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03275" y="977901"/>
            <a:ext cx="8042276" cy="977899"/>
          </a:xfrm>
        </p:spPr>
        <p:txBody>
          <a:bodyPr/>
          <a:lstStyle/>
          <a:p>
            <a:r>
              <a:rPr lang="en-GB" dirty="0"/>
              <a:t>Site Survey</a:t>
            </a:r>
          </a:p>
        </p:txBody>
      </p:sp>
      <p:sp>
        <p:nvSpPr>
          <p:cNvPr id="4" name="Title 1"/>
          <p:cNvSpPr>
            <a:spLocks noGrp="1"/>
          </p:cNvSpPr>
          <p:nvPr>
            <p:ph type="title"/>
          </p:nvPr>
        </p:nvSpPr>
        <p:spPr>
          <a:xfrm>
            <a:off x="549275" y="107576"/>
            <a:ext cx="8042276" cy="743324"/>
          </a:xfrm>
        </p:spPr>
        <p:txBody>
          <a:bodyPr/>
          <a:lstStyle/>
          <a:p>
            <a:r>
              <a:rPr lang="en-GB" dirty="0" smtClean="0"/>
              <a:t>Planning Wireless LAN</a:t>
            </a:r>
            <a:endParaRPr lang="en-GB" dirty="0"/>
          </a:p>
        </p:txBody>
      </p:sp>
      <p:pic>
        <p:nvPicPr>
          <p:cNvPr id="5" name="Picture 6" descr="p39"/>
          <p:cNvPicPr>
            <a:picLocks noChangeAspect="1" noChangeArrowheads="1"/>
          </p:cNvPicPr>
          <p:nvPr/>
        </p:nvPicPr>
        <p:blipFill>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1346200" y="1447800"/>
            <a:ext cx="6565900" cy="40116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48251635"/>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457200" y="-206375"/>
            <a:ext cx="5503333" cy="858838"/>
          </a:xfrm>
        </p:spPr>
        <p:txBody>
          <a:bodyPr/>
          <a:lstStyle/>
          <a:p>
            <a:pPr eaLnBrk="1" hangingPunct="1"/>
            <a:r>
              <a:rPr lang="en-GB" altLang="ja-JP" sz="3200" dirty="0">
                <a:latin typeface="Times New Roman"/>
                <a:cs typeface="Times New Roman"/>
              </a:rPr>
              <a:t>Planning Wireless LAN</a:t>
            </a:r>
            <a:endParaRPr lang="en-US" sz="3200" dirty="0">
              <a:latin typeface="Times New Roman"/>
              <a:cs typeface="Times New Roman"/>
            </a:endParaRPr>
          </a:p>
        </p:txBody>
      </p:sp>
      <p:grpSp>
        <p:nvGrpSpPr>
          <p:cNvPr id="2" name="Group 1"/>
          <p:cNvGrpSpPr/>
          <p:nvPr/>
        </p:nvGrpSpPr>
        <p:grpSpPr>
          <a:xfrm>
            <a:off x="0" y="904875"/>
            <a:ext cx="8937625" cy="4803246"/>
            <a:chOff x="0" y="904875"/>
            <a:chExt cx="8937625" cy="4803246"/>
          </a:xfrm>
        </p:grpSpPr>
        <p:pic>
          <p:nvPicPr>
            <p:cNvPr id="10243" name="Picture 4"/>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0" y="1150408"/>
              <a:ext cx="3773488" cy="3416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58501" name="Picture 5"/>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3722688" y="904875"/>
              <a:ext cx="5214937" cy="2754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58502" name="Picture 6"/>
            <p:cNvPicPr>
              <a:picLocks noChangeAspect="1"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3773488" y="3659188"/>
              <a:ext cx="5164137" cy="20489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Tree>
    <p:extLst>
      <p:ext uri="{BB962C8B-B14F-4D97-AF65-F5344CB8AC3E}">
        <p14:creationId xmlns:p14="http://schemas.microsoft.com/office/powerpoint/2010/main" val="3365903871"/>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838201" y="239713"/>
            <a:ext cx="5435600" cy="511175"/>
          </a:xfrm>
        </p:spPr>
        <p:txBody>
          <a:bodyPr/>
          <a:lstStyle/>
          <a:p>
            <a:pPr eaLnBrk="1" hangingPunct="1"/>
            <a:r>
              <a:rPr lang="en-CA" altLang="ja-JP" sz="3200" dirty="0">
                <a:latin typeface="Times New Roman"/>
                <a:cs typeface="Times New Roman"/>
              </a:rPr>
              <a:t>Incorrect channel settings</a:t>
            </a:r>
            <a:endParaRPr lang="en-US" sz="3200" dirty="0">
              <a:latin typeface="Times New Roman"/>
              <a:cs typeface="Times New Roman"/>
            </a:endParaRPr>
          </a:p>
        </p:txBody>
      </p:sp>
      <p:pic>
        <p:nvPicPr>
          <p:cNvPr id="17411" name="Picture 4"/>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85737" y="1664757"/>
            <a:ext cx="5639330" cy="3216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72837" name="Picture 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155267" y="1909232"/>
            <a:ext cx="2619375" cy="297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1138179"/>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4" fill="hold" nodeType="clickEffect">
                                  <p:stCondLst>
                                    <p:cond delay="0"/>
                                  </p:stCondLst>
                                  <p:childTnLst>
                                    <p:set>
                                      <p:cBhvr>
                                        <p:cTn id="6" dur="1" fill="hold">
                                          <p:stCondLst>
                                            <p:cond delay="0"/>
                                          </p:stCondLst>
                                        </p:cTn>
                                        <p:tgtEl>
                                          <p:spTgt spid="1272837"/>
                                        </p:tgtEl>
                                        <p:attrNameLst>
                                          <p:attrName>style.visibility</p:attrName>
                                        </p:attrNameLst>
                                      </p:cBhvr>
                                      <p:to>
                                        <p:strVal val="visible"/>
                                      </p:to>
                                    </p:set>
                                    <p:animEffect transition="in" filter="wipe(down)">
                                      <p:cBhvr>
                                        <p:cTn id="7" dur="500"/>
                                        <p:tgtEl>
                                          <p:spTgt spid="127283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901700" y="228600"/>
            <a:ext cx="5799138" cy="555625"/>
          </a:xfrm>
        </p:spPr>
        <p:txBody>
          <a:bodyPr/>
          <a:lstStyle/>
          <a:p>
            <a:pPr eaLnBrk="1" hangingPunct="1"/>
            <a:r>
              <a:rPr lang="en-US" sz="3200" dirty="0">
                <a:latin typeface="Times New Roman"/>
                <a:cs typeface="Times New Roman"/>
              </a:rPr>
              <a:t>Common RF Interference Issues</a:t>
            </a:r>
          </a:p>
        </p:txBody>
      </p:sp>
      <p:pic>
        <p:nvPicPr>
          <p:cNvPr id="18435" name="Picture 4"/>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694267" y="1178984"/>
            <a:ext cx="7484533" cy="41380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66171481"/>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6092825" cy="527424"/>
          </a:xfrm>
        </p:spPr>
        <p:txBody>
          <a:bodyPr/>
          <a:lstStyle/>
          <a:p>
            <a:r>
              <a:rPr lang="en-US" sz="3200" dirty="0" smtClean="0"/>
              <a:t>Reliability and Connectivity</a:t>
            </a:r>
            <a:endParaRPr lang="en-US" sz="3200" dirty="0"/>
          </a:p>
        </p:txBody>
      </p:sp>
      <p:sp>
        <p:nvSpPr>
          <p:cNvPr id="4" name="TextBox 3"/>
          <p:cNvSpPr txBox="1"/>
          <p:nvPr/>
        </p:nvSpPr>
        <p:spPr>
          <a:xfrm>
            <a:off x="1011767" y="672637"/>
            <a:ext cx="7865533" cy="2031325"/>
          </a:xfrm>
          <a:prstGeom prst="rect">
            <a:avLst/>
          </a:prstGeom>
          <a:noFill/>
        </p:spPr>
        <p:txBody>
          <a:bodyPr wrap="square" rtlCol="0">
            <a:spAutoFit/>
          </a:bodyPr>
          <a:lstStyle/>
          <a:p>
            <a:pPr algn="just"/>
            <a:r>
              <a:rPr lang="en-US" dirty="0"/>
              <a:t>Wireless LANs include mechanisms to improve the reliability of the packet transmissions to be at least the same level as wired Ethernet</a:t>
            </a:r>
            <a:r>
              <a:rPr lang="en-US" dirty="0" smtClean="0"/>
              <a:t>. </a:t>
            </a:r>
          </a:p>
          <a:p>
            <a:pPr algn="just"/>
            <a:r>
              <a:rPr lang="en-US" dirty="0"/>
              <a:t>Most WLAN systems use spread-spectrum technology or orthogonal frequency-division multiplexing (OFDM)</a:t>
            </a:r>
            <a:r>
              <a:rPr lang="en-US" dirty="0" smtClean="0"/>
              <a:t>.</a:t>
            </a:r>
          </a:p>
          <a:p>
            <a:pPr algn="just"/>
            <a:r>
              <a:rPr lang="en-US" dirty="0"/>
              <a:t>The two types of spread-spectrum radio are direct sequence (DSSS) and frequency hopping (FHSS</a:t>
            </a:r>
            <a:r>
              <a:rPr lang="en-US" dirty="0" smtClean="0"/>
              <a:t>)</a:t>
            </a:r>
          </a:p>
          <a:p>
            <a:endParaRPr lang="en-US" dirty="0" smtClean="0"/>
          </a:p>
        </p:txBody>
      </p:sp>
      <p:pic>
        <p:nvPicPr>
          <p:cNvPr id="5" name="Picture 4" descr="Untitled.tiff"/>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43467" y="2642419"/>
            <a:ext cx="8043333" cy="2319761"/>
          </a:xfrm>
          <a:prstGeom prst="rect">
            <a:avLst/>
          </a:prstGeom>
        </p:spPr>
      </p:pic>
    </p:spTree>
    <p:extLst>
      <p:ext uri="{BB962C8B-B14F-4D97-AF65-F5344CB8AC3E}">
        <p14:creationId xmlns:p14="http://schemas.microsoft.com/office/powerpoint/2010/main" val="835357653"/>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2"/>
          <p:cNvSpPr>
            <a:spLocks noGrp="1" noChangeArrowheads="1"/>
          </p:cNvSpPr>
          <p:nvPr>
            <p:ph type="title"/>
          </p:nvPr>
        </p:nvSpPr>
        <p:spPr>
          <a:xfrm>
            <a:off x="1146175" y="107577"/>
            <a:ext cx="5055658" cy="692524"/>
          </a:xfrm>
        </p:spPr>
        <p:txBody>
          <a:bodyPr/>
          <a:lstStyle/>
          <a:p>
            <a:r>
              <a:rPr lang="en-GB" sz="4000" dirty="0">
                <a:latin typeface="Verdana" charset="0"/>
              </a:rPr>
              <a:t>Site Design Issues</a:t>
            </a:r>
          </a:p>
        </p:txBody>
      </p:sp>
      <p:pic>
        <p:nvPicPr>
          <p:cNvPr id="72707" name="Picture 4"/>
          <p:cNvPicPr>
            <a:picLocks noChangeAspect="1" noChangeArrowheads="1"/>
          </p:cNvPicPr>
          <p:nvPr/>
        </p:nvPicPr>
        <p:blipFill>
          <a:blip r:embed="rId2" cstate="print">
            <a:extLst>
              <a:ext uri="{28A0092B-C50C-407E-A947-70E740481C1C}">
                <a14:useLocalDpi xmlns:a14="http://schemas.microsoft.com/office/drawing/2010/main" val="0"/>
              </a:ext>
            </a:extLst>
          </a:blip>
          <a:srcRect l="2951" t="30533" r="39334" b="21320"/>
          <a:stretch>
            <a:fillRect/>
          </a:stretch>
        </p:blipFill>
        <p:spPr bwMode="auto">
          <a:xfrm>
            <a:off x="1055688" y="757767"/>
            <a:ext cx="7416800" cy="4468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pic>
    </p:spTree>
    <p:extLst>
      <p:ext uri="{BB962C8B-B14F-4D97-AF65-F5344CB8AC3E}">
        <p14:creationId xmlns:p14="http://schemas.microsoft.com/office/powerpoint/2010/main" val="2602617746"/>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Rectangle 2"/>
          <p:cNvSpPr>
            <a:spLocks noGrp="1" noChangeArrowheads="1"/>
          </p:cNvSpPr>
          <p:nvPr>
            <p:ph type="title"/>
          </p:nvPr>
        </p:nvSpPr>
        <p:spPr>
          <a:xfrm>
            <a:off x="549275" y="107576"/>
            <a:ext cx="8042276" cy="654424"/>
          </a:xfrm>
        </p:spPr>
        <p:txBody>
          <a:bodyPr/>
          <a:lstStyle/>
          <a:p>
            <a:r>
              <a:rPr lang="en-GB" dirty="0">
                <a:latin typeface="Verdana" charset="0"/>
              </a:rPr>
              <a:t>Site Design Issues</a:t>
            </a:r>
          </a:p>
        </p:txBody>
      </p:sp>
      <p:pic>
        <p:nvPicPr>
          <p:cNvPr id="73731" name="Picture 4"/>
          <p:cNvPicPr>
            <a:picLocks noChangeAspect="1" noChangeArrowheads="1"/>
          </p:cNvPicPr>
          <p:nvPr/>
        </p:nvPicPr>
        <p:blipFill>
          <a:blip r:embed="rId2" cstate="print">
            <a:extLst>
              <a:ext uri="{28A0092B-C50C-407E-A947-70E740481C1C}">
                <a14:useLocalDpi xmlns:a14="http://schemas.microsoft.com/office/drawing/2010/main" val="0"/>
              </a:ext>
            </a:extLst>
          </a:blip>
          <a:srcRect l="4436" t="30533" r="40085" b="21320"/>
          <a:stretch>
            <a:fillRect/>
          </a:stretch>
        </p:blipFill>
        <p:spPr bwMode="auto">
          <a:xfrm>
            <a:off x="1357313" y="983098"/>
            <a:ext cx="6480175" cy="4060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pic>
    </p:spTree>
    <p:extLst>
      <p:ext uri="{BB962C8B-B14F-4D97-AF65-F5344CB8AC3E}">
        <p14:creationId xmlns:p14="http://schemas.microsoft.com/office/powerpoint/2010/main" val="232666413"/>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68375" y="-32124"/>
            <a:ext cx="4158192" cy="789891"/>
          </a:xfrm>
        </p:spPr>
        <p:txBody>
          <a:bodyPr/>
          <a:lstStyle/>
          <a:p>
            <a:r>
              <a:rPr lang="en-US" dirty="0" smtClean="0"/>
              <a:t>Health Issues</a:t>
            </a:r>
            <a:endParaRPr lang="en-US" dirty="0"/>
          </a:p>
        </p:txBody>
      </p:sp>
      <p:sp>
        <p:nvSpPr>
          <p:cNvPr id="3" name="Content Placeholder 2"/>
          <p:cNvSpPr>
            <a:spLocks noGrp="1"/>
          </p:cNvSpPr>
          <p:nvPr>
            <p:ph idx="1"/>
          </p:nvPr>
        </p:nvSpPr>
        <p:spPr>
          <a:xfrm>
            <a:off x="549275" y="677333"/>
            <a:ext cx="8042276" cy="4707467"/>
          </a:xfrm>
        </p:spPr>
        <p:txBody>
          <a:bodyPr>
            <a:normAutofit fontScale="92500" lnSpcReduction="20000"/>
          </a:bodyPr>
          <a:lstStyle/>
          <a:p>
            <a:pPr algn="just"/>
            <a:r>
              <a:rPr lang="en-US" dirty="0" smtClean="0"/>
              <a:t>There </a:t>
            </a:r>
            <a:r>
              <a:rPr lang="en-US" dirty="0"/>
              <a:t>are many unknowns concerning the safe limits of human exposure to radio frequency (RF) radiation</a:t>
            </a:r>
            <a:r>
              <a:rPr lang="en-US" dirty="0" smtClean="0"/>
              <a:t>.</a:t>
            </a:r>
            <a:endParaRPr lang="en-US" dirty="0"/>
          </a:p>
          <a:p>
            <a:pPr algn="just"/>
            <a:r>
              <a:rPr lang="en-US" dirty="0"/>
              <a:t>The use of the word radiation does not necessarily connote any linkage to nuclear fission or other radioactive processes, but rather non-ionizing radiation of radio </a:t>
            </a:r>
            <a:r>
              <a:rPr lang="en-US" dirty="0" smtClean="0"/>
              <a:t>emissions</a:t>
            </a:r>
            <a:endParaRPr lang="en-US" dirty="0"/>
          </a:p>
          <a:p>
            <a:pPr algn="just"/>
            <a:r>
              <a:rPr lang="en-US" dirty="0"/>
              <a:t>The general rule is to not subject living things to radiated RF energy unnecessarily. This means that one should not stand in front of, or in close proximity to, any antenna that is radiating a transmitted signal</a:t>
            </a:r>
            <a:r>
              <a:rPr lang="en-US" dirty="0" smtClean="0"/>
              <a:t>.</a:t>
            </a:r>
            <a:endParaRPr lang="en-US" dirty="0"/>
          </a:p>
          <a:p>
            <a:pPr algn="just"/>
            <a:r>
              <a:rPr lang="en-US" dirty="0"/>
              <a:t>It is important not to stand in front of, or walk around, microwave antennas that are being installed on rooftops. If it is necessary to walk in front of any such antennas, there is typically a very low safety concern if one moves briskly across the path axis of the antenna.</a:t>
            </a:r>
          </a:p>
        </p:txBody>
      </p:sp>
    </p:spTree>
    <p:extLst>
      <p:ext uri="{BB962C8B-B14F-4D97-AF65-F5344CB8AC3E}">
        <p14:creationId xmlns:p14="http://schemas.microsoft.com/office/powerpoint/2010/main" val="680715455"/>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6530" name="Rectangle 2"/>
          <p:cNvSpPr>
            <a:spLocks noGrp="1" noChangeArrowheads="1"/>
          </p:cNvSpPr>
          <p:nvPr>
            <p:ph type="title"/>
          </p:nvPr>
        </p:nvSpPr>
        <p:spPr>
          <a:xfrm>
            <a:off x="701675" y="2319867"/>
            <a:ext cx="8042276" cy="1109133"/>
          </a:xfrm>
        </p:spPr>
        <p:txBody>
          <a:bodyPr/>
          <a:lstStyle/>
          <a:p>
            <a:pPr eaLnBrk="1" hangingPunct="1">
              <a:defRPr/>
            </a:pPr>
            <a:r>
              <a:rPr lang="en-US" sz="5400" smtClean="0">
                <a:latin typeface="Times New Roman"/>
                <a:cs typeface="Times New Roman"/>
              </a:rPr>
              <a:t>Questions?</a:t>
            </a:r>
            <a:endParaRPr lang="en-US" sz="5400" dirty="0" smtClean="0">
              <a:latin typeface="Times New Roman"/>
              <a:cs typeface="Times New Roman"/>
            </a:endParaRPr>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2363</TotalTime>
  <Words>1647</Words>
  <Application>Microsoft Office PowerPoint</Application>
  <PresentationFormat>On-screen Show (4:3)</PresentationFormat>
  <Paragraphs>184</Paragraphs>
  <Slides>39</Slides>
  <Notes>22</Notes>
  <HiddenSlides>0</HiddenSlides>
  <MMClips>0</MMClips>
  <ScaleCrop>false</ScaleCrop>
  <HeadingPairs>
    <vt:vector size="4" baseType="variant">
      <vt:variant>
        <vt:lpstr>Theme</vt:lpstr>
      </vt:variant>
      <vt:variant>
        <vt:i4>1</vt:i4>
      </vt:variant>
      <vt:variant>
        <vt:lpstr>Slide Titles</vt:lpstr>
      </vt:variant>
      <vt:variant>
        <vt:i4>39</vt:i4>
      </vt:variant>
    </vt:vector>
  </HeadingPairs>
  <TitlesOfParts>
    <vt:vector size="40" baseType="lpstr">
      <vt:lpstr>Breeze</vt:lpstr>
      <vt:lpstr> Introduction to Wireless LANs</vt:lpstr>
      <vt:lpstr>What is Wireless LANs</vt:lpstr>
      <vt:lpstr>Wireless Devices and Functions</vt:lpstr>
      <vt:lpstr>Wireless standards and certifications</vt:lpstr>
      <vt:lpstr>Why Wireless?</vt:lpstr>
      <vt:lpstr>WLAN characteristics</vt:lpstr>
      <vt:lpstr>Evolution of Wireless LANs</vt:lpstr>
      <vt:lpstr>WLAN Evolution</vt:lpstr>
      <vt:lpstr>How are WLANs Different</vt:lpstr>
      <vt:lpstr>Physical Layer Media – OSI Model</vt:lpstr>
      <vt:lpstr>Wireless Technologies</vt:lpstr>
      <vt:lpstr>Distance vs Speed</vt:lpstr>
      <vt:lpstr>Wireless Standards</vt:lpstr>
      <vt:lpstr>Digital Wireless and Cellular Technologies</vt:lpstr>
      <vt:lpstr>Digital Wireless and Cellular Technologies 2</vt:lpstr>
      <vt:lpstr>Modulation Techniques</vt:lpstr>
      <vt:lpstr>Wireless Technologies</vt:lpstr>
      <vt:lpstr>Integration With Existing Networks</vt:lpstr>
      <vt:lpstr>Wireless LAN Topologies </vt:lpstr>
      <vt:lpstr>Wireless Infrastructure Components</vt:lpstr>
      <vt:lpstr>Wireless Infrastructure Components</vt:lpstr>
      <vt:lpstr>Wireless Infrastructure Components</vt:lpstr>
      <vt:lpstr>In-Building WLANs</vt:lpstr>
      <vt:lpstr>Metropolitan Area Networks </vt:lpstr>
      <vt:lpstr>Threats to wireless LAN security</vt:lpstr>
      <vt:lpstr>Securing Wireless LAN</vt:lpstr>
      <vt:lpstr>Planning process considerations for Wireless LANs</vt:lpstr>
      <vt:lpstr>WLAN growth</vt:lpstr>
      <vt:lpstr>Market Requirements</vt:lpstr>
      <vt:lpstr>Planning Wireless LAN</vt:lpstr>
      <vt:lpstr>Planning Wireless LAN</vt:lpstr>
      <vt:lpstr>Planning Wireless LAN</vt:lpstr>
      <vt:lpstr>Incorrect channel settings</vt:lpstr>
      <vt:lpstr>Common RF Interference Issues</vt:lpstr>
      <vt:lpstr>Reliability and Connectivity</vt:lpstr>
      <vt:lpstr>Site Design Issues</vt:lpstr>
      <vt:lpstr>Site Design Issues</vt:lpstr>
      <vt:lpstr>Health Issues</vt:lpstr>
      <vt:lpstr>Questions?</vt:lpstr>
    </vt:vector>
  </TitlesOfParts>
  <Company>Swansea Metropolitan University</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Kapilan Radhakrishnan</dc:creator>
  <cp:lastModifiedBy>sc-cc</cp:lastModifiedBy>
  <cp:revision>217</cp:revision>
  <dcterms:created xsi:type="dcterms:W3CDTF">2011-10-03T10:20:59Z</dcterms:created>
  <dcterms:modified xsi:type="dcterms:W3CDTF">2015-09-30T17:18:07Z</dcterms:modified>
</cp:coreProperties>
</file>