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75" r:id="rId5"/>
    <p:sldMasterId id="2147483678" r:id="rId6"/>
    <p:sldMasterId id="2147483690" r:id="rId7"/>
  </p:sldMasterIdLst>
  <p:notesMasterIdLst>
    <p:notesMasterId r:id="rId20"/>
  </p:notesMasterIdLst>
  <p:sldIdLst>
    <p:sldId id="793" r:id="rId8"/>
    <p:sldId id="688" r:id="rId9"/>
    <p:sldId id="902" r:id="rId10"/>
    <p:sldId id="897" r:id="rId11"/>
    <p:sldId id="909" r:id="rId12"/>
    <p:sldId id="901" r:id="rId13"/>
    <p:sldId id="900" r:id="rId14"/>
    <p:sldId id="907" r:id="rId15"/>
    <p:sldId id="904" r:id="rId16"/>
    <p:sldId id="927" r:id="rId17"/>
    <p:sldId id="906" r:id="rId18"/>
    <p:sldId id="93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A64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1FC58F-765A-45AD-A713-E30A3ADB01E7}" v="7" dt="2025-02-28T17:50:50.7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7" d="100"/>
          <a:sy n="117" d="100"/>
        </p:scale>
        <p:origin x="143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B01FC58F-765A-45AD-A713-E30A3ADB01E7}"/>
    <pc:docChg chg="undo custSel addSld delSld modSld">
      <pc:chgData name="Julie Crossman" userId="d902ac89-ff56-4e5d-982f-3384b0284abe" providerId="ADAL" clId="{B01FC58F-765A-45AD-A713-E30A3ADB01E7}" dt="2025-02-28T18:06:10.128" v="666" actId="47"/>
      <pc:docMkLst>
        <pc:docMk/>
      </pc:docMkLst>
      <pc:sldChg chg="del">
        <pc:chgData name="Julie Crossman" userId="d902ac89-ff56-4e5d-982f-3384b0284abe" providerId="ADAL" clId="{B01FC58F-765A-45AD-A713-E30A3ADB01E7}" dt="2025-02-28T17:38:26.817" v="24" actId="2696"/>
        <pc:sldMkLst>
          <pc:docMk/>
          <pc:sldMk cId="438021495" sldId="690"/>
        </pc:sldMkLst>
      </pc:sldChg>
      <pc:sldChg chg="del">
        <pc:chgData name="Julie Crossman" userId="d902ac89-ff56-4e5d-982f-3384b0284abe" providerId="ADAL" clId="{B01FC58F-765A-45AD-A713-E30A3ADB01E7}" dt="2025-02-28T18:05:59.297" v="660" actId="47"/>
        <pc:sldMkLst>
          <pc:docMk/>
          <pc:sldMk cId="452441517" sldId="690"/>
        </pc:sldMkLst>
      </pc:sldChg>
      <pc:sldChg chg="del">
        <pc:chgData name="Julie Crossman" userId="d902ac89-ff56-4e5d-982f-3384b0284abe" providerId="ADAL" clId="{B01FC58F-765A-45AD-A713-E30A3ADB01E7}" dt="2025-02-26T17:31:19.152" v="3" actId="2696"/>
        <pc:sldMkLst>
          <pc:docMk/>
          <pc:sldMk cId="2442966045" sldId="690"/>
        </pc:sldMkLst>
      </pc:sldChg>
      <pc:sldChg chg="del">
        <pc:chgData name="Julie Crossman" userId="d902ac89-ff56-4e5d-982f-3384b0284abe" providerId="ADAL" clId="{B01FC58F-765A-45AD-A713-E30A3ADB01E7}" dt="2025-02-28T17:38:26.817" v="24" actId="2696"/>
        <pc:sldMkLst>
          <pc:docMk/>
          <pc:sldMk cId="2803914605" sldId="691"/>
        </pc:sldMkLst>
      </pc:sldChg>
      <pc:sldChg chg="del">
        <pc:chgData name="Julie Crossman" userId="d902ac89-ff56-4e5d-982f-3384b0284abe" providerId="ADAL" clId="{B01FC58F-765A-45AD-A713-E30A3ADB01E7}" dt="2025-02-26T17:31:19.152" v="3" actId="2696"/>
        <pc:sldMkLst>
          <pc:docMk/>
          <pc:sldMk cId="3343500522" sldId="691"/>
        </pc:sldMkLst>
      </pc:sldChg>
      <pc:sldChg chg="del">
        <pc:chgData name="Julie Crossman" userId="d902ac89-ff56-4e5d-982f-3384b0284abe" providerId="ADAL" clId="{B01FC58F-765A-45AD-A713-E30A3ADB01E7}" dt="2025-02-28T18:05:58.896" v="659" actId="47"/>
        <pc:sldMkLst>
          <pc:docMk/>
          <pc:sldMk cId="4286929372" sldId="691"/>
        </pc:sldMkLst>
      </pc:sldChg>
      <pc:sldChg chg="del">
        <pc:chgData name="Julie Crossman" userId="d902ac89-ff56-4e5d-982f-3384b0284abe" providerId="ADAL" clId="{B01FC58F-765A-45AD-A713-E30A3ADB01E7}" dt="2025-02-26T17:31:19.152" v="3" actId="2696"/>
        <pc:sldMkLst>
          <pc:docMk/>
          <pc:sldMk cId="3056169119" sldId="808"/>
        </pc:sldMkLst>
      </pc:sldChg>
      <pc:sldChg chg="del">
        <pc:chgData name="Julie Crossman" userId="d902ac89-ff56-4e5d-982f-3384b0284abe" providerId="ADAL" clId="{B01FC58F-765A-45AD-A713-E30A3ADB01E7}" dt="2025-02-26T17:32:46.687" v="5" actId="47"/>
        <pc:sldMkLst>
          <pc:docMk/>
          <pc:sldMk cId="3363881187" sldId="808"/>
        </pc:sldMkLst>
      </pc:sldChg>
      <pc:sldChg chg="del">
        <pc:chgData name="Julie Crossman" userId="d902ac89-ff56-4e5d-982f-3384b0284abe" providerId="ADAL" clId="{B01FC58F-765A-45AD-A713-E30A3ADB01E7}" dt="2025-02-26T17:31:06.432" v="2" actId="47"/>
        <pc:sldMkLst>
          <pc:docMk/>
          <pc:sldMk cId="3569951292" sldId="810"/>
        </pc:sldMkLst>
      </pc:sldChg>
      <pc:sldChg chg="add del">
        <pc:chgData name="Julie Crossman" userId="d902ac89-ff56-4e5d-982f-3384b0284abe" providerId="ADAL" clId="{B01FC58F-765A-45AD-A713-E30A3ADB01E7}" dt="2025-02-28T18:06:10.128" v="666" actId="47"/>
        <pc:sldMkLst>
          <pc:docMk/>
          <pc:sldMk cId="1036268610" sldId="898"/>
        </pc:sldMkLst>
      </pc:sldChg>
      <pc:sldChg chg="del">
        <pc:chgData name="Julie Crossman" userId="d902ac89-ff56-4e5d-982f-3384b0284abe" providerId="ADAL" clId="{B01FC58F-765A-45AD-A713-E30A3ADB01E7}" dt="2025-02-28T17:38:26.817" v="24" actId="2696"/>
        <pc:sldMkLst>
          <pc:docMk/>
          <pc:sldMk cId="1903351468" sldId="898"/>
        </pc:sldMkLst>
      </pc:sldChg>
      <pc:sldChg chg="del">
        <pc:chgData name="Julie Crossman" userId="d902ac89-ff56-4e5d-982f-3384b0284abe" providerId="ADAL" clId="{B01FC58F-765A-45AD-A713-E30A3ADB01E7}" dt="2025-02-26T17:30:35.742" v="1" actId="47"/>
        <pc:sldMkLst>
          <pc:docMk/>
          <pc:sldMk cId="3473469721" sldId="910"/>
        </pc:sldMkLst>
      </pc:sldChg>
      <pc:sldChg chg="del mod modShow">
        <pc:chgData name="Julie Crossman" userId="d902ac89-ff56-4e5d-982f-3384b0284abe" providerId="ADAL" clId="{B01FC58F-765A-45AD-A713-E30A3ADB01E7}" dt="2025-02-26T17:31:30.989" v="4" actId="47"/>
        <pc:sldMkLst>
          <pc:docMk/>
          <pc:sldMk cId="347999975" sldId="929"/>
        </pc:sldMkLst>
      </pc:sldChg>
      <pc:sldChg chg="del">
        <pc:chgData name="Julie Crossman" userId="d902ac89-ff56-4e5d-982f-3384b0284abe" providerId="ADAL" clId="{B01FC58F-765A-45AD-A713-E30A3ADB01E7}" dt="2025-02-28T17:38:26.817" v="24" actId="2696"/>
        <pc:sldMkLst>
          <pc:docMk/>
          <pc:sldMk cId="1109571011" sldId="930"/>
        </pc:sldMkLst>
      </pc:sldChg>
      <pc:sldChg chg="del">
        <pc:chgData name="Julie Crossman" userId="d902ac89-ff56-4e5d-982f-3384b0284abe" providerId="ADAL" clId="{B01FC58F-765A-45AD-A713-E30A3ADB01E7}" dt="2025-02-26T17:31:19.152" v="3" actId="2696"/>
        <pc:sldMkLst>
          <pc:docMk/>
          <pc:sldMk cId="2337583734" sldId="930"/>
        </pc:sldMkLst>
      </pc:sldChg>
      <pc:sldChg chg="add del">
        <pc:chgData name="Julie Crossman" userId="d902ac89-ff56-4e5d-982f-3384b0284abe" providerId="ADAL" clId="{B01FC58F-765A-45AD-A713-E30A3ADB01E7}" dt="2025-02-28T18:06:08.824" v="665" actId="47"/>
        <pc:sldMkLst>
          <pc:docMk/>
          <pc:sldMk cId="3290719212" sldId="930"/>
        </pc:sldMkLst>
      </pc:sldChg>
      <pc:sldChg chg="del">
        <pc:chgData name="Julie Crossman" userId="d902ac89-ff56-4e5d-982f-3384b0284abe" providerId="ADAL" clId="{B01FC58F-765A-45AD-A713-E30A3ADB01E7}" dt="2025-02-28T18:05:57.587" v="657" actId="47"/>
        <pc:sldMkLst>
          <pc:docMk/>
          <pc:sldMk cId="449275808" sldId="931"/>
        </pc:sldMkLst>
      </pc:sldChg>
      <pc:sldChg chg="del">
        <pc:chgData name="Julie Crossman" userId="d902ac89-ff56-4e5d-982f-3384b0284abe" providerId="ADAL" clId="{B01FC58F-765A-45AD-A713-E30A3ADB01E7}" dt="2025-02-28T17:38:26.817" v="24" actId="2696"/>
        <pc:sldMkLst>
          <pc:docMk/>
          <pc:sldMk cId="2564798456" sldId="931"/>
        </pc:sldMkLst>
      </pc:sldChg>
      <pc:sldChg chg="del">
        <pc:chgData name="Julie Crossman" userId="d902ac89-ff56-4e5d-982f-3384b0284abe" providerId="ADAL" clId="{B01FC58F-765A-45AD-A713-E30A3ADB01E7}" dt="2025-02-28T17:38:26.817" v="24" actId="2696"/>
        <pc:sldMkLst>
          <pc:docMk/>
          <pc:sldMk cId="335285493" sldId="932"/>
        </pc:sldMkLst>
      </pc:sldChg>
      <pc:sldChg chg="del">
        <pc:chgData name="Julie Crossman" userId="d902ac89-ff56-4e5d-982f-3384b0284abe" providerId="ADAL" clId="{B01FC58F-765A-45AD-A713-E30A3ADB01E7}" dt="2025-02-28T18:05:58.295" v="658" actId="47"/>
        <pc:sldMkLst>
          <pc:docMk/>
          <pc:sldMk cId="654281712" sldId="932"/>
        </pc:sldMkLst>
      </pc:sldChg>
      <pc:sldChg chg="addSp delSp modSp new mod">
        <pc:chgData name="Julie Crossman" userId="d902ac89-ff56-4e5d-982f-3384b0284abe" providerId="ADAL" clId="{B01FC58F-765A-45AD-A713-E30A3ADB01E7}" dt="2025-02-28T18:05:49.777" v="656" actId="14100"/>
        <pc:sldMkLst>
          <pc:docMk/>
          <pc:sldMk cId="1915045698" sldId="933"/>
        </pc:sldMkLst>
        <pc:spChg chg="add mod">
          <ac:chgData name="Julie Crossman" userId="d902ac89-ff56-4e5d-982f-3384b0284abe" providerId="ADAL" clId="{B01FC58F-765A-45AD-A713-E30A3ADB01E7}" dt="2025-02-28T18:05:40.661" v="654" actId="1076"/>
          <ac:spMkLst>
            <pc:docMk/>
            <pc:sldMk cId="1915045698" sldId="933"/>
            <ac:spMk id="2" creationId="{DB9DA80B-E547-949D-CC96-4E31A2BBC63C}"/>
          </ac:spMkLst>
        </pc:spChg>
        <pc:spChg chg="add del mod">
          <ac:chgData name="Julie Crossman" userId="d902ac89-ff56-4e5d-982f-3384b0284abe" providerId="ADAL" clId="{B01FC58F-765A-45AD-A713-E30A3ADB01E7}" dt="2025-02-28T17:37:42.912" v="23"/>
          <ac:spMkLst>
            <pc:docMk/>
            <pc:sldMk cId="1915045698" sldId="933"/>
            <ac:spMk id="3" creationId="{92B7A238-BC29-90A7-6E37-5E2F5DC174F1}"/>
          </ac:spMkLst>
        </pc:spChg>
        <pc:spChg chg="add mod">
          <ac:chgData name="Julie Crossman" userId="d902ac89-ff56-4e5d-982f-3384b0284abe" providerId="ADAL" clId="{B01FC58F-765A-45AD-A713-E30A3ADB01E7}" dt="2025-02-28T18:05:49.777" v="656" actId="14100"/>
          <ac:spMkLst>
            <pc:docMk/>
            <pc:sldMk cId="1915045698" sldId="933"/>
            <ac:spMk id="4" creationId="{C2DADD4C-8C91-A309-626A-D1ABB19474B7}"/>
          </ac:spMkLst>
        </pc:spChg>
        <pc:picChg chg="add del mod">
          <ac:chgData name="Julie Crossman" userId="d902ac89-ff56-4e5d-982f-3384b0284abe" providerId="ADAL" clId="{B01FC58F-765A-45AD-A713-E30A3ADB01E7}" dt="2025-02-28T17:53:47.852" v="259" actId="478"/>
          <ac:picMkLst>
            <pc:docMk/>
            <pc:sldMk cId="1915045698" sldId="933"/>
            <ac:picMk id="3" creationId="{06B10926-2940-18E7-3588-A9956467E63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F2066-0C24-4A5E-BD34-433F679213C8}" type="datetimeFigureOut">
              <a:rPr lang="en-GB" smtClean="0"/>
              <a:t>28/02/2025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2702E3-FA06-49D6-B9EC-2E48D0E13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68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studies and feedback from leadership questionnaires- Feedback and discussion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2702E3-FA06-49D6-B9EC-2E48D0E131D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312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76761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291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2/28/2025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189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7409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81905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46425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7340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174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18266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8951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001155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31997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823053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73812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115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1081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83" y="365126"/>
            <a:ext cx="86679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383" y="1825625"/>
            <a:ext cx="86679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383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2/28/2025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5636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085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nSUJwmPQEyg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8tr883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o4XX90lqT6E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36" y="2091902"/>
            <a:ext cx="4351564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BMPF7302D         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Authenticity and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the Role of the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2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Learning Outcomes</a:t>
            </a:r>
            <a:endParaRPr lang="en-US" alt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79058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4800600" y="2499033"/>
            <a:ext cx="40386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Critically evaluate at least five leadership theories and their relevance to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026099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407755BC-8124-40C7-AD35-691D14F658E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9231"/>
            <a:ext cx="9165566" cy="6868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327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453D1-3A7D-4193-9AAE-8A578C4E3032}"/>
              </a:ext>
            </a:extLst>
          </p:cNvPr>
          <p:cNvSpPr txBox="1">
            <a:spLocks/>
          </p:cNvSpPr>
          <p:nvPr/>
        </p:nvSpPr>
        <p:spPr bwMode="auto">
          <a:xfrm>
            <a:off x="457200" y="285723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defRPr/>
            </a:pPr>
            <a:r>
              <a:rPr lang="en-GB" sz="4000" b="1">
                <a:solidFill>
                  <a:srgbClr val="3A6478"/>
                </a:solidFill>
                <a:ea typeface="+mj-lt"/>
                <a:cs typeface="+mj-lt"/>
              </a:rPr>
              <a:t>Leadership and authenticity  </a:t>
            </a:r>
            <a:endParaRPr lang="en-GB" sz="4000" b="1" i="0" u="none" strike="noStrike" kern="1200" cap="none" spc="0" normalizeH="0" baseline="0" noProof="0">
              <a:ln>
                <a:noFill/>
              </a:ln>
              <a:solidFill>
                <a:srgbClr val="3A6478"/>
              </a:solidFill>
              <a:effectLst/>
              <a:uLnTx/>
              <a:uFillTx/>
              <a:ea typeface="+mj-lt"/>
              <a:cs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B6885E-3D97-4B3B-8823-AC26356F9F2E}"/>
              </a:ext>
            </a:extLst>
          </p:cNvPr>
          <p:cNvSpPr txBox="1"/>
          <p:nvPr/>
        </p:nvSpPr>
        <p:spPr>
          <a:xfrm>
            <a:off x="4573583" y="1922055"/>
            <a:ext cx="3811530" cy="2430858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Courier New"/>
              <a:buChar char="o"/>
            </a:pPr>
            <a:r>
              <a:rPr lang="en-GB" sz="2800">
                <a:effectLst/>
                <a:latin typeface="Calibri"/>
                <a:ea typeface="Calibri" panose="020F0502020204030204" pitchFamily="34" charset="0"/>
                <a:cs typeface="Arial"/>
              </a:rPr>
              <a:t>A timeline of leadership models and approaches </a:t>
            </a:r>
            <a:endParaRPr lang="en-GB" sz="2800">
              <a:latin typeface="Calibri" panose="020F0502020204030204" pitchFamily="34" charset="0"/>
              <a:ea typeface="Calibri" panose="020F0502020204030204" pitchFamily="34" charset="0"/>
              <a:cs typeface="Calibri" panose="020F0502020204030204"/>
            </a:endParaRPr>
          </a:p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Courier New"/>
              <a:buChar char="o"/>
            </a:pPr>
            <a:r>
              <a:rPr lang="en-GB" sz="2800">
                <a:cs typeface="Calibri"/>
              </a:rPr>
              <a:t>Leadership and motivation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E6B3421F-B3A1-476C-95AF-D0C9D8ABEF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7" y="1834289"/>
            <a:ext cx="3591791" cy="318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855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9418368-F077-4463-A682-968738E6C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46" y="-514"/>
            <a:ext cx="7744061" cy="5662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34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164ABD8F-507F-41F1-BDBB-8F5E5B86A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50" y="393837"/>
            <a:ext cx="8052758" cy="1228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4FAE19-C18E-42FF-9E01-0448E2053063}"/>
              </a:ext>
            </a:extLst>
          </p:cNvPr>
          <p:cNvSpPr txBox="1"/>
          <p:nvPr/>
        </p:nvSpPr>
        <p:spPr>
          <a:xfrm>
            <a:off x="567061" y="1908921"/>
            <a:ext cx="5400386" cy="22236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Time and motion studies</a:t>
            </a:r>
            <a:endParaRPr lang="en-US" sz="2800">
              <a:cs typeface="Calibri" panose="020F0502020204030204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             Written tasks and methods</a:t>
            </a: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Job analysis</a:t>
            </a:r>
          </a:p>
        </p:txBody>
      </p:sp>
      <p:pic>
        <p:nvPicPr>
          <p:cNvPr id="5" name="Picture 5" descr="A picture containing text, outdoor, black, white&#10;&#10;Description automatically generated">
            <a:extLst>
              <a:ext uri="{FF2B5EF4-FFF2-40B4-BE49-F238E27FC236}">
                <a16:creationId xmlns:a16="http://schemas.microsoft.com/office/drawing/2014/main" id="{0E5DEFAB-2313-4E8B-AC43-0855A8075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7043" y="1483219"/>
            <a:ext cx="1128713" cy="1092994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E11DC5E6-BCBD-4A65-BA81-4EC595065C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8529" y="2883312"/>
            <a:ext cx="1021556" cy="135016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83B6C4B5-7175-42BC-9393-EAC2A8F67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6762" y="3558405"/>
            <a:ext cx="1193006" cy="1185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841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AA53C82B-EEFF-4DFB-A68C-D6215DB2F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96" y="256918"/>
            <a:ext cx="8214503" cy="1250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F50350-6A55-4C51-8B8C-C48B6C4E2005}"/>
              </a:ext>
            </a:extLst>
          </p:cNvPr>
          <p:cNvSpPr txBox="1"/>
          <p:nvPr/>
        </p:nvSpPr>
        <p:spPr>
          <a:xfrm>
            <a:off x="656586" y="1882339"/>
            <a:ext cx="5743310" cy="30854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Individualisation of work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           Motivation through 'high wages'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The 'one best way'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03B6125-E928-4AD1-828C-6321A0A01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465" y="1613848"/>
            <a:ext cx="1393031" cy="992981"/>
          </a:xfrm>
          <a:prstGeom prst="rect">
            <a:avLst/>
          </a:prstGeom>
        </p:spPr>
      </p:pic>
      <p:pic>
        <p:nvPicPr>
          <p:cNvPr id="6" name="Picture 6" descr="A picture containing text, indoor, person, preparing&#10;&#10;Description automatically generated">
            <a:extLst>
              <a:ext uri="{FF2B5EF4-FFF2-40B4-BE49-F238E27FC236}">
                <a16:creationId xmlns:a16="http://schemas.microsoft.com/office/drawing/2014/main" id="{0CA6119A-AC54-4B9A-A873-999BE8CA2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0143" y="2932767"/>
            <a:ext cx="1978819" cy="1021556"/>
          </a:xfrm>
          <a:prstGeom prst="rect">
            <a:avLst/>
          </a:prstGeom>
        </p:spPr>
      </p:pic>
      <p:pic>
        <p:nvPicPr>
          <p:cNvPr id="7" name="Picture 7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371E4464-19CF-4E6B-86EF-64A9AFA407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5813" y="3953459"/>
            <a:ext cx="1407319" cy="104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46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FBF4684-E199-436A-AA74-600279EF0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537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B2D16B-EC40-453C-9F2A-D1EA2C5A8C3F}"/>
              </a:ext>
            </a:extLst>
          </p:cNvPr>
          <p:cNvSpPr txBox="1"/>
          <p:nvPr/>
        </p:nvSpPr>
        <p:spPr>
          <a:xfrm>
            <a:off x="699758" y="398284"/>
            <a:ext cx="481785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350" dirty="0">
                <a:ea typeface="+mn-lt"/>
                <a:cs typeface="+mn-lt"/>
                <a:hlinkClick r:id="rId3"/>
              </a:rPr>
              <a:t>BBC One - Snowdonia 1890, Series 1, Episode 2, Off to Work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506283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486F0F-276A-4500-B306-6541F656FF6C}"/>
              </a:ext>
            </a:extLst>
          </p:cNvPr>
          <p:cNvSpPr txBox="1"/>
          <p:nvPr/>
        </p:nvSpPr>
        <p:spPr>
          <a:xfrm>
            <a:off x="653452" y="467130"/>
            <a:ext cx="8117456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3A6478"/>
                </a:solidFill>
              </a:rPr>
              <a:t>Leadership and management in context – the Human Relations approach</a:t>
            </a:r>
            <a:endParaRPr lang="en-GB" sz="3600" b="1">
              <a:solidFill>
                <a:srgbClr val="3A6478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F6E964-A0EE-4101-9246-A84A3C01D5E8}"/>
              </a:ext>
            </a:extLst>
          </p:cNvPr>
          <p:cNvSpPr txBox="1"/>
          <p:nvPr/>
        </p:nvSpPr>
        <p:spPr>
          <a:xfrm>
            <a:off x="4994322" y="2232113"/>
            <a:ext cx="2695353" cy="17927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cs typeface="Calibri"/>
              </a:rPr>
              <a:t>A focus on the needs of the workers, </a:t>
            </a:r>
          </a:p>
          <a:p>
            <a:r>
              <a:rPr lang="en-GB" sz="2800">
                <a:cs typeface="Calibri"/>
              </a:rPr>
              <a:t>1920's – 1930's</a:t>
            </a:r>
          </a:p>
        </p:txBody>
      </p:sp>
      <p:pic>
        <p:nvPicPr>
          <p:cNvPr id="6" name="Picture 6" descr="A picture containing white, people, old, several&#10;&#10;Description automatically generated">
            <a:extLst>
              <a:ext uri="{FF2B5EF4-FFF2-40B4-BE49-F238E27FC236}">
                <a16:creationId xmlns:a16="http://schemas.microsoft.com/office/drawing/2014/main" id="{90D68108-6DA4-41CE-9ABC-A0F984EA1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47" y="2317832"/>
            <a:ext cx="2822994" cy="222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787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Hawthorne Effect - Or Why Everything Works">
            <a:hlinkClick r:id="" action="ppaction://media"/>
            <a:extLst>
              <a:ext uri="{FF2B5EF4-FFF2-40B4-BE49-F238E27FC236}">
                <a16:creationId xmlns:a16="http://schemas.microsoft.com/office/drawing/2014/main" id="{BE3CC940-C4DA-47C6-BBFE-76792267AA1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230547" y="0"/>
            <a:ext cx="9374547" cy="576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BDE7BB-6B81-449B-A4B0-DFFB20A78897}"/>
              </a:ext>
            </a:extLst>
          </p:cNvPr>
          <p:cNvSpPr txBox="1"/>
          <p:nvPr/>
        </p:nvSpPr>
        <p:spPr>
          <a:xfrm>
            <a:off x="579224" y="169093"/>
            <a:ext cx="7438126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3A6478"/>
                </a:solidFill>
              </a:rPr>
              <a:t>Human relations approach-Hawthorne Studies 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2E020B6B-1F66-43AA-9F15-B5059298C1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489" y="1818962"/>
            <a:ext cx="4294249" cy="32381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9A3275-B283-4886-A907-3E1EE120162B}"/>
              </a:ext>
            </a:extLst>
          </p:cNvPr>
          <p:cNvSpPr txBox="1"/>
          <p:nvPr/>
        </p:nvSpPr>
        <p:spPr>
          <a:xfrm>
            <a:off x="5009791" y="1812625"/>
            <a:ext cx="3825815" cy="29777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13995" indent="-213995">
              <a:buFont typeface="Wingdings"/>
              <a:buChar char="ü"/>
            </a:pPr>
            <a:r>
              <a:rPr lang="en-GB" sz="2100"/>
              <a:t>Reflect on salient aspects of the video </a:t>
            </a:r>
            <a:endParaRPr lang="en-US"/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Study the materials provided</a:t>
            </a:r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Discuss and agree a team approach to presenting insights from your studies</a:t>
            </a:r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Develop and then deliver a brief presentation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1379748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9DA80B-E547-949D-CC96-4E31A2BBC63C}"/>
              </a:ext>
            </a:extLst>
          </p:cNvPr>
          <p:cNvSpPr txBox="1"/>
          <p:nvPr/>
        </p:nvSpPr>
        <p:spPr>
          <a:xfrm>
            <a:off x="1077685" y="0"/>
            <a:ext cx="6988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accent5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DADD4C-8C91-A309-626A-D1ABB19474B7}"/>
              </a:ext>
            </a:extLst>
          </p:cNvPr>
          <p:cNvSpPr txBox="1"/>
          <p:nvPr/>
        </p:nvSpPr>
        <p:spPr>
          <a:xfrm>
            <a:off x="224516" y="830997"/>
            <a:ext cx="874803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Boddy, D. (2012). Essentials of Management: A Concise Introduction. Harlow: Pearson Education Ltd.</a:t>
            </a:r>
          </a:p>
          <a:p>
            <a:endParaRPr lang="en-GB" dirty="0"/>
          </a:p>
          <a:p>
            <a:r>
              <a:rPr lang="en-GB" dirty="0"/>
              <a:t>Buchanan, D.A. and Huczynski, A.A. (2010). Organizational Behaviour. 7</a:t>
            </a:r>
            <a:r>
              <a:rPr lang="en-GB" baseline="30000" dirty="0"/>
              <a:t>th</a:t>
            </a:r>
            <a:r>
              <a:rPr lang="en-GB" dirty="0"/>
              <a:t> ed. Harlow: Pearson Education Ltd.</a:t>
            </a:r>
          </a:p>
          <a:p>
            <a:endParaRPr lang="en-GB" dirty="0"/>
          </a:p>
          <a:p>
            <a:r>
              <a:rPr lang="en-GB" dirty="0"/>
              <a:t>Greenleaf, R.K. (1977). Servant Leadership: A Journey into the Nature of Legitimate Power and Greatness. New Jersey: Paulist Press</a:t>
            </a:r>
          </a:p>
          <a:p>
            <a:endParaRPr lang="en-GB" dirty="0"/>
          </a:p>
          <a:p>
            <a:r>
              <a:rPr lang="en-GB" dirty="0"/>
              <a:t>Hannagan, T. (2002). Management: Concepts and Practices. 3</a:t>
            </a:r>
            <a:r>
              <a:rPr lang="en-GB" baseline="30000" dirty="0"/>
              <a:t>rd</a:t>
            </a:r>
            <a:r>
              <a:rPr lang="en-GB" dirty="0"/>
              <a:t> ed. Harlow: Pearson Education Ltd. </a:t>
            </a:r>
          </a:p>
          <a:p>
            <a:endParaRPr lang="en-GB" dirty="0"/>
          </a:p>
          <a:p>
            <a:r>
              <a:rPr lang="en-GB" dirty="0"/>
              <a:t>Mullins, L.J. (2010). Management and Organisational Behaviour. 9</a:t>
            </a:r>
            <a:r>
              <a:rPr lang="en-GB" baseline="30000" dirty="0"/>
              <a:t>th</a:t>
            </a:r>
            <a:r>
              <a:rPr lang="en-GB" dirty="0"/>
              <a:t> ed. Harlow: Pearson Education Ltd.</a:t>
            </a:r>
          </a:p>
          <a:p>
            <a:endParaRPr lang="en-GB" dirty="0"/>
          </a:p>
          <a:p>
            <a:r>
              <a:rPr lang="en-GB" dirty="0"/>
              <a:t>Nelson, D.L. and Quick, J.C. (2008). Understanding Organizational </a:t>
            </a:r>
            <a:r>
              <a:rPr lang="en-GB" dirty="0" err="1"/>
              <a:t>Behavior</a:t>
            </a:r>
            <a:r>
              <a:rPr lang="en-GB" dirty="0"/>
              <a:t>. 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ed.Ohio</a:t>
            </a:r>
            <a:r>
              <a:rPr lang="en-GB" dirty="0"/>
              <a:t>: Cengage Learning</a:t>
            </a:r>
          </a:p>
        </p:txBody>
      </p:sp>
    </p:spTree>
    <p:extLst>
      <p:ext uri="{BB962C8B-B14F-4D97-AF65-F5344CB8AC3E}">
        <p14:creationId xmlns:p14="http://schemas.microsoft.com/office/powerpoint/2010/main" val="191504569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79F63F839CD34F8C7D1F16FF62C149" ma:contentTypeVersion="6" ma:contentTypeDescription="Create a new document." ma:contentTypeScope="" ma:versionID="8696d57364c1d7f16f585631265b8140">
  <xsd:schema xmlns:xsd="http://www.w3.org/2001/XMLSchema" xmlns:xs="http://www.w3.org/2001/XMLSchema" xmlns:p="http://schemas.microsoft.com/office/2006/metadata/properties" xmlns:ns2="b7f9fef7-f2d6-4753-9cc4-1214af3ec681" xmlns:ns3="4e921715-ad79-4b78-9592-2aa9c6b9dcb9" targetNamespace="http://schemas.microsoft.com/office/2006/metadata/properties" ma:root="true" ma:fieldsID="911fed3de18a5dabb4b36797968ac1f0" ns2:_="" ns3:_="">
    <xsd:import namespace="b7f9fef7-f2d6-4753-9cc4-1214af3ec681"/>
    <xsd:import namespace="4e921715-ad79-4b78-9592-2aa9c6b9dcb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f9fef7-f2d6-4753-9cc4-1214af3ec68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21715-ad79-4b78-9592-2aa9c6b9dc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62C00C5-0ED4-4647-8E70-3961373AA3C2}">
  <ds:schemaRefs>
    <ds:schemaRef ds:uri="4e921715-ad79-4b78-9592-2aa9c6b9dcb9"/>
    <ds:schemaRef ds:uri="b7f9fef7-f2d6-4753-9cc4-1214af3ec6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9088B9A-D1A2-4C5E-8C41-C701AD07043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06DDD47-5727-45CD-965C-D1EB9EA06B7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309</Words>
  <Application>Microsoft Office PowerPoint</Application>
  <PresentationFormat>On-screen Show (4:3)</PresentationFormat>
  <Paragraphs>43</Paragraphs>
  <Slides>12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Myriad Pro</vt:lpstr>
      <vt:lpstr>Arial</vt:lpstr>
      <vt:lpstr>Arial Black</vt:lpstr>
      <vt:lpstr>Calibri</vt:lpstr>
      <vt:lpstr>Calibri Light</vt:lpstr>
      <vt:lpstr>Courier New</vt:lpstr>
      <vt:lpstr>Times New Roman</vt:lpstr>
      <vt:lpstr>Wingdings</vt:lpstr>
      <vt:lpstr>UWTSD 200_Subtitle 4</vt:lpstr>
      <vt:lpstr>UWTSD 200_Text 2</vt:lpstr>
      <vt:lpstr>1_20140311PresentationUWTSDTemplate</vt:lpstr>
      <vt:lpstr>Title Slide 1</vt:lpstr>
      <vt:lpstr>Module BMPF7302D            Authenticity and  the Role of the  Leader   Day 2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9</cp:revision>
  <dcterms:created xsi:type="dcterms:W3CDTF">2021-06-21T13:49:45Z</dcterms:created>
  <dcterms:modified xsi:type="dcterms:W3CDTF">2025-02-28T18:06:14Z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0x0101005579F63F839CD34F8C7D1F16FF62C149</vt:lpwstr>
  </property>
</Properties>
</file>