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84" r:id="rId4"/>
    <p:sldId id="285" r:id="rId5"/>
    <p:sldId id="286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6" r:id="rId23"/>
    <p:sldId id="275" r:id="rId24"/>
    <p:sldId id="279" r:id="rId25"/>
    <p:sldId id="277" r:id="rId26"/>
    <p:sldId id="278" r:id="rId27"/>
    <p:sldId id="280" r:id="rId28"/>
    <p:sldId id="281" r:id="rId29"/>
    <p:sldId id="282" r:id="rId30"/>
    <p:sldId id="28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gif"/><Relationship Id="rId5" Type="http://schemas.openxmlformats.org/officeDocument/2006/relationships/hyperlink" Target="https://www.youtube.com/watch?v=W2SsmTyA2a4" TargetMode="External"/><Relationship Id="rId4" Type="http://schemas.openxmlformats.org/officeDocument/2006/relationships/hyperlink" Target="https://www.youtube.com/watch?v=3sS24ggTTlU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M5FqzeV_bC0" TargetMode="External"/><Relationship Id="rId5" Type="http://schemas.openxmlformats.org/officeDocument/2006/relationships/hyperlink" Target="https://www.youtube.com/watch?v=A47OAosNnG4" TargetMode="Externa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smtClean="0"/>
              <a:t>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547567" y="3091056"/>
            <a:ext cx="797199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1.2 EXCAVATION SUPPORT WORK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6639" y="437822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11417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MAIN PROBLEMS WITH SLOPES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3688" y="1827828"/>
            <a:ext cx="46805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Lack of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Confined excavation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Other close constructions/buildings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 smtClean="0">
                <a:solidFill>
                  <a:schemeClr val="tx2"/>
                </a:solidFill>
              </a:rPr>
              <a:t>Construction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Vertical walls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Underground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 smtClean="0">
                <a:solidFill>
                  <a:schemeClr val="tx2"/>
                </a:solidFill>
              </a:rPr>
              <a:t>Site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Soil layers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Weathering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Maintenance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11417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VERTICAL WALLS PERFORMANCE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2339752" y="2132856"/>
            <a:ext cx="14401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2483768" y="2564904"/>
            <a:ext cx="5112568" cy="295232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483768" y="2564904"/>
            <a:ext cx="5760640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971600" y="5517232"/>
            <a:ext cx="1368152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031795" y="3048721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3">
                    <a:lumMod val="75000"/>
                  </a:schemeClr>
                </a:solidFill>
              </a:rPr>
              <a:t>Active pressure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Right Arrow 17"/>
          <p:cNvSpPr/>
          <p:nvPr/>
        </p:nvSpPr>
        <p:spPr>
          <a:xfrm flipH="1">
            <a:off x="2483768" y="3386517"/>
            <a:ext cx="1512168" cy="225316"/>
          </a:xfrm>
          <a:prstGeom prst="rightArrow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2483768" y="2852936"/>
            <a:ext cx="144016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2483768" y="3284984"/>
            <a:ext cx="432048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>
            <a:off x="2483768" y="3879718"/>
            <a:ext cx="756084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2483768" y="4365104"/>
            <a:ext cx="1008112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2483768" y="4869160"/>
            <a:ext cx="1296144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>
            <a:off x="2466691" y="5496306"/>
            <a:ext cx="1656184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572000" y="21328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3">
                    <a:lumMod val="75000"/>
                  </a:schemeClr>
                </a:solidFill>
              </a:rPr>
              <a:t>EARTH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38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11417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VERTICAL WALLS PERFORMANCE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2339752" y="2132856"/>
            <a:ext cx="14401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2483768" y="2564904"/>
            <a:ext cx="576064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971600" y="5517232"/>
            <a:ext cx="1368152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716016" y="3049506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1"/>
                </a:solidFill>
              </a:rPr>
              <a:t>Water pressure</a:t>
            </a: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18" name="Right Arrow 17"/>
          <p:cNvSpPr/>
          <p:nvPr/>
        </p:nvSpPr>
        <p:spPr>
          <a:xfrm flipH="1">
            <a:off x="2483768" y="3386516"/>
            <a:ext cx="2232248" cy="309589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2483768" y="2852936"/>
            <a:ext cx="144016" cy="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2483768" y="3284984"/>
            <a:ext cx="756084" cy="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>
            <a:off x="2483768" y="3879718"/>
            <a:ext cx="1296144" cy="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2483768" y="4365104"/>
            <a:ext cx="1728192" cy="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2483768" y="4869160"/>
            <a:ext cx="2232248" cy="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 flipV="1">
            <a:off x="2466691" y="5496306"/>
            <a:ext cx="2825389" cy="20926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4572000" y="21328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1"/>
                </a:solidFill>
              </a:rPr>
              <a:t>WATER</a:t>
            </a:r>
            <a:endParaRPr lang="en-GB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36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11417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SOLUTIONS FOR EXCAVATION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2190800" y="1860533"/>
            <a:ext cx="5400600" cy="4494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emporary </a:t>
            </a: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solutions 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Trench support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Grouting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Anchoring 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Sheet piling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Cofferdams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Caissons</a:t>
            </a:r>
          </a:p>
          <a:p>
            <a:pPr algn="just">
              <a:lnSpc>
                <a:spcPct val="120000"/>
              </a:lnSpc>
            </a:pPr>
            <a:r>
              <a:rPr lang="en-GB" sz="24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Permanent </a:t>
            </a: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Diaphragm walls</a:t>
            </a:r>
          </a:p>
          <a:p>
            <a:pPr marL="800100" lvl="1" indent="-342900" algn="just">
              <a:lnSpc>
                <a:spcPct val="120000"/>
              </a:lnSpc>
              <a:buFont typeface="Calibri" panose="020F0502020204030204" pitchFamily="34" charset="0"/>
              <a:buChar char="-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Piling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53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TIMBER SUPPORTS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ttp://4.bp.blogspot.com/-_YJHBo8CvfU/TeqLqBKkdEI/AAAAAAAAACs/efu2FQWX8mM/s1600/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645" y="814148"/>
            <a:ext cx="34099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3.bp.blogspot.com/-S4O5lYZtusE/TeqL6S-HtqI/AAAAAAAAACw/ulEfX0WUto8/s1600/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645" y="3524250"/>
            <a:ext cx="3381375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2.bp.blogspot.com/-hAHikPMmFPc/TeqMLvJ2sHI/AAAAAAAAAC0/UIlYZzdt-qs/s1600/3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253" y="3559174"/>
            <a:ext cx="3362325" cy="316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3998" y="2014167"/>
            <a:ext cx="4824536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Support surface depending on soil stability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en-GB" dirty="0" smtClean="0"/>
              <a:t>Struts and poling boards</a:t>
            </a:r>
          </a:p>
          <a:p>
            <a:pPr marL="342900" indent="-342900">
              <a:buFontTx/>
              <a:buChar char="-"/>
            </a:pPr>
            <a:r>
              <a:rPr lang="en-GB" dirty="0" smtClean="0"/>
              <a:t>With </a:t>
            </a:r>
            <a:r>
              <a:rPr lang="en-GB" dirty="0" err="1" smtClean="0"/>
              <a:t>walings</a:t>
            </a:r>
            <a:endParaRPr lang="en-GB" dirty="0" smtClean="0"/>
          </a:p>
          <a:p>
            <a:pPr marL="342900" indent="-342900">
              <a:buFontTx/>
              <a:buChar char="-"/>
            </a:pPr>
            <a:r>
              <a:rPr lang="en-GB" dirty="0" smtClean="0"/>
              <a:t>Sheeting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02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TIMBER SUPPORTS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998" y="2014167"/>
            <a:ext cx="58692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Requires good workmanship and labour-intensive</a:t>
            </a:r>
            <a:endParaRPr lang="en-GB" dirty="0"/>
          </a:p>
        </p:txBody>
      </p:sp>
      <p:pic>
        <p:nvPicPr>
          <p:cNvPr id="2050" name="Picture 2" descr="http://www.crbcontractors.co.uk/_resources/cms/images/crb_2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50316"/>
            <a:ext cx="3960440" cy="280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rbcontractors.co.uk/_resources/cms/images/crb_20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299" y="3250316"/>
            <a:ext cx="3960440" cy="280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50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www.osha.gov/dts/osta/otm/otm_v/otm_v_2fig08.gi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536"/>
          <a:stretch/>
        </p:blipFill>
        <p:spPr bwMode="auto">
          <a:xfrm>
            <a:off x="205492" y="2570625"/>
            <a:ext cx="8229996" cy="428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HYDRAULIC SHORING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39952" y="912426"/>
            <a:ext cx="648029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Prefabricated strut and/or waling system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It can be installed from outside the trench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Light structure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Gauge-regulated to distribute pressure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Adapted to different depths and widths</a:t>
            </a:r>
          </a:p>
        </p:txBody>
      </p:sp>
    </p:spTree>
    <p:extLst>
      <p:ext uri="{BB962C8B-B14F-4D97-AF65-F5344CB8AC3E}">
        <p14:creationId xmlns:p14="http://schemas.microsoft.com/office/powerpoint/2010/main" val="302092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HYDRAULIC SHORING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https://www.osha.gov/dts/osta/otm/otm_v/otm_v_2fig08.gi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379"/>
          <a:stretch/>
        </p:blipFill>
        <p:spPr bwMode="auto">
          <a:xfrm>
            <a:off x="179512" y="1983240"/>
            <a:ext cx="8726515" cy="466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243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HYDRAULIC SHORING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http://www.gme-shields.com/wp-content/uploads/2013/01/VSpic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37430"/>
            <a:ext cx="3536057" cy="501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aterhelp.org/slide_artwork/hydraulic_aluminum_shield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19" y="2680270"/>
            <a:ext cx="4901439" cy="367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00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PNEUMATIC SHORING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http://www.prospanshoring.com/wp-content/uploads/2014/04/about_u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217" y="2846496"/>
            <a:ext cx="6143625" cy="36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3998" y="2060848"/>
            <a:ext cx="5869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same but using air pressure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19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998" y="1300475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SCREW JACKS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998" y="2060848"/>
            <a:ext cx="5869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Adjusted manually</a:t>
            </a:r>
          </a:p>
          <a:p>
            <a:r>
              <a:rPr lang="en-GB" dirty="0" smtClean="0"/>
              <a:t>It requires workers from inside the trench</a:t>
            </a:r>
          </a:p>
          <a:p>
            <a:r>
              <a:rPr lang="en-GB" dirty="0" smtClean="0"/>
              <a:t>Manually preloading and handling difficulties</a:t>
            </a:r>
            <a:endParaRPr lang="en-GB" dirty="0"/>
          </a:p>
        </p:txBody>
      </p:sp>
      <p:pic>
        <p:nvPicPr>
          <p:cNvPr id="8194" name="Picture 2" descr="https://www.osha.gov/dts/osta/otm/otm_v/otm_v_2fig09.gi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0"/>
          <a:stretch/>
        </p:blipFill>
        <p:spPr bwMode="auto">
          <a:xfrm>
            <a:off x="5479275" y="1711390"/>
            <a:ext cx="3180379" cy="4247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i01.i.aliimg.com/img/pb/922/061/362/362061922_55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58966"/>
            <a:ext cx="3389264" cy="352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00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TRENCH SUPPORT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2686" y="1318197"/>
            <a:ext cx="5400600" cy="505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4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TRENCH BOXES</a:t>
            </a:r>
            <a:endParaRPr lang="en-GB" sz="24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12686" y="2132856"/>
            <a:ext cx="745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Placed in pre-excavated trenches </a:t>
            </a:r>
          </a:p>
          <a:p>
            <a:r>
              <a:rPr lang="en-GB" sz="2000" dirty="0" smtClean="0"/>
              <a:t>or installed using the “dig and push” technique</a:t>
            </a:r>
            <a:endParaRPr lang="en-GB" sz="2000" dirty="0"/>
          </a:p>
        </p:txBody>
      </p:sp>
      <p:sp>
        <p:nvSpPr>
          <p:cNvPr id="12" name="TextBox 11">
            <a:hlinkClick r:id="rId4"/>
          </p:cNvPr>
          <p:cNvSpPr txBox="1"/>
          <p:nvPr/>
        </p:nvSpPr>
        <p:spPr>
          <a:xfrm>
            <a:off x="716410" y="5611054"/>
            <a:ext cx="5976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Video. </a:t>
            </a:r>
            <a:r>
              <a:rPr lang="en-GB" sz="2000" b="1" dirty="0" err="1" smtClean="0"/>
              <a:t>Kobelco</a:t>
            </a:r>
            <a:r>
              <a:rPr lang="en-GB" sz="2000" b="1" dirty="0" smtClean="0"/>
              <a:t> 135SR excavator digging in trench box</a:t>
            </a:r>
            <a:endParaRPr lang="en-GB" sz="2000" b="1" dirty="0"/>
          </a:p>
        </p:txBody>
      </p:sp>
      <p:sp>
        <p:nvSpPr>
          <p:cNvPr id="13" name="TextBox 12">
            <a:hlinkClick r:id="rId5"/>
          </p:cNvPr>
          <p:cNvSpPr txBox="1"/>
          <p:nvPr/>
        </p:nvSpPr>
        <p:spPr>
          <a:xfrm>
            <a:off x="712686" y="4366903"/>
            <a:ext cx="5473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Video. Typical Trench Box Installation. MGF Ltd.</a:t>
            </a:r>
            <a:endParaRPr lang="en-GB" sz="2000" b="1" dirty="0"/>
          </a:p>
        </p:txBody>
      </p:sp>
      <p:pic>
        <p:nvPicPr>
          <p:cNvPr id="9220" name="Picture 4" descr="https://www.osha.gov/dts/osta/otm/otm_v/otm_v_2fig11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286" y="1612984"/>
            <a:ext cx="2573514" cy="257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06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ANCHORING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2060848"/>
            <a:ext cx="273587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Tie back the temporary sheet protecting the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For trenches and large excavations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Provide a working area free of struts and shores</a:t>
            </a:r>
            <a:endParaRPr lang="en-GB" sz="2000" dirty="0"/>
          </a:p>
        </p:txBody>
      </p:sp>
      <p:pic>
        <p:nvPicPr>
          <p:cNvPr id="12" name="Picture 11" descr="http://www.p3planningengineer.com/productivity/soil%20improvement/ground%20anchor/ground%20anchor%20concept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52048"/>
            <a:ext cx="4595217" cy="46056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292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ANCHORING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2060848"/>
            <a:ext cx="453607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Tie back the temporary sheet protecting the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For trenches and large excavations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Provide a working area free of struts and shores</a:t>
            </a:r>
            <a:endParaRPr lang="en-GB" sz="2000" dirty="0"/>
          </a:p>
        </p:txBody>
      </p:sp>
      <p:pic>
        <p:nvPicPr>
          <p:cNvPr id="12" name="Picture 11" descr="http://www.p3planningengineer.com/productivity/soil%20improvement/ground%20anchor/ground%20anchor%20concept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032646"/>
            <a:ext cx="3815705" cy="389686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/>
          <p:cNvSpPr txBox="1"/>
          <p:nvPr/>
        </p:nvSpPr>
        <p:spPr>
          <a:xfrm>
            <a:off x="683998" y="4745787"/>
            <a:ext cx="4896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Pre-stressing </a:t>
            </a:r>
            <a:r>
              <a:rPr lang="en-GB" sz="2000" dirty="0" err="1" smtClean="0"/>
              <a:t>tendom</a:t>
            </a:r>
            <a:r>
              <a:rPr lang="en-GB" sz="2000" dirty="0" smtClean="0"/>
              <a:t> embedded and anchored into soil or rock</a:t>
            </a:r>
          </a:p>
          <a:p>
            <a:r>
              <a:rPr lang="en-GB" sz="2000" dirty="0" smtClean="0"/>
              <a:t>Hole predrilled and anchorage introduced</a:t>
            </a:r>
          </a:p>
        </p:txBody>
      </p:sp>
    </p:spTree>
    <p:extLst>
      <p:ext uri="{BB962C8B-B14F-4D97-AF65-F5344CB8AC3E}">
        <p14:creationId xmlns:p14="http://schemas.microsoft.com/office/powerpoint/2010/main" val="399406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ANCHORING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3688" y="2230380"/>
            <a:ext cx="5544186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 dirty="0" smtClean="0"/>
              <a:t>Rock anchorage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Bar with expanded sleeves at the end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Injection of dense high strength grout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b="1" dirty="0" smtClean="0"/>
              <a:t>Injection anchorage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Expanded end to increase anchorage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Bar placed into the bore hole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Pressure grouted over the anchorage length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0175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ANCHORING</a:t>
            </a:r>
          </a:p>
        </p:txBody>
      </p:sp>
      <p:pic>
        <p:nvPicPr>
          <p:cNvPr id="10242" name="Picture 2" descr="http://www.platipus.ae/uploads/images/How%20A%20Mechnical%20Anchor%20Work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10241"/>
            <a:ext cx="8928274" cy="372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2339752" y="5531055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chemeClr val="tx2"/>
                </a:solidFill>
              </a:rPr>
              <a:t>Platiplus</a:t>
            </a:r>
            <a:r>
              <a:rPr lang="en-GB" sz="2000" b="1" dirty="0" smtClean="0">
                <a:solidFill>
                  <a:schemeClr val="tx2"/>
                </a:solidFill>
              </a:rPr>
              <a:t> anchors</a:t>
            </a:r>
            <a:endParaRPr lang="en-GB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40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ANCHORING</a:t>
            </a:r>
          </a:p>
        </p:txBody>
      </p:sp>
      <p:pic>
        <p:nvPicPr>
          <p:cNvPr id="13314" name="Picture 2" descr="http://sefi-intrafor.fayat.com/var/sefiintrafor/storage/images/sites-filiales-divisions/fr/sefi-intrafor/bloc-de-page-d-acceuil-customised/tirants/44995-1-fre-FR/Tirants_large_slid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206" y="1104167"/>
            <a:ext cx="461962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img.archiexpo.com/images_ae/photo-m2/ground-anchor-61406-706455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120637"/>
            <a:ext cx="3657460" cy="306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s://upload.wikimedia.org/wikipedia/commons/8/8f/Anchored_wall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63"/>
          <a:stretch/>
        </p:blipFill>
        <p:spPr bwMode="auto">
          <a:xfrm>
            <a:off x="4020206" y="3394503"/>
            <a:ext cx="4617995" cy="298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https://encrypted-tbn1.gstatic.com/images?q=tbn:ANd9GcQ85fIRAgEvNWo9OP5QX1P8fSe-5RMkjEZ4uEnjs703wiVWerxR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03" y="4106153"/>
            <a:ext cx="3659090" cy="228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66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SHEET PILING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1700808"/>
            <a:ext cx="55441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Control ground water and support excavations</a:t>
            </a:r>
          </a:p>
          <a:p>
            <a:r>
              <a:rPr lang="en-GB" sz="2000" dirty="0" smtClean="0"/>
              <a:t>Temporary and permanent works</a:t>
            </a:r>
          </a:p>
          <a:p>
            <a:endParaRPr lang="en-GB" sz="2000" dirty="0"/>
          </a:p>
          <a:p>
            <a:r>
              <a:rPr lang="en-GB" sz="2000" dirty="0" smtClean="0"/>
              <a:t>Hammered, pushed or vibrated into the ground</a:t>
            </a:r>
            <a:endParaRPr lang="en-GB" sz="2000" dirty="0"/>
          </a:p>
        </p:txBody>
      </p:sp>
      <p:pic>
        <p:nvPicPr>
          <p:cNvPr id="12" name="4 Imagen" descr="sheet piles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3334586"/>
            <a:ext cx="5400600" cy="3204326"/>
          </a:xfrm>
          <a:prstGeom prst="rect">
            <a:avLst/>
          </a:prstGeom>
        </p:spPr>
      </p:pic>
      <p:sp>
        <p:nvSpPr>
          <p:cNvPr id="11" name="TextBox 10">
            <a:hlinkClick r:id="rId5"/>
          </p:cNvPr>
          <p:cNvSpPr txBox="1"/>
          <p:nvPr/>
        </p:nvSpPr>
        <p:spPr>
          <a:xfrm>
            <a:off x="6786736" y="1724579"/>
            <a:ext cx="1666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tx2"/>
                </a:solidFill>
              </a:rPr>
              <a:t>VIDEO 1</a:t>
            </a: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13" name="TextBox 12">
            <a:hlinkClick r:id="rId6"/>
          </p:cNvPr>
          <p:cNvSpPr txBox="1"/>
          <p:nvPr/>
        </p:nvSpPr>
        <p:spPr>
          <a:xfrm>
            <a:off x="6669968" y="2656197"/>
            <a:ext cx="1900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tx2"/>
                </a:solidFill>
              </a:rPr>
              <a:t>VIDEO 2</a:t>
            </a:r>
            <a:endParaRPr lang="en-GB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37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SHEET PILING</a:t>
            </a:r>
          </a:p>
        </p:txBody>
      </p:sp>
      <p:pic>
        <p:nvPicPr>
          <p:cNvPr id="15364" name="Picture 4" descr="http://fusseypiling.com/testsite_2013/wp-content/uploads/2013/06/slide_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46" y="3127227"/>
            <a:ext cx="8626195" cy="359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http://www.jnpiling.com/wp/wp-content/themes/JNPilings/images/PermanentSheetPileBasements/IMAG0003(3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842" y="588609"/>
            <a:ext cx="4267299" cy="320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06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SHEET PILING</a:t>
            </a:r>
          </a:p>
        </p:txBody>
      </p:sp>
      <p:pic>
        <p:nvPicPr>
          <p:cNvPr id="15362" name="Picture 2" descr="http://www.landandseamarine.com/Vinyl%20Seawalls_files/image36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54" y="1921955"/>
            <a:ext cx="4718233" cy="353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 descr="http://rumblefoundations.com/dev/wp-content/uploads/2014/01/sheetpiling-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73765"/>
            <a:ext cx="3810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http://www.gme-shields.com/wp-content/uploads/2013/01/S-and-B-2-300x19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666" y="3691293"/>
            <a:ext cx="3819390" cy="253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0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COFFERDAMS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1700808"/>
            <a:ext cx="554418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Temporary structures for deep confined excavations</a:t>
            </a:r>
          </a:p>
          <a:p>
            <a:endParaRPr lang="en-GB" sz="2000" dirty="0"/>
          </a:p>
          <a:p>
            <a:r>
              <a:rPr lang="en-GB" sz="2000" dirty="0" smtClean="0"/>
              <a:t>In land or open water</a:t>
            </a:r>
          </a:p>
          <a:p>
            <a:r>
              <a:rPr lang="en-GB" sz="2000" dirty="0" smtClean="0"/>
              <a:t>In open water, it is a watertight rectangle that is dewatered to allow excavation works inside</a:t>
            </a:r>
            <a:endParaRPr lang="en-GB" sz="2000" dirty="0"/>
          </a:p>
        </p:txBody>
      </p:sp>
      <p:pic>
        <p:nvPicPr>
          <p:cNvPr id="14" name="5 Imagen" descr="cofferdam 3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320490" y="4019976"/>
            <a:ext cx="3600918" cy="228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87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COFFERDAMS</a:t>
            </a:r>
          </a:p>
        </p:txBody>
      </p:sp>
      <p:pic>
        <p:nvPicPr>
          <p:cNvPr id="17412" name="Picture 4" descr="http://www.maxxpiling.com/media/uploads/cat-287/Poole%2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279" y="1466179"/>
            <a:ext cx="6827615" cy="487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288981" y="851931"/>
            <a:ext cx="39554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Cofferdam with sheet piling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94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COFFERDAMS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88981" y="851931"/>
            <a:ext cx="39554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Cofferdam with sheet piling</a:t>
            </a:r>
            <a:endParaRPr lang="en-GB" sz="2400" b="1" dirty="0">
              <a:solidFill>
                <a:schemeClr val="tx2"/>
              </a:solidFill>
            </a:endParaRPr>
          </a:p>
        </p:txBody>
      </p:sp>
      <p:pic>
        <p:nvPicPr>
          <p:cNvPr id="22530" name="Picture 2" descr="http://biomitigation.org/gallery/photos/dewatered-cofferda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14" y="1378139"/>
            <a:ext cx="8212286" cy="501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42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COFFERDAMS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1700808"/>
            <a:ext cx="55441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Single skin cofferdams</a:t>
            </a:r>
            <a:endParaRPr lang="en-GB" sz="2000" b="1" dirty="0">
              <a:solidFill>
                <a:schemeClr val="tx2"/>
              </a:solidFill>
            </a:endParaRPr>
          </a:p>
        </p:txBody>
      </p:sp>
      <p:pic>
        <p:nvPicPr>
          <p:cNvPr id="11" name="6 Imagen" descr="cofferdam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465080" y="692399"/>
            <a:ext cx="5427399" cy="581368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3998" y="2852936"/>
            <a:ext cx="24478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Built as cantilevers</a:t>
            </a:r>
          </a:p>
          <a:p>
            <a:endParaRPr lang="en-GB" sz="2000" dirty="0" smtClean="0"/>
          </a:p>
          <a:p>
            <a:r>
              <a:rPr lang="en-GB" sz="2000" dirty="0" smtClean="0"/>
              <a:t>Excavation depths up to 15 m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004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7 Imagen" descr="cofferdam 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99792" y="752530"/>
            <a:ext cx="6335985" cy="59818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COFFERDAMS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1700808"/>
            <a:ext cx="55441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Double-skin cofferdams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3998" y="2852936"/>
            <a:ext cx="244784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ExClude</a:t>
            </a:r>
            <a:r>
              <a:rPr lang="en-GB" sz="2000" dirty="0" smtClean="0"/>
              <a:t> water from construction areas</a:t>
            </a:r>
          </a:p>
          <a:p>
            <a:endParaRPr lang="en-GB" sz="2000" dirty="0"/>
          </a:p>
          <a:p>
            <a:r>
              <a:rPr lang="en-GB" sz="2000" dirty="0" smtClean="0"/>
              <a:t>Self-supporting gravity structures</a:t>
            </a:r>
          </a:p>
          <a:p>
            <a:endParaRPr lang="en-GB" sz="2000" dirty="0"/>
          </a:p>
          <a:p>
            <a:r>
              <a:rPr lang="en-GB" sz="2000" dirty="0" smtClean="0"/>
              <a:t>2 parallel rows of piles with a filling material placed in the void created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887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CAISSONS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3998" y="1732164"/>
            <a:ext cx="756041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To build foundations in open water and bad ground conditions</a:t>
            </a:r>
          </a:p>
          <a:p>
            <a:r>
              <a:rPr lang="en-GB" sz="2000" dirty="0" smtClean="0"/>
              <a:t>Economical solution when depth below water table exceeds 18 m.</a:t>
            </a:r>
          </a:p>
          <a:p>
            <a:endParaRPr lang="en-GB" sz="2000" dirty="0"/>
          </a:p>
          <a:p>
            <a:r>
              <a:rPr lang="en-GB" sz="2000" dirty="0" smtClean="0"/>
              <a:t>Thick concrete box or cylinder – 3- 15 m diameter</a:t>
            </a:r>
          </a:p>
          <a:p>
            <a:endParaRPr lang="en-GB" sz="2000" dirty="0"/>
          </a:p>
          <a:p>
            <a:r>
              <a:rPr lang="en-GB" sz="2000" dirty="0" smtClean="0"/>
              <a:t>As ground is removed, the caisson is dropped into the excavation</a:t>
            </a:r>
          </a:p>
          <a:p>
            <a:endParaRPr lang="en-GB" sz="2000" dirty="0"/>
          </a:p>
        </p:txBody>
      </p:sp>
      <p:pic>
        <p:nvPicPr>
          <p:cNvPr id="13" name="Picture 12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077072"/>
            <a:ext cx="5976664" cy="246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13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CAISSONS</a:t>
            </a:r>
          </a:p>
        </p:txBody>
      </p:sp>
      <p:pic>
        <p:nvPicPr>
          <p:cNvPr id="23554" name="Picture 2" descr="http://www.colombia.generadordeprecios.info/imagenes3/cpt_040_anillos_400_300_30E57BD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98" y="274615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http://www.ecuador.generadordeprecios.info/imagenes3/cpt_030_h_armado_400_300_2D224B7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74615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3998" y="1412776"/>
            <a:ext cx="27358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Box caissons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97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CAISSONS</a:t>
            </a:r>
          </a:p>
        </p:txBody>
      </p:sp>
      <p:pic>
        <p:nvPicPr>
          <p:cNvPr id="25602" name="Picture 2" descr="Caisson o pozo de cimentació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734" y="1732164"/>
            <a:ext cx="5867512" cy="503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83998" y="1412776"/>
            <a:ext cx="34559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Compressed-air caissons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53200" y="2940762"/>
            <a:ext cx="2458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Need of sealing the floor with a thick layer of concrete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50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EXCAVATION SUPPORT WORK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4086" y="69934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 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998" y="1412776"/>
            <a:ext cx="7774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You have to make a trench one-meter wide and three-meter deep in a non-cohesive soil. Explain the process of excavation and temporary supports you will use.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84086" y="3466693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3998" y="4151558"/>
            <a:ext cx="7774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You have to build a six-meter-high vertical wall holding a hillside to protect our road. Define the permanent excavation supports to use and the process of works. 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08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1806</TotalTime>
  <Words>647</Words>
  <Application>Microsoft Office PowerPoint</Application>
  <PresentationFormat>On-screen Show (4:3)</PresentationFormat>
  <Paragraphs>196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72</cp:revision>
  <dcterms:created xsi:type="dcterms:W3CDTF">2015-09-15T12:16:09Z</dcterms:created>
  <dcterms:modified xsi:type="dcterms:W3CDTF">2019-10-08T10:39:12Z</dcterms:modified>
</cp:coreProperties>
</file>