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4"/>
  </p:notesMasterIdLst>
  <p:sldIdLst>
    <p:sldId id="256" r:id="rId2"/>
    <p:sldId id="278" r:id="rId3"/>
    <p:sldId id="279" r:id="rId4"/>
    <p:sldId id="280" r:id="rId5"/>
    <p:sldId id="281" r:id="rId6"/>
    <p:sldId id="282" r:id="rId7"/>
    <p:sldId id="283" r:id="rId8"/>
    <p:sldId id="284" r:id="rId9"/>
    <p:sldId id="285" r:id="rId10"/>
    <p:sldId id="286" r:id="rId11"/>
    <p:sldId id="287" r:id="rId12"/>
    <p:sldId id="288" r:id="rId13"/>
    <p:sldId id="289" r:id="rId14"/>
    <p:sldId id="291" r:id="rId15"/>
    <p:sldId id="292" r:id="rId16"/>
    <p:sldId id="290" r:id="rId17"/>
    <p:sldId id="293" r:id="rId18"/>
    <p:sldId id="294" r:id="rId19"/>
    <p:sldId id="295" r:id="rId20"/>
    <p:sldId id="296" r:id="rId21"/>
    <p:sldId id="297"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116" y="13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2/14/2017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9" name="Picture 8"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1559"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a:latin typeface="Arial" charset="0"/>
                <a:cs typeface="ＭＳ Ｐゴシック" charset="0"/>
              </a:rPr>
              <a:t>Data Centre Design</a:t>
            </a:r>
            <a:endParaRPr lang="en-US" sz="280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Data Centre Design Overview</a:t>
            </a:r>
          </a:p>
        </p:txBody>
      </p:sp>
      <p:sp>
        <p:nvSpPr>
          <p:cNvPr id="3" name="Content Placeholder 2"/>
          <p:cNvSpPr>
            <a:spLocks noGrp="1"/>
          </p:cNvSpPr>
          <p:nvPr>
            <p:ph idx="1"/>
          </p:nvPr>
        </p:nvSpPr>
        <p:spPr/>
        <p:txBody>
          <a:bodyPr/>
          <a:lstStyle/>
          <a:p>
            <a:r>
              <a:rPr lang="en-GB" dirty="0"/>
              <a:t>Data </a:t>
            </a:r>
            <a:r>
              <a:rPr lang="en-GB" dirty="0" smtClean="0"/>
              <a:t>Centres </a:t>
            </a:r>
            <a:r>
              <a:rPr lang="en-GB" dirty="0"/>
              <a:t>are rapidly evolving to accommodate higher expectations for growth, consolidation, and security.</a:t>
            </a:r>
          </a:p>
          <a:p>
            <a:r>
              <a:rPr lang="en-GB" dirty="0"/>
              <a:t>The traditional Layer 2 and Layer 3 designs have not changed drastically over the last few years, stringent demands for uptime and service availability, coupled with new technology and protocols, make the design efforts more challenging and demanding.</a:t>
            </a:r>
          </a:p>
        </p:txBody>
      </p:sp>
    </p:spTree>
    <p:extLst>
      <p:ext uri="{BB962C8B-B14F-4D97-AF65-F5344CB8AC3E}">
        <p14:creationId xmlns:p14="http://schemas.microsoft.com/office/powerpoint/2010/main" val="346023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DC Demands</a:t>
            </a:r>
          </a:p>
        </p:txBody>
      </p:sp>
      <p:sp>
        <p:nvSpPr>
          <p:cNvPr id="3" name="Content Placeholder 2"/>
          <p:cNvSpPr>
            <a:spLocks noGrp="1"/>
          </p:cNvSpPr>
          <p:nvPr>
            <p:ph idx="1"/>
          </p:nvPr>
        </p:nvSpPr>
        <p:spPr/>
        <p:txBody>
          <a:bodyPr>
            <a:normAutofit/>
          </a:bodyPr>
          <a:lstStyle/>
          <a:p>
            <a:r>
              <a:rPr lang="en-GB" dirty="0"/>
              <a:t>Demands for scalability, flexibility, and high availability can be summarized as follows:</a:t>
            </a:r>
          </a:p>
          <a:p>
            <a:pPr lvl="1"/>
            <a:r>
              <a:rPr lang="en-GB" b="1" dirty="0"/>
              <a:t>Scalability</a:t>
            </a:r>
            <a:r>
              <a:rPr lang="en-GB" dirty="0"/>
              <a:t>—The Data </a:t>
            </a:r>
            <a:r>
              <a:rPr lang="en-GB" dirty="0" smtClean="0"/>
              <a:t>centre must </a:t>
            </a:r>
            <a:r>
              <a:rPr lang="en-GB" dirty="0"/>
              <a:t>support fast and seamless growth without major disruptions.</a:t>
            </a:r>
          </a:p>
          <a:p>
            <a:pPr lvl="1"/>
            <a:r>
              <a:rPr lang="en-GB" b="1" dirty="0"/>
              <a:t>Flexibility</a:t>
            </a:r>
            <a:r>
              <a:rPr lang="en-GB" dirty="0"/>
              <a:t>—The Data </a:t>
            </a:r>
            <a:r>
              <a:rPr lang="en-GB" dirty="0" smtClean="0"/>
              <a:t>centre must </a:t>
            </a:r>
            <a:r>
              <a:rPr lang="en-GB" dirty="0"/>
              <a:t>support new services without a major overhaul of its infrastructure.</a:t>
            </a:r>
          </a:p>
          <a:p>
            <a:pPr lvl="1"/>
            <a:r>
              <a:rPr lang="en-GB" b="1" dirty="0"/>
              <a:t>High availability</a:t>
            </a:r>
            <a:r>
              <a:rPr lang="en-GB" dirty="0"/>
              <a:t>—The Data </a:t>
            </a:r>
            <a:r>
              <a:rPr lang="en-GB" dirty="0" smtClean="0"/>
              <a:t>centre must </a:t>
            </a:r>
            <a:r>
              <a:rPr lang="en-GB" dirty="0"/>
              <a:t>have no single point of failure and should offer predictable uptime (related to hard failures).</a:t>
            </a:r>
          </a:p>
        </p:txBody>
      </p:sp>
    </p:spTree>
    <p:extLst>
      <p:ext uri="{BB962C8B-B14F-4D97-AF65-F5344CB8AC3E}">
        <p14:creationId xmlns:p14="http://schemas.microsoft.com/office/powerpoint/2010/main" val="1422944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Scalability</a:t>
            </a:r>
          </a:p>
        </p:txBody>
      </p:sp>
      <p:sp>
        <p:nvSpPr>
          <p:cNvPr id="3" name="Content Placeholder 2"/>
          <p:cNvSpPr>
            <a:spLocks noGrp="1"/>
          </p:cNvSpPr>
          <p:nvPr>
            <p:ph idx="1"/>
          </p:nvPr>
        </p:nvSpPr>
        <p:spPr/>
        <p:txBody>
          <a:bodyPr/>
          <a:lstStyle/>
          <a:p>
            <a:r>
              <a:rPr lang="en-GB" dirty="0"/>
              <a:t>Scalability translates into the capability to sustain rapid growth in performance, the number of devices hosted in the Data </a:t>
            </a:r>
            <a:r>
              <a:rPr lang="en-GB" dirty="0" smtClean="0"/>
              <a:t>Centre, </a:t>
            </a:r>
            <a:r>
              <a:rPr lang="en-GB" dirty="0"/>
              <a:t>and the amount and quality of the services offered.</a:t>
            </a:r>
          </a:p>
          <a:p>
            <a:r>
              <a:rPr lang="en-GB" dirty="0"/>
              <a:t>Scalability on the number of hosted devices refers to being capable of seamlessly adding more ports for servers, routers, switches, and any other service devices, such as server load balancers, firewalls, IDSs, and SSL </a:t>
            </a:r>
            <a:r>
              <a:rPr lang="en-GB" dirty="0" err="1"/>
              <a:t>offloaders</a:t>
            </a:r>
            <a:r>
              <a:rPr lang="en-GB" dirty="0"/>
              <a:t>.</a:t>
            </a:r>
          </a:p>
        </p:txBody>
      </p:sp>
    </p:spTree>
    <p:extLst>
      <p:ext uri="{BB962C8B-B14F-4D97-AF65-F5344CB8AC3E}">
        <p14:creationId xmlns:p14="http://schemas.microsoft.com/office/powerpoint/2010/main" val="883300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Flexibility</a:t>
            </a:r>
          </a:p>
        </p:txBody>
      </p:sp>
      <p:sp>
        <p:nvSpPr>
          <p:cNvPr id="3" name="Content Placeholder 2"/>
          <p:cNvSpPr>
            <a:spLocks noGrp="1"/>
          </p:cNvSpPr>
          <p:nvPr>
            <p:ph idx="1"/>
          </p:nvPr>
        </p:nvSpPr>
        <p:spPr/>
        <p:txBody>
          <a:bodyPr/>
          <a:lstStyle/>
          <a:p>
            <a:r>
              <a:rPr lang="en-GB"/>
              <a:t>Flexibility translates into designs that accommodate new service offerings without requiring the complete redesign of the architecture or drastic changes outside the normal periods scheduled for maintenance. </a:t>
            </a:r>
          </a:p>
          <a:p>
            <a:r>
              <a:rPr lang="en-GB"/>
              <a:t>The approach to flexibility is a modular design in which the characteristics of the modules are known, and the steps to add more modules are simple.</a:t>
            </a:r>
          </a:p>
        </p:txBody>
      </p:sp>
    </p:spTree>
    <p:extLst>
      <p:ext uri="{BB962C8B-B14F-4D97-AF65-F5344CB8AC3E}">
        <p14:creationId xmlns:p14="http://schemas.microsoft.com/office/powerpoint/2010/main" val="2739986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High availability</a:t>
            </a:r>
          </a:p>
        </p:txBody>
      </p:sp>
      <p:sp>
        <p:nvSpPr>
          <p:cNvPr id="3" name="Content Placeholder 2"/>
          <p:cNvSpPr>
            <a:spLocks noGrp="1"/>
          </p:cNvSpPr>
          <p:nvPr>
            <p:ph idx="1"/>
          </p:nvPr>
        </p:nvSpPr>
        <p:spPr/>
        <p:txBody>
          <a:bodyPr>
            <a:normAutofit/>
          </a:bodyPr>
          <a:lstStyle/>
          <a:p>
            <a:r>
              <a:rPr lang="en-GB"/>
              <a:t>High availability translates into a fully redundant architecture in which all possible hard failures are predictable and deterministic. </a:t>
            </a:r>
          </a:p>
          <a:p>
            <a:r>
              <a:rPr lang="en-GB"/>
              <a:t>This implies that each possible component’s failure has a predetermined failover and </a:t>
            </a:r>
            <a:r>
              <a:rPr lang="en-GB" err="1"/>
              <a:t>fallback</a:t>
            </a:r>
            <a:r>
              <a:rPr lang="en-GB"/>
              <a:t> time, and that the worst-case scenario for a failure condition is still within the acceptable failover limits and is within the requirements as measured from an application availability viewpoint.</a:t>
            </a:r>
          </a:p>
        </p:txBody>
      </p:sp>
    </p:spTree>
    <p:extLst>
      <p:ext uri="{BB962C8B-B14F-4D97-AF65-F5344CB8AC3E}">
        <p14:creationId xmlns:p14="http://schemas.microsoft.com/office/powerpoint/2010/main" val="219111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Data Centre Topology Overview</a:t>
            </a:r>
          </a:p>
        </p:txBody>
      </p:sp>
      <p:pic>
        <p:nvPicPr>
          <p:cNvPr id="4" name="Picture 3"/>
          <p:cNvPicPr>
            <a:picLocks noChangeAspect="1"/>
          </p:cNvPicPr>
          <p:nvPr/>
        </p:nvPicPr>
        <p:blipFill>
          <a:blip r:embed="rId2"/>
          <a:stretch>
            <a:fillRect/>
          </a:stretch>
        </p:blipFill>
        <p:spPr>
          <a:xfrm>
            <a:off x="491778" y="1532911"/>
            <a:ext cx="8168127" cy="4960150"/>
          </a:xfrm>
          <a:prstGeom prst="rect">
            <a:avLst/>
          </a:prstGeom>
        </p:spPr>
      </p:pic>
    </p:spTree>
    <p:extLst>
      <p:ext uri="{BB962C8B-B14F-4D97-AF65-F5344CB8AC3E}">
        <p14:creationId xmlns:p14="http://schemas.microsoft.com/office/powerpoint/2010/main" val="368762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Server Farms</a:t>
            </a:r>
          </a:p>
        </p:txBody>
      </p:sp>
      <p:sp>
        <p:nvSpPr>
          <p:cNvPr id="3" name="Content Placeholder 2"/>
          <p:cNvSpPr>
            <a:spLocks noGrp="1"/>
          </p:cNvSpPr>
          <p:nvPr>
            <p:ph idx="1"/>
          </p:nvPr>
        </p:nvSpPr>
        <p:spPr/>
        <p:txBody>
          <a:bodyPr/>
          <a:lstStyle/>
          <a:p>
            <a:r>
              <a:rPr lang="en-GB" dirty="0"/>
              <a:t>Internet</a:t>
            </a:r>
          </a:p>
          <a:p>
            <a:r>
              <a:rPr lang="en-GB" dirty="0"/>
              <a:t>Intranet</a:t>
            </a:r>
          </a:p>
          <a:p>
            <a:r>
              <a:rPr lang="en-GB" dirty="0"/>
              <a:t>Extranet</a:t>
            </a:r>
          </a:p>
          <a:p>
            <a:r>
              <a:rPr lang="en-GB" dirty="0"/>
              <a:t>All three types reside in a Data </a:t>
            </a:r>
            <a:r>
              <a:rPr lang="en-GB" dirty="0" smtClean="0"/>
              <a:t>centre and </a:t>
            </a:r>
            <a:r>
              <a:rPr lang="en-GB" dirty="0"/>
              <a:t>often in the same Data </a:t>
            </a:r>
            <a:r>
              <a:rPr lang="en-GB" dirty="0" smtClean="0"/>
              <a:t>centre facility</a:t>
            </a:r>
            <a:r>
              <a:rPr lang="en-GB" dirty="0"/>
              <a:t>, which generally is referred to as the </a:t>
            </a:r>
            <a:r>
              <a:rPr lang="en-GB" i="1" dirty="0"/>
              <a:t>corporate Data </a:t>
            </a:r>
            <a:r>
              <a:rPr lang="en-GB" i="1" dirty="0" smtClean="0"/>
              <a:t>centre </a:t>
            </a:r>
            <a:r>
              <a:rPr lang="en-GB" dirty="0" smtClean="0"/>
              <a:t>or </a:t>
            </a:r>
            <a:r>
              <a:rPr lang="en-GB" i="1" dirty="0"/>
              <a:t>enterprise Data </a:t>
            </a:r>
            <a:r>
              <a:rPr lang="en-GB" i="1" dirty="0" smtClean="0"/>
              <a:t>Centre</a:t>
            </a:r>
            <a:r>
              <a:rPr lang="en-GB" dirty="0" smtClean="0"/>
              <a:t>.</a:t>
            </a:r>
            <a:endParaRPr lang="en-GB" dirty="0"/>
          </a:p>
        </p:txBody>
      </p:sp>
    </p:spTree>
    <p:extLst>
      <p:ext uri="{BB962C8B-B14F-4D97-AF65-F5344CB8AC3E}">
        <p14:creationId xmlns:p14="http://schemas.microsoft.com/office/powerpoint/2010/main" val="866645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Internet Server Farm</a:t>
            </a:r>
          </a:p>
        </p:txBody>
      </p:sp>
      <p:sp>
        <p:nvSpPr>
          <p:cNvPr id="3" name="Content Placeholder 2"/>
          <p:cNvSpPr>
            <a:spLocks noGrp="1"/>
          </p:cNvSpPr>
          <p:nvPr>
            <p:ph idx="1"/>
          </p:nvPr>
        </p:nvSpPr>
        <p:spPr>
          <a:xfrm>
            <a:off x="549274" y="1600201"/>
            <a:ext cx="7757165" cy="4343400"/>
          </a:xfrm>
        </p:spPr>
        <p:txBody>
          <a:bodyPr>
            <a:normAutofit fontScale="92500" lnSpcReduction="10000"/>
          </a:bodyPr>
          <a:lstStyle/>
          <a:p>
            <a:r>
              <a:rPr lang="en-GB"/>
              <a:t>Users accessing the server farms primarily are located somewhere on the Internet and use the Internet to reach the server farm.</a:t>
            </a:r>
          </a:p>
          <a:p>
            <a:r>
              <a:rPr lang="en-GB"/>
              <a:t>Internet server farms are then available to the Internet community at large and support business-to-consumer services.</a:t>
            </a:r>
          </a:p>
          <a:p>
            <a:r>
              <a:rPr lang="en-GB"/>
              <a:t>Internal users also have access.</a:t>
            </a:r>
          </a:p>
          <a:p>
            <a:r>
              <a:rPr lang="en-GB"/>
              <a:t>Users rely on web interfaces and web browsers</a:t>
            </a:r>
          </a:p>
          <a:p>
            <a:r>
              <a:rPr lang="en-GB"/>
              <a:t>Two types – Dedicated Internet Server farm &amp; DMZ Server farm</a:t>
            </a:r>
          </a:p>
        </p:txBody>
      </p:sp>
    </p:spTree>
    <p:extLst>
      <p:ext uri="{BB962C8B-B14F-4D97-AF65-F5344CB8AC3E}">
        <p14:creationId xmlns:p14="http://schemas.microsoft.com/office/powerpoint/2010/main" val="512734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Internet Server farm</a:t>
            </a:r>
          </a:p>
        </p:txBody>
      </p:sp>
      <p:sp>
        <p:nvSpPr>
          <p:cNvPr id="3" name="Content Placeholder 2"/>
          <p:cNvSpPr>
            <a:spLocks noGrp="1"/>
          </p:cNvSpPr>
          <p:nvPr>
            <p:ph idx="1"/>
          </p:nvPr>
        </p:nvSpPr>
        <p:spPr>
          <a:xfrm>
            <a:off x="367990" y="1594624"/>
            <a:ext cx="5663977" cy="4614075"/>
          </a:xfrm>
        </p:spPr>
        <p:txBody>
          <a:bodyPr>
            <a:normAutofit fontScale="70000" lnSpcReduction="20000"/>
          </a:bodyPr>
          <a:lstStyle/>
          <a:p>
            <a:pPr>
              <a:lnSpc>
                <a:spcPct val="120000"/>
              </a:lnSpc>
            </a:pPr>
            <a:r>
              <a:rPr lang="en-GB" dirty="0"/>
              <a:t>Built to support large-scale Internet-facing applications that support the core business function.</a:t>
            </a:r>
          </a:p>
          <a:p>
            <a:pPr>
              <a:lnSpc>
                <a:spcPct val="120000"/>
              </a:lnSpc>
            </a:pPr>
            <a:r>
              <a:rPr lang="en-GB" dirty="0"/>
              <a:t>In general, dedicated Internet server farms exist to sustain the enterprise’s e-business goals.</a:t>
            </a:r>
          </a:p>
          <a:p>
            <a:pPr>
              <a:lnSpc>
                <a:spcPct val="120000"/>
              </a:lnSpc>
            </a:pPr>
            <a:r>
              <a:rPr lang="en-GB" dirty="0"/>
              <a:t>Security and scalability are a major concern in this type of server farm. </a:t>
            </a:r>
          </a:p>
          <a:p>
            <a:pPr>
              <a:lnSpc>
                <a:spcPct val="120000"/>
              </a:lnSpc>
            </a:pPr>
            <a:r>
              <a:rPr lang="en-GB" dirty="0"/>
              <a:t>On one hand, most users accessing the server farm are located on the Internet, thereby introducing higher security risks; on the other hand, the number of likely users is very high, which could easily cause scalability problems.</a:t>
            </a:r>
          </a:p>
          <a:p>
            <a:pPr>
              <a:lnSpc>
                <a:spcPct val="120000"/>
              </a:lnSpc>
            </a:pPr>
            <a:r>
              <a:rPr lang="en-GB" dirty="0"/>
              <a:t>The Data </a:t>
            </a:r>
            <a:r>
              <a:rPr lang="en-GB" dirty="0" smtClean="0"/>
              <a:t>centre that </a:t>
            </a:r>
            <a:r>
              <a:rPr lang="en-GB" dirty="0"/>
              <a:t>supports this type of server farm is often referred to as an Internet Data </a:t>
            </a:r>
            <a:r>
              <a:rPr lang="en-GB" dirty="0" smtClean="0"/>
              <a:t>centre(IDC</a:t>
            </a:r>
            <a:r>
              <a:rPr lang="en-GB" dirty="0"/>
              <a:t>).</a:t>
            </a:r>
          </a:p>
        </p:txBody>
      </p:sp>
      <p:pic>
        <p:nvPicPr>
          <p:cNvPr id="4" name="Picture 3"/>
          <p:cNvPicPr>
            <a:picLocks noChangeAspect="1"/>
          </p:cNvPicPr>
          <p:nvPr/>
        </p:nvPicPr>
        <p:blipFill>
          <a:blip r:embed="rId2"/>
          <a:stretch>
            <a:fillRect/>
          </a:stretch>
        </p:blipFill>
        <p:spPr>
          <a:xfrm>
            <a:off x="6085755" y="1739022"/>
            <a:ext cx="2940060" cy="4692514"/>
          </a:xfrm>
          <a:prstGeom prst="rect">
            <a:avLst/>
          </a:prstGeom>
        </p:spPr>
      </p:pic>
    </p:spTree>
    <p:extLst>
      <p:ext uri="{BB962C8B-B14F-4D97-AF65-F5344CB8AC3E}">
        <p14:creationId xmlns:p14="http://schemas.microsoft.com/office/powerpoint/2010/main" val="3633242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DMZ Server Farm</a:t>
            </a:r>
          </a:p>
        </p:txBody>
      </p:sp>
      <p:sp>
        <p:nvSpPr>
          <p:cNvPr id="3" name="Content Placeholder 2"/>
          <p:cNvSpPr>
            <a:spLocks noGrp="1"/>
          </p:cNvSpPr>
          <p:nvPr>
            <p:ph idx="1"/>
          </p:nvPr>
        </p:nvSpPr>
        <p:spPr>
          <a:xfrm>
            <a:off x="423746" y="1444532"/>
            <a:ext cx="4760629" cy="4917847"/>
          </a:xfrm>
        </p:spPr>
        <p:txBody>
          <a:bodyPr>
            <a:normAutofit fontScale="70000" lnSpcReduction="20000"/>
          </a:bodyPr>
          <a:lstStyle/>
          <a:p>
            <a:pPr>
              <a:lnSpc>
                <a:spcPct val="120000"/>
              </a:lnSpc>
            </a:pPr>
            <a:r>
              <a:rPr lang="en-GB" dirty="0"/>
              <a:t>Built to support Internet-based applications in addition to Internet access from the enterprise.</a:t>
            </a:r>
          </a:p>
          <a:p>
            <a:pPr>
              <a:lnSpc>
                <a:spcPct val="120000"/>
              </a:lnSpc>
            </a:pPr>
            <a:r>
              <a:rPr lang="en-GB" dirty="0"/>
              <a:t>These server farms typically are located in the demilitarized zone (DMZ) because they are part of the enterprise network yet are accessible from the Internet. </a:t>
            </a:r>
          </a:p>
          <a:p>
            <a:pPr>
              <a:lnSpc>
                <a:spcPct val="120000"/>
              </a:lnSpc>
            </a:pPr>
            <a:r>
              <a:rPr lang="en-GB" dirty="0"/>
              <a:t>These server farms are referred to as DMZ server farms, to differentiate them from the dedicated Internet server farms.</a:t>
            </a:r>
          </a:p>
          <a:p>
            <a:pPr>
              <a:lnSpc>
                <a:spcPct val="120000"/>
              </a:lnSpc>
            </a:pPr>
            <a:r>
              <a:rPr lang="en-GB" dirty="0"/>
              <a:t>These server farms support services such as e-commerce and are the access door to portals for more generic applications used by both Internet and intranet users</a:t>
            </a:r>
            <a:r>
              <a:rPr lang="en-GB" dirty="0" smtClean="0"/>
              <a:t>. </a:t>
            </a:r>
            <a:endParaRPr lang="en-GB" dirty="0"/>
          </a:p>
        </p:txBody>
      </p:sp>
      <p:pic>
        <p:nvPicPr>
          <p:cNvPr id="6" name="Picture 5"/>
          <p:cNvPicPr>
            <a:picLocks noChangeAspect="1"/>
          </p:cNvPicPr>
          <p:nvPr/>
        </p:nvPicPr>
        <p:blipFill>
          <a:blip r:embed="rId2"/>
          <a:stretch>
            <a:fillRect/>
          </a:stretch>
        </p:blipFill>
        <p:spPr>
          <a:xfrm>
            <a:off x="5245847" y="1600200"/>
            <a:ext cx="3708400" cy="4762179"/>
          </a:xfrm>
          <a:prstGeom prst="rect">
            <a:avLst/>
          </a:prstGeom>
        </p:spPr>
      </p:pic>
    </p:spTree>
    <p:extLst>
      <p:ext uri="{BB962C8B-B14F-4D97-AF65-F5344CB8AC3E}">
        <p14:creationId xmlns:p14="http://schemas.microsoft.com/office/powerpoint/2010/main" val="273083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Intranet Server Farm</a:t>
            </a:r>
          </a:p>
        </p:txBody>
      </p:sp>
      <p:sp>
        <p:nvSpPr>
          <p:cNvPr id="3" name="Content Placeholder 2"/>
          <p:cNvSpPr>
            <a:spLocks noGrp="1"/>
          </p:cNvSpPr>
          <p:nvPr>
            <p:ph idx="1"/>
          </p:nvPr>
        </p:nvSpPr>
        <p:spPr>
          <a:xfrm>
            <a:off x="549275" y="1600201"/>
            <a:ext cx="5075438" cy="5046488"/>
          </a:xfrm>
        </p:spPr>
        <p:txBody>
          <a:bodyPr>
            <a:normAutofit fontScale="70000" lnSpcReduction="20000"/>
          </a:bodyPr>
          <a:lstStyle/>
          <a:p>
            <a:pPr>
              <a:lnSpc>
                <a:spcPct val="120000"/>
              </a:lnSpc>
            </a:pPr>
            <a:r>
              <a:rPr lang="en-GB" dirty="0"/>
              <a:t>Intranet server farms resemble the Internet server farms in their ease of access, yet they are available only to the enterprise’s internal users.</a:t>
            </a:r>
          </a:p>
          <a:p>
            <a:pPr>
              <a:lnSpc>
                <a:spcPct val="120000"/>
              </a:lnSpc>
            </a:pPr>
            <a:r>
              <a:rPr lang="en-GB" dirty="0"/>
              <a:t>Intranet server farms include most of the enterprise-critical computing resources that support business processes and internal applications.</a:t>
            </a:r>
          </a:p>
          <a:p>
            <a:pPr>
              <a:lnSpc>
                <a:spcPct val="120000"/>
              </a:lnSpc>
            </a:pPr>
            <a:r>
              <a:rPr lang="en-GB" dirty="0"/>
              <a:t>The users accessing the intranet server farm are located in the campus and private WAN. </a:t>
            </a:r>
          </a:p>
          <a:p>
            <a:pPr>
              <a:lnSpc>
                <a:spcPct val="120000"/>
              </a:lnSpc>
            </a:pPr>
            <a:r>
              <a:rPr lang="en-GB" dirty="0"/>
              <a:t>Internet users typically are not permitted access to the intranet; however, internal users using the Internet as transport have access to the intranet using virtual private network (VPN) technology.</a:t>
            </a:r>
          </a:p>
        </p:txBody>
      </p:sp>
      <p:pic>
        <p:nvPicPr>
          <p:cNvPr id="4" name="Picture 3"/>
          <p:cNvPicPr>
            <a:picLocks noChangeAspect="1"/>
          </p:cNvPicPr>
          <p:nvPr/>
        </p:nvPicPr>
        <p:blipFill>
          <a:blip r:embed="rId2"/>
          <a:stretch>
            <a:fillRect/>
          </a:stretch>
        </p:blipFill>
        <p:spPr>
          <a:xfrm>
            <a:off x="5690382" y="1544440"/>
            <a:ext cx="3234267" cy="5179089"/>
          </a:xfrm>
          <a:prstGeom prst="rect">
            <a:avLst/>
          </a:prstGeom>
        </p:spPr>
      </p:pic>
    </p:spTree>
    <p:extLst>
      <p:ext uri="{BB962C8B-B14F-4D97-AF65-F5344CB8AC3E}">
        <p14:creationId xmlns:p14="http://schemas.microsoft.com/office/powerpoint/2010/main" val="4031509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Extranet Server Farm</a:t>
            </a:r>
          </a:p>
        </p:txBody>
      </p:sp>
      <p:pic>
        <p:nvPicPr>
          <p:cNvPr id="4" name="Content Placeholder 3"/>
          <p:cNvPicPr>
            <a:picLocks noGrp="1" noChangeAspect="1"/>
          </p:cNvPicPr>
          <p:nvPr>
            <p:ph idx="1"/>
          </p:nvPr>
        </p:nvPicPr>
        <p:blipFill>
          <a:blip r:embed="rId2"/>
          <a:stretch>
            <a:fillRect/>
          </a:stretch>
        </p:blipFill>
        <p:spPr>
          <a:xfrm>
            <a:off x="1069197" y="1444532"/>
            <a:ext cx="7045142" cy="5251550"/>
          </a:xfrm>
          <a:prstGeom prst="rect">
            <a:avLst/>
          </a:prstGeom>
        </p:spPr>
      </p:pic>
    </p:spTree>
    <p:extLst>
      <p:ext uri="{BB962C8B-B14F-4D97-AF65-F5344CB8AC3E}">
        <p14:creationId xmlns:p14="http://schemas.microsoft.com/office/powerpoint/2010/main" val="2255187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Extranet Server Farm</a:t>
            </a:r>
          </a:p>
        </p:txBody>
      </p:sp>
      <p:sp>
        <p:nvSpPr>
          <p:cNvPr id="3" name="Content Placeholder 2"/>
          <p:cNvSpPr>
            <a:spLocks noGrp="1"/>
          </p:cNvSpPr>
          <p:nvPr>
            <p:ph idx="1"/>
          </p:nvPr>
        </p:nvSpPr>
        <p:spPr/>
        <p:txBody>
          <a:bodyPr>
            <a:normAutofit fontScale="92500" lnSpcReduction="20000"/>
          </a:bodyPr>
          <a:lstStyle/>
          <a:p>
            <a:pPr>
              <a:lnSpc>
                <a:spcPct val="110000"/>
              </a:lnSpc>
            </a:pPr>
            <a:r>
              <a:rPr lang="en-GB" dirty="0"/>
              <a:t>From a functional perspective, extranet server farms sit between Internet and intranet server farms.</a:t>
            </a:r>
          </a:p>
          <a:p>
            <a:pPr>
              <a:lnSpc>
                <a:spcPct val="110000"/>
              </a:lnSpc>
            </a:pPr>
            <a:r>
              <a:rPr lang="en-GB" dirty="0"/>
              <a:t>Continue the trend of using web-based applications, but, they are accessed only by a selected group of users that are neither Internet- nor intranet-based.</a:t>
            </a:r>
          </a:p>
          <a:p>
            <a:pPr>
              <a:lnSpc>
                <a:spcPct val="110000"/>
              </a:lnSpc>
            </a:pPr>
            <a:r>
              <a:rPr lang="en-GB" dirty="0"/>
              <a:t>Extranet server farms are mainly available to business partners that are considered external yet trusted users.</a:t>
            </a:r>
          </a:p>
          <a:p>
            <a:pPr>
              <a:lnSpc>
                <a:spcPct val="110000"/>
              </a:lnSpc>
            </a:pPr>
            <a:r>
              <a:rPr lang="en-GB" dirty="0"/>
              <a:t>The main purpose for extranets is to improve business-to-business communication by allowing faster exchange of information in a user-friendly and secure environment. This reduces time to market and the cost of conducting business</a:t>
            </a:r>
            <a:r>
              <a:rPr lang="en-GB" dirty="0" smtClean="0"/>
              <a:t>.</a:t>
            </a:r>
            <a:endParaRPr lang="en-GB" dirty="0"/>
          </a:p>
        </p:txBody>
      </p:sp>
    </p:spTree>
    <p:extLst>
      <p:ext uri="{BB962C8B-B14F-4D97-AF65-F5344CB8AC3E}">
        <p14:creationId xmlns:p14="http://schemas.microsoft.com/office/powerpoint/2010/main" val="2468973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Extranet Server Farm</a:t>
            </a:r>
          </a:p>
        </p:txBody>
      </p:sp>
      <p:sp>
        <p:nvSpPr>
          <p:cNvPr id="3" name="Content Placeholder 2"/>
          <p:cNvSpPr>
            <a:spLocks noGrp="1"/>
          </p:cNvSpPr>
          <p:nvPr>
            <p:ph idx="1"/>
          </p:nvPr>
        </p:nvSpPr>
        <p:spPr/>
        <p:txBody>
          <a:bodyPr>
            <a:normAutofit fontScale="85000" lnSpcReduction="10000"/>
          </a:bodyPr>
          <a:lstStyle/>
          <a:p>
            <a:pPr>
              <a:lnSpc>
                <a:spcPct val="120000"/>
              </a:lnSpc>
            </a:pPr>
            <a:r>
              <a:rPr lang="en-GB" dirty="0"/>
              <a:t>Many factors must be considered in the design of the extranet topology, including scalability, availability, and security. </a:t>
            </a:r>
          </a:p>
          <a:p>
            <a:pPr>
              <a:lnSpc>
                <a:spcPct val="120000"/>
              </a:lnSpc>
            </a:pPr>
            <a:r>
              <a:rPr lang="en-GB" dirty="0"/>
              <a:t>These security considerations imply that the business partners have access to a subset of the business applications but are restricted from accessing the rest of the enterprise network.</a:t>
            </a:r>
          </a:p>
          <a:p>
            <a:pPr>
              <a:lnSpc>
                <a:spcPct val="120000"/>
              </a:lnSpc>
            </a:pPr>
            <a:r>
              <a:rPr lang="en-GB" dirty="0"/>
              <a:t>Dedicated firewalls and routers for secure and scalable network infrastructure.</a:t>
            </a:r>
          </a:p>
          <a:p>
            <a:pPr>
              <a:lnSpc>
                <a:spcPct val="120000"/>
              </a:lnSpc>
            </a:pPr>
            <a:r>
              <a:rPr lang="en-GB" dirty="0"/>
              <a:t>Some partners require direct connectivity or dedicated private links, and others expect secure connections through VPN links.</a:t>
            </a:r>
          </a:p>
        </p:txBody>
      </p:sp>
    </p:spTree>
    <p:extLst>
      <p:ext uri="{BB962C8B-B14F-4D97-AF65-F5344CB8AC3E}">
        <p14:creationId xmlns:p14="http://schemas.microsoft.com/office/powerpoint/2010/main" val="4132183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Internet Data Centre</a:t>
            </a:r>
          </a:p>
        </p:txBody>
      </p:sp>
      <p:sp>
        <p:nvSpPr>
          <p:cNvPr id="3" name="Content Placeholder 2"/>
          <p:cNvSpPr>
            <a:spLocks noGrp="1"/>
          </p:cNvSpPr>
          <p:nvPr>
            <p:ph idx="1"/>
          </p:nvPr>
        </p:nvSpPr>
        <p:spPr/>
        <p:txBody>
          <a:bodyPr>
            <a:normAutofit fontScale="85000" lnSpcReduction="20000"/>
          </a:bodyPr>
          <a:lstStyle/>
          <a:p>
            <a:pPr>
              <a:lnSpc>
                <a:spcPct val="120000"/>
              </a:lnSpc>
            </a:pPr>
            <a:r>
              <a:rPr lang="en-GB" dirty="0"/>
              <a:t>Internet Data </a:t>
            </a:r>
            <a:r>
              <a:rPr lang="en-GB" dirty="0" smtClean="0"/>
              <a:t>Centres </a:t>
            </a:r>
            <a:r>
              <a:rPr lang="en-GB" dirty="0"/>
              <a:t>(IDCs) traditionally are built and operated by service providers, yet enterprises whose business model is based on Internet commerce also build and operate IDCs. </a:t>
            </a:r>
          </a:p>
          <a:p>
            <a:pPr>
              <a:lnSpc>
                <a:spcPct val="120000"/>
              </a:lnSpc>
            </a:pPr>
            <a:r>
              <a:rPr lang="en-GB" dirty="0"/>
              <a:t>The architecture of enterprise IDCs is very similar to that of the service provider IDCs, but the requirements for scalability are typically lower because the user base tends to be smaller and there are fewer services compared with those of SP IDCs hosting multiple customers.</a:t>
            </a:r>
          </a:p>
          <a:p>
            <a:pPr>
              <a:lnSpc>
                <a:spcPct val="120000"/>
              </a:lnSpc>
            </a:pPr>
            <a:r>
              <a:rPr lang="en-GB" dirty="0"/>
              <a:t>An interesting consideration of enterprise IDCs is that if the business model calls for it, the facilities used by the Data </a:t>
            </a:r>
            <a:r>
              <a:rPr lang="en-GB" dirty="0" smtClean="0"/>
              <a:t>centre could </a:t>
            </a:r>
            <a:r>
              <a:rPr lang="en-GB" dirty="0"/>
              <a:t>be collocated in a service provider Data </a:t>
            </a:r>
            <a:r>
              <a:rPr lang="en-GB" dirty="0" smtClean="0"/>
              <a:t>Centre, </a:t>
            </a:r>
            <a:r>
              <a:rPr lang="en-GB" dirty="0"/>
              <a:t>but it remains under the control of the enterprise</a:t>
            </a:r>
          </a:p>
        </p:txBody>
      </p:sp>
    </p:spTree>
    <p:extLst>
      <p:ext uri="{BB962C8B-B14F-4D97-AF65-F5344CB8AC3E}">
        <p14:creationId xmlns:p14="http://schemas.microsoft.com/office/powerpoint/2010/main" val="1053722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Corporate Data </a:t>
            </a:r>
            <a:r>
              <a:rPr lang="en-GB" dirty="0" smtClean="0"/>
              <a:t>Centre</a:t>
            </a:r>
            <a:endParaRPr lang="en-GB" dirty="0"/>
          </a:p>
        </p:txBody>
      </p:sp>
      <p:sp>
        <p:nvSpPr>
          <p:cNvPr id="3" name="Content Placeholder 2"/>
          <p:cNvSpPr>
            <a:spLocks noGrp="1"/>
          </p:cNvSpPr>
          <p:nvPr>
            <p:ph idx="1"/>
          </p:nvPr>
        </p:nvSpPr>
        <p:spPr/>
        <p:txBody>
          <a:bodyPr>
            <a:normAutofit fontScale="85000" lnSpcReduction="20000"/>
          </a:bodyPr>
          <a:lstStyle/>
          <a:p>
            <a:pPr>
              <a:lnSpc>
                <a:spcPct val="120000"/>
              </a:lnSpc>
            </a:pPr>
            <a:r>
              <a:rPr lang="en-GB" dirty="0"/>
              <a:t>Corporate or enterprise Data </a:t>
            </a:r>
            <a:r>
              <a:rPr lang="en-GB" dirty="0" smtClean="0"/>
              <a:t>Centres </a:t>
            </a:r>
            <a:r>
              <a:rPr lang="en-GB" dirty="0"/>
              <a:t>support many different functions that enable various business models based on Internet services, intranet services, or both.</a:t>
            </a:r>
          </a:p>
          <a:p>
            <a:pPr>
              <a:lnSpc>
                <a:spcPct val="120000"/>
              </a:lnSpc>
            </a:pPr>
            <a:r>
              <a:rPr lang="en-GB" dirty="0"/>
              <a:t>As a result, support for Internet, intranet, and extranet server farms is not uncommon.</a:t>
            </a:r>
          </a:p>
          <a:p>
            <a:pPr>
              <a:lnSpc>
                <a:spcPct val="120000"/>
              </a:lnSpc>
            </a:pPr>
            <a:r>
              <a:rPr lang="en-GB" dirty="0"/>
              <a:t>The support of intranet server farms is still the primary target of corporate Data </a:t>
            </a:r>
            <a:r>
              <a:rPr lang="en-GB" dirty="0" smtClean="0"/>
              <a:t>Centres.</a:t>
            </a:r>
            <a:endParaRPr lang="en-GB" dirty="0"/>
          </a:p>
          <a:p>
            <a:pPr>
              <a:lnSpc>
                <a:spcPct val="120000"/>
              </a:lnSpc>
            </a:pPr>
            <a:r>
              <a:rPr lang="en-GB" dirty="0"/>
              <a:t>Enterprise Data </a:t>
            </a:r>
            <a:r>
              <a:rPr lang="en-GB" dirty="0" smtClean="0"/>
              <a:t>Centres </a:t>
            </a:r>
            <a:r>
              <a:rPr lang="en-GB" dirty="0"/>
              <a:t>are evolving, and this evolution is partly a result of new trends in application environments, such as the n-tier, web services, and grid computing, but it results mainly because of the criticality of the data held in Data </a:t>
            </a:r>
            <a:r>
              <a:rPr lang="en-GB" dirty="0" smtClean="0"/>
              <a:t>Centres.</a:t>
            </a:r>
            <a:endParaRPr lang="en-GB" dirty="0"/>
          </a:p>
        </p:txBody>
      </p:sp>
    </p:spTree>
    <p:extLst>
      <p:ext uri="{BB962C8B-B14F-4D97-AF65-F5344CB8AC3E}">
        <p14:creationId xmlns:p14="http://schemas.microsoft.com/office/powerpoint/2010/main" val="3394448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Data Centre Topologies</a:t>
            </a:r>
          </a:p>
        </p:txBody>
      </p:sp>
      <p:sp>
        <p:nvSpPr>
          <p:cNvPr id="3" name="Content Placeholder 2"/>
          <p:cNvSpPr>
            <a:spLocks noGrp="1"/>
          </p:cNvSpPr>
          <p:nvPr>
            <p:ph idx="1"/>
          </p:nvPr>
        </p:nvSpPr>
        <p:spPr>
          <a:xfrm>
            <a:off x="549275" y="1600201"/>
            <a:ext cx="5293260" cy="4343400"/>
          </a:xfrm>
        </p:spPr>
        <p:txBody>
          <a:bodyPr/>
          <a:lstStyle/>
          <a:p>
            <a:r>
              <a:rPr lang="en-GB"/>
              <a:t>Generic Server Farm Design:</a:t>
            </a:r>
          </a:p>
          <a:p>
            <a:pPr lvl="1"/>
            <a:endParaRPr lang="en-GB"/>
          </a:p>
        </p:txBody>
      </p:sp>
      <p:pic>
        <p:nvPicPr>
          <p:cNvPr id="4" name="Picture 3"/>
          <p:cNvPicPr>
            <a:picLocks noChangeAspect="1"/>
          </p:cNvPicPr>
          <p:nvPr/>
        </p:nvPicPr>
        <p:blipFill>
          <a:blip r:embed="rId2"/>
          <a:stretch>
            <a:fillRect/>
          </a:stretch>
        </p:blipFill>
        <p:spPr>
          <a:xfrm>
            <a:off x="2387065" y="2348565"/>
            <a:ext cx="4629751" cy="4119240"/>
          </a:xfrm>
          <a:prstGeom prst="rect">
            <a:avLst/>
          </a:prstGeom>
        </p:spPr>
      </p:pic>
    </p:spTree>
    <p:extLst>
      <p:ext uri="{BB962C8B-B14F-4D97-AF65-F5344CB8AC3E}">
        <p14:creationId xmlns:p14="http://schemas.microsoft.com/office/powerpoint/2010/main" val="1115761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Common Server Farm Environment</a:t>
            </a:r>
          </a:p>
        </p:txBody>
      </p:sp>
      <p:pic>
        <p:nvPicPr>
          <p:cNvPr id="4" name="Content Placeholder 3"/>
          <p:cNvPicPr>
            <a:picLocks noGrp="1" noChangeAspect="1"/>
          </p:cNvPicPr>
          <p:nvPr>
            <p:ph idx="1"/>
          </p:nvPr>
        </p:nvPicPr>
        <p:blipFill>
          <a:blip r:embed="rId2"/>
          <a:stretch>
            <a:fillRect/>
          </a:stretch>
        </p:blipFill>
        <p:spPr>
          <a:xfrm>
            <a:off x="91469" y="1802329"/>
            <a:ext cx="4345777" cy="4646596"/>
          </a:xfrm>
          <a:prstGeom prst="rect">
            <a:avLst/>
          </a:prstGeom>
        </p:spPr>
      </p:pic>
      <p:pic>
        <p:nvPicPr>
          <p:cNvPr id="5" name="Picture 4"/>
          <p:cNvPicPr>
            <a:picLocks noChangeAspect="1"/>
          </p:cNvPicPr>
          <p:nvPr/>
        </p:nvPicPr>
        <p:blipFill>
          <a:blip r:embed="rId3"/>
          <a:stretch>
            <a:fillRect/>
          </a:stretch>
        </p:blipFill>
        <p:spPr>
          <a:xfrm>
            <a:off x="4610499" y="1786004"/>
            <a:ext cx="4488735" cy="4662920"/>
          </a:xfrm>
          <a:prstGeom prst="rect">
            <a:avLst/>
          </a:prstGeom>
        </p:spPr>
      </p:pic>
      <p:sp>
        <p:nvSpPr>
          <p:cNvPr id="6" name="Content Placeholder 2"/>
          <p:cNvSpPr txBox="1">
            <a:spLocks/>
          </p:cNvSpPr>
          <p:nvPr/>
        </p:nvSpPr>
        <p:spPr>
          <a:xfrm>
            <a:off x="313138" y="1410212"/>
            <a:ext cx="8248216" cy="41147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sz="2000" i="1"/>
              <a:t>Common Server Farm Environment              	 </a:t>
            </a:r>
            <a:r>
              <a:rPr lang="en-GB" sz="2000" i="1" err="1"/>
              <a:t>Loopless</a:t>
            </a:r>
            <a:r>
              <a:rPr lang="en-GB" sz="2000" i="1"/>
              <a:t> Topology</a:t>
            </a:r>
          </a:p>
          <a:p>
            <a:pPr lvl="1"/>
            <a:endParaRPr lang="en-GB" sz="1800" i="1"/>
          </a:p>
        </p:txBody>
      </p:sp>
    </p:spTree>
    <p:extLst>
      <p:ext uri="{BB962C8B-B14F-4D97-AF65-F5344CB8AC3E}">
        <p14:creationId xmlns:p14="http://schemas.microsoft.com/office/powerpoint/2010/main" val="392238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Multitier Design</a:t>
            </a:r>
          </a:p>
        </p:txBody>
      </p:sp>
      <p:pic>
        <p:nvPicPr>
          <p:cNvPr id="4" name="Content Placeholder 3"/>
          <p:cNvPicPr>
            <a:picLocks noGrp="1" noChangeAspect="1"/>
          </p:cNvPicPr>
          <p:nvPr>
            <p:ph idx="1"/>
          </p:nvPr>
        </p:nvPicPr>
        <p:blipFill>
          <a:blip r:embed="rId2"/>
          <a:stretch>
            <a:fillRect/>
          </a:stretch>
        </p:blipFill>
        <p:spPr>
          <a:xfrm>
            <a:off x="231775" y="1731400"/>
            <a:ext cx="3254907" cy="4343400"/>
          </a:xfrm>
          <a:prstGeom prst="rect">
            <a:avLst/>
          </a:prstGeom>
        </p:spPr>
      </p:pic>
      <p:pic>
        <p:nvPicPr>
          <p:cNvPr id="5" name="Picture 4"/>
          <p:cNvPicPr>
            <a:picLocks noChangeAspect="1"/>
          </p:cNvPicPr>
          <p:nvPr/>
        </p:nvPicPr>
        <p:blipFill>
          <a:blip r:embed="rId3"/>
          <a:stretch>
            <a:fillRect/>
          </a:stretch>
        </p:blipFill>
        <p:spPr>
          <a:xfrm>
            <a:off x="3594100" y="1879600"/>
            <a:ext cx="5194300" cy="4195200"/>
          </a:xfrm>
          <a:prstGeom prst="rect">
            <a:avLst/>
          </a:prstGeom>
        </p:spPr>
      </p:pic>
    </p:spTree>
    <p:extLst>
      <p:ext uri="{BB962C8B-B14F-4D97-AF65-F5344CB8AC3E}">
        <p14:creationId xmlns:p14="http://schemas.microsoft.com/office/powerpoint/2010/main" val="1417730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Fully Redundant L2 &amp; L3</a:t>
            </a:r>
          </a:p>
        </p:txBody>
      </p:sp>
      <p:sp>
        <p:nvSpPr>
          <p:cNvPr id="5" name="Content Placeholder 4"/>
          <p:cNvSpPr>
            <a:spLocks noGrp="1"/>
          </p:cNvSpPr>
          <p:nvPr>
            <p:ph idx="1"/>
          </p:nvPr>
        </p:nvSpPr>
        <p:spPr>
          <a:xfrm>
            <a:off x="187057" y="1600200"/>
            <a:ext cx="4953268" cy="4899025"/>
          </a:xfrm>
        </p:spPr>
        <p:txBody>
          <a:bodyPr vert="horz" lIns="91440" tIns="45720" rIns="91440" bIns="45720" rtlCol="0" anchor="t">
            <a:normAutofit/>
          </a:bodyPr>
          <a:lstStyle/>
          <a:p>
            <a:r>
              <a:rPr lang="en-GB"/>
              <a:t>Figure depicts the logical steps in designing the server farm infrastructure. </a:t>
            </a:r>
            <a:endParaRPr lang="en-US"/>
          </a:p>
          <a:p>
            <a:r>
              <a:rPr lang="en-GB"/>
              <a:t>The process starts with a Layer 3 switch that provides ports for direct server connectivity and routing to the core. </a:t>
            </a:r>
            <a:endParaRPr lang="en-US"/>
          </a:p>
          <a:p>
            <a:r>
              <a:rPr lang="en-GB"/>
              <a:t>A Layer 2 switch could be used, but the Layer 3 switch limits the broadcasts and flooding to and from the server farms.</a:t>
            </a:r>
            <a:endParaRPr lang="en-US"/>
          </a:p>
          <a:p>
            <a:endParaRPr lang="en-GB"/>
          </a:p>
        </p:txBody>
      </p:sp>
      <p:pic>
        <p:nvPicPr>
          <p:cNvPr id="6" name="Content Placeholder 3"/>
          <p:cNvPicPr>
            <a:picLocks noChangeAspect="1"/>
          </p:cNvPicPr>
          <p:nvPr/>
        </p:nvPicPr>
        <p:blipFill>
          <a:blip r:embed="rId2"/>
          <a:stretch>
            <a:fillRect/>
          </a:stretch>
        </p:blipFill>
        <p:spPr>
          <a:xfrm>
            <a:off x="5032500" y="2159100"/>
            <a:ext cx="4032000" cy="4444800"/>
          </a:xfrm>
          <a:prstGeom prst="rect">
            <a:avLst/>
          </a:prstGeom>
        </p:spPr>
      </p:pic>
    </p:spTree>
    <p:extLst>
      <p:ext uri="{BB962C8B-B14F-4D97-AF65-F5344CB8AC3E}">
        <p14:creationId xmlns:p14="http://schemas.microsoft.com/office/powerpoint/2010/main" val="197290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Acknowledgment</a:t>
            </a:r>
          </a:p>
        </p:txBody>
      </p:sp>
      <p:sp>
        <p:nvSpPr>
          <p:cNvPr id="3" name="Content Placeholder 2"/>
          <p:cNvSpPr>
            <a:spLocks noGrp="1"/>
          </p:cNvSpPr>
          <p:nvPr>
            <p:ph idx="1"/>
          </p:nvPr>
        </p:nvSpPr>
        <p:spPr/>
        <p:txBody>
          <a:bodyPr/>
          <a:lstStyle/>
          <a:p>
            <a:pPr marL="0" indent="0">
              <a:buNone/>
            </a:pPr>
            <a:r>
              <a:rPr lang="en-GB"/>
              <a:t>All materials of this lecture are from Data Centre Fundamentals by Mauricio </a:t>
            </a:r>
            <a:r>
              <a:rPr lang="en-GB" err="1"/>
              <a:t>Arregoces</a:t>
            </a:r>
            <a:r>
              <a:rPr lang="en-GB"/>
              <a:t> &amp; Maurizio </a:t>
            </a:r>
            <a:r>
              <a:rPr lang="en-GB" err="1"/>
              <a:t>Portolani</a:t>
            </a:r>
            <a:r>
              <a:rPr lang="en-GB"/>
              <a:t> published Cisco press (2004).</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TotalTime>
  <Words>1214</Words>
  <Application>Microsoft Office PowerPoint</Application>
  <PresentationFormat>On-screen Show (4:3)</PresentationFormat>
  <Paragraphs>77</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Arial</vt:lpstr>
      <vt:lpstr>Calibri</vt:lpstr>
      <vt:lpstr>News Gothic MT</vt:lpstr>
      <vt:lpstr>Times New Roman</vt:lpstr>
      <vt:lpstr>Wingdings 2</vt:lpstr>
      <vt:lpstr>Breeze</vt:lpstr>
      <vt:lpstr>Data Centre Design</vt:lpstr>
      <vt:lpstr>Data Centre Design Overview</vt:lpstr>
      <vt:lpstr>DC Demands</vt:lpstr>
      <vt:lpstr>Scalability</vt:lpstr>
      <vt:lpstr>Flexibility</vt:lpstr>
      <vt:lpstr>High availability</vt:lpstr>
      <vt:lpstr>Data Centre Topology Overview</vt:lpstr>
      <vt:lpstr>Types of Server Farms</vt:lpstr>
      <vt:lpstr>Internet Server Farm</vt:lpstr>
      <vt:lpstr>Internet Server farm</vt:lpstr>
      <vt:lpstr>DMZ Server Farm</vt:lpstr>
      <vt:lpstr>Intranet Server Farm</vt:lpstr>
      <vt:lpstr>Extranet Server Farm</vt:lpstr>
      <vt:lpstr>Extranet Server Farm</vt:lpstr>
      <vt:lpstr>Extranet Server Farm</vt:lpstr>
      <vt:lpstr>Internet Data Centre</vt:lpstr>
      <vt:lpstr>Corporate Data Centre</vt:lpstr>
      <vt:lpstr>Data Centre Topologies</vt:lpstr>
      <vt:lpstr>Common Server Farm Environment</vt:lpstr>
      <vt:lpstr>Multitier Design</vt:lpstr>
      <vt:lpstr>Fully Redundant L2 &amp; L3</vt:lpstr>
      <vt:lpstr>Acknowledgment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Design</dc:title>
  <cp:lastModifiedBy>Cisco</cp:lastModifiedBy>
  <cp:revision>10</cp:revision>
  <dcterms:modified xsi:type="dcterms:W3CDTF">2017-02-14T11:41:28Z</dcterms:modified>
</cp:coreProperties>
</file>