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bookmarkIdSeed="3">
  <p:sldMasterIdLst>
    <p:sldMasterId id="2147483901" r:id="rId1"/>
  </p:sldMasterIdLst>
  <p:notesMasterIdLst>
    <p:notesMasterId r:id="rId9"/>
  </p:notesMasterIdLst>
  <p:sldIdLst>
    <p:sldId id="322" r:id="rId2"/>
    <p:sldId id="321" r:id="rId3"/>
    <p:sldId id="302" r:id="rId4"/>
    <p:sldId id="303" r:id="rId5"/>
    <p:sldId id="298" r:id="rId6"/>
    <p:sldId id="299" r:id="rId7"/>
    <p:sldId id="319" r:id="rId8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46940"/>
    <a:srgbClr val="A40000"/>
    <a:srgbClr val="C00000"/>
    <a:srgbClr val="003296"/>
    <a:srgbClr val="007033"/>
    <a:srgbClr val="990099"/>
    <a:srgbClr val="CC0099"/>
    <a:srgbClr val="FE9202"/>
    <a:srgbClr val="6C1A00"/>
    <a:srgbClr val="00AA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52" autoAdjust="0"/>
    <p:restoredTop sz="93719" autoAdjust="0"/>
  </p:normalViewPr>
  <p:slideViewPr>
    <p:cSldViewPr>
      <p:cViewPr varScale="1">
        <p:scale>
          <a:sx n="137" d="100"/>
          <a:sy n="137" d="100"/>
        </p:scale>
        <p:origin x="894" y="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90C918-8A91-4F3A-853B-3D16B83E5CA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6741E2E5-0C67-412B-8F22-302D1512B9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>
              <a:latin typeface="Times New Roman" pitchFamily="18" charset="0"/>
              <a:cs typeface="Times New Roman" pitchFamily="18" charset="0"/>
            </a:rPr>
            <a:t>The use of </a:t>
          </a:r>
          <a:r>
            <a:rPr lang="en-US" b="0" i="0" u="none">
              <a:latin typeface="Times New Roman" pitchFamily="18" charset="0"/>
              <a:cs typeface="Times New Roman" pitchFamily="18" charset="0"/>
            </a:rPr>
            <a:t>Lung health for kid mobile apps </a:t>
          </a:r>
          <a:r>
            <a:rPr lang="en-US" b="0" i="0">
              <a:latin typeface="Times New Roman" pitchFamily="18" charset="0"/>
              <a:cs typeface="Times New Roman" pitchFamily="18" charset="0"/>
            </a:rPr>
            <a:t>in digital Health promotion intervention influences healthy daily activity to reduce respiratory diseases (</a:t>
          </a:r>
          <a:r>
            <a:rPr lang="en-US" b="0" i="0" u="none"/>
            <a:t>Leikauf et al., 2020)</a:t>
          </a:r>
          <a:endParaRPr lang="en-IN">
            <a:latin typeface="Times New Roman" pitchFamily="18" charset="0"/>
            <a:cs typeface="Times New Roman" pitchFamily="18" charset="0"/>
          </a:endParaRPr>
        </a:p>
      </dgm:t>
    </dgm:pt>
    <dgm:pt modelId="{575B8526-CD09-4BF8-8699-0ECAB2BA0D44}" type="sibTrans" cxnId="{103484F0-DF12-49DC-A671-1801301E170B}">
      <dgm:prSet/>
      <dgm:spPr/>
      <dgm:t>
        <a:bodyPr/>
        <a:lstStyle/>
        <a:p>
          <a:endParaRPr lang="en-IN"/>
        </a:p>
      </dgm:t>
    </dgm:pt>
    <dgm:pt modelId="{7E9CE416-05B9-4B1C-92CA-718790F7D4DF}" type="parTrans" cxnId="{103484F0-DF12-49DC-A671-1801301E170B}">
      <dgm:prSet/>
      <dgm:spPr/>
      <dgm:t>
        <a:bodyPr/>
        <a:lstStyle/>
        <a:p>
          <a:endParaRPr lang="en-IN"/>
        </a:p>
      </dgm:t>
    </dgm:pt>
    <dgm:pt modelId="{788A09AA-AECB-4682-8C88-3C5C6FE5F1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>
              <a:latin typeface="Times New Roman" pitchFamily="18" charset="0"/>
              <a:cs typeface="Times New Roman" pitchFamily="18" charset="0"/>
            </a:rPr>
            <a:t>The digital Health Promotion intervention by a mobile app for respiratory health influence reduced infection</a:t>
          </a:r>
          <a:endParaRPr lang="en-IN">
            <a:latin typeface="Times New Roman" pitchFamily="18" charset="0"/>
            <a:cs typeface="Times New Roman" pitchFamily="18" charset="0"/>
          </a:endParaRPr>
        </a:p>
      </dgm:t>
    </dgm:pt>
    <dgm:pt modelId="{C63047F3-C767-4498-AEC6-AA64CBD32CF6}" type="sibTrans" cxnId="{526CE5B7-6382-43A9-BBD4-B3FBB6A06C76}">
      <dgm:prSet/>
      <dgm:spPr/>
      <dgm:t>
        <a:bodyPr/>
        <a:lstStyle/>
        <a:p>
          <a:endParaRPr lang="en-IN"/>
        </a:p>
      </dgm:t>
    </dgm:pt>
    <dgm:pt modelId="{1A4717EF-EC07-461E-967B-314B64E1C183}" type="parTrans" cxnId="{526CE5B7-6382-43A9-BBD4-B3FBB6A06C76}">
      <dgm:prSet/>
      <dgm:spPr/>
      <dgm:t>
        <a:bodyPr/>
        <a:lstStyle/>
        <a:p>
          <a:endParaRPr lang="en-IN"/>
        </a:p>
      </dgm:t>
    </dgm:pt>
    <dgm:pt modelId="{F2093E25-BFA0-4C87-A54E-E23424CB9434}" type="pres">
      <dgm:prSet presAssocID="{CD90C918-8A91-4F3A-853B-3D16B83E5CA7}" presName="root" presStyleCnt="0">
        <dgm:presLayoutVars>
          <dgm:dir/>
          <dgm:resizeHandles val="exact"/>
        </dgm:presLayoutVars>
      </dgm:prSet>
      <dgm:spPr/>
    </dgm:pt>
    <dgm:pt modelId="{02AD2F30-EA6C-4FCF-8899-EF1B6C03B9A5}" type="pres">
      <dgm:prSet presAssocID="{788A09AA-AECB-4682-8C88-3C5C6FE5F1AD}" presName="compNode" presStyleCnt="0"/>
      <dgm:spPr/>
    </dgm:pt>
    <dgm:pt modelId="{2E9874C1-6C9E-4B82-9144-237365FF282C}" type="pres">
      <dgm:prSet presAssocID="{788A09AA-AECB-4682-8C88-3C5C6FE5F1A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5B9017AC-9BF1-4990-8CC6-28D0CDC70619}" type="pres">
      <dgm:prSet presAssocID="{788A09AA-AECB-4682-8C88-3C5C6FE5F1AD}" presName="spaceRect" presStyleCnt="0"/>
      <dgm:spPr/>
    </dgm:pt>
    <dgm:pt modelId="{903A2C1D-CC31-4EFB-AE8B-3AF59E642DED}" type="pres">
      <dgm:prSet presAssocID="{788A09AA-AECB-4682-8C88-3C5C6FE5F1AD}" presName="textRect" presStyleLbl="revTx" presStyleIdx="0" presStyleCnt="2">
        <dgm:presLayoutVars>
          <dgm:chMax val="1"/>
          <dgm:chPref val="1"/>
        </dgm:presLayoutVars>
      </dgm:prSet>
      <dgm:spPr/>
    </dgm:pt>
    <dgm:pt modelId="{B4E638D5-EA65-450E-956E-648638A61D83}" type="pres">
      <dgm:prSet presAssocID="{C63047F3-C767-4498-AEC6-AA64CBD32CF6}" presName="sibTrans" presStyleCnt="0"/>
      <dgm:spPr/>
    </dgm:pt>
    <dgm:pt modelId="{CB326FB7-7F8C-4D4E-8FF8-DFE56E6E14AE}" type="pres">
      <dgm:prSet presAssocID="{6741E2E5-0C67-412B-8F22-302D1512B96A}" presName="compNode" presStyleCnt="0"/>
      <dgm:spPr/>
    </dgm:pt>
    <dgm:pt modelId="{6D015F6E-3360-4EB3-B62E-3BB7FE95029E}" type="pres">
      <dgm:prSet presAssocID="{6741E2E5-0C67-412B-8F22-302D1512B96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411A689-759C-42C6-8445-C97F61A3468F}" type="pres">
      <dgm:prSet presAssocID="{6741E2E5-0C67-412B-8F22-302D1512B96A}" presName="spaceRect" presStyleCnt="0"/>
      <dgm:spPr/>
    </dgm:pt>
    <dgm:pt modelId="{411FF08A-FE36-4639-A7A2-00E85706AE31}" type="pres">
      <dgm:prSet presAssocID="{6741E2E5-0C67-412B-8F22-302D1512B96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439A027-B09D-4991-8F64-6B46ADA71C8D}" type="presOf" srcId="{6741E2E5-0C67-412B-8F22-302D1512B96A}" destId="{411FF08A-FE36-4639-A7A2-00E85706AE31}" srcOrd="0" destOrd="0" presId="urn:microsoft.com/office/officeart/2018/2/layout/IconLabelList"/>
    <dgm:cxn modelId="{A9F8124D-8D6D-4E35-ACF3-163251DC31FB}" type="presOf" srcId="{788A09AA-AECB-4682-8C88-3C5C6FE5F1AD}" destId="{903A2C1D-CC31-4EFB-AE8B-3AF59E642DED}" srcOrd="0" destOrd="0" presId="urn:microsoft.com/office/officeart/2018/2/layout/IconLabelList"/>
    <dgm:cxn modelId="{4974C89B-0017-481B-87C6-D422ED6048BA}" type="presOf" srcId="{CD90C918-8A91-4F3A-853B-3D16B83E5CA7}" destId="{F2093E25-BFA0-4C87-A54E-E23424CB9434}" srcOrd="0" destOrd="0" presId="urn:microsoft.com/office/officeart/2018/2/layout/IconLabelList"/>
    <dgm:cxn modelId="{526CE5B7-6382-43A9-BBD4-B3FBB6A06C76}" srcId="{CD90C918-8A91-4F3A-853B-3D16B83E5CA7}" destId="{788A09AA-AECB-4682-8C88-3C5C6FE5F1AD}" srcOrd="0" destOrd="0" parTransId="{1A4717EF-EC07-461E-967B-314B64E1C183}" sibTransId="{C63047F3-C767-4498-AEC6-AA64CBD32CF6}"/>
    <dgm:cxn modelId="{103484F0-DF12-49DC-A671-1801301E170B}" srcId="{CD90C918-8A91-4F3A-853B-3D16B83E5CA7}" destId="{6741E2E5-0C67-412B-8F22-302D1512B96A}" srcOrd="1" destOrd="0" parTransId="{7E9CE416-05B9-4B1C-92CA-718790F7D4DF}" sibTransId="{575B8526-CD09-4BF8-8699-0ECAB2BA0D44}"/>
    <dgm:cxn modelId="{9F9B09B6-0890-41BA-AA3A-CA56792AC118}" type="presParOf" srcId="{F2093E25-BFA0-4C87-A54E-E23424CB9434}" destId="{02AD2F30-EA6C-4FCF-8899-EF1B6C03B9A5}" srcOrd="0" destOrd="0" presId="urn:microsoft.com/office/officeart/2018/2/layout/IconLabelList"/>
    <dgm:cxn modelId="{4B516B29-5C9C-4EBF-8D37-335D845E82C2}" type="presParOf" srcId="{02AD2F30-EA6C-4FCF-8899-EF1B6C03B9A5}" destId="{2E9874C1-6C9E-4B82-9144-237365FF282C}" srcOrd="0" destOrd="0" presId="urn:microsoft.com/office/officeart/2018/2/layout/IconLabelList"/>
    <dgm:cxn modelId="{4AE3BDCE-133D-4417-B778-2917C7DFB1BB}" type="presParOf" srcId="{02AD2F30-EA6C-4FCF-8899-EF1B6C03B9A5}" destId="{5B9017AC-9BF1-4990-8CC6-28D0CDC70619}" srcOrd="1" destOrd="0" presId="urn:microsoft.com/office/officeart/2018/2/layout/IconLabelList"/>
    <dgm:cxn modelId="{FCB1E5C9-BF1B-4006-878E-E89802DF3F58}" type="presParOf" srcId="{02AD2F30-EA6C-4FCF-8899-EF1B6C03B9A5}" destId="{903A2C1D-CC31-4EFB-AE8B-3AF59E642DED}" srcOrd="2" destOrd="0" presId="urn:microsoft.com/office/officeart/2018/2/layout/IconLabelList"/>
    <dgm:cxn modelId="{C165072A-9EC6-4515-A7FE-7E78946A2AE2}" type="presParOf" srcId="{F2093E25-BFA0-4C87-A54E-E23424CB9434}" destId="{B4E638D5-EA65-450E-956E-648638A61D83}" srcOrd="1" destOrd="0" presId="urn:microsoft.com/office/officeart/2018/2/layout/IconLabelList"/>
    <dgm:cxn modelId="{AF88E7E5-FB55-4A0B-931D-AD5C0AC207D7}" type="presParOf" srcId="{F2093E25-BFA0-4C87-A54E-E23424CB9434}" destId="{CB326FB7-7F8C-4D4E-8FF8-DFE56E6E14AE}" srcOrd="2" destOrd="0" presId="urn:microsoft.com/office/officeart/2018/2/layout/IconLabelList"/>
    <dgm:cxn modelId="{71179FEF-E2FC-4AD3-BC5E-88A5239FB77D}" type="presParOf" srcId="{CB326FB7-7F8C-4D4E-8FF8-DFE56E6E14AE}" destId="{6D015F6E-3360-4EB3-B62E-3BB7FE95029E}" srcOrd="0" destOrd="0" presId="urn:microsoft.com/office/officeart/2018/2/layout/IconLabelList"/>
    <dgm:cxn modelId="{0C594917-E282-446B-BC05-E3DDB2F6CFC3}" type="presParOf" srcId="{CB326FB7-7F8C-4D4E-8FF8-DFE56E6E14AE}" destId="{3411A689-759C-42C6-8445-C97F61A3468F}" srcOrd="1" destOrd="0" presId="urn:microsoft.com/office/officeart/2018/2/layout/IconLabelList"/>
    <dgm:cxn modelId="{296C5759-EDE3-4F49-8ACB-69971247E9CC}" type="presParOf" srcId="{CB326FB7-7F8C-4D4E-8FF8-DFE56E6E14AE}" destId="{411FF08A-FE36-4639-A7A2-00E85706AE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ED4300-3C03-4042-9C56-6096CD7B0285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AC104A2D-279B-40AA-8F00-FB766A2FDDF3}">
      <dgm:prSet/>
      <dgm:spPr/>
      <dgm:t>
        <a:bodyPr/>
        <a:lstStyle/>
        <a:p>
          <a:pPr rtl="0"/>
          <a:r>
            <a:rPr lang="en-US" b="0" i="0" u="none" dirty="0">
              <a:latin typeface="Times New Roman" pitchFamily="18" charset="0"/>
              <a:cs typeface="Times New Roman" pitchFamily="18" charset="0"/>
            </a:rPr>
            <a:t>Precede-proceed planning model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B68A2FE8-C7F6-4D4E-95DC-5AB270F41E9C}" type="parTrans" cxnId="{8F1448B6-6E9C-4DE8-88A6-ED68A22CDBE5}">
      <dgm:prSet/>
      <dgm:spPr/>
      <dgm:t>
        <a:bodyPr/>
        <a:lstStyle/>
        <a:p>
          <a:endParaRPr lang="en-IN"/>
        </a:p>
      </dgm:t>
    </dgm:pt>
    <dgm:pt modelId="{435F991A-5E15-41C4-B4FA-0BFFAD9A73DB}" type="sibTrans" cxnId="{8F1448B6-6E9C-4DE8-88A6-ED68A22CDBE5}">
      <dgm:prSet/>
      <dgm:spPr/>
      <dgm:t>
        <a:bodyPr/>
        <a:lstStyle/>
        <a:p>
          <a:endParaRPr lang="en-IN"/>
        </a:p>
      </dgm:t>
    </dgm:pt>
    <dgm:pt modelId="{1500A8E9-2BBC-4649-BCC8-A562513EE288}">
      <dgm:prSet custT="1"/>
      <dgm:spPr/>
      <dgm:t>
        <a:bodyPr/>
        <a:lstStyle/>
        <a:p>
          <a:pPr algn="just" rtl="0"/>
          <a:r>
            <a:rPr lang="en-US" sz="1300" b="0" i="0" u="none" dirty="0">
              <a:latin typeface="Times New Roman" pitchFamily="18" charset="0"/>
              <a:cs typeface="Times New Roman" pitchFamily="18" charset="0"/>
            </a:rPr>
            <a:t>Precede-proceed planning model helps to effectively promote public health concerns</a:t>
          </a:r>
          <a:endParaRPr lang="en-IN" sz="1300" dirty="0">
            <a:latin typeface="Times New Roman" pitchFamily="18" charset="0"/>
            <a:cs typeface="Times New Roman" pitchFamily="18" charset="0"/>
          </a:endParaRPr>
        </a:p>
      </dgm:t>
    </dgm:pt>
    <dgm:pt modelId="{294722DC-7333-44D6-A9C5-0244C66D885D}" type="parTrans" cxnId="{60EA9154-881F-42F3-B005-9336FEF959E9}">
      <dgm:prSet/>
      <dgm:spPr/>
      <dgm:t>
        <a:bodyPr/>
        <a:lstStyle/>
        <a:p>
          <a:endParaRPr lang="en-IN"/>
        </a:p>
      </dgm:t>
    </dgm:pt>
    <dgm:pt modelId="{3057632E-9F84-4579-AEB3-BF66477140F3}" type="sibTrans" cxnId="{60EA9154-881F-42F3-B005-9336FEF959E9}">
      <dgm:prSet/>
      <dgm:spPr/>
      <dgm:t>
        <a:bodyPr/>
        <a:lstStyle/>
        <a:p>
          <a:endParaRPr lang="en-IN"/>
        </a:p>
      </dgm:t>
    </dgm:pt>
    <dgm:pt modelId="{977BBAF5-5EA7-4360-A073-A38CE4C2A1E1}">
      <dgm:prSet custT="1"/>
      <dgm:spPr/>
      <dgm:t>
        <a:bodyPr/>
        <a:lstStyle/>
        <a:p>
          <a:pPr algn="just" rtl="0"/>
          <a:r>
            <a:rPr lang="en-IN" sz="1300" dirty="0">
              <a:latin typeface="Times New Roman" pitchFamily="18" charset="0"/>
              <a:cs typeface="Times New Roman" pitchFamily="18" charset="0"/>
            </a:rPr>
            <a:t>It offers suitable structure to implement respiratory health education in schools </a:t>
          </a:r>
          <a:r>
            <a:rPr lang="en-US" sz="1300" b="0" i="0" dirty="0">
              <a:latin typeface="Times New Roman" pitchFamily="18" charset="0"/>
              <a:cs typeface="Times New Roman" pitchFamily="18" charset="0"/>
            </a:rPr>
            <a:t>(</a:t>
          </a:r>
          <a:r>
            <a:rPr lang="en-US" sz="1300" b="0" i="0" u="none" dirty="0" err="1">
              <a:latin typeface="Times New Roman" pitchFamily="18" charset="0"/>
              <a:cs typeface="Times New Roman" pitchFamily="18" charset="0"/>
            </a:rPr>
            <a:t>Leikauf</a:t>
          </a:r>
          <a:r>
            <a:rPr lang="en-US" sz="1300" b="0" i="0" u="none" dirty="0">
              <a:latin typeface="Times New Roman" pitchFamily="18" charset="0"/>
              <a:cs typeface="Times New Roman" pitchFamily="18" charset="0"/>
            </a:rPr>
            <a:t> et al., 2020)</a:t>
          </a:r>
          <a:endParaRPr lang="en-IN" sz="1300" dirty="0">
            <a:latin typeface="Times New Roman" pitchFamily="18" charset="0"/>
            <a:cs typeface="Times New Roman" pitchFamily="18" charset="0"/>
          </a:endParaRPr>
        </a:p>
      </dgm:t>
    </dgm:pt>
    <dgm:pt modelId="{AEB00A97-BFC4-46E7-A6CC-651CC425BC4E}" type="parTrans" cxnId="{0896EABC-FF4F-4ADF-8119-62698A921BEB}">
      <dgm:prSet/>
      <dgm:spPr/>
      <dgm:t>
        <a:bodyPr/>
        <a:lstStyle/>
        <a:p>
          <a:endParaRPr lang="en-GB"/>
        </a:p>
      </dgm:t>
    </dgm:pt>
    <dgm:pt modelId="{41E25753-4792-4CFA-939C-2BE2FB2FBF1E}" type="sibTrans" cxnId="{0896EABC-FF4F-4ADF-8119-62698A921BEB}">
      <dgm:prSet/>
      <dgm:spPr/>
      <dgm:t>
        <a:bodyPr/>
        <a:lstStyle/>
        <a:p>
          <a:endParaRPr lang="en-GB"/>
        </a:p>
      </dgm:t>
    </dgm:pt>
    <dgm:pt modelId="{2E1A30A7-BCF5-4833-AE45-3A1BF35B70C8}">
      <dgm:prSet custT="1"/>
      <dgm:spPr/>
      <dgm:t>
        <a:bodyPr/>
        <a:lstStyle/>
        <a:p>
          <a:pPr algn="just" rtl="0"/>
          <a:r>
            <a:rPr lang="en-IN" sz="1300" dirty="0">
              <a:latin typeface="Times New Roman" pitchFamily="18" charset="0"/>
              <a:cs typeface="Times New Roman" pitchFamily="18" charset="0"/>
            </a:rPr>
            <a:t>It also helps in predisposing, reinforcing, enabling construction and education evaluation regarding respiratory health</a:t>
          </a:r>
        </a:p>
      </dgm:t>
    </dgm:pt>
    <dgm:pt modelId="{9AB78618-4D8B-42CE-AB5E-CC6EA98AD00C}" type="parTrans" cxnId="{41AADBBE-EF67-4AC7-84C5-E3CF7675112E}">
      <dgm:prSet/>
      <dgm:spPr/>
      <dgm:t>
        <a:bodyPr/>
        <a:lstStyle/>
        <a:p>
          <a:endParaRPr lang="en-GB"/>
        </a:p>
      </dgm:t>
    </dgm:pt>
    <dgm:pt modelId="{0BEF5AAA-DE06-42B5-8EDD-DEB769CF8182}" type="sibTrans" cxnId="{41AADBBE-EF67-4AC7-84C5-E3CF7675112E}">
      <dgm:prSet/>
      <dgm:spPr/>
      <dgm:t>
        <a:bodyPr/>
        <a:lstStyle/>
        <a:p>
          <a:endParaRPr lang="en-GB"/>
        </a:p>
      </dgm:t>
    </dgm:pt>
    <dgm:pt modelId="{3A34CA8C-6358-4ACA-8D50-43919C0F583D}">
      <dgm:prSet custT="1"/>
      <dgm:spPr/>
      <dgm:t>
        <a:bodyPr/>
        <a:lstStyle/>
        <a:p>
          <a:pPr algn="just" rtl="0"/>
          <a:r>
            <a:rPr lang="en-IN" sz="1300" dirty="0">
              <a:latin typeface="Times New Roman" pitchFamily="18" charset="0"/>
              <a:cs typeface="Times New Roman" pitchFamily="18" charset="0"/>
            </a:rPr>
            <a:t>Increase efficiency of respiratory health knowledge in children</a:t>
          </a:r>
        </a:p>
      </dgm:t>
    </dgm:pt>
    <dgm:pt modelId="{C2441362-AC5E-438D-A813-D539258EFF93}" type="parTrans" cxnId="{AC7EEFAE-6F7C-4AC7-9AE5-D3FD0A43286E}">
      <dgm:prSet/>
      <dgm:spPr/>
      <dgm:t>
        <a:bodyPr/>
        <a:lstStyle/>
        <a:p>
          <a:endParaRPr lang="en-GB"/>
        </a:p>
      </dgm:t>
    </dgm:pt>
    <dgm:pt modelId="{9CA8E791-6CF5-4466-8F9C-2310705CCE6B}" type="sibTrans" cxnId="{AC7EEFAE-6F7C-4AC7-9AE5-D3FD0A43286E}">
      <dgm:prSet/>
      <dgm:spPr/>
      <dgm:t>
        <a:bodyPr/>
        <a:lstStyle/>
        <a:p>
          <a:endParaRPr lang="en-GB"/>
        </a:p>
      </dgm:t>
    </dgm:pt>
    <dgm:pt modelId="{ECBC4535-1CC4-40A3-9420-ACB5DE6A5244}" type="pres">
      <dgm:prSet presAssocID="{5AED4300-3C03-4042-9C56-6096CD7B0285}" presName="linearFlow" presStyleCnt="0">
        <dgm:presLayoutVars>
          <dgm:dir/>
          <dgm:animLvl val="lvl"/>
          <dgm:resizeHandles val="exact"/>
        </dgm:presLayoutVars>
      </dgm:prSet>
      <dgm:spPr/>
    </dgm:pt>
    <dgm:pt modelId="{D8874341-71EE-4A8B-9E4F-F7A061349174}" type="pres">
      <dgm:prSet presAssocID="{AC104A2D-279B-40AA-8F00-FB766A2FDDF3}" presName="composite" presStyleCnt="0"/>
      <dgm:spPr/>
    </dgm:pt>
    <dgm:pt modelId="{2090F7F7-4FF5-4B7B-A338-CAFBAD738D61}" type="pres">
      <dgm:prSet presAssocID="{AC104A2D-279B-40AA-8F00-FB766A2FDDF3}" presName="parentText" presStyleLbl="alignNode1" presStyleIdx="0" presStyleCnt="1" custScaleY="153293">
        <dgm:presLayoutVars>
          <dgm:chMax val="1"/>
          <dgm:bulletEnabled val="1"/>
        </dgm:presLayoutVars>
      </dgm:prSet>
      <dgm:spPr/>
    </dgm:pt>
    <dgm:pt modelId="{59B70E01-79BD-4C9E-B120-99DACD8293E6}" type="pres">
      <dgm:prSet presAssocID="{AC104A2D-279B-40AA-8F00-FB766A2FDDF3}" presName="descendantText" presStyleLbl="alignAcc1" presStyleIdx="0" presStyleCnt="1" custScaleY="176864">
        <dgm:presLayoutVars>
          <dgm:bulletEnabled val="1"/>
        </dgm:presLayoutVars>
      </dgm:prSet>
      <dgm:spPr/>
    </dgm:pt>
  </dgm:ptLst>
  <dgm:cxnLst>
    <dgm:cxn modelId="{016A9B03-37E2-4EF3-B29F-D5C9A2CB2161}" type="presOf" srcId="{AC104A2D-279B-40AA-8F00-FB766A2FDDF3}" destId="{2090F7F7-4FF5-4B7B-A338-CAFBAD738D61}" srcOrd="0" destOrd="0" presId="urn:microsoft.com/office/officeart/2005/8/layout/chevron2"/>
    <dgm:cxn modelId="{A9BC2114-5F26-48A1-BDE9-6123E28FBC4A}" type="presOf" srcId="{5AED4300-3C03-4042-9C56-6096CD7B0285}" destId="{ECBC4535-1CC4-40A3-9420-ACB5DE6A5244}" srcOrd="0" destOrd="0" presId="urn:microsoft.com/office/officeart/2005/8/layout/chevron2"/>
    <dgm:cxn modelId="{CDC5533E-1577-4958-9D8E-EFA0D53D45BC}" type="presOf" srcId="{2E1A30A7-BCF5-4833-AE45-3A1BF35B70C8}" destId="{59B70E01-79BD-4C9E-B120-99DACD8293E6}" srcOrd="0" destOrd="2" presId="urn:microsoft.com/office/officeart/2005/8/layout/chevron2"/>
    <dgm:cxn modelId="{90CF5E45-601F-4785-89C9-9B5D7099B183}" type="presOf" srcId="{3A34CA8C-6358-4ACA-8D50-43919C0F583D}" destId="{59B70E01-79BD-4C9E-B120-99DACD8293E6}" srcOrd="0" destOrd="3" presId="urn:microsoft.com/office/officeart/2005/8/layout/chevron2"/>
    <dgm:cxn modelId="{4EBAA76C-9A2A-4312-875D-5D698D07B2A3}" type="presOf" srcId="{1500A8E9-2BBC-4649-BCC8-A562513EE288}" destId="{59B70E01-79BD-4C9E-B120-99DACD8293E6}" srcOrd="0" destOrd="0" presId="urn:microsoft.com/office/officeart/2005/8/layout/chevron2"/>
    <dgm:cxn modelId="{60EA9154-881F-42F3-B005-9336FEF959E9}" srcId="{AC104A2D-279B-40AA-8F00-FB766A2FDDF3}" destId="{1500A8E9-2BBC-4649-BCC8-A562513EE288}" srcOrd="0" destOrd="0" parTransId="{294722DC-7333-44D6-A9C5-0244C66D885D}" sibTransId="{3057632E-9F84-4579-AEB3-BF66477140F3}"/>
    <dgm:cxn modelId="{E81766A6-1664-4FAB-B4F1-366E4D37E532}" type="presOf" srcId="{977BBAF5-5EA7-4360-A073-A38CE4C2A1E1}" destId="{59B70E01-79BD-4C9E-B120-99DACD8293E6}" srcOrd="0" destOrd="1" presId="urn:microsoft.com/office/officeart/2005/8/layout/chevron2"/>
    <dgm:cxn modelId="{AC7EEFAE-6F7C-4AC7-9AE5-D3FD0A43286E}" srcId="{AC104A2D-279B-40AA-8F00-FB766A2FDDF3}" destId="{3A34CA8C-6358-4ACA-8D50-43919C0F583D}" srcOrd="3" destOrd="0" parTransId="{C2441362-AC5E-438D-A813-D539258EFF93}" sibTransId="{9CA8E791-6CF5-4466-8F9C-2310705CCE6B}"/>
    <dgm:cxn modelId="{8F1448B6-6E9C-4DE8-88A6-ED68A22CDBE5}" srcId="{5AED4300-3C03-4042-9C56-6096CD7B0285}" destId="{AC104A2D-279B-40AA-8F00-FB766A2FDDF3}" srcOrd="0" destOrd="0" parTransId="{B68A2FE8-C7F6-4D4E-95DC-5AB270F41E9C}" sibTransId="{435F991A-5E15-41C4-B4FA-0BFFAD9A73DB}"/>
    <dgm:cxn modelId="{0896EABC-FF4F-4ADF-8119-62698A921BEB}" srcId="{AC104A2D-279B-40AA-8F00-FB766A2FDDF3}" destId="{977BBAF5-5EA7-4360-A073-A38CE4C2A1E1}" srcOrd="1" destOrd="0" parTransId="{AEB00A97-BFC4-46E7-A6CC-651CC425BC4E}" sibTransId="{41E25753-4792-4CFA-939C-2BE2FB2FBF1E}"/>
    <dgm:cxn modelId="{41AADBBE-EF67-4AC7-84C5-E3CF7675112E}" srcId="{AC104A2D-279B-40AA-8F00-FB766A2FDDF3}" destId="{2E1A30A7-BCF5-4833-AE45-3A1BF35B70C8}" srcOrd="2" destOrd="0" parTransId="{9AB78618-4D8B-42CE-AB5E-CC6EA98AD00C}" sibTransId="{0BEF5AAA-DE06-42B5-8EDD-DEB769CF8182}"/>
    <dgm:cxn modelId="{5E38470D-C606-435E-BCCF-9330BE93949E}" type="presParOf" srcId="{ECBC4535-1CC4-40A3-9420-ACB5DE6A5244}" destId="{D8874341-71EE-4A8B-9E4F-F7A061349174}" srcOrd="0" destOrd="0" presId="urn:microsoft.com/office/officeart/2005/8/layout/chevron2"/>
    <dgm:cxn modelId="{51E8AF5D-2167-422C-9A25-7E046D05684D}" type="presParOf" srcId="{D8874341-71EE-4A8B-9E4F-F7A061349174}" destId="{2090F7F7-4FF5-4B7B-A338-CAFBAD738D61}" srcOrd="0" destOrd="0" presId="urn:microsoft.com/office/officeart/2005/8/layout/chevron2"/>
    <dgm:cxn modelId="{DD4D4401-EDB1-4537-AF2C-492794CDCD4C}" type="presParOf" srcId="{D8874341-71EE-4A8B-9E4F-F7A061349174}" destId="{59B70E01-79BD-4C9E-B120-99DACD8293E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4B62D9-CAD1-4142-A7DD-6F93B277FF79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6E73080E-1BE9-48D9-852A-6C874C6D4A63}">
      <dgm:prSet/>
      <dgm:spPr/>
      <dgm:t>
        <a:bodyPr/>
        <a:lstStyle/>
        <a:p>
          <a:pPr rtl="0"/>
          <a:r>
            <a:rPr lang="en-US" b="1" i="1" u="none" dirty="0">
              <a:latin typeface="Times New Roman" pitchFamily="18" charset="0"/>
              <a:cs typeface="Times New Roman" pitchFamily="18" charset="0"/>
            </a:rPr>
            <a:t>Role in digital health promotion intervention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84F56369-770C-4AB2-BBCA-CC238165B979}" type="parTrans" cxnId="{A9635B34-7C63-4070-8C9E-A7201B8A3827}">
      <dgm:prSet/>
      <dgm:spPr/>
      <dgm:t>
        <a:bodyPr/>
        <a:lstStyle/>
        <a:p>
          <a:endParaRPr lang="en-IN"/>
        </a:p>
      </dgm:t>
    </dgm:pt>
    <dgm:pt modelId="{C431A81E-0815-4878-A325-CE2C4BB306B4}" type="sibTrans" cxnId="{A9635B34-7C63-4070-8C9E-A7201B8A3827}">
      <dgm:prSet/>
      <dgm:spPr/>
      <dgm:t>
        <a:bodyPr/>
        <a:lstStyle/>
        <a:p>
          <a:endParaRPr lang="en-IN"/>
        </a:p>
      </dgm:t>
    </dgm:pt>
    <dgm:pt modelId="{2AC5C4D0-7FA8-4D90-B9E1-D7FCAE94A2F6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Increase knowledge of children in Urban areas in the UK on </a:t>
          </a:r>
          <a:r>
            <a:rPr lang="en-IN" b="0" i="0" dirty="0">
              <a:latin typeface="Times New Roman" pitchFamily="18" charset="0"/>
              <a:cs typeface="Times New Roman" pitchFamily="18" charset="0"/>
            </a:rPr>
            <a:t>Respiratory health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9DB2D604-DDE0-41E1-ABE9-F0123CF54F99}" type="parTrans" cxnId="{1FAFF929-6F66-4EBA-8092-E7ADAF98DE3C}">
      <dgm:prSet/>
      <dgm:spPr/>
      <dgm:t>
        <a:bodyPr/>
        <a:lstStyle/>
        <a:p>
          <a:endParaRPr lang="en-IN"/>
        </a:p>
      </dgm:t>
    </dgm:pt>
    <dgm:pt modelId="{DA0A90ED-489D-40A8-A618-35FDE62FA42B}" type="sibTrans" cxnId="{1FAFF929-6F66-4EBA-8092-E7ADAF98DE3C}">
      <dgm:prSet/>
      <dgm:spPr/>
      <dgm:t>
        <a:bodyPr/>
        <a:lstStyle/>
        <a:p>
          <a:endParaRPr lang="en-IN"/>
        </a:p>
      </dgm:t>
    </dgm:pt>
    <dgm:pt modelId="{8691610A-F6E7-40FC-82B2-9DD87B8BC57B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Reduce health promotion cost</a:t>
          </a:r>
        </a:p>
      </dgm:t>
    </dgm:pt>
    <dgm:pt modelId="{98D538F9-FA95-4AC0-B4D2-0D9F817E09D1}" type="parTrans" cxnId="{767C50DC-0D8A-4029-8B48-3EA354ECE873}">
      <dgm:prSet/>
      <dgm:spPr/>
      <dgm:t>
        <a:bodyPr/>
        <a:lstStyle/>
        <a:p>
          <a:endParaRPr lang="en-IN"/>
        </a:p>
      </dgm:t>
    </dgm:pt>
    <dgm:pt modelId="{1D524D8E-464E-4635-A4F6-C3656272315A}" type="sibTrans" cxnId="{767C50DC-0D8A-4029-8B48-3EA354ECE873}">
      <dgm:prSet/>
      <dgm:spPr/>
      <dgm:t>
        <a:bodyPr/>
        <a:lstStyle/>
        <a:p>
          <a:endParaRPr lang="en-IN"/>
        </a:p>
      </dgm:t>
    </dgm:pt>
    <dgm:pt modelId="{EE7B52A1-2BCB-4ABB-A23D-652AB3A9019A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Influence preventive actions for the safety of respiratory health like covering mouth while sneezing, use mask in flu etc</a:t>
          </a:r>
        </a:p>
      </dgm:t>
    </dgm:pt>
    <dgm:pt modelId="{691C3603-1F6C-481F-BC3C-4707E3D8B695}" type="parTrans" cxnId="{6298838B-2B13-40FF-9A36-D4114CE0C595}">
      <dgm:prSet/>
      <dgm:spPr/>
      <dgm:t>
        <a:bodyPr/>
        <a:lstStyle/>
        <a:p>
          <a:endParaRPr lang="en-IN"/>
        </a:p>
      </dgm:t>
    </dgm:pt>
    <dgm:pt modelId="{4D9A8955-2B9D-4B5A-B505-E62EA23F640A}" type="sibTrans" cxnId="{6298838B-2B13-40FF-9A36-D4114CE0C595}">
      <dgm:prSet/>
      <dgm:spPr/>
      <dgm:t>
        <a:bodyPr/>
        <a:lstStyle/>
        <a:p>
          <a:endParaRPr lang="en-IN"/>
        </a:p>
      </dgm:t>
    </dgm:pt>
    <dgm:pt modelId="{41A9DC1E-D6BE-434B-A7BD-FC6EA08DFD53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Influence healthy breathing, avoid air pollution etc.</a:t>
          </a:r>
          <a:r>
            <a:rPr lang="en-US" dirty="0">
              <a:latin typeface="Times New Roman" pitchFamily="18" charset="0"/>
              <a:cs typeface="Times New Roman" pitchFamily="18" charset="0"/>
            </a:rPr>
            <a:t>(Kim et al., 2022)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BC98D6A0-8EC8-4689-B0DB-479E08689862}" type="parTrans" cxnId="{3148E79B-BFFE-44C5-8E3C-01A939AF4248}">
      <dgm:prSet/>
      <dgm:spPr/>
      <dgm:t>
        <a:bodyPr/>
        <a:lstStyle/>
        <a:p>
          <a:endParaRPr lang="en-IN"/>
        </a:p>
      </dgm:t>
    </dgm:pt>
    <dgm:pt modelId="{D61F47D8-2730-4B28-88BE-354D9CA7FCC1}" type="sibTrans" cxnId="{3148E79B-BFFE-44C5-8E3C-01A939AF4248}">
      <dgm:prSet/>
      <dgm:spPr/>
      <dgm:t>
        <a:bodyPr/>
        <a:lstStyle/>
        <a:p>
          <a:endParaRPr lang="en-IN"/>
        </a:p>
      </dgm:t>
    </dgm:pt>
    <dgm:pt modelId="{150B2495-F452-4ED9-AC1A-5C378EC46AB7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Mobile apps influences daily activity to reduce respiratory disease  such as avoid sneezing freely, use hanky, maintain hygiene etc.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06435FEF-754A-4949-8F3D-B4BBE2A520C3}" type="parTrans" cxnId="{D3883C7B-B88A-4FA6-8FDD-961B0CF51B10}">
      <dgm:prSet/>
      <dgm:spPr/>
      <dgm:t>
        <a:bodyPr/>
        <a:lstStyle/>
        <a:p>
          <a:endParaRPr lang="en-IN"/>
        </a:p>
      </dgm:t>
    </dgm:pt>
    <dgm:pt modelId="{E4D50E53-6505-41B9-B587-E0F880F96945}" type="sibTrans" cxnId="{D3883C7B-B88A-4FA6-8FDD-961B0CF51B10}">
      <dgm:prSet/>
      <dgm:spPr/>
      <dgm:t>
        <a:bodyPr/>
        <a:lstStyle/>
        <a:p>
          <a:endParaRPr lang="en-IN"/>
        </a:p>
      </dgm:t>
    </dgm:pt>
    <dgm:pt modelId="{8654902F-91CD-46F3-A0EB-3F6860CAA7F3}" type="pres">
      <dgm:prSet presAssocID="{1B4B62D9-CAD1-4142-A7DD-6F93B277FF79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215266C3-8DB5-41ED-9AFB-5667B98B0248}" type="pres">
      <dgm:prSet presAssocID="{6E73080E-1BE9-48D9-852A-6C874C6D4A63}" presName="circle1" presStyleLbl="node1" presStyleIdx="0" presStyleCnt="6"/>
      <dgm:spPr/>
    </dgm:pt>
    <dgm:pt modelId="{57F5FE1D-B419-49D8-B95E-A5984399F33E}" type="pres">
      <dgm:prSet presAssocID="{6E73080E-1BE9-48D9-852A-6C874C6D4A63}" presName="space" presStyleCnt="0"/>
      <dgm:spPr/>
    </dgm:pt>
    <dgm:pt modelId="{09FE6441-9B4A-4873-882F-1C4DB99308AB}" type="pres">
      <dgm:prSet presAssocID="{6E73080E-1BE9-48D9-852A-6C874C6D4A63}" presName="rect1" presStyleLbl="alignAcc1" presStyleIdx="0" presStyleCnt="6"/>
      <dgm:spPr/>
    </dgm:pt>
    <dgm:pt modelId="{FE28FB18-9146-4ADE-9A8D-5C366294CE7F}" type="pres">
      <dgm:prSet presAssocID="{2AC5C4D0-7FA8-4D90-B9E1-D7FCAE94A2F6}" presName="vertSpace2" presStyleLbl="node1" presStyleIdx="0" presStyleCnt="6"/>
      <dgm:spPr/>
    </dgm:pt>
    <dgm:pt modelId="{EF228F9F-6A7C-4992-8EB3-2F99091C52B4}" type="pres">
      <dgm:prSet presAssocID="{2AC5C4D0-7FA8-4D90-B9E1-D7FCAE94A2F6}" presName="circle2" presStyleLbl="node1" presStyleIdx="1" presStyleCnt="6"/>
      <dgm:spPr/>
    </dgm:pt>
    <dgm:pt modelId="{FC2E2480-BC16-42B3-B167-473FFBC327C6}" type="pres">
      <dgm:prSet presAssocID="{2AC5C4D0-7FA8-4D90-B9E1-D7FCAE94A2F6}" presName="rect2" presStyleLbl="alignAcc1" presStyleIdx="1" presStyleCnt="6"/>
      <dgm:spPr/>
    </dgm:pt>
    <dgm:pt modelId="{4F327A28-12D0-424F-90DD-654ED09408EA}" type="pres">
      <dgm:prSet presAssocID="{8691610A-F6E7-40FC-82B2-9DD87B8BC57B}" presName="vertSpace3" presStyleLbl="node1" presStyleIdx="1" presStyleCnt="6"/>
      <dgm:spPr/>
    </dgm:pt>
    <dgm:pt modelId="{5F42942D-6A12-4308-9AE2-85F65FDC5D86}" type="pres">
      <dgm:prSet presAssocID="{8691610A-F6E7-40FC-82B2-9DD87B8BC57B}" presName="circle3" presStyleLbl="node1" presStyleIdx="2" presStyleCnt="6"/>
      <dgm:spPr/>
    </dgm:pt>
    <dgm:pt modelId="{2F9BFBD6-317B-43A0-99AD-9640B6DC73B2}" type="pres">
      <dgm:prSet presAssocID="{8691610A-F6E7-40FC-82B2-9DD87B8BC57B}" presName="rect3" presStyleLbl="alignAcc1" presStyleIdx="2" presStyleCnt="6"/>
      <dgm:spPr/>
    </dgm:pt>
    <dgm:pt modelId="{3C25D17D-192B-4BDF-9608-8F60C2143322}" type="pres">
      <dgm:prSet presAssocID="{EE7B52A1-2BCB-4ABB-A23D-652AB3A9019A}" presName="vertSpace4" presStyleLbl="node1" presStyleIdx="2" presStyleCnt="6"/>
      <dgm:spPr/>
    </dgm:pt>
    <dgm:pt modelId="{E0FB7E21-C6EA-43C2-BCB9-A17E61F134C6}" type="pres">
      <dgm:prSet presAssocID="{EE7B52A1-2BCB-4ABB-A23D-652AB3A9019A}" presName="circle4" presStyleLbl="node1" presStyleIdx="3" presStyleCnt="6"/>
      <dgm:spPr/>
    </dgm:pt>
    <dgm:pt modelId="{D001191D-28AC-49F0-BCED-5EC5BCA4F804}" type="pres">
      <dgm:prSet presAssocID="{EE7B52A1-2BCB-4ABB-A23D-652AB3A9019A}" presName="rect4" presStyleLbl="alignAcc1" presStyleIdx="3" presStyleCnt="6"/>
      <dgm:spPr/>
    </dgm:pt>
    <dgm:pt modelId="{12187F30-26E0-4288-96E7-C7E0EE06C102}" type="pres">
      <dgm:prSet presAssocID="{41A9DC1E-D6BE-434B-A7BD-FC6EA08DFD53}" presName="vertSpace5" presStyleLbl="node1" presStyleIdx="3" presStyleCnt="6"/>
      <dgm:spPr/>
    </dgm:pt>
    <dgm:pt modelId="{9B64DDCC-83D0-48F7-A04B-EB3EB5E23F88}" type="pres">
      <dgm:prSet presAssocID="{41A9DC1E-D6BE-434B-A7BD-FC6EA08DFD53}" presName="circle5" presStyleLbl="node1" presStyleIdx="4" presStyleCnt="6"/>
      <dgm:spPr/>
    </dgm:pt>
    <dgm:pt modelId="{1AF52269-F293-43D9-B629-E5AE1C269DF1}" type="pres">
      <dgm:prSet presAssocID="{41A9DC1E-D6BE-434B-A7BD-FC6EA08DFD53}" presName="rect5" presStyleLbl="alignAcc1" presStyleIdx="4" presStyleCnt="6"/>
      <dgm:spPr/>
    </dgm:pt>
    <dgm:pt modelId="{82A78A34-25E3-40C9-96F4-669D0D97A308}" type="pres">
      <dgm:prSet presAssocID="{150B2495-F452-4ED9-AC1A-5C378EC46AB7}" presName="vertSpace6" presStyleLbl="node1" presStyleIdx="4" presStyleCnt="6"/>
      <dgm:spPr/>
    </dgm:pt>
    <dgm:pt modelId="{33615B48-986A-4FCD-9305-E90EB1C413B9}" type="pres">
      <dgm:prSet presAssocID="{150B2495-F452-4ED9-AC1A-5C378EC46AB7}" presName="circle6" presStyleLbl="node1" presStyleIdx="5" presStyleCnt="6"/>
      <dgm:spPr/>
    </dgm:pt>
    <dgm:pt modelId="{8334068D-7879-4CA3-B95E-BCB4A31FE0BF}" type="pres">
      <dgm:prSet presAssocID="{150B2495-F452-4ED9-AC1A-5C378EC46AB7}" presName="rect6" presStyleLbl="alignAcc1" presStyleIdx="5" presStyleCnt="6"/>
      <dgm:spPr/>
    </dgm:pt>
    <dgm:pt modelId="{CC69DB97-4BA8-4AF2-BED5-C7CAEB267332}" type="pres">
      <dgm:prSet presAssocID="{6E73080E-1BE9-48D9-852A-6C874C6D4A63}" presName="rect1ParTxNoCh" presStyleLbl="alignAcc1" presStyleIdx="5" presStyleCnt="6">
        <dgm:presLayoutVars>
          <dgm:chMax val="1"/>
          <dgm:bulletEnabled val="1"/>
        </dgm:presLayoutVars>
      </dgm:prSet>
      <dgm:spPr/>
    </dgm:pt>
    <dgm:pt modelId="{4FD631CC-0613-44B4-AEE3-D6F7AE5435F3}" type="pres">
      <dgm:prSet presAssocID="{2AC5C4D0-7FA8-4D90-B9E1-D7FCAE94A2F6}" presName="rect2ParTxNoCh" presStyleLbl="alignAcc1" presStyleIdx="5" presStyleCnt="6">
        <dgm:presLayoutVars>
          <dgm:chMax val="1"/>
          <dgm:bulletEnabled val="1"/>
        </dgm:presLayoutVars>
      </dgm:prSet>
      <dgm:spPr/>
    </dgm:pt>
    <dgm:pt modelId="{E364D075-D063-4E36-867A-49C15313770F}" type="pres">
      <dgm:prSet presAssocID="{8691610A-F6E7-40FC-82B2-9DD87B8BC57B}" presName="rect3ParTxNoCh" presStyleLbl="alignAcc1" presStyleIdx="5" presStyleCnt="6">
        <dgm:presLayoutVars>
          <dgm:chMax val="1"/>
          <dgm:bulletEnabled val="1"/>
        </dgm:presLayoutVars>
      </dgm:prSet>
      <dgm:spPr/>
    </dgm:pt>
    <dgm:pt modelId="{178B31B2-71A4-4DD3-97A2-8AA92E5DF510}" type="pres">
      <dgm:prSet presAssocID="{EE7B52A1-2BCB-4ABB-A23D-652AB3A9019A}" presName="rect4ParTxNoCh" presStyleLbl="alignAcc1" presStyleIdx="5" presStyleCnt="6">
        <dgm:presLayoutVars>
          <dgm:chMax val="1"/>
          <dgm:bulletEnabled val="1"/>
        </dgm:presLayoutVars>
      </dgm:prSet>
      <dgm:spPr/>
    </dgm:pt>
    <dgm:pt modelId="{EA8F8202-B2D4-42FD-9A44-E0F8C16D4298}" type="pres">
      <dgm:prSet presAssocID="{41A9DC1E-D6BE-434B-A7BD-FC6EA08DFD53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69B769B1-7F42-4729-953C-20CB24102338}" type="pres">
      <dgm:prSet presAssocID="{150B2495-F452-4ED9-AC1A-5C378EC46AB7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01973E06-ACC4-4774-A611-B18FAC4AAF46}" type="presOf" srcId="{41A9DC1E-D6BE-434B-A7BD-FC6EA08DFD53}" destId="{EA8F8202-B2D4-42FD-9A44-E0F8C16D4298}" srcOrd="1" destOrd="0" presId="urn:microsoft.com/office/officeart/2005/8/layout/target3"/>
    <dgm:cxn modelId="{71F77415-A61C-464B-8336-D521884D9BFD}" type="presOf" srcId="{6E73080E-1BE9-48D9-852A-6C874C6D4A63}" destId="{09FE6441-9B4A-4873-882F-1C4DB99308AB}" srcOrd="0" destOrd="0" presId="urn:microsoft.com/office/officeart/2005/8/layout/target3"/>
    <dgm:cxn modelId="{1FAFF929-6F66-4EBA-8092-E7ADAF98DE3C}" srcId="{1B4B62D9-CAD1-4142-A7DD-6F93B277FF79}" destId="{2AC5C4D0-7FA8-4D90-B9E1-D7FCAE94A2F6}" srcOrd="1" destOrd="0" parTransId="{9DB2D604-DDE0-41E1-ABE9-F0123CF54F99}" sibTransId="{DA0A90ED-489D-40A8-A618-35FDE62FA42B}"/>
    <dgm:cxn modelId="{A9635B34-7C63-4070-8C9E-A7201B8A3827}" srcId="{1B4B62D9-CAD1-4142-A7DD-6F93B277FF79}" destId="{6E73080E-1BE9-48D9-852A-6C874C6D4A63}" srcOrd="0" destOrd="0" parTransId="{84F56369-770C-4AB2-BBCA-CC238165B979}" sibTransId="{C431A81E-0815-4878-A325-CE2C4BB306B4}"/>
    <dgm:cxn modelId="{3A179B6C-4542-443A-B7D8-19BC9317D4EA}" type="presOf" srcId="{6E73080E-1BE9-48D9-852A-6C874C6D4A63}" destId="{CC69DB97-4BA8-4AF2-BED5-C7CAEB267332}" srcOrd="1" destOrd="0" presId="urn:microsoft.com/office/officeart/2005/8/layout/target3"/>
    <dgm:cxn modelId="{0AE93472-0B31-4539-88BE-11BBD4D7FE54}" type="presOf" srcId="{2AC5C4D0-7FA8-4D90-B9E1-D7FCAE94A2F6}" destId="{4FD631CC-0613-44B4-AEE3-D6F7AE5435F3}" srcOrd="1" destOrd="0" presId="urn:microsoft.com/office/officeart/2005/8/layout/target3"/>
    <dgm:cxn modelId="{4AD13C58-C85B-47E0-B3EE-4A82DB5C4D2E}" type="presOf" srcId="{41A9DC1E-D6BE-434B-A7BD-FC6EA08DFD53}" destId="{1AF52269-F293-43D9-B629-E5AE1C269DF1}" srcOrd="0" destOrd="0" presId="urn:microsoft.com/office/officeart/2005/8/layout/target3"/>
    <dgm:cxn modelId="{D3883C7B-B88A-4FA6-8FDD-961B0CF51B10}" srcId="{1B4B62D9-CAD1-4142-A7DD-6F93B277FF79}" destId="{150B2495-F452-4ED9-AC1A-5C378EC46AB7}" srcOrd="5" destOrd="0" parTransId="{06435FEF-754A-4949-8F3D-B4BBE2A520C3}" sibTransId="{E4D50E53-6505-41B9-B587-E0F880F96945}"/>
    <dgm:cxn modelId="{41FD8681-A1C1-4C55-BC4E-32DC3FDACF80}" type="presOf" srcId="{EE7B52A1-2BCB-4ABB-A23D-652AB3A9019A}" destId="{D001191D-28AC-49F0-BCED-5EC5BCA4F804}" srcOrd="0" destOrd="0" presId="urn:microsoft.com/office/officeart/2005/8/layout/target3"/>
    <dgm:cxn modelId="{63F76284-DFFB-47DA-B454-F91D7DD8755B}" type="presOf" srcId="{8691610A-F6E7-40FC-82B2-9DD87B8BC57B}" destId="{2F9BFBD6-317B-43A0-99AD-9640B6DC73B2}" srcOrd="0" destOrd="0" presId="urn:microsoft.com/office/officeart/2005/8/layout/target3"/>
    <dgm:cxn modelId="{6298838B-2B13-40FF-9A36-D4114CE0C595}" srcId="{1B4B62D9-CAD1-4142-A7DD-6F93B277FF79}" destId="{EE7B52A1-2BCB-4ABB-A23D-652AB3A9019A}" srcOrd="3" destOrd="0" parTransId="{691C3603-1F6C-481F-BC3C-4707E3D8B695}" sibTransId="{4D9A8955-2B9D-4B5A-B505-E62EA23F640A}"/>
    <dgm:cxn modelId="{3148E79B-BFFE-44C5-8E3C-01A939AF4248}" srcId="{1B4B62D9-CAD1-4142-A7DD-6F93B277FF79}" destId="{41A9DC1E-D6BE-434B-A7BD-FC6EA08DFD53}" srcOrd="4" destOrd="0" parTransId="{BC98D6A0-8EC8-4689-B0DB-479E08689862}" sibTransId="{D61F47D8-2730-4B28-88BE-354D9CA7FCC1}"/>
    <dgm:cxn modelId="{FE39D9C2-E9F1-4AC5-95FD-A2B2BC797F5D}" type="presOf" srcId="{8691610A-F6E7-40FC-82B2-9DD87B8BC57B}" destId="{E364D075-D063-4E36-867A-49C15313770F}" srcOrd="1" destOrd="0" presId="urn:microsoft.com/office/officeart/2005/8/layout/target3"/>
    <dgm:cxn modelId="{EE67E2C2-A7E6-4802-9CEA-158020AE5ABF}" type="presOf" srcId="{2AC5C4D0-7FA8-4D90-B9E1-D7FCAE94A2F6}" destId="{FC2E2480-BC16-42B3-B167-473FFBC327C6}" srcOrd="0" destOrd="0" presId="urn:microsoft.com/office/officeart/2005/8/layout/target3"/>
    <dgm:cxn modelId="{189CDBCC-4318-4B36-AACC-191279228FA9}" type="presOf" srcId="{150B2495-F452-4ED9-AC1A-5C378EC46AB7}" destId="{69B769B1-7F42-4729-953C-20CB24102338}" srcOrd="1" destOrd="0" presId="urn:microsoft.com/office/officeart/2005/8/layout/target3"/>
    <dgm:cxn modelId="{04869ED7-1894-4BE8-96F4-C6BE248F27E4}" type="presOf" srcId="{EE7B52A1-2BCB-4ABB-A23D-652AB3A9019A}" destId="{178B31B2-71A4-4DD3-97A2-8AA92E5DF510}" srcOrd="1" destOrd="0" presId="urn:microsoft.com/office/officeart/2005/8/layout/target3"/>
    <dgm:cxn modelId="{767C50DC-0D8A-4029-8B48-3EA354ECE873}" srcId="{1B4B62D9-CAD1-4142-A7DD-6F93B277FF79}" destId="{8691610A-F6E7-40FC-82B2-9DD87B8BC57B}" srcOrd="2" destOrd="0" parTransId="{98D538F9-FA95-4AC0-B4D2-0D9F817E09D1}" sibTransId="{1D524D8E-464E-4635-A4F6-C3656272315A}"/>
    <dgm:cxn modelId="{59E065DE-7482-4F2A-B021-03D51429B22B}" type="presOf" srcId="{150B2495-F452-4ED9-AC1A-5C378EC46AB7}" destId="{8334068D-7879-4CA3-B95E-BCB4A31FE0BF}" srcOrd="0" destOrd="0" presId="urn:microsoft.com/office/officeart/2005/8/layout/target3"/>
    <dgm:cxn modelId="{0E851FF9-D20A-4943-9F01-45A00CBC28E9}" type="presOf" srcId="{1B4B62D9-CAD1-4142-A7DD-6F93B277FF79}" destId="{8654902F-91CD-46F3-A0EB-3F6860CAA7F3}" srcOrd="0" destOrd="0" presId="urn:microsoft.com/office/officeart/2005/8/layout/target3"/>
    <dgm:cxn modelId="{23727019-92F1-4BBA-8F9E-35F179CF1F15}" type="presParOf" srcId="{8654902F-91CD-46F3-A0EB-3F6860CAA7F3}" destId="{215266C3-8DB5-41ED-9AFB-5667B98B0248}" srcOrd="0" destOrd="0" presId="urn:microsoft.com/office/officeart/2005/8/layout/target3"/>
    <dgm:cxn modelId="{017AACFA-D8F8-4721-A1DB-794A2C363EB0}" type="presParOf" srcId="{8654902F-91CD-46F3-A0EB-3F6860CAA7F3}" destId="{57F5FE1D-B419-49D8-B95E-A5984399F33E}" srcOrd="1" destOrd="0" presId="urn:microsoft.com/office/officeart/2005/8/layout/target3"/>
    <dgm:cxn modelId="{ABF08073-04DE-4C5F-BCB0-FFBD1E7F0273}" type="presParOf" srcId="{8654902F-91CD-46F3-A0EB-3F6860CAA7F3}" destId="{09FE6441-9B4A-4873-882F-1C4DB99308AB}" srcOrd="2" destOrd="0" presId="urn:microsoft.com/office/officeart/2005/8/layout/target3"/>
    <dgm:cxn modelId="{23A050F7-0C78-401E-926D-46AFE118AFAE}" type="presParOf" srcId="{8654902F-91CD-46F3-A0EB-3F6860CAA7F3}" destId="{FE28FB18-9146-4ADE-9A8D-5C366294CE7F}" srcOrd="3" destOrd="0" presId="urn:microsoft.com/office/officeart/2005/8/layout/target3"/>
    <dgm:cxn modelId="{3CCD444E-B18C-46CB-BC4D-A60398BC6B5B}" type="presParOf" srcId="{8654902F-91CD-46F3-A0EB-3F6860CAA7F3}" destId="{EF228F9F-6A7C-4992-8EB3-2F99091C52B4}" srcOrd="4" destOrd="0" presId="urn:microsoft.com/office/officeart/2005/8/layout/target3"/>
    <dgm:cxn modelId="{48F8DF2C-BD58-4739-BDF8-B5A3B53BD116}" type="presParOf" srcId="{8654902F-91CD-46F3-A0EB-3F6860CAA7F3}" destId="{FC2E2480-BC16-42B3-B167-473FFBC327C6}" srcOrd="5" destOrd="0" presId="urn:microsoft.com/office/officeart/2005/8/layout/target3"/>
    <dgm:cxn modelId="{4E538A49-7CBD-4381-AB64-856468ACE2A4}" type="presParOf" srcId="{8654902F-91CD-46F3-A0EB-3F6860CAA7F3}" destId="{4F327A28-12D0-424F-90DD-654ED09408EA}" srcOrd="6" destOrd="0" presId="urn:microsoft.com/office/officeart/2005/8/layout/target3"/>
    <dgm:cxn modelId="{256BCC97-4561-40D5-8E47-F48134ABB7F7}" type="presParOf" srcId="{8654902F-91CD-46F3-A0EB-3F6860CAA7F3}" destId="{5F42942D-6A12-4308-9AE2-85F65FDC5D86}" srcOrd="7" destOrd="0" presId="urn:microsoft.com/office/officeart/2005/8/layout/target3"/>
    <dgm:cxn modelId="{01D9012B-BFA6-437D-8701-97F0850B7F8F}" type="presParOf" srcId="{8654902F-91CD-46F3-A0EB-3F6860CAA7F3}" destId="{2F9BFBD6-317B-43A0-99AD-9640B6DC73B2}" srcOrd="8" destOrd="0" presId="urn:microsoft.com/office/officeart/2005/8/layout/target3"/>
    <dgm:cxn modelId="{E0745AEF-C5BA-49BF-AC3A-80A1F1957B02}" type="presParOf" srcId="{8654902F-91CD-46F3-A0EB-3F6860CAA7F3}" destId="{3C25D17D-192B-4BDF-9608-8F60C2143322}" srcOrd="9" destOrd="0" presId="urn:microsoft.com/office/officeart/2005/8/layout/target3"/>
    <dgm:cxn modelId="{CC5D1586-6059-4FA6-9D55-8835A2CC19CD}" type="presParOf" srcId="{8654902F-91CD-46F3-A0EB-3F6860CAA7F3}" destId="{E0FB7E21-C6EA-43C2-BCB9-A17E61F134C6}" srcOrd="10" destOrd="0" presId="urn:microsoft.com/office/officeart/2005/8/layout/target3"/>
    <dgm:cxn modelId="{5924CABF-4D02-45E9-9822-EED8DED064E3}" type="presParOf" srcId="{8654902F-91CD-46F3-A0EB-3F6860CAA7F3}" destId="{D001191D-28AC-49F0-BCED-5EC5BCA4F804}" srcOrd="11" destOrd="0" presId="urn:microsoft.com/office/officeart/2005/8/layout/target3"/>
    <dgm:cxn modelId="{09E76F7E-8AE1-4B07-947B-31F1FE960303}" type="presParOf" srcId="{8654902F-91CD-46F3-A0EB-3F6860CAA7F3}" destId="{12187F30-26E0-4288-96E7-C7E0EE06C102}" srcOrd="12" destOrd="0" presId="urn:microsoft.com/office/officeart/2005/8/layout/target3"/>
    <dgm:cxn modelId="{370979C1-E889-42D1-9905-FA5A28DE4072}" type="presParOf" srcId="{8654902F-91CD-46F3-A0EB-3F6860CAA7F3}" destId="{9B64DDCC-83D0-48F7-A04B-EB3EB5E23F88}" srcOrd="13" destOrd="0" presId="urn:microsoft.com/office/officeart/2005/8/layout/target3"/>
    <dgm:cxn modelId="{837B0336-5778-48AB-9BC4-8B8B94A5C14F}" type="presParOf" srcId="{8654902F-91CD-46F3-A0EB-3F6860CAA7F3}" destId="{1AF52269-F293-43D9-B629-E5AE1C269DF1}" srcOrd="14" destOrd="0" presId="urn:microsoft.com/office/officeart/2005/8/layout/target3"/>
    <dgm:cxn modelId="{56F0363F-153B-4108-98F5-B2B6E6956703}" type="presParOf" srcId="{8654902F-91CD-46F3-A0EB-3F6860CAA7F3}" destId="{82A78A34-25E3-40C9-96F4-669D0D97A308}" srcOrd="15" destOrd="0" presId="urn:microsoft.com/office/officeart/2005/8/layout/target3"/>
    <dgm:cxn modelId="{55BB5CBB-CA50-4E8F-85C1-674DC4D5151D}" type="presParOf" srcId="{8654902F-91CD-46F3-A0EB-3F6860CAA7F3}" destId="{33615B48-986A-4FCD-9305-E90EB1C413B9}" srcOrd="16" destOrd="0" presId="urn:microsoft.com/office/officeart/2005/8/layout/target3"/>
    <dgm:cxn modelId="{6F967568-5D67-4127-BA24-00A171CDA0C8}" type="presParOf" srcId="{8654902F-91CD-46F3-A0EB-3F6860CAA7F3}" destId="{8334068D-7879-4CA3-B95E-BCB4A31FE0BF}" srcOrd="17" destOrd="0" presId="urn:microsoft.com/office/officeart/2005/8/layout/target3"/>
    <dgm:cxn modelId="{C50EA143-75CF-47A2-9945-83CBF82856B3}" type="presParOf" srcId="{8654902F-91CD-46F3-A0EB-3F6860CAA7F3}" destId="{CC69DB97-4BA8-4AF2-BED5-C7CAEB267332}" srcOrd="18" destOrd="0" presId="urn:microsoft.com/office/officeart/2005/8/layout/target3"/>
    <dgm:cxn modelId="{0E75965F-9D6F-48A8-B671-B58FBD1F17D9}" type="presParOf" srcId="{8654902F-91CD-46F3-A0EB-3F6860CAA7F3}" destId="{4FD631CC-0613-44B4-AEE3-D6F7AE5435F3}" srcOrd="19" destOrd="0" presId="urn:microsoft.com/office/officeart/2005/8/layout/target3"/>
    <dgm:cxn modelId="{3CF319BC-4C59-4350-A3F3-3307E893A976}" type="presParOf" srcId="{8654902F-91CD-46F3-A0EB-3F6860CAA7F3}" destId="{E364D075-D063-4E36-867A-49C15313770F}" srcOrd="20" destOrd="0" presId="urn:microsoft.com/office/officeart/2005/8/layout/target3"/>
    <dgm:cxn modelId="{537F6E63-B3FE-4958-81C0-4A92478440C4}" type="presParOf" srcId="{8654902F-91CD-46F3-A0EB-3F6860CAA7F3}" destId="{178B31B2-71A4-4DD3-97A2-8AA92E5DF510}" srcOrd="21" destOrd="0" presId="urn:microsoft.com/office/officeart/2005/8/layout/target3"/>
    <dgm:cxn modelId="{915C4FD8-586A-431A-8181-FFF20F279AEA}" type="presParOf" srcId="{8654902F-91CD-46F3-A0EB-3F6860CAA7F3}" destId="{EA8F8202-B2D4-42FD-9A44-E0F8C16D4298}" srcOrd="22" destOrd="0" presId="urn:microsoft.com/office/officeart/2005/8/layout/target3"/>
    <dgm:cxn modelId="{BF133DEA-CA3D-4E7D-8BAB-339A5C6AF41A}" type="presParOf" srcId="{8654902F-91CD-46F3-A0EB-3F6860CAA7F3}" destId="{69B769B1-7F42-4729-953C-20CB2410233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874C1-6C9E-4B82-9144-237365FF282C}">
      <dsp:nvSpPr>
        <dsp:cNvPr id="0" name=""/>
        <dsp:cNvSpPr/>
      </dsp:nvSpPr>
      <dsp:spPr>
        <a:xfrm>
          <a:off x="588390" y="541442"/>
          <a:ext cx="880875" cy="880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A2C1D-CC31-4EFB-AE8B-3AF59E642DED}">
      <dsp:nvSpPr>
        <dsp:cNvPr id="0" name=""/>
        <dsp:cNvSpPr/>
      </dsp:nvSpPr>
      <dsp:spPr>
        <a:xfrm>
          <a:off x="50077" y="1748607"/>
          <a:ext cx="195750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>
              <a:latin typeface="Times New Roman" pitchFamily="18" charset="0"/>
              <a:cs typeface="Times New Roman" pitchFamily="18" charset="0"/>
            </a:rPr>
            <a:t>The digital Health Promotion intervention by a mobile app for respiratory health influence reduced infection</a:t>
          </a:r>
          <a:endParaRPr lang="en-IN" sz="1100" kern="1200">
            <a:latin typeface="Times New Roman" pitchFamily="18" charset="0"/>
            <a:cs typeface="Times New Roman" pitchFamily="18" charset="0"/>
          </a:endParaRPr>
        </a:p>
      </dsp:txBody>
      <dsp:txXfrm>
        <a:off x="50077" y="1748607"/>
        <a:ext cx="1957500" cy="967500"/>
      </dsp:txXfrm>
    </dsp:sp>
    <dsp:sp modelId="{6D015F6E-3360-4EB3-B62E-3BB7FE95029E}">
      <dsp:nvSpPr>
        <dsp:cNvPr id="0" name=""/>
        <dsp:cNvSpPr/>
      </dsp:nvSpPr>
      <dsp:spPr>
        <a:xfrm>
          <a:off x="2888452" y="541442"/>
          <a:ext cx="880875" cy="880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FF08A-FE36-4639-A7A2-00E85706AE31}">
      <dsp:nvSpPr>
        <dsp:cNvPr id="0" name=""/>
        <dsp:cNvSpPr/>
      </dsp:nvSpPr>
      <dsp:spPr>
        <a:xfrm>
          <a:off x="2350140" y="1748607"/>
          <a:ext cx="1957500" cy="96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>
              <a:latin typeface="Times New Roman" pitchFamily="18" charset="0"/>
              <a:cs typeface="Times New Roman" pitchFamily="18" charset="0"/>
            </a:rPr>
            <a:t>The use of </a:t>
          </a:r>
          <a:r>
            <a:rPr lang="en-US" sz="1100" b="0" i="0" u="none" kern="1200">
              <a:latin typeface="Times New Roman" pitchFamily="18" charset="0"/>
              <a:cs typeface="Times New Roman" pitchFamily="18" charset="0"/>
            </a:rPr>
            <a:t>Lung health for kid mobile apps </a:t>
          </a:r>
          <a:r>
            <a:rPr lang="en-US" sz="1100" b="0" i="0" kern="1200">
              <a:latin typeface="Times New Roman" pitchFamily="18" charset="0"/>
              <a:cs typeface="Times New Roman" pitchFamily="18" charset="0"/>
            </a:rPr>
            <a:t>in digital Health promotion intervention influences healthy daily activity to reduce respiratory diseases (</a:t>
          </a:r>
          <a:r>
            <a:rPr lang="en-US" sz="1100" b="0" i="0" u="none" kern="1200"/>
            <a:t>Leikauf et al., 2020)</a:t>
          </a:r>
          <a:endParaRPr lang="en-IN" sz="1100" kern="1200">
            <a:latin typeface="Times New Roman" pitchFamily="18" charset="0"/>
            <a:cs typeface="Times New Roman" pitchFamily="18" charset="0"/>
          </a:endParaRPr>
        </a:p>
      </dsp:txBody>
      <dsp:txXfrm>
        <a:off x="2350140" y="1748607"/>
        <a:ext cx="1957500" cy="967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0F7F7-4FF5-4B7B-A338-CAFBAD738D61}">
      <dsp:nvSpPr>
        <dsp:cNvPr id="0" name=""/>
        <dsp:cNvSpPr/>
      </dsp:nvSpPr>
      <dsp:spPr>
        <a:xfrm rot="5400000">
          <a:off x="-169036" y="985545"/>
          <a:ext cx="3568301" cy="160079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u="none" kern="1200" dirty="0">
              <a:latin typeface="Times New Roman" pitchFamily="18" charset="0"/>
              <a:cs typeface="Times New Roman" pitchFamily="18" charset="0"/>
            </a:rPr>
            <a:t>Precede-proceed planning model</a:t>
          </a:r>
          <a:endParaRPr lang="en-IN" sz="3300" kern="1200" dirty="0">
            <a:latin typeface="Times New Roman" pitchFamily="18" charset="0"/>
            <a:cs typeface="Times New Roman" pitchFamily="18" charset="0"/>
          </a:endParaRPr>
        </a:p>
      </dsp:txBody>
      <dsp:txXfrm rot="-5400000">
        <a:off x="814718" y="802189"/>
        <a:ext cx="1600793" cy="1967508"/>
      </dsp:txXfrm>
    </dsp:sp>
    <dsp:sp modelId="{59B70E01-79BD-4C9E-B120-99DACD8293E6}">
      <dsp:nvSpPr>
        <dsp:cNvPr id="0" name=""/>
        <dsp:cNvSpPr/>
      </dsp:nvSpPr>
      <dsp:spPr>
        <a:xfrm rot="5400000">
          <a:off x="2545290" y="-84400"/>
          <a:ext cx="2653880" cy="291343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56" tIns="8255" rIns="8255" bIns="8255" numCol="1" spcCol="1270" anchor="ctr" anchorCtr="0">
          <a:noAutofit/>
        </a:bodyPr>
        <a:lstStyle/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i="0" u="none" kern="1200" dirty="0">
              <a:latin typeface="Times New Roman" pitchFamily="18" charset="0"/>
              <a:cs typeface="Times New Roman" pitchFamily="18" charset="0"/>
            </a:rPr>
            <a:t>Precede-proceed planning model helps to effectively promote public health concerns</a:t>
          </a:r>
          <a:endParaRPr lang="en-IN" sz="1300" kern="1200" dirty="0">
            <a:latin typeface="Times New Roman" pitchFamily="18" charset="0"/>
            <a:cs typeface="Times New Roman" pitchFamily="18" charset="0"/>
          </a:endParaRPr>
        </a:p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It offers suitable structure to implement respiratory health education in schools </a:t>
          </a:r>
          <a:r>
            <a:rPr lang="en-US" sz="1300" b="0" i="0" kern="1200" dirty="0">
              <a:latin typeface="Times New Roman" pitchFamily="18" charset="0"/>
              <a:cs typeface="Times New Roman" pitchFamily="18" charset="0"/>
            </a:rPr>
            <a:t>(</a:t>
          </a:r>
          <a:r>
            <a:rPr lang="en-US" sz="1300" b="0" i="0" u="none" kern="1200" dirty="0" err="1">
              <a:latin typeface="Times New Roman" pitchFamily="18" charset="0"/>
              <a:cs typeface="Times New Roman" pitchFamily="18" charset="0"/>
            </a:rPr>
            <a:t>Leikauf</a:t>
          </a:r>
          <a:r>
            <a:rPr lang="en-US" sz="1300" b="0" i="0" u="none" kern="1200" dirty="0">
              <a:latin typeface="Times New Roman" pitchFamily="18" charset="0"/>
              <a:cs typeface="Times New Roman" pitchFamily="18" charset="0"/>
            </a:rPr>
            <a:t> et al., 2020)</a:t>
          </a:r>
          <a:endParaRPr lang="en-IN" sz="1300" kern="1200" dirty="0">
            <a:latin typeface="Times New Roman" pitchFamily="18" charset="0"/>
            <a:cs typeface="Times New Roman" pitchFamily="18" charset="0"/>
          </a:endParaRPr>
        </a:p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It also helps in predisposing, reinforcing, enabling construction and education evaluation regarding respiratory health</a:t>
          </a:r>
        </a:p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Increase efficiency of respiratory health knowledge in children</a:t>
          </a:r>
        </a:p>
      </dsp:txBody>
      <dsp:txXfrm rot="-5400000">
        <a:off x="2415511" y="174931"/>
        <a:ext cx="2783887" cy="23947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266C3-8DB5-41ED-9AFB-5667B98B0248}">
      <dsp:nvSpPr>
        <dsp:cNvPr id="0" name=""/>
        <dsp:cNvSpPr/>
      </dsp:nvSpPr>
      <dsp:spPr>
        <a:xfrm>
          <a:off x="0" y="135732"/>
          <a:ext cx="3514730" cy="351473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E6441-9B4A-4873-882F-1C4DB99308AB}">
      <dsp:nvSpPr>
        <dsp:cNvPr id="0" name=""/>
        <dsp:cNvSpPr/>
      </dsp:nvSpPr>
      <dsp:spPr>
        <a:xfrm>
          <a:off x="1757365" y="135732"/>
          <a:ext cx="4100518" cy="35147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1" u="none" kern="1200" dirty="0">
              <a:latin typeface="Times New Roman" pitchFamily="18" charset="0"/>
              <a:cs typeface="Times New Roman" pitchFamily="18" charset="0"/>
            </a:rPr>
            <a:t>Role in digital health promotion intervention</a:t>
          </a:r>
          <a:endParaRPr lang="en-IN" sz="11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757365" y="135732"/>
        <a:ext cx="4100518" cy="439342"/>
      </dsp:txXfrm>
    </dsp:sp>
    <dsp:sp modelId="{EF228F9F-6A7C-4992-8EB3-2F99091C52B4}">
      <dsp:nvSpPr>
        <dsp:cNvPr id="0" name=""/>
        <dsp:cNvSpPr/>
      </dsp:nvSpPr>
      <dsp:spPr>
        <a:xfrm>
          <a:off x="307539" y="575075"/>
          <a:ext cx="2899651" cy="289965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E2480-BC16-42B3-B167-473FFBC327C6}">
      <dsp:nvSpPr>
        <dsp:cNvPr id="0" name=""/>
        <dsp:cNvSpPr/>
      </dsp:nvSpPr>
      <dsp:spPr>
        <a:xfrm>
          <a:off x="1757365" y="575075"/>
          <a:ext cx="4100518" cy="28996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>
              <a:latin typeface="Times New Roman" pitchFamily="18" charset="0"/>
              <a:cs typeface="Times New Roman" pitchFamily="18" charset="0"/>
            </a:rPr>
            <a:t>Increase knowledge of children in Urban areas in the UK on </a:t>
          </a:r>
          <a:r>
            <a:rPr lang="en-IN" sz="1100" b="0" i="0" kern="1200" dirty="0">
              <a:latin typeface="Times New Roman" pitchFamily="18" charset="0"/>
              <a:cs typeface="Times New Roman" pitchFamily="18" charset="0"/>
            </a:rPr>
            <a:t>Respiratory health</a:t>
          </a:r>
          <a:endParaRPr lang="en-IN" sz="11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757365" y="575075"/>
        <a:ext cx="4100518" cy="439342"/>
      </dsp:txXfrm>
    </dsp:sp>
    <dsp:sp modelId="{5F42942D-6A12-4308-9AE2-85F65FDC5D86}">
      <dsp:nvSpPr>
        <dsp:cNvPr id="0" name=""/>
        <dsp:cNvSpPr/>
      </dsp:nvSpPr>
      <dsp:spPr>
        <a:xfrm>
          <a:off x="615078" y="1014417"/>
          <a:ext cx="2284572" cy="22845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BFBD6-317B-43A0-99AD-9640B6DC73B2}">
      <dsp:nvSpPr>
        <dsp:cNvPr id="0" name=""/>
        <dsp:cNvSpPr/>
      </dsp:nvSpPr>
      <dsp:spPr>
        <a:xfrm>
          <a:off x="1757365" y="1014417"/>
          <a:ext cx="4100518" cy="22845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100" kern="1200" dirty="0">
              <a:latin typeface="Times New Roman" pitchFamily="18" charset="0"/>
              <a:cs typeface="Times New Roman" pitchFamily="18" charset="0"/>
            </a:rPr>
            <a:t>Reduce health promotion cost</a:t>
          </a:r>
        </a:p>
      </dsp:txBody>
      <dsp:txXfrm>
        <a:off x="1757365" y="1014417"/>
        <a:ext cx="4100518" cy="439339"/>
      </dsp:txXfrm>
    </dsp:sp>
    <dsp:sp modelId="{E0FB7E21-C6EA-43C2-BCB9-A17E61F134C6}">
      <dsp:nvSpPr>
        <dsp:cNvPr id="0" name=""/>
        <dsp:cNvSpPr/>
      </dsp:nvSpPr>
      <dsp:spPr>
        <a:xfrm>
          <a:off x="922616" y="1453756"/>
          <a:ext cx="1669496" cy="166949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1191D-28AC-49F0-BCED-5EC5BCA4F804}">
      <dsp:nvSpPr>
        <dsp:cNvPr id="0" name=""/>
        <dsp:cNvSpPr/>
      </dsp:nvSpPr>
      <dsp:spPr>
        <a:xfrm>
          <a:off x="1757365" y="1453756"/>
          <a:ext cx="4100518" cy="16694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100" kern="1200" dirty="0">
              <a:latin typeface="Times New Roman" pitchFamily="18" charset="0"/>
              <a:cs typeface="Times New Roman" pitchFamily="18" charset="0"/>
            </a:rPr>
            <a:t>Influence preventive actions for the safety of respiratory health like covering mouth while sneezing, use mask in flu etc</a:t>
          </a:r>
        </a:p>
      </dsp:txBody>
      <dsp:txXfrm>
        <a:off x="1757365" y="1453756"/>
        <a:ext cx="4100518" cy="439342"/>
      </dsp:txXfrm>
    </dsp:sp>
    <dsp:sp modelId="{9B64DDCC-83D0-48F7-A04B-EB3EB5E23F88}">
      <dsp:nvSpPr>
        <dsp:cNvPr id="0" name=""/>
        <dsp:cNvSpPr/>
      </dsp:nvSpPr>
      <dsp:spPr>
        <a:xfrm>
          <a:off x="1230156" y="1893099"/>
          <a:ext cx="1054418" cy="10544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52269-F293-43D9-B629-E5AE1C269DF1}">
      <dsp:nvSpPr>
        <dsp:cNvPr id="0" name=""/>
        <dsp:cNvSpPr/>
      </dsp:nvSpPr>
      <dsp:spPr>
        <a:xfrm>
          <a:off x="1757365" y="1893099"/>
          <a:ext cx="4100518" cy="10544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100" kern="1200" dirty="0">
              <a:latin typeface="Times New Roman" pitchFamily="18" charset="0"/>
              <a:cs typeface="Times New Roman" pitchFamily="18" charset="0"/>
            </a:rPr>
            <a:t>Influence healthy breathing, avoid air pollution etc.</a:t>
          </a:r>
          <a:r>
            <a:rPr lang="en-US" sz="1100" kern="1200" dirty="0">
              <a:latin typeface="Times New Roman" pitchFamily="18" charset="0"/>
              <a:cs typeface="Times New Roman" pitchFamily="18" charset="0"/>
            </a:rPr>
            <a:t>(Kim et al., 2022)</a:t>
          </a:r>
          <a:endParaRPr lang="en-IN" sz="11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757365" y="1893099"/>
        <a:ext cx="4100518" cy="439342"/>
      </dsp:txXfrm>
    </dsp:sp>
    <dsp:sp modelId="{33615B48-986A-4FCD-9305-E90EB1C413B9}">
      <dsp:nvSpPr>
        <dsp:cNvPr id="0" name=""/>
        <dsp:cNvSpPr/>
      </dsp:nvSpPr>
      <dsp:spPr>
        <a:xfrm>
          <a:off x="1537695" y="2332441"/>
          <a:ext cx="439339" cy="4393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4068D-7879-4CA3-B95E-BCB4A31FE0BF}">
      <dsp:nvSpPr>
        <dsp:cNvPr id="0" name=""/>
        <dsp:cNvSpPr/>
      </dsp:nvSpPr>
      <dsp:spPr>
        <a:xfrm>
          <a:off x="1757365" y="2332441"/>
          <a:ext cx="4100518" cy="4393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>
              <a:latin typeface="Times New Roman" pitchFamily="18" charset="0"/>
              <a:cs typeface="Times New Roman" pitchFamily="18" charset="0"/>
            </a:rPr>
            <a:t>Mobile apps influences daily activity to reduce respiratory disease  such as avoid sneezing freely, use hanky, maintain hygiene etc.</a:t>
          </a:r>
          <a:endParaRPr lang="en-IN" sz="11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757365" y="2332441"/>
        <a:ext cx="4100518" cy="4393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551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7600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7600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5235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8361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224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601724"/>
            <a:ext cx="6477805" cy="1906073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2648403"/>
            <a:ext cx="6477804" cy="733216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246981"/>
            <a:ext cx="3730436" cy="2319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599230"/>
            <a:ext cx="608264" cy="37768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2646407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510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880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317097"/>
            <a:ext cx="6482366" cy="1415963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2854647"/>
            <a:ext cx="6472835" cy="759697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2853739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215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603667"/>
            <a:ext cx="7204226" cy="7944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1508159"/>
            <a:ext cx="3483864" cy="25864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1513007"/>
            <a:ext cx="3483864" cy="258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359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603123"/>
            <a:ext cx="7205746" cy="7922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1514662"/>
            <a:ext cx="3483864" cy="60145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118202"/>
            <a:ext cx="3483864" cy="19833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1517253"/>
            <a:ext cx="3483864" cy="60167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116119"/>
            <a:ext cx="3483864" cy="19780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415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8727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237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599230"/>
            <a:ext cx="2454824" cy="1685338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599230"/>
            <a:ext cx="4509353" cy="349412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2404119"/>
            <a:ext cx="2456260" cy="1686136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2404118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067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361628"/>
            <a:ext cx="3055900" cy="3861826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847135"/>
            <a:ext cx="4149246" cy="1372938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841907"/>
            <a:ext cx="2093378" cy="2899745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2359494"/>
            <a:ext cx="4143303" cy="1502807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4102393"/>
            <a:ext cx="4145513" cy="240092"/>
          </a:xfrm>
        </p:spPr>
        <p:txBody>
          <a:bodyPr/>
          <a:lstStyle>
            <a:lvl1pPr algn="l">
              <a:defRPr/>
            </a:lvl1pPr>
          </a:lstStyle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238981"/>
            <a:ext cx="4155753" cy="240698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2357704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6519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489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599230"/>
            <a:ext cx="1211807" cy="349491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599230"/>
            <a:ext cx="5871623" cy="34949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599230"/>
            <a:ext cx="0" cy="3494917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3224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514607"/>
            <a:ext cx="9144000" cy="307945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4594860"/>
            <a:ext cx="9144000" cy="55721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7202456" cy="7869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1511799"/>
            <a:ext cx="7202456" cy="2587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247778"/>
            <a:ext cx="2625536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246981"/>
            <a:ext cx="4454127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599230"/>
            <a:ext cx="608264" cy="37768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4596310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26258041-5593-B727-4450-B02ECCD2CF86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3760314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etchbubble.com/en/presentation-precede-proceed-model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dc.gov/infectioncontrol/projectfirstline" TargetMode="External"/><Relationship Id="rId4" Type="http://schemas.openxmlformats.org/officeDocument/2006/relationships/hyperlink" Target="http://www.cdc.gov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346B34-71FE-5CED-A4FB-6DD68641CCF0}"/>
              </a:ext>
            </a:extLst>
          </p:cNvPr>
          <p:cNvSpPr txBox="1"/>
          <p:nvPr/>
        </p:nvSpPr>
        <p:spPr>
          <a:xfrm>
            <a:off x="1763688" y="1275606"/>
            <a:ext cx="56166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Module: Population Health and Digital Health Promotion</a:t>
            </a:r>
          </a:p>
          <a:p>
            <a:r>
              <a:rPr lang="en-GB" dirty="0"/>
              <a:t>Module Code: LCHS7007</a:t>
            </a:r>
          </a:p>
          <a:p>
            <a:r>
              <a:rPr lang="en-GB" dirty="0"/>
              <a:t>Assignment Title: Component 2 </a:t>
            </a:r>
          </a:p>
          <a:p>
            <a:r>
              <a:rPr lang="en-GB" dirty="0"/>
              <a:t>Group project Presentation</a:t>
            </a:r>
          </a:p>
          <a:p>
            <a:r>
              <a:rPr lang="en-GB" dirty="0"/>
              <a:t>Lecturer: Dr Diola </a:t>
            </a:r>
            <a:r>
              <a:rPr lang="en-GB" dirty="0" err="1"/>
              <a:t>Bijlhout</a:t>
            </a:r>
            <a:endParaRPr lang="en-GB" dirty="0"/>
          </a:p>
          <a:p>
            <a:r>
              <a:rPr lang="en-GB" dirty="0"/>
              <a:t>Student name: Jahanara Begum</a:t>
            </a:r>
          </a:p>
          <a:p>
            <a:r>
              <a:rPr lang="en-GB" dirty="0"/>
              <a:t>Student number: 1813593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838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45" y="457200"/>
            <a:ext cx="7848600" cy="60238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Application</a:t>
            </a:r>
            <a:endParaRPr lang="en-US" sz="3200" b="1" cap="none" dirty="0"/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3863487"/>
              </p:ext>
            </p:extLst>
          </p:nvPr>
        </p:nvGraphicFramePr>
        <p:xfrm>
          <a:off x="4621056" y="1635646"/>
          <a:ext cx="4357718" cy="3257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1986" name="Picture 2" descr="Risk factors of acute respiratory infections among under five children  attending public hospitals in southern Tigray, Ethiopia, 2016/2017 | BMC  Pediatrics | Full Text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0135" y="1203598"/>
            <a:ext cx="4031878" cy="3370923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28E14D-6D31-858B-6CF4-FC2A8F030E65}"/>
              </a:ext>
            </a:extLst>
          </p:cNvPr>
          <p:cNvSpPr txBox="1"/>
          <p:nvPr/>
        </p:nvSpPr>
        <p:spPr>
          <a:xfrm>
            <a:off x="852281" y="4686300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(BMC Pediatrics, 2019)</a:t>
            </a:r>
          </a:p>
        </p:txBody>
      </p:sp>
    </p:spTree>
    <p:extLst>
      <p:ext uri="{BB962C8B-B14F-4D97-AF65-F5344CB8AC3E}">
        <p14:creationId xmlns:p14="http://schemas.microsoft.com/office/powerpoint/2010/main" val="475907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514350"/>
            <a:ext cx="87630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3200" b="1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42910" y="1504950"/>
            <a:ext cx="7858180" cy="3638550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1800" b="1" i="1" dirty="0">
                <a:latin typeface="Times New Roman" pitchFamily="18" charset="0"/>
                <a:cs typeface="Times New Roman" pitchFamily="18" charset="0"/>
              </a:rPr>
              <a:t>Chosen planning model</a:t>
            </a:r>
            <a:endParaRPr lang="en-US" sz="18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Uses Precede-proceed planning model (PPM) for respiratory health promotion</a:t>
            </a:r>
          </a:p>
          <a:p>
            <a:pPr algn="just"/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Influence children to involve in healthy practices like covering mouth while sneezing, wear marks in flu, avoid air pollution area etc (Kim et al., 2022)</a:t>
            </a:r>
          </a:p>
          <a:p>
            <a:pPr algn="just"/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The mobile apps like Lung health for kid provide video, written and audio guidance regarding preventive intervention of respiratory health by children</a:t>
            </a:r>
          </a:p>
          <a:p>
            <a:pPr algn="just"/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Motivate children to focus on respiratory health, avoiding air pollution, respiratory system, lung health etc.</a:t>
            </a:r>
          </a:p>
          <a:p>
            <a:pPr algn="just"/>
            <a:r>
              <a:rPr lang="en-US" sz="1400" b="1" dirty="0">
                <a:latin typeface="Times New Roman" pitchFamily="18" charset="0"/>
                <a:cs typeface="Times New Roman" pitchFamily="18" charset="0"/>
              </a:rPr>
              <a:t>Guide children about respiratory disease and their preventive measures</a:t>
            </a:r>
          </a:p>
          <a:p>
            <a:pPr algn="just">
              <a:buNone/>
            </a:pPr>
            <a:br>
              <a:rPr lang="en-US" sz="1800" dirty="0">
                <a:latin typeface="Times New Roman" pitchFamily="18" charset="0"/>
                <a:cs typeface="Times New Roman" pitchFamily="18" charset="0"/>
              </a:rPr>
            </a:br>
            <a:endParaRPr lang="en-US" sz="1800" b="0" i="0" u="none" strike="noStrike" cap="none" dirty="0">
              <a:solidFill>
                <a:srgbClr val="222222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894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588277"/>
              </p:ext>
            </p:extLst>
          </p:nvPr>
        </p:nvGraphicFramePr>
        <p:xfrm>
          <a:off x="-357222" y="1285866"/>
          <a:ext cx="6143668" cy="3571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08104" y="1438270"/>
            <a:ext cx="3357586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07AEFC-3F7A-0317-39E3-801A63FF1152}"/>
              </a:ext>
            </a:extLst>
          </p:cNvPr>
          <p:cNvSpPr txBox="1"/>
          <p:nvPr/>
        </p:nvSpPr>
        <p:spPr>
          <a:xfrm>
            <a:off x="6660232" y="4823751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12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SketchBubble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1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2023)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08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57350"/>
            <a:ext cx="3900486" cy="3276600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400" b="1" i="1" dirty="0">
                <a:latin typeface="Times New Roman" pitchFamily="18" charset="0"/>
                <a:cs typeface="Times New Roman" pitchFamily="18" charset="0"/>
              </a:rPr>
              <a:t>Planning model role in intervention or education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Enhance efficiency of implementation of respiratory health promotion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Promote preventive measures of respiratory disease (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Parlas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Eryılmaz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2022)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Influence better respiratory health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Reduce spread of respiratory health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Promote knowledge of respiratory system, lung disease, air borne disease and preventions</a:t>
            </a:r>
          </a:p>
          <a:p>
            <a:pPr algn="just" fontAlgn="base">
              <a:lnSpc>
                <a:spcPct val="150000"/>
              </a:lnSpc>
              <a:spcBef>
                <a:spcPts val="0"/>
              </a:spcBef>
            </a:pPr>
            <a:endParaRPr lang="en-US" sz="1400" b="0" i="0" u="none" strike="noStrike" dirty="0">
              <a:solidFill>
                <a:srgbClr val="1F1F1F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400" b="0" i="0" u="none" strike="noStrike" cap="none" dirty="0">
              <a:solidFill>
                <a:srgbClr val="222222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5842" name="Picture 2" descr="Personal strategies to minimise effects of air pollution on respiratory  health: advice for providers, patients and the public | European Respiratory  Societ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016" y="1643056"/>
            <a:ext cx="4142264" cy="3123657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BE62AD-0C92-2A4E-9979-A2BD4369F856}"/>
              </a:ext>
            </a:extLst>
          </p:cNvPr>
          <p:cNvSpPr txBox="1"/>
          <p:nvPr/>
        </p:nvSpPr>
        <p:spPr>
          <a:xfrm>
            <a:off x="5724128" y="4876006"/>
            <a:ext cx="2736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1" dirty="0">
                <a:solidFill>
                  <a:srgbClr val="000000"/>
                </a:solidFill>
                <a:effectLst/>
                <a:latin typeface="Helvetica Neue"/>
              </a:rPr>
              <a:t>(European Respiratory Journal</a:t>
            </a:r>
            <a:r>
              <a:rPr lang="en-GB" sz="1200" dirty="0">
                <a:solidFill>
                  <a:srgbClr val="000000"/>
                </a:solidFill>
                <a:latin typeface="Helvetica Neue"/>
              </a:rPr>
              <a:t>, 2023)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02402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435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495226"/>
              </p:ext>
            </p:extLst>
          </p:nvPr>
        </p:nvGraphicFramePr>
        <p:xfrm>
          <a:off x="0" y="1357304"/>
          <a:ext cx="5857884" cy="37861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00760" y="1571618"/>
            <a:ext cx="285752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BD8E45-7439-2D70-F080-430B87B2B300}"/>
              </a:ext>
            </a:extLst>
          </p:cNvPr>
          <p:cNvSpPr txBox="1"/>
          <p:nvPr/>
        </p:nvSpPr>
        <p:spPr>
          <a:xfrm>
            <a:off x="6156176" y="4803998"/>
            <a:ext cx="23782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(Centre for Disease Control and Prevention, 2023</a:t>
            </a:r>
            <a:r>
              <a:rPr lang="en-GB" sz="1800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419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295" y="114300"/>
            <a:ext cx="80772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81445" y="1563638"/>
            <a:ext cx="8281555" cy="3465562"/>
          </a:xfrm>
        </p:spPr>
        <p:txBody>
          <a:bodyPr>
            <a:noAutofit/>
          </a:bodyPr>
          <a:lstStyle/>
          <a:p>
            <a:pPr algn="just"/>
            <a:r>
              <a:rPr lang="en-US" sz="500" b="1" dirty="0" err="1">
                <a:latin typeface="Arial" panose="020B0604020202020204" pitchFamily="34" charset="0"/>
                <a:cs typeface="Arial" panose="020B0604020202020204" pitchFamily="34" charset="0"/>
              </a:rPr>
              <a:t>Leikauf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, G.D., Kim, S.H. and Jang, A.S., (2020). Mechanisms of ultrafine particle-induced respiratory health effects. </a:t>
            </a:r>
            <a:r>
              <a:rPr lang="en-US" sz="500" b="1" i="1" dirty="0">
                <a:latin typeface="Arial" panose="020B0604020202020204" pitchFamily="34" charset="0"/>
                <a:cs typeface="Arial" panose="020B0604020202020204" pitchFamily="34" charset="0"/>
              </a:rPr>
              <a:t>Experimental &amp; molecular medicine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500" b="1" i="1" dirty="0">
                <a:latin typeface="Arial" panose="020B0604020202020204" pitchFamily="34" charset="0"/>
                <a:cs typeface="Arial" panose="020B0604020202020204" pitchFamily="34" charset="0"/>
              </a:rPr>
              <a:t>52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(3), pp.329-337.</a:t>
            </a:r>
          </a:p>
          <a:p>
            <a:pPr algn="just"/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Kim, J., Jang, J., Kim, B. and Lee, K.H., (2022). Effect of the PRECEDE-PROCEED model on health programs: a systematic review and meta-analysis. </a:t>
            </a:r>
            <a:r>
              <a:rPr lang="en-US" sz="500" b="1" i="1" dirty="0">
                <a:latin typeface="Arial" panose="020B0604020202020204" pitchFamily="34" charset="0"/>
                <a:cs typeface="Arial" panose="020B0604020202020204" pitchFamily="34" charset="0"/>
              </a:rPr>
              <a:t>Systematic Reviews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500" b="1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(1), p.213.</a:t>
            </a:r>
          </a:p>
          <a:p>
            <a:pPr algn="just"/>
            <a:r>
              <a:rPr lang="en-US" sz="500" b="1" dirty="0" err="1">
                <a:latin typeface="Arial" panose="020B0604020202020204" pitchFamily="34" charset="0"/>
                <a:cs typeface="Arial" panose="020B0604020202020204" pitchFamily="34" charset="0"/>
              </a:rPr>
              <a:t>Parlas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US" sz="500" b="1" dirty="0" err="1">
                <a:latin typeface="Arial" panose="020B0604020202020204" pitchFamily="34" charset="0"/>
                <a:cs typeface="Arial" panose="020B0604020202020204" pitchFamily="34" charset="0"/>
              </a:rPr>
              <a:t>Eryılmaz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, G., (2022). Application of the PRECEDE-PROCEED Planning Model in Designing a Genital Health Program. </a:t>
            </a:r>
            <a:r>
              <a:rPr lang="en-US" sz="5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Client Centered Nursing Care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500" b="1" i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sz="500" b="1" dirty="0">
                <a:latin typeface="Arial" panose="020B0604020202020204" pitchFamily="34" charset="0"/>
                <a:cs typeface="Arial" panose="020B0604020202020204" pitchFamily="34" charset="0"/>
              </a:rPr>
              <a:t>(4)..</a:t>
            </a:r>
          </a:p>
          <a:p>
            <a:pPr algn="just"/>
            <a:r>
              <a:rPr lang="en-GB" sz="500" b="1" i="0" dirty="0" err="1">
                <a:effectLst/>
                <a:latin typeface="Arial" panose="020B0604020202020204" pitchFamily="34" charset="0"/>
              </a:rPr>
              <a:t>SketchBubble</a:t>
            </a:r>
            <a:r>
              <a:rPr lang="en-GB" sz="500" b="1" i="0" dirty="0">
                <a:effectLst/>
                <a:latin typeface="Arial" panose="020B0604020202020204" pitchFamily="34" charset="0"/>
              </a:rPr>
              <a:t> (2023), PRECEDE-PROCEED Model. Available at </a:t>
            </a:r>
            <a:r>
              <a:rPr lang="en-GB" sz="500" b="1" i="0" dirty="0">
                <a:effectLst/>
                <a:latin typeface="Arial" panose="020B0604020202020204" pitchFamily="34" charset="0"/>
                <a:hlinkClick r:id="rId3"/>
              </a:rPr>
              <a:t>https://www.sketchbubble.com/en/presentation-precede-proceed-model.html</a:t>
            </a:r>
            <a:r>
              <a:rPr lang="en-GB" sz="500" b="1" i="0" dirty="0">
                <a:effectLst/>
                <a:latin typeface="Arial" panose="020B0604020202020204" pitchFamily="34" charset="0"/>
              </a:rPr>
              <a:t>. [Accessed on 04.12.2023]</a:t>
            </a:r>
            <a:endParaRPr lang="en-GB" sz="500" b="0" dirty="0">
              <a:solidFill>
                <a:srgbClr val="131313"/>
              </a:solidFill>
              <a:effectLst/>
              <a:latin typeface="Georgia" panose="02040502050405020303" pitchFamily="18" charset="0"/>
            </a:endParaRPr>
          </a:p>
          <a:p>
            <a:pPr algn="just"/>
            <a:r>
              <a:rPr lang="en-GB" sz="700" b="0" i="0" strike="noStrike" dirty="0">
                <a:effectLst/>
                <a:latin typeface="Open Sans" panose="020B06060305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Centers for Disease Control and Prevention</a:t>
            </a:r>
            <a:r>
              <a:rPr lang="en-GB" sz="700" b="0" i="0" strike="noStrike" dirty="0">
                <a:effectLst/>
                <a:latin typeface="Open Sans" panose="020B0606030504020204" pitchFamily="34" charset="0"/>
              </a:rPr>
              <a:t> </a:t>
            </a:r>
            <a:r>
              <a:rPr lang="en-GB" sz="700" b="0" i="0" u="none" strike="noStrike" dirty="0">
                <a:effectLst/>
                <a:latin typeface="Open Sans" panose="020B0606030504020204" pitchFamily="34" charset="0"/>
              </a:rPr>
              <a:t>(2023), </a:t>
            </a:r>
            <a:r>
              <a:rPr lang="en-US" sz="700" dirty="0">
                <a:latin typeface="Times New Roman" pitchFamily="18" charset="0"/>
                <a:cs typeface="Times New Roman" pitchFamily="18" charset="0"/>
              </a:rPr>
              <a:t>Available at: </a:t>
            </a:r>
            <a:r>
              <a:rPr lang="en-US" sz="700" dirty="0">
                <a:latin typeface="Times New Roman" pitchFamily="18" charset="0"/>
                <a:cs typeface="Times New Roman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https://www.cdc.gov/infectioncontrol/projectfirstline</a:t>
            </a:r>
            <a:r>
              <a:rPr lang="en-GB" sz="700" dirty="0">
                <a:latin typeface="Open Sans" panose="020B0606030504020204" pitchFamily="34" charset="0"/>
                <a:cs typeface="Times New Roman" pitchFamily="18" charset="0"/>
              </a:rPr>
              <a:t> [Accessed </a:t>
            </a:r>
            <a:r>
              <a:rPr lang="en-GB" sz="700" b="0" i="0" dirty="0">
                <a:effectLst/>
                <a:latin typeface="Open Sans" panose="020B0606030504020204" pitchFamily="34" charset="0"/>
              </a:rPr>
              <a:t>September 5, 2023].</a:t>
            </a:r>
          </a:p>
          <a:p>
            <a:pPr algn="just"/>
            <a:r>
              <a:rPr lang="en-GB" sz="700" b="0" i="0" dirty="0">
                <a:solidFill>
                  <a:srgbClr val="000000"/>
                </a:solidFill>
                <a:effectLst/>
                <a:latin typeface="Helvetica Neue"/>
              </a:rPr>
              <a:t>Christopher C, Sundeep S, Gary W.K., Wong, Kian F.C., (2020), European Respiratory Journal</a:t>
            </a:r>
          </a:p>
          <a:p>
            <a:pPr algn="just"/>
            <a:r>
              <a:rPr lang="en-GB" sz="900" b="0" i="0" dirty="0">
                <a:solidFill>
                  <a:srgbClr val="333333"/>
                </a:solidFill>
                <a:effectLst/>
                <a:latin typeface="-apple-system"/>
              </a:rPr>
              <a:t>Alemayehu, S., </a:t>
            </a:r>
            <a:r>
              <a:rPr lang="en-GB" sz="900" b="0" i="0" dirty="0" err="1">
                <a:solidFill>
                  <a:srgbClr val="333333"/>
                </a:solidFill>
                <a:effectLst/>
                <a:latin typeface="-apple-system"/>
              </a:rPr>
              <a:t>Kidanu</a:t>
            </a:r>
            <a:r>
              <a:rPr lang="en-GB" sz="900" b="0" i="0" dirty="0">
                <a:solidFill>
                  <a:srgbClr val="333333"/>
                </a:solidFill>
                <a:effectLst/>
                <a:latin typeface="-apple-system"/>
              </a:rPr>
              <a:t>, K., </a:t>
            </a:r>
            <a:r>
              <a:rPr lang="en-GB" sz="900" b="0" i="0" dirty="0" err="1">
                <a:solidFill>
                  <a:srgbClr val="333333"/>
                </a:solidFill>
                <a:effectLst/>
                <a:latin typeface="-apple-system"/>
              </a:rPr>
              <a:t>Kahsay</a:t>
            </a:r>
            <a:r>
              <a:rPr lang="en-GB" sz="900" b="0" i="0" dirty="0">
                <a:solidFill>
                  <a:srgbClr val="333333"/>
                </a:solidFill>
                <a:effectLst/>
                <a:latin typeface="-apple-system"/>
              </a:rPr>
              <a:t>, T. </a:t>
            </a:r>
            <a:r>
              <a:rPr lang="en-GB" sz="900" b="0" i="1" dirty="0">
                <a:solidFill>
                  <a:srgbClr val="333333"/>
                </a:solidFill>
                <a:effectLst/>
                <a:latin typeface="-apple-system"/>
              </a:rPr>
              <a:t>et al.</a:t>
            </a:r>
            <a:r>
              <a:rPr lang="en-GB" sz="900" b="0" i="0" dirty="0">
                <a:solidFill>
                  <a:srgbClr val="333333"/>
                </a:solidFill>
                <a:effectLst/>
                <a:latin typeface="-apple-system"/>
              </a:rPr>
              <a:t> Risk factors of acute respiratory infections among under five children attending public hospitals in southern Tigray, Ethiopia, (2019),</a:t>
            </a:r>
            <a:r>
              <a:rPr lang="en-GB" sz="1000" b="1" i="0" dirty="0">
                <a:solidFill>
                  <a:srgbClr val="333333"/>
                </a:solidFill>
                <a:effectLst/>
                <a:latin typeface="-apple-system"/>
              </a:rPr>
              <a:t> </a:t>
            </a:r>
            <a:r>
              <a:rPr lang="en-GB" sz="1000" i="0" dirty="0">
                <a:solidFill>
                  <a:srgbClr val="333333"/>
                </a:solidFill>
                <a:effectLst/>
                <a:latin typeface="-apple-system"/>
              </a:rPr>
              <a:t>Article number:</a:t>
            </a:r>
            <a:r>
              <a:rPr lang="en-GB" sz="1000" dirty="0">
                <a:solidFill>
                  <a:srgbClr val="333333"/>
                </a:solidFill>
                <a:latin typeface="-apple-system"/>
              </a:rPr>
              <a:t> 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-apple-system"/>
              </a:rPr>
              <a:t>380, 19,</a:t>
            </a:r>
            <a:r>
              <a:rPr lang="en-GB" sz="900" b="0" i="0" dirty="0">
                <a:solidFill>
                  <a:srgbClr val="333333"/>
                </a:solidFill>
                <a:effectLst/>
                <a:latin typeface="-apple-system"/>
              </a:rPr>
              <a:t> </a:t>
            </a:r>
            <a:r>
              <a:rPr lang="en-GB" sz="900" b="0" i="1" dirty="0">
                <a:solidFill>
                  <a:srgbClr val="333333"/>
                </a:solidFill>
                <a:effectLst/>
                <a:latin typeface="-apple-system"/>
              </a:rPr>
              <a:t>BMC Pediatrics Available at: https://bmcpediatr.biomedcentral.com</a:t>
            </a:r>
            <a:endParaRPr lang="en-GB" sz="700" b="0" i="0" dirty="0">
              <a:solidFill>
                <a:srgbClr val="000000"/>
              </a:solidFill>
              <a:effectLst/>
              <a:latin typeface="Helvetica Neue"/>
            </a:endParaRPr>
          </a:p>
          <a:p>
            <a:pPr algn="just"/>
            <a:endParaRPr lang="en-GB" sz="700" b="0" i="0" dirty="0">
              <a:effectLst/>
              <a:latin typeface="Open Sans" panose="020B0606030504020204" pitchFamily="34" charset="0"/>
            </a:endParaRPr>
          </a:p>
          <a:p>
            <a:pPr algn="just"/>
            <a:endParaRPr lang="en-US" sz="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br>
              <a:rPr lang="en-US" sz="800" dirty="0">
                <a:latin typeface="Times New Roman" pitchFamily="18" charset="0"/>
                <a:cs typeface="Times New Roman" pitchFamily="18" charset="0"/>
              </a:rPr>
            </a:br>
            <a:endParaRPr lang="en-US" sz="600" b="0" i="0" u="none" strike="noStrike" cap="none" dirty="0">
              <a:solidFill>
                <a:srgbClr val="222222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7008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666</Words>
  <Application>Microsoft Office PowerPoint</Application>
  <PresentationFormat>On-screen Show (16:9)</PresentationFormat>
  <Paragraphs>59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6" baseType="lpstr">
      <vt:lpstr>-apple-system</vt:lpstr>
      <vt:lpstr>Arial</vt:lpstr>
      <vt:lpstr>Calibri</vt:lpstr>
      <vt:lpstr>Georgia</vt:lpstr>
      <vt:lpstr>Gill Sans MT</vt:lpstr>
      <vt:lpstr>Helvetica Neue</vt:lpstr>
      <vt:lpstr>Open Sans</vt:lpstr>
      <vt:lpstr>Times New Roman</vt:lpstr>
      <vt:lpstr>Gallery</vt:lpstr>
      <vt:lpstr>PowerPoint Presentation</vt:lpstr>
      <vt:lpstr>Application</vt:lpstr>
      <vt:lpstr>CONTD…</vt:lpstr>
      <vt:lpstr>CONTD…</vt:lpstr>
      <vt:lpstr>CONTD…</vt:lpstr>
      <vt:lpstr>CONTD…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2023-12-07T20:44:47Z</dcterms:modified>
</cp:coreProperties>
</file>