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7772400" cy="10058400"/>
  <p:notesSz cx="7772400" cy="10058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6" d="100"/>
          <a:sy n="46" d="100"/>
        </p:scale>
        <p:origin x="2274" y="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2930" y="3118104"/>
            <a:ext cx="6606540" cy="21122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65860" y="5632704"/>
            <a:ext cx="5440680" cy="251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88620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002786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88620" y="402336"/>
            <a:ext cx="6995160" cy="16093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8620" y="2313432"/>
            <a:ext cx="6995160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642616" y="9354312"/>
            <a:ext cx="2487168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88620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12/13/2025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596128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cas.org.uk/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IPD.CO.UK/" TargetMode="Externa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1217422"/>
            <a:ext cx="3380740" cy="1486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1775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LEVEL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4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ASSESSEMENT</a:t>
            </a:r>
            <a:endParaRPr sz="1100">
              <a:latin typeface="Calibri"/>
              <a:cs typeface="Calibri"/>
            </a:endParaRPr>
          </a:p>
          <a:p>
            <a:pPr marL="835025">
              <a:lnSpc>
                <a:spcPct val="100000"/>
              </a:lnSpc>
              <a:spcBef>
                <a:spcPts val="1225"/>
              </a:spcBef>
            </a:pPr>
            <a:r>
              <a:rPr sz="1100" b="1" dirty="0">
                <a:latin typeface="Calibri"/>
                <a:cs typeface="Calibri"/>
              </a:rPr>
              <a:t>Assignment</a:t>
            </a:r>
            <a:r>
              <a:rPr sz="1100" b="1" spc="-50" dirty="0">
                <a:latin typeface="Calibri"/>
                <a:cs typeface="Calibri"/>
              </a:rPr>
              <a:t> 2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92700"/>
              </a:lnSpc>
            </a:pPr>
            <a:r>
              <a:rPr sz="1100" b="1" dirty="0">
                <a:latin typeface="Calibri"/>
                <a:cs typeface="Calibri"/>
              </a:rPr>
              <a:t>MODULE: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EFFECTIVE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TEAMWORK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COMMUNICATION </a:t>
            </a:r>
            <a:r>
              <a:rPr sz="1100" b="1" dirty="0">
                <a:latin typeface="Calibri"/>
                <a:cs typeface="Calibri"/>
              </a:rPr>
              <a:t>MODULE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CODE:</a:t>
            </a:r>
            <a:r>
              <a:rPr sz="1100" b="1" spc="-10" dirty="0">
                <a:latin typeface="Calibri"/>
                <a:cs typeface="Calibri"/>
              </a:rPr>
              <a:t> LCLM4003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100" b="1" dirty="0">
                <a:latin typeface="Calibri"/>
                <a:cs typeface="Calibri"/>
              </a:rPr>
              <a:t>LECTURER: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LLOYD</a:t>
            </a:r>
            <a:r>
              <a:rPr sz="1100" b="1" spc="-4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BEHARRY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3156331"/>
            <a:ext cx="4534535" cy="2455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ASSIGNMENT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TITLE: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GROUP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PRESENTATION</a:t>
            </a:r>
            <a:r>
              <a:rPr sz="1100" b="1" dirty="0">
                <a:latin typeface="Calibri"/>
                <a:cs typeface="Calibri"/>
              </a:rPr>
              <a:t> –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Flight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Foods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Ltd</a:t>
            </a:r>
            <a:endParaRPr sz="1100">
              <a:latin typeface="Calibri"/>
              <a:cs typeface="Calibri"/>
            </a:endParaRPr>
          </a:p>
          <a:p>
            <a:pPr marL="12700" marR="3786504">
              <a:lnSpc>
                <a:spcPct val="192700"/>
              </a:lnSpc>
              <a:spcBef>
                <a:spcPts val="5"/>
              </a:spcBef>
            </a:pPr>
            <a:r>
              <a:rPr sz="1100" b="1" spc="-10" dirty="0">
                <a:latin typeface="Calibri"/>
                <a:cs typeface="Calibri"/>
              </a:rPr>
              <a:t>Overview Introduction</a:t>
            </a:r>
            <a:endParaRPr sz="1100">
              <a:latin typeface="Calibri"/>
              <a:cs typeface="Calibri"/>
            </a:endParaRPr>
          </a:p>
          <a:p>
            <a:pPr marL="12700" marR="129539">
              <a:lnSpc>
                <a:spcPct val="192700"/>
              </a:lnSpc>
            </a:pPr>
            <a:r>
              <a:rPr sz="1100" b="1" dirty="0">
                <a:latin typeface="Calibri"/>
                <a:cs typeface="Calibri"/>
              </a:rPr>
              <a:t>Noise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Organisation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Solution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1</a:t>
            </a:r>
            <a:r>
              <a:rPr sz="1100" b="1" spc="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-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HENRY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PRINCE -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ID:2439997 </a:t>
            </a:r>
            <a:r>
              <a:rPr sz="1100" b="1" dirty="0">
                <a:latin typeface="Calibri"/>
                <a:cs typeface="Calibri"/>
              </a:rPr>
              <a:t>Generational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Solution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2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-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KIRIL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GEORGIEV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–</a:t>
            </a:r>
            <a:r>
              <a:rPr sz="1100" b="1" spc="-10" dirty="0">
                <a:latin typeface="Calibri"/>
                <a:cs typeface="Calibri"/>
              </a:rPr>
              <a:t> ID2441418</a:t>
            </a:r>
            <a:r>
              <a:rPr sz="1100" b="1" spc="50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Language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Solution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3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-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ABDUL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AZIZ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KHAN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– </a:t>
            </a:r>
            <a:r>
              <a:rPr sz="1100" b="1" spc="-10" dirty="0">
                <a:latin typeface="Calibri"/>
                <a:cs typeface="Calibri"/>
              </a:rPr>
              <a:t>ID:2441781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ts val="2550"/>
              </a:lnSpc>
              <a:spcBef>
                <a:spcPts val="90"/>
              </a:spcBef>
            </a:pPr>
            <a:r>
              <a:rPr sz="1100" b="1" spc="-10" dirty="0">
                <a:latin typeface="Calibri"/>
                <a:cs typeface="Calibri"/>
              </a:rPr>
              <a:t>Psychological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Emotional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Solution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4</a:t>
            </a:r>
            <a:r>
              <a:rPr sz="1100" b="1" spc="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-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ALI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KALIISA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–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ID:2441780 Organisation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Solution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5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-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ANTONIN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SLIVKA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-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ID2437119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2004" y="6387464"/>
            <a:ext cx="5939155" cy="1428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60" dirty="0">
                <a:latin typeface="Calibri"/>
                <a:cs typeface="Calibri"/>
              </a:rPr>
              <a:t>1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0"/>
              </a:spcBef>
            </a:pPr>
            <a:r>
              <a:rPr sz="1100" b="1" dirty="0">
                <a:latin typeface="Calibri"/>
                <a:cs typeface="Calibri"/>
              </a:rPr>
              <a:t>Noisy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Solution: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17000"/>
              </a:lnSpc>
              <a:spcBef>
                <a:spcPts val="1000"/>
              </a:spcBef>
            </a:pPr>
            <a:r>
              <a:rPr sz="1100" b="1" dirty="0">
                <a:latin typeface="Calibri"/>
                <a:cs typeface="Calibri"/>
              </a:rPr>
              <a:t>We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are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discussing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about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Flight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Ltd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Company.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Instead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growing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their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Market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share.it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has </a:t>
            </a:r>
            <a:r>
              <a:rPr sz="1100" b="1" dirty="0">
                <a:latin typeface="Calibri"/>
                <a:cs typeface="Calibri"/>
              </a:rPr>
              <a:t>been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losing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their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business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because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Airlines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have</a:t>
            </a:r>
            <a:r>
              <a:rPr sz="1100" b="1" spc="-4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complained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about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Poor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Standards,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which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is </a:t>
            </a:r>
            <a:r>
              <a:rPr sz="1100" b="1" dirty="0">
                <a:latin typeface="Calibri"/>
                <a:cs typeface="Calibri"/>
              </a:rPr>
              <a:t>including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being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under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-</a:t>
            </a:r>
            <a:r>
              <a:rPr sz="1100" b="1" dirty="0">
                <a:latin typeface="Calibri"/>
                <a:cs typeface="Calibri"/>
              </a:rPr>
              <a:t>cooked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poor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packaging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meat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has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been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put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into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vegetarian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meals. </a:t>
            </a:r>
            <a:r>
              <a:rPr sz="1100" b="1" dirty="0">
                <a:latin typeface="Calibri"/>
                <a:cs typeface="Calibri"/>
              </a:rPr>
              <a:t>This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have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brought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attention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Airline</a:t>
            </a:r>
            <a:r>
              <a:rPr sz="1100" b="1" spc="-10" dirty="0">
                <a:latin typeface="Calibri"/>
                <a:cs typeface="Calibri"/>
              </a:rPr>
              <a:t> complaining</a:t>
            </a:r>
            <a:r>
              <a:rPr sz="1100" b="1" dirty="0">
                <a:latin typeface="Calibri"/>
                <a:cs typeface="Calibri"/>
              </a:rPr>
              <a:t> of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standards.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2004" y="8268461"/>
            <a:ext cx="1784985" cy="8401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1 –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OVERVIEW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92700"/>
              </a:lnSpc>
              <a:spcBef>
                <a:spcPts val="5"/>
              </a:spcBef>
            </a:pPr>
            <a:r>
              <a:rPr sz="1100" b="1" dirty="0">
                <a:latin typeface="Calibri"/>
                <a:cs typeface="Calibri"/>
              </a:rPr>
              <a:t>Brief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context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workplace </a:t>
            </a:r>
            <a:r>
              <a:rPr sz="1100" b="1" dirty="0">
                <a:latin typeface="Calibri"/>
                <a:cs typeface="Calibri"/>
              </a:rPr>
              <a:t>Four</a:t>
            </a:r>
            <a:r>
              <a:rPr sz="1100" b="1" spc="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communication</a:t>
            </a:r>
            <a:r>
              <a:rPr sz="1100" b="1" spc="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Barriers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894334"/>
            <a:ext cx="2042160" cy="8401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Three</a:t>
            </a:r>
            <a:r>
              <a:rPr sz="1100" b="1" spc="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key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communication</a:t>
            </a:r>
            <a:r>
              <a:rPr sz="1100" b="1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theories</a:t>
            </a:r>
            <a:endParaRPr sz="1100">
              <a:latin typeface="Calibri"/>
              <a:cs typeface="Calibri"/>
            </a:endParaRPr>
          </a:p>
          <a:p>
            <a:pPr marL="12700" marR="865505">
              <a:lnSpc>
                <a:spcPct val="192700"/>
              </a:lnSpc>
              <a:spcBef>
                <a:spcPts val="5"/>
              </a:spcBef>
            </a:pPr>
            <a:r>
              <a:rPr sz="1100" b="1" dirty="0">
                <a:latin typeface="Calibri"/>
                <a:cs typeface="Calibri"/>
              </a:rPr>
              <a:t>Poor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Packaging </a:t>
            </a:r>
            <a:r>
              <a:rPr sz="1100" b="1" dirty="0">
                <a:latin typeface="Calibri"/>
                <a:cs typeface="Calibri"/>
              </a:rPr>
              <a:t>Under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Cooked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20" dirty="0">
                <a:latin typeface="Calibri"/>
                <a:cs typeface="Calibri"/>
              </a:rPr>
              <a:t>Meal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2186685"/>
            <a:ext cx="5824855" cy="18783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35" dirty="0">
                <a:latin typeface="Calibri"/>
                <a:cs typeface="Calibri"/>
              </a:rPr>
              <a:t>2:</a:t>
            </a:r>
            <a:endParaRPr sz="1100">
              <a:latin typeface="Calibri"/>
              <a:cs typeface="Calibri"/>
            </a:endParaRPr>
          </a:p>
          <a:p>
            <a:pPr marL="12700" marR="4715510">
              <a:lnSpc>
                <a:spcPct val="192700"/>
              </a:lnSpc>
              <a:spcBef>
                <a:spcPts val="5"/>
              </a:spcBef>
            </a:pPr>
            <a:r>
              <a:rPr sz="1100" b="1" dirty="0">
                <a:latin typeface="Calibri"/>
                <a:cs typeface="Calibri"/>
              </a:rPr>
              <a:t>Hello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Everyone </a:t>
            </a:r>
            <a:r>
              <a:rPr sz="1100" b="1" dirty="0">
                <a:latin typeface="Calibri"/>
                <a:cs typeface="Calibri"/>
              </a:rPr>
              <a:t>Generation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16799"/>
              </a:lnSpc>
              <a:spcBef>
                <a:spcPts val="1005"/>
              </a:spcBef>
            </a:pPr>
            <a:r>
              <a:rPr sz="1100" b="1" dirty="0">
                <a:latin typeface="Calibri"/>
                <a:cs typeface="Calibri"/>
              </a:rPr>
              <a:t>Among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Factory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workers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there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are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five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different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cultural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groups,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they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range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between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16 –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60 </a:t>
            </a:r>
            <a:r>
              <a:rPr sz="1100" b="1" dirty="0">
                <a:latin typeface="Calibri"/>
                <a:cs typeface="Calibri"/>
              </a:rPr>
              <a:t>years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old.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total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40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staffs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worked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Factory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where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old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noisy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machinery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been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used</a:t>
            </a:r>
            <a:r>
              <a:rPr sz="1100" b="1" spc="-25" dirty="0">
                <a:latin typeface="Calibri"/>
                <a:cs typeface="Calibri"/>
              </a:rPr>
              <a:t> for </a:t>
            </a:r>
            <a:r>
              <a:rPr sz="1100" b="1" spc="-10" dirty="0">
                <a:latin typeface="Calibri"/>
                <a:cs typeface="Calibri"/>
              </a:rPr>
              <a:t>operation.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0"/>
              </a:spcBef>
            </a:pPr>
            <a:r>
              <a:rPr sz="1100" b="1" dirty="0">
                <a:latin typeface="Calibri"/>
                <a:cs typeface="Calibri"/>
              </a:rPr>
              <a:t>Age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also</a:t>
            </a:r>
            <a:r>
              <a:rPr sz="1100" b="1" spc="-10" dirty="0">
                <a:latin typeface="Calibri"/>
                <a:cs typeface="Calibri"/>
              </a:rPr>
              <a:t> affecting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Company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staff.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2004" y="4518786"/>
            <a:ext cx="1160780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2 </a:t>
            </a:r>
            <a:r>
              <a:rPr sz="1100" b="1" spc="-10" dirty="0">
                <a:latin typeface="Calibri"/>
                <a:cs typeface="Calibri"/>
              </a:rPr>
              <a:t>-OVERVIEW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2004" y="5138394"/>
            <a:ext cx="5506085" cy="41592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15"/>
              </a:spcBef>
            </a:pPr>
            <a:r>
              <a:rPr sz="1100" b="1" dirty="0">
                <a:latin typeface="Calibri"/>
                <a:cs typeface="Calibri"/>
              </a:rPr>
              <a:t>Language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–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Floor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Manager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must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pick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5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distinct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cultural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groups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who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understand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the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215"/>
              </a:spcBef>
            </a:pPr>
            <a:r>
              <a:rPr sz="1100" b="1" spc="-10" dirty="0">
                <a:latin typeface="Calibri"/>
                <a:cs typeface="Calibri"/>
              </a:rPr>
              <a:t>immigrant’s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language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interpret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communicate</a:t>
            </a:r>
            <a:r>
              <a:rPr sz="1100" b="1" spc="-10" dirty="0">
                <a:latin typeface="Calibri"/>
                <a:cs typeface="Calibri"/>
              </a:rPr>
              <a:t> effectively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among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team.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2004" y="6006464"/>
            <a:ext cx="5841365" cy="187960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35" dirty="0">
                <a:latin typeface="Calibri"/>
                <a:cs typeface="Calibri"/>
              </a:rPr>
              <a:t>3:</a:t>
            </a:r>
            <a:endParaRPr sz="1100">
              <a:latin typeface="Calibri"/>
              <a:cs typeface="Calibri"/>
            </a:endParaRPr>
          </a:p>
          <a:p>
            <a:pPr marL="12700" marR="4837430">
              <a:lnSpc>
                <a:spcPct val="192700"/>
              </a:lnSpc>
            </a:pPr>
            <a:r>
              <a:rPr sz="1100" b="1" dirty="0">
                <a:latin typeface="Calibri"/>
                <a:cs typeface="Calibri"/>
              </a:rPr>
              <a:t>Hello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Everyone </a:t>
            </a:r>
            <a:r>
              <a:rPr sz="1100" b="1" dirty="0">
                <a:latin typeface="Calibri"/>
                <a:cs typeface="Calibri"/>
              </a:rPr>
              <a:t>Language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17400"/>
              </a:lnSpc>
              <a:spcBef>
                <a:spcPts val="990"/>
              </a:spcBef>
            </a:pPr>
            <a:r>
              <a:rPr sz="1100" b="1" dirty="0">
                <a:latin typeface="Calibri"/>
                <a:cs typeface="Calibri"/>
              </a:rPr>
              <a:t>This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Language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Barrier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because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English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called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Gary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who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Manager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tried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explain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or </a:t>
            </a:r>
            <a:r>
              <a:rPr sz="1100" b="1" dirty="0">
                <a:latin typeface="Calibri"/>
                <a:cs typeface="Calibri"/>
              </a:rPr>
              <a:t>pass</a:t>
            </a:r>
            <a:r>
              <a:rPr sz="1100" b="1" spc="-10" dirty="0">
                <a:latin typeface="Calibri"/>
                <a:cs typeface="Calibri"/>
              </a:rPr>
              <a:t> instructions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his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staffs,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but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some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are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unable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get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information.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Hygiene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rules </a:t>
            </a:r>
            <a:r>
              <a:rPr sz="1100" b="1" dirty="0">
                <a:latin typeface="Calibri"/>
                <a:cs typeface="Calibri"/>
              </a:rPr>
              <a:t>misunderstood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due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 </a:t>
            </a:r>
            <a:r>
              <a:rPr sz="1100" b="1" spc="-10" dirty="0">
                <a:latin typeface="Calibri"/>
                <a:cs typeface="Calibri"/>
              </a:rPr>
              <a:t>communication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issues.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100" b="1" dirty="0">
                <a:latin typeface="Calibri"/>
                <a:cs typeface="Calibri"/>
              </a:rPr>
              <a:t>Theory: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Shannon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&amp;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Weaver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–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Noise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blocks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message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decoding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2004" y="8338566"/>
            <a:ext cx="1379220" cy="516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3 –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OVERVIEW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100" b="1" spc="-10" dirty="0">
                <a:latin typeface="Calibri"/>
                <a:cs typeface="Calibri"/>
              </a:rPr>
              <a:t>Communication</a:t>
            </a:r>
            <a:r>
              <a:rPr sz="1100" b="1" spc="3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894334"/>
            <a:ext cx="5493385" cy="13595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Noise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  <a:p>
            <a:pPr marL="12700" marR="4293870">
              <a:lnSpc>
                <a:spcPct val="192700"/>
              </a:lnSpc>
              <a:spcBef>
                <a:spcPts val="5"/>
              </a:spcBef>
            </a:pPr>
            <a:r>
              <a:rPr sz="1100" b="1" dirty="0">
                <a:latin typeface="Calibri"/>
                <a:cs typeface="Calibri"/>
              </a:rPr>
              <a:t>Generation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 Organisation</a:t>
            </a:r>
            <a:r>
              <a:rPr sz="1100" b="1" spc="4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17300"/>
              </a:lnSpc>
              <a:spcBef>
                <a:spcPts val="994"/>
              </a:spcBef>
            </a:pPr>
            <a:r>
              <a:rPr sz="1100" b="1" dirty="0">
                <a:latin typeface="Calibri"/>
                <a:cs typeface="Calibri"/>
              </a:rPr>
              <a:t>Overall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hygiene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wanting.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As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qualified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</a:t>
            </a:r>
            <a:r>
              <a:rPr sz="1100" b="1" spc="-10" dirty="0">
                <a:latin typeface="Calibri"/>
                <a:cs typeface="Calibri"/>
              </a:rPr>
              <a:t> Hygienist,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should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lead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by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example.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He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not </a:t>
            </a:r>
            <a:r>
              <a:rPr sz="1100" b="1" dirty="0">
                <a:latin typeface="Calibri"/>
                <a:cs typeface="Calibri"/>
              </a:rPr>
              <a:t>prepared,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appearance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was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below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standard.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2706370"/>
            <a:ext cx="5641340" cy="10356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35" dirty="0">
                <a:latin typeface="Calibri"/>
                <a:cs typeface="Calibri"/>
              </a:rPr>
              <a:t>4: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30"/>
              </a:spcBef>
            </a:pPr>
            <a:r>
              <a:rPr sz="1100" b="1" dirty="0">
                <a:latin typeface="Calibri"/>
                <a:cs typeface="Calibri"/>
              </a:rPr>
              <a:t>Non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–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Verbal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16399"/>
              </a:lnSpc>
              <a:spcBef>
                <a:spcPts val="1005"/>
              </a:spcBef>
            </a:pP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Floor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Manager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was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right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frame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mind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because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inadequate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sleep.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Gary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is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going </a:t>
            </a:r>
            <a:r>
              <a:rPr sz="1100" b="1" dirty="0">
                <a:latin typeface="Calibri"/>
                <a:cs typeface="Calibri"/>
              </a:rPr>
              <a:t>through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 </a:t>
            </a:r>
            <a:r>
              <a:rPr sz="1100" b="1" spc="-10" dirty="0">
                <a:latin typeface="Calibri"/>
                <a:cs typeface="Calibri"/>
              </a:rPr>
              <a:t>Psychological</a:t>
            </a:r>
            <a:r>
              <a:rPr sz="1100" b="1" dirty="0">
                <a:latin typeface="Calibri"/>
                <a:cs typeface="Calibri"/>
              </a:rPr>
              <a:t> and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Emotional</a:t>
            </a:r>
            <a:r>
              <a:rPr sz="1100" b="1" spc="-10" dirty="0">
                <a:latin typeface="Calibri"/>
                <a:cs typeface="Calibri"/>
              </a:rPr>
              <a:t> Barrier.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902004" y="4195698"/>
            <a:ext cx="1219200" cy="5168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dirty="0">
                <a:latin typeface="Calibri"/>
                <a:cs typeface="Calibri"/>
              </a:rPr>
              <a:t>SLIDE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4 –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OVERVIEW</a:t>
            </a:r>
            <a:endParaRPr sz="110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220"/>
              </a:spcBef>
            </a:pPr>
            <a:r>
              <a:rPr sz="1100" b="1" dirty="0">
                <a:latin typeface="Calibri"/>
                <a:cs typeface="Calibri"/>
              </a:rPr>
              <a:t>Poor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Hygiene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2004" y="5165216"/>
            <a:ext cx="2110105" cy="1936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0" dirty="0">
                <a:latin typeface="Calibri"/>
                <a:cs typeface="Calibri"/>
              </a:rPr>
              <a:t>Psychological </a:t>
            </a:r>
            <a:r>
              <a:rPr sz="1100" b="1" dirty="0">
                <a:latin typeface="Calibri"/>
                <a:cs typeface="Calibri"/>
              </a:rPr>
              <a:t>and Emotional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Barrier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2004" y="5811392"/>
            <a:ext cx="5233670" cy="8401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b="1" spc="-10" dirty="0">
                <a:latin typeface="Calibri"/>
                <a:cs typeface="Calibri"/>
              </a:rPr>
              <a:t>CONCLUSION: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92700"/>
              </a:lnSpc>
            </a:pP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Flight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LTD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needs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better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food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standard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policy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to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increase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Business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Productivity. </a:t>
            </a:r>
            <a:r>
              <a:rPr sz="1100" b="1" dirty="0">
                <a:latin typeface="Calibri"/>
                <a:cs typeface="Calibri"/>
              </a:rPr>
              <a:t>Also,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by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working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on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the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above-</a:t>
            </a:r>
            <a:r>
              <a:rPr sz="1100" b="1" dirty="0">
                <a:latin typeface="Calibri"/>
                <a:cs typeface="Calibri"/>
              </a:rPr>
              <a:t>mentioned</a:t>
            </a:r>
            <a:r>
              <a:rPr sz="1100" b="1" spc="-10" dirty="0">
                <a:latin typeface="Calibri"/>
                <a:cs typeface="Calibri"/>
              </a:rPr>
              <a:t> Barriers.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902004" y="7103744"/>
            <a:ext cx="5394325" cy="90931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10" dirty="0">
                <a:latin typeface="Calibri"/>
                <a:cs typeface="Calibri"/>
              </a:rPr>
              <a:t>REFERENCE:</a:t>
            </a:r>
            <a:endParaRPr sz="1100">
              <a:latin typeface="Calibri"/>
              <a:cs typeface="Calibri"/>
            </a:endParaRPr>
          </a:p>
          <a:p>
            <a:pPr marL="12700" marR="5080">
              <a:lnSpc>
                <a:spcPct val="116799"/>
              </a:lnSpc>
              <a:spcBef>
                <a:spcPts val="1010"/>
              </a:spcBef>
            </a:pPr>
            <a:r>
              <a:rPr sz="1100" b="1" dirty="0">
                <a:latin typeface="Calibri"/>
                <a:cs typeface="Calibri"/>
              </a:rPr>
              <a:t>HEALTH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SAFETY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EXCUTIVE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(HSE)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(2023)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NOISE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AT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GUIDANCE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FOR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EMPLOYERS </a:t>
            </a:r>
            <a:r>
              <a:rPr sz="1100" b="1" dirty="0">
                <a:latin typeface="Calibri"/>
                <a:cs typeface="Calibri"/>
              </a:rPr>
              <a:t>AVAIALABLE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AT: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HTTPS://WWW.HSE.GOV.UK/NOISE(ACCESSED:24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NOVEMBER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2025).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20" dirty="0">
                <a:latin typeface="Calibri"/>
                <a:cs typeface="Calibri"/>
              </a:rPr>
              <a:t>FOOD </a:t>
            </a:r>
            <a:r>
              <a:rPr sz="1100" b="1" dirty="0">
                <a:latin typeface="Calibri"/>
                <a:cs typeface="Calibri"/>
              </a:rPr>
              <a:t>STANADARDS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AGENCY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(FSA)</a:t>
            </a:r>
            <a:r>
              <a:rPr sz="1100" b="1" spc="-4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(2022).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02004" y="8436762"/>
            <a:ext cx="5864225" cy="419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7200"/>
              </a:lnSpc>
              <a:spcBef>
                <a:spcPts val="100"/>
              </a:spcBef>
            </a:pPr>
            <a:r>
              <a:rPr sz="1100" b="1" dirty="0">
                <a:latin typeface="Calibri"/>
                <a:cs typeface="Calibri"/>
              </a:rPr>
              <a:t>ACAS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(2023)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IMPROVING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WORKPLACE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COMMUNICATION.AVAILABLE: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  <a:hlinkClick r:id="rId2"/>
              </a:rPr>
              <a:t>HTTPS://WWW.ACAS.ORG.UK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(ACCESSED:</a:t>
            </a:r>
            <a:r>
              <a:rPr sz="1100" b="1" spc="-5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24</a:t>
            </a:r>
            <a:r>
              <a:rPr sz="1100" b="1" spc="-5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NOVEMBER</a:t>
            </a:r>
            <a:r>
              <a:rPr sz="1100" b="1" spc="-4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2025).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902004" y="1189076"/>
            <a:ext cx="5771515" cy="6140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16799"/>
              </a:lnSpc>
              <a:spcBef>
                <a:spcPts val="105"/>
              </a:spcBef>
            </a:pPr>
            <a:r>
              <a:rPr sz="1100" b="1" dirty="0">
                <a:latin typeface="Calibri"/>
                <a:cs typeface="Calibri"/>
              </a:rPr>
              <a:t>CIPD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(2023) EFFECTIVE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EMPLOYEE</a:t>
            </a:r>
            <a:r>
              <a:rPr sz="1100" b="1" spc="-10" dirty="0">
                <a:latin typeface="Calibri"/>
                <a:cs typeface="Calibri"/>
              </a:rPr>
              <a:t> COMMUNICATION.AVAILABLE</a:t>
            </a:r>
            <a:r>
              <a:rPr sz="1100" b="1" dirty="0">
                <a:latin typeface="Calibri"/>
                <a:cs typeface="Calibri"/>
              </a:rPr>
              <a:t> AT:</a:t>
            </a:r>
            <a:r>
              <a:rPr sz="1100" b="1" spc="-10" dirty="0">
                <a:latin typeface="Calibri"/>
                <a:cs typeface="Calibri"/>
              </a:rPr>
              <a:t> HTTPS;//</a:t>
            </a:r>
            <a:r>
              <a:rPr sz="1100" b="1" spc="-10" dirty="0">
                <a:latin typeface="Calibri"/>
                <a:cs typeface="Calibri"/>
                <a:hlinkClick r:id="rId2"/>
              </a:rPr>
              <a:t>WWW.CIPD.CO.UK</a:t>
            </a:r>
            <a:r>
              <a:rPr sz="1100" b="1" spc="-1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(ACCESSED: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24</a:t>
            </a:r>
            <a:r>
              <a:rPr sz="1100" b="1" spc="-4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NOVEMBER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2025).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UNIVERSITY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-5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WALES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TRINITY</a:t>
            </a:r>
            <a:r>
              <a:rPr sz="1100" b="1" spc="-4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ST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DAVID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92025)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FLIGHTS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FOODS </a:t>
            </a:r>
            <a:r>
              <a:rPr sz="1100" b="1" dirty="0">
                <a:latin typeface="Calibri"/>
                <a:cs typeface="Calibri"/>
              </a:rPr>
              <a:t>LTD</a:t>
            </a:r>
            <a:r>
              <a:rPr sz="1100" b="1" spc="-2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CASE</a:t>
            </a:r>
            <a:r>
              <a:rPr sz="1100" b="1" spc="-1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STUDY.</a:t>
            </a:r>
            <a:r>
              <a:rPr sz="1100" b="1" spc="-10" dirty="0">
                <a:latin typeface="Calibri"/>
                <a:cs typeface="Calibri"/>
              </a:rPr>
              <a:t> LCLM4003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COMPONENT</a:t>
            </a:r>
            <a:r>
              <a:rPr sz="1100" b="1" dirty="0">
                <a:latin typeface="Calibri"/>
                <a:cs typeface="Calibri"/>
              </a:rPr>
              <a:t> 2</a:t>
            </a:r>
            <a:r>
              <a:rPr sz="1100" b="1" spc="-10" dirty="0">
                <a:latin typeface="Calibri"/>
                <a:cs typeface="Calibri"/>
              </a:rPr>
              <a:t> ASSESSMENT</a:t>
            </a:r>
            <a:r>
              <a:rPr sz="1100" b="1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BRIEF.</a:t>
            </a:r>
            <a:endParaRPr sz="11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02004" y="2226919"/>
            <a:ext cx="4567555" cy="4191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17300"/>
              </a:lnSpc>
              <a:spcBef>
                <a:spcPts val="95"/>
              </a:spcBef>
              <a:tabLst>
                <a:tab pos="2830830" algn="l"/>
              </a:tabLst>
            </a:pPr>
            <a:r>
              <a:rPr sz="1100" b="1" dirty="0">
                <a:latin typeface="Calibri"/>
                <a:cs typeface="Calibri"/>
              </a:rPr>
              <a:t>SHANNON,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C.E.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AND</a:t>
            </a:r>
            <a:r>
              <a:rPr sz="1100" b="1" spc="-3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WEAVER,</a:t>
            </a:r>
            <a:r>
              <a:rPr sz="1100" b="1" spc="-30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W.</a:t>
            </a:r>
            <a:r>
              <a:rPr sz="1100" b="1" spc="-2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(1949)</a:t>
            </a:r>
            <a:r>
              <a:rPr sz="1100" b="1" dirty="0">
                <a:latin typeface="Calibri"/>
                <a:cs typeface="Calibri"/>
              </a:rPr>
              <a:t>	THE </a:t>
            </a:r>
            <a:r>
              <a:rPr sz="1100" b="1" spc="-10" dirty="0">
                <a:latin typeface="Calibri"/>
                <a:cs typeface="Calibri"/>
              </a:rPr>
              <a:t>MATHATICAL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THEORY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spc="-25" dirty="0">
                <a:latin typeface="Calibri"/>
                <a:cs typeface="Calibri"/>
              </a:rPr>
              <a:t>OF </a:t>
            </a:r>
            <a:r>
              <a:rPr sz="1100" b="1" spc="-10" dirty="0">
                <a:latin typeface="Calibri"/>
                <a:cs typeface="Calibri"/>
              </a:rPr>
              <a:t>COMMUNICATION.URBANA: </a:t>
            </a:r>
            <a:r>
              <a:rPr sz="1100" b="1" dirty="0">
                <a:latin typeface="Calibri"/>
                <a:cs typeface="Calibri"/>
              </a:rPr>
              <a:t>UNIVERSITY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OF</a:t>
            </a:r>
            <a:r>
              <a:rPr sz="1100" b="1" spc="5" dirty="0">
                <a:latin typeface="Calibri"/>
                <a:cs typeface="Calibri"/>
              </a:rPr>
              <a:t> </a:t>
            </a:r>
            <a:r>
              <a:rPr sz="1100" b="1" dirty="0">
                <a:latin typeface="Calibri"/>
                <a:cs typeface="Calibri"/>
              </a:rPr>
              <a:t>ILLINOIS</a:t>
            </a:r>
            <a:r>
              <a:rPr sz="1100" b="1" spc="-5" dirty="0">
                <a:latin typeface="Calibri"/>
                <a:cs typeface="Calibri"/>
              </a:rPr>
              <a:t> </a:t>
            </a:r>
            <a:r>
              <a:rPr sz="1100" b="1" spc="-10" dirty="0">
                <a:latin typeface="Calibri"/>
                <a:cs typeface="Calibri"/>
              </a:rPr>
              <a:t>PRESS.</a:t>
            </a:r>
            <a:endParaRPr sz="1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BFDF361AFF224DB2A2AA7BE42ECFE4" ma:contentTypeVersion="9" ma:contentTypeDescription="Create a new document." ma:contentTypeScope="" ma:versionID="c749f5fca5cb1d4314c899e0bc40b3da">
  <xsd:schema xmlns:xsd="http://www.w3.org/2001/XMLSchema" xmlns:xs="http://www.w3.org/2001/XMLSchema" xmlns:p="http://schemas.microsoft.com/office/2006/metadata/properties" xmlns:ns3="f636c159-2bbe-4861-bce5-863e40c89793" targetNamespace="http://schemas.microsoft.com/office/2006/metadata/properties" ma:root="true" ma:fieldsID="31a9c265fd658e558edd3c5d8c5fb965" ns3:_="">
    <xsd:import namespace="f636c159-2bbe-4861-bce5-863e40c8979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36c159-2bbe-4861-bce5-863e40c8979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636c159-2bbe-4861-bce5-863e40c89793" xsi:nil="true"/>
  </documentManagement>
</p:properties>
</file>

<file path=customXml/itemProps1.xml><?xml version="1.0" encoding="utf-8"?>
<ds:datastoreItem xmlns:ds="http://schemas.openxmlformats.org/officeDocument/2006/customXml" ds:itemID="{21840291-5579-45F9-94A1-877F258045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36c159-2bbe-4861-bce5-863e40c8979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0E243D5-2236-46E0-B25E-311F2327CB3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3633C73-FABB-48B3-BB4E-92D94AE54962}">
  <ds:schemaRefs>
    <ds:schemaRef ds:uri="f636c159-2bbe-4861-bce5-863e40c89793"/>
    <ds:schemaRef ds:uri="http://schemas.microsoft.com/office/2006/documentManagement/types"/>
    <ds:schemaRef ds:uri="http://schemas.openxmlformats.org/package/2006/metadata/core-properties"/>
    <ds:schemaRef ds:uri="http://www.w3.org/XML/1998/namespace"/>
    <ds:schemaRef ds:uri="http://purl.org/dc/elements/1.1/"/>
    <ds:schemaRef ds:uri="http://schemas.microsoft.com/office/2006/metadata/properties"/>
    <ds:schemaRef ds:uri="http://purl.org/dc/dcmitype/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587</Words>
  <Application>Microsoft Office PowerPoint</Application>
  <PresentationFormat>Custom</PresentationFormat>
  <Paragraphs>44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7" baseType="lpstr"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Jose LRojas</dc:creator>
  <cp:lastModifiedBy>FERNANDES Clarita</cp:lastModifiedBy>
  <cp:revision>1</cp:revision>
  <dcterms:created xsi:type="dcterms:W3CDTF">2025-12-13T11:02:42Z</dcterms:created>
  <dcterms:modified xsi:type="dcterms:W3CDTF">2025-12-13T11:03:34Z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2025-12-13T00:00:00Z</vt:filetime>
  </property>
  <property fmtid="{D5CDD505-2E9C-101B-9397-08002B2CF9AE}" pid="3" name="Creator">
    <vt:lpwstr>Microsoft® Word for Microsoft 365</vt:lpwstr>
  </property>
  <property fmtid="{D5CDD505-2E9C-101B-9397-08002B2CF9AE}" pid="4" name="LastSaved">
    <vt:filetime>2025-12-13T00:00:00Z</vt:filetime>
  </property>
  <property fmtid="{D5CDD505-2E9C-101B-9397-08002B2CF9AE}" pid="5" name="Producer">
    <vt:lpwstr>Microsoft® Word for Microsoft 365</vt:lpwstr>
  </property>
  <property fmtid="{D5CDD505-2E9C-101B-9397-08002B2CF9AE}" pid="6" name="ContentTypeId">
    <vt:lpwstr>0x01010078BFDF361AFF224DB2A2AA7BE42ECFE4</vt:lpwstr>
  </property>
</Properties>
</file>