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1"/>
  </p:sldMasterIdLst>
  <p:notesMasterIdLst>
    <p:notesMasterId r:id="rId26"/>
  </p:notesMasterIdLst>
  <p:sldIdLst>
    <p:sldId id="256" r:id="rId2"/>
    <p:sldId id="280" r:id="rId3"/>
    <p:sldId id="269" r:id="rId4"/>
    <p:sldId id="270" r:id="rId5"/>
    <p:sldId id="271" r:id="rId6"/>
    <p:sldId id="274" r:id="rId7"/>
    <p:sldId id="272" r:id="rId8"/>
    <p:sldId id="275" r:id="rId9"/>
    <p:sldId id="276" r:id="rId10"/>
    <p:sldId id="277" r:id="rId11"/>
    <p:sldId id="278" r:id="rId12"/>
    <p:sldId id="279" r:id="rId13"/>
    <p:sldId id="257" r:id="rId14"/>
    <p:sldId id="258" r:id="rId15"/>
    <p:sldId id="259" r:id="rId16"/>
    <p:sldId id="260" r:id="rId17"/>
    <p:sldId id="261" r:id="rId18"/>
    <p:sldId id="262" r:id="rId19"/>
    <p:sldId id="263" r:id="rId20"/>
    <p:sldId id="264" r:id="rId21"/>
    <p:sldId id="265" r:id="rId22"/>
    <p:sldId id="266" r:id="rId23"/>
    <p:sldId id="268" r:id="rId24"/>
    <p:sldId id="267"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0824" autoAdjust="0"/>
  </p:normalViewPr>
  <p:slideViewPr>
    <p:cSldViewPr snapToGrid="0">
      <p:cViewPr varScale="1">
        <p:scale>
          <a:sx n="51" d="100"/>
          <a:sy n="51" d="100"/>
        </p:scale>
        <p:origin x="1256" y="4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84D257-B4B7-4252-ACC0-06A163BE800E}" type="datetimeFigureOut">
              <a:rPr lang="en-US" smtClean="0"/>
              <a:pPr/>
              <a:t>12/18/2022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7954C4-BF3F-41F9-8314-114D31507A8C}" type="slidenum">
              <a:rPr lang="en-US" smtClean="0"/>
              <a:pPr/>
              <a:t>‹#›</a:t>
            </a:fld>
            <a:endParaRPr lang="en-US"/>
          </a:p>
        </p:txBody>
      </p:sp>
    </p:spTree>
    <p:extLst>
      <p:ext uri="{BB962C8B-B14F-4D97-AF65-F5344CB8AC3E}">
        <p14:creationId xmlns:p14="http://schemas.microsoft.com/office/powerpoint/2010/main" val="1422584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947954C4-BF3F-41F9-8314-114D31507A8C}" type="slidenum">
              <a:rPr lang="en-US" smtClean="0"/>
              <a:pPr/>
              <a:t>2</a:t>
            </a:fld>
            <a:endParaRPr lang="en-US"/>
          </a:p>
        </p:txBody>
      </p:sp>
    </p:spTree>
    <p:extLst>
      <p:ext uri="{BB962C8B-B14F-4D97-AF65-F5344CB8AC3E}">
        <p14:creationId xmlns:p14="http://schemas.microsoft.com/office/powerpoint/2010/main" val="22024915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Elaborating  the understanding for the importance of the fundraisers in order to develop the structural growth for the company as well as for the industry. Analysing based on the economic development of the country economy van be highly adhered for the detailed analysis. Understanding the opportunities as well as strength and challenges for the fundraising for the </a:t>
            </a:r>
            <a:r>
              <a:rPr lang="en-GB" sz="1200" kern="1200" dirty="0" err="1">
                <a:solidFill>
                  <a:schemeClr val="tx1"/>
                </a:solidFill>
                <a:latin typeface="+mn-lt"/>
                <a:ea typeface="+mn-ea"/>
                <a:cs typeface="+mn-cs"/>
              </a:rPr>
              <a:t>startup</a:t>
            </a:r>
            <a:r>
              <a:rPr lang="en-GB" sz="1200" kern="1200" dirty="0">
                <a:solidFill>
                  <a:schemeClr val="tx1"/>
                </a:solidFill>
                <a:latin typeface="+mn-lt"/>
                <a:ea typeface="+mn-ea"/>
                <a:cs typeface="+mn-cs"/>
              </a:rPr>
              <a:t> business can be most depictive based on the theoretical underpinning.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7954C4-BF3F-41F9-8314-114D31507A8C}"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Fundraising has been highly efficient in developing the notion towards success of the </a:t>
            </a:r>
            <a:r>
              <a:rPr lang="en-GB" sz="1200" kern="1200" dirty="0" err="1">
                <a:solidFill>
                  <a:schemeClr val="tx1"/>
                </a:solidFill>
                <a:latin typeface="+mn-lt"/>
                <a:ea typeface="+mn-ea"/>
                <a:cs typeface="+mn-cs"/>
              </a:rPr>
              <a:t>startup</a:t>
            </a:r>
            <a:r>
              <a:rPr lang="en-GB" sz="1200" kern="1200" dirty="0">
                <a:solidFill>
                  <a:schemeClr val="tx1"/>
                </a:solidFill>
                <a:latin typeface="+mn-lt"/>
                <a:ea typeface="+mn-ea"/>
                <a:cs typeface="+mn-cs"/>
              </a:rPr>
              <a:t> business. Mitigating the properties of business competitiveness can be highly effective with developed notion of fundraising attributes. Along with this, raising funds within the </a:t>
            </a:r>
            <a:r>
              <a:rPr lang="en-GB" sz="1200" kern="1200" dirty="0" err="1">
                <a:solidFill>
                  <a:schemeClr val="tx1"/>
                </a:solidFill>
                <a:latin typeface="+mn-lt"/>
                <a:ea typeface="+mn-ea"/>
                <a:cs typeface="+mn-cs"/>
              </a:rPr>
              <a:t>startup</a:t>
            </a:r>
            <a:r>
              <a:rPr lang="en-GB" sz="1200" kern="1200" dirty="0">
                <a:solidFill>
                  <a:schemeClr val="tx1"/>
                </a:solidFill>
                <a:latin typeface="+mn-lt"/>
                <a:ea typeface="+mn-ea"/>
                <a:cs typeface="+mn-cs"/>
              </a:rPr>
              <a:t> business can be highly effective ensuring growth in the </a:t>
            </a:r>
            <a:r>
              <a:rPr lang="en-GB" sz="1200" kern="1200" dirty="0" err="1">
                <a:solidFill>
                  <a:schemeClr val="tx1"/>
                </a:solidFill>
                <a:latin typeface="+mn-lt"/>
                <a:ea typeface="+mn-ea"/>
                <a:cs typeface="+mn-cs"/>
              </a:rPr>
              <a:t>startups</a:t>
            </a:r>
            <a:r>
              <a:rPr lang="en-GB" sz="1200" kern="1200" dirty="0">
                <a:solidFill>
                  <a:schemeClr val="tx1"/>
                </a:solidFill>
                <a:latin typeface="+mn-lt"/>
                <a:ea typeface="+mn-ea"/>
                <a:cs typeface="+mn-cs"/>
              </a:rPr>
              <a:t>. Delivering the stage of the growth for the </a:t>
            </a:r>
            <a:r>
              <a:rPr lang="en-GB" sz="1200" kern="1200" dirty="0" err="1">
                <a:solidFill>
                  <a:schemeClr val="tx1"/>
                </a:solidFill>
                <a:latin typeface="+mn-lt"/>
                <a:ea typeface="+mn-ea"/>
                <a:cs typeface="+mn-cs"/>
              </a:rPr>
              <a:t>startup</a:t>
            </a:r>
            <a:r>
              <a:rPr lang="en-GB" sz="1200" kern="1200" dirty="0">
                <a:solidFill>
                  <a:schemeClr val="tx1"/>
                </a:solidFill>
                <a:latin typeface="+mn-lt"/>
                <a:ea typeface="+mn-ea"/>
                <a:cs typeface="+mn-cs"/>
              </a:rPr>
              <a:t> business can be highly impactful in terms of developing attributes for fundraising in terms of </a:t>
            </a:r>
            <a:r>
              <a:rPr lang="en-GB" sz="1200" kern="1200" dirty="0" err="1">
                <a:solidFill>
                  <a:schemeClr val="tx1"/>
                </a:solidFill>
                <a:latin typeface="+mn-lt"/>
                <a:ea typeface="+mn-ea"/>
                <a:cs typeface="+mn-cs"/>
              </a:rPr>
              <a:t>startup</a:t>
            </a:r>
            <a:r>
              <a:rPr lang="en-GB" sz="1200" kern="1200" dirty="0">
                <a:solidFill>
                  <a:schemeClr val="tx1"/>
                </a:solidFill>
                <a:latin typeface="+mn-lt"/>
                <a:ea typeface="+mn-ea"/>
                <a:cs typeface="+mn-cs"/>
              </a:rPr>
              <a:t> business in order to have the notion depending upon the global business measures. </a:t>
            </a:r>
            <a:endParaRPr lang="en-US" dirty="0"/>
          </a:p>
        </p:txBody>
      </p:sp>
      <p:sp>
        <p:nvSpPr>
          <p:cNvPr id="4" name="Slide Number Placeholder 3"/>
          <p:cNvSpPr>
            <a:spLocks noGrp="1"/>
          </p:cNvSpPr>
          <p:nvPr>
            <p:ph type="sldNum" sz="quarter" idx="10"/>
          </p:nvPr>
        </p:nvSpPr>
        <p:spPr/>
        <p:txBody>
          <a:bodyPr/>
          <a:lstStyle/>
          <a:p>
            <a:fld id="{947954C4-BF3F-41F9-8314-114D31507A8C}"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Understanding the segment based on opportunities has been mostly effective depending upon the impact of fundraisers can be highly effective with active fundraisers attributes. Development of the knowledge of business can be highly influential in order to have a highly influential target based on audience and perspectives. Developing the skill and knowledge based on training measures can be highly effective in terms of developing the success for the </a:t>
            </a:r>
            <a:r>
              <a:rPr lang="en-GB" sz="1200" kern="1200" dirty="0" err="1">
                <a:solidFill>
                  <a:schemeClr val="tx1"/>
                </a:solidFill>
                <a:latin typeface="+mn-lt"/>
                <a:ea typeface="+mn-ea"/>
                <a:cs typeface="+mn-cs"/>
              </a:rPr>
              <a:t>startup</a:t>
            </a:r>
            <a:r>
              <a:rPr lang="en-GB" sz="1200" kern="1200" dirty="0">
                <a:solidFill>
                  <a:schemeClr val="tx1"/>
                </a:solidFill>
                <a:latin typeface="+mn-lt"/>
                <a:ea typeface="+mn-ea"/>
                <a:cs typeface="+mn-cs"/>
              </a:rPr>
              <a:t> business. </a:t>
            </a:r>
            <a:endParaRPr lang="en-US" dirty="0"/>
          </a:p>
        </p:txBody>
      </p:sp>
      <p:sp>
        <p:nvSpPr>
          <p:cNvPr id="4" name="Slide Number Placeholder 3"/>
          <p:cNvSpPr>
            <a:spLocks noGrp="1"/>
          </p:cNvSpPr>
          <p:nvPr>
            <p:ph type="sldNum" sz="quarter" idx="10"/>
          </p:nvPr>
        </p:nvSpPr>
        <p:spPr/>
        <p:txBody>
          <a:bodyPr/>
          <a:lstStyle/>
          <a:p>
            <a:fld id="{947954C4-BF3F-41F9-8314-114D31507A8C}"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 Hence, this can be highly effective in stating that fundraisers can be highly influenced by managing the social mission within the business. Also, social innovation has been the top notion in the eye of investors within the </a:t>
            </a:r>
            <a:r>
              <a:rPr lang="en-GB" sz="1200" kern="1200" dirty="0" err="1">
                <a:solidFill>
                  <a:schemeClr val="tx1"/>
                </a:solidFill>
                <a:latin typeface="+mn-lt"/>
                <a:ea typeface="+mn-ea"/>
                <a:cs typeface="+mn-cs"/>
              </a:rPr>
              <a:t>startup</a:t>
            </a:r>
            <a:r>
              <a:rPr lang="en-GB" sz="1200" kern="1200" dirty="0">
                <a:solidFill>
                  <a:schemeClr val="tx1"/>
                </a:solidFill>
                <a:latin typeface="+mn-lt"/>
                <a:ea typeface="+mn-ea"/>
                <a:cs typeface="+mn-cs"/>
              </a:rPr>
              <a:t> business. The </a:t>
            </a:r>
            <a:r>
              <a:rPr lang="en-GB" sz="1200" kern="1200" dirty="0" err="1">
                <a:solidFill>
                  <a:schemeClr val="tx1"/>
                </a:solidFill>
                <a:latin typeface="+mn-lt"/>
                <a:ea typeface="+mn-ea"/>
                <a:cs typeface="+mn-cs"/>
              </a:rPr>
              <a:t>startup</a:t>
            </a:r>
            <a:r>
              <a:rPr lang="en-GB" sz="1200" kern="1200" dirty="0">
                <a:solidFill>
                  <a:schemeClr val="tx1"/>
                </a:solidFill>
                <a:latin typeface="+mn-lt"/>
                <a:ea typeface="+mn-ea"/>
                <a:cs typeface="+mn-cs"/>
              </a:rPr>
              <a:t> scalability can be highly impactful in developing the scenario based on the attributes of potential development of the functional venture for the social mission as well as enhancing the criteria for the business.</a:t>
            </a:r>
            <a:endParaRPr lang="en-US" dirty="0"/>
          </a:p>
        </p:txBody>
      </p:sp>
      <p:sp>
        <p:nvSpPr>
          <p:cNvPr id="4" name="Slide Number Placeholder 3"/>
          <p:cNvSpPr>
            <a:spLocks noGrp="1"/>
          </p:cNvSpPr>
          <p:nvPr>
            <p:ph type="sldNum" sz="quarter" idx="10"/>
          </p:nvPr>
        </p:nvSpPr>
        <p:spPr/>
        <p:txBody>
          <a:bodyPr/>
          <a:lstStyle/>
          <a:p>
            <a:fld id="{947954C4-BF3F-41F9-8314-114D31507A8C}"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Nurturing the entrepreneurial ecosystem in India, with valuing the intellectual property (IP) protection for the </a:t>
            </a:r>
            <a:r>
              <a:rPr lang="en-GB" sz="1200" kern="1200" dirty="0" err="1">
                <a:solidFill>
                  <a:schemeClr val="tx1"/>
                </a:solidFill>
                <a:latin typeface="+mn-lt"/>
                <a:ea typeface="+mn-ea"/>
                <a:cs typeface="+mn-cs"/>
              </a:rPr>
              <a:t>startups</a:t>
            </a:r>
            <a:r>
              <a:rPr lang="en-GB" sz="1200" kern="1200" dirty="0">
                <a:solidFill>
                  <a:schemeClr val="tx1"/>
                </a:solidFill>
                <a:latin typeface="+mn-lt"/>
                <a:ea typeface="+mn-ea"/>
                <a:cs typeface="+mn-cs"/>
              </a:rPr>
              <a:t> can be highly effective and influential for the development of the fundraising attributes in terms of enriching the economy of the country.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7954C4-BF3F-41F9-8314-114D31507A8C}"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a:t>
            </a:r>
            <a:r>
              <a:rPr lang="en-GB" sz="1200" kern="1200" dirty="0" err="1">
                <a:solidFill>
                  <a:schemeClr val="tx1"/>
                </a:solidFill>
                <a:latin typeface="+mn-lt"/>
                <a:ea typeface="+mn-ea"/>
                <a:cs typeface="+mn-cs"/>
              </a:rPr>
              <a:t>startups</a:t>
            </a:r>
            <a:r>
              <a:rPr lang="en-GB" sz="1200" kern="1200" dirty="0">
                <a:solidFill>
                  <a:schemeClr val="tx1"/>
                </a:solidFill>
                <a:latin typeface="+mn-lt"/>
                <a:ea typeface="+mn-ea"/>
                <a:cs typeface="+mn-cs"/>
              </a:rPr>
              <a:t> for the country have been highly effective in order to achieve the industrial revolution within the specific country. Mitigation of the challenges based on the country’s economic pursuits has been greatly effective based on the educational protocol and criteria based attributes. </a:t>
            </a:r>
            <a:endParaRPr lang="en-US" dirty="0"/>
          </a:p>
        </p:txBody>
      </p:sp>
      <p:sp>
        <p:nvSpPr>
          <p:cNvPr id="4" name="Slide Number Placeholder 3"/>
          <p:cNvSpPr>
            <a:spLocks noGrp="1"/>
          </p:cNvSpPr>
          <p:nvPr>
            <p:ph type="sldNum" sz="quarter" idx="10"/>
          </p:nvPr>
        </p:nvSpPr>
        <p:spPr/>
        <p:txBody>
          <a:bodyPr/>
          <a:lstStyle/>
          <a:p>
            <a:fld id="{947954C4-BF3F-41F9-8314-114D31507A8C}"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Developing credentials including effective agile leadership, dynamicity within the business along with individuals, developing business resilience with effective inclusion of the technological innovative capabilities can be highly administered with the view of effective management and attributes. The AHP measures are most effectively developing the notion of the most probable intervention model in reduction of poverty in the developing countries. For instance, this measure can be highly effective in reducing poverty within the economy based on sustainable practices.</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7954C4-BF3F-41F9-8314-114D31507A8C}"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Making effective policies can be highly influential based on the decision making scenario for the developing countries. Hence, developing the block chain technology within the company can be highly influential in order to achieve the highest notion of competitive advantage within the industry. Along with this, achieving the notion of contribution from the fundraiser can be effectively administered based on the economic development.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7954C4-BF3F-41F9-8314-114D31507A8C}"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opportunities for the </a:t>
            </a:r>
            <a:r>
              <a:rPr lang="en-GB" sz="1200" kern="1200" dirty="0" err="1">
                <a:solidFill>
                  <a:schemeClr val="tx1"/>
                </a:solidFill>
                <a:latin typeface="+mn-lt"/>
                <a:ea typeface="+mn-ea"/>
                <a:cs typeface="+mn-cs"/>
              </a:rPr>
              <a:t>startups</a:t>
            </a:r>
            <a:r>
              <a:rPr lang="en-GB" sz="1200" kern="1200" dirty="0">
                <a:solidFill>
                  <a:schemeClr val="tx1"/>
                </a:solidFill>
                <a:latin typeface="+mn-lt"/>
                <a:ea typeface="+mn-ea"/>
                <a:cs typeface="+mn-cs"/>
              </a:rPr>
              <a:t> due to relevant legislative frameworks can be most influential in business functionality. </a:t>
            </a:r>
            <a:endParaRPr lang="en-US" dirty="0"/>
          </a:p>
        </p:txBody>
      </p:sp>
      <p:sp>
        <p:nvSpPr>
          <p:cNvPr id="4" name="Slide Number Placeholder 3"/>
          <p:cNvSpPr>
            <a:spLocks noGrp="1"/>
          </p:cNvSpPr>
          <p:nvPr>
            <p:ph type="sldNum" sz="quarter" idx="10"/>
          </p:nvPr>
        </p:nvSpPr>
        <p:spPr/>
        <p:txBody>
          <a:bodyPr/>
          <a:lstStyle/>
          <a:p>
            <a:fld id="{947954C4-BF3F-41F9-8314-114D31507A8C}"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Fundraising can be highly effective in demonstrating the success measures by enhancing the capital of the business. A company that promotes the philanthropic attributes in connection of the digital technological aspects can be most influential business management within the new industry. </a:t>
            </a:r>
            <a:endParaRPr lang="en-US" dirty="0"/>
          </a:p>
        </p:txBody>
      </p:sp>
      <p:sp>
        <p:nvSpPr>
          <p:cNvPr id="4" name="Slide Number Placeholder 3"/>
          <p:cNvSpPr>
            <a:spLocks noGrp="1"/>
          </p:cNvSpPr>
          <p:nvPr>
            <p:ph type="sldNum" sz="quarter" idx="10"/>
          </p:nvPr>
        </p:nvSpPr>
        <p:spPr/>
        <p:txBody>
          <a:bodyPr/>
          <a:lstStyle/>
          <a:p>
            <a:fld id="{947954C4-BF3F-41F9-8314-114D31507A8C}"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Due to globalisation</a:t>
            </a:r>
            <a:r>
              <a:rPr lang="en-GB" sz="1200" u="sng" dirty="0">
                <a:effectLst/>
                <a:latin typeface="Times New Roman" panose="02020603050405020304" pitchFamily="18" charset="0"/>
                <a:ea typeface="Times New Roman" panose="02020603050405020304" pitchFamily="18" charset="0"/>
              </a:rPr>
              <a:t>,</a:t>
            </a:r>
            <a:r>
              <a:rPr lang="en-GB" sz="1200" dirty="0">
                <a:effectLst/>
                <a:latin typeface="Times New Roman" panose="02020603050405020304" pitchFamily="18" charset="0"/>
                <a:ea typeface="Times New Roman" panose="02020603050405020304" pitchFamily="18" charset="0"/>
              </a:rPr>
              <a:t> several opportunities have come into existence for the startups so that they can raise funds for their business successfully. The opportunities of fundraising have been discussed below:</a:t>
            </a:r>
            <a:endParaRPr lang="en-US" sz="12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47954C4-BF3F-41F9-8314-114D31507A8C}" type="slidenum">
              <a:rPr lang="en-US" smtClean="0"/>
              <a:pPr/>
              <a:t>13</a:t>
            </a:fld>
            <a:endParaRPr lang="en-US"/>
          </a:p>
        </p:txBody>
      </p:sp>
    </p:spTree>
    <p:extLst>
      <p:ext uri="{BB962C8B-B14F-4D97-AF65-F5344CB8AC3E}">
        <p14:creationId xmlns:p14="http://schemas.microsoft.com/office/powerpoint/2010/main" val="5798324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GB" sz="1200" b="1" i="1" dirty="0">
                <a:effectLst/>
                <a:latin typeface="Times New Roman" panose="02020603050405020304" pitchFamily="18" charset="0"/>
                <a:ea typeface="Times New Roman" panose="02020603050405020304" pitchFamily="18" charset="0"/>
              </a:rPr>
              <a:t>Venture Capital Funds:</a:t>
            </a:r>
            <a:endParaRPr lang="en-US" sz="1200" dirty="0">
              <a:effectLst/>
              <a:latin typeface="Arial" panose="020B0604020202020204" pitchFamily="34" charset="0"/>
              <a:ea typeface="Arial" panose="020B0604020202020204" pitchFamily="34" charset="0"/>
            </a:endParaRPr>
          </a:p>
          <a:p>
            <a:r>
              <a:rPr lang="en-GB" sz="1200" dirty="0">
                <a:effectLst/>
                <a:latin typeface="Times New Roman" panose="02020603050405020304" pitchFamily="18" charset="0"/>
                <a:ea typeface="Times New Roman" panose="02020603050405020304" pitchFamily="18" charset="0"/>
              </a:rPr>
              <a:t>Another opportunity for the startups involves Venture Capital which provides them with huge amounts of capital, helping them in growing as well as expanding their business. </a:t>
            </a:r>
            <a:endParaRPr lang="en-US" dirty="0"/>
          </a:p>
          <a:p>
            <a:endParaRPr lang="en-US" dirty="0"/>
          </a:p>
        </p:txBody>
      </p:sp>
      <p:sp>
        <p:nvSpPr>
          <p:cNvPr id="4" name="Slide Number Placeholder 3"/>
          <p:cNvSpPr>
            <a:spLocks noGrp="1"/>
          </p:cNvSpPr>
          <p:nvPr>
            <p:ph type="sldNum" sz="quarter" idx="5"/>
          </p:nvPr>
        </p:nvSpPr>
        <p:spPr/>
        <p:txBody>
          <a:bodyPr/>
          <a:lstStyle/>
          <a:p>
            <a:fld id="{947954C4-BF3F-41F9-8314-114D31507A8C}" type="slidenum">
              <a:rPr lang="en-US" smtClean="0"/>
              <a:pPr/>
              <a:t>14</a:t>
            </a:fld>
            <a:endParaRPr lang="en-US"/>
          </a:p>
        </p:txBody>
      </p:sp>
    </p:spTree>
    <p:extLst>
      <p:ext uri="{BB962C8B-B14F-4D97-AF65-F5344CB8AC3E}">
        <p14:creationId xmlns:p14="http://schemas.microsoft.com/office/powerpoint/2010/main" val="1480558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return, the startups provide the venture capital with equity or equity-linked instruments. In this way, venture capital has fuelled the vision of many entrepreneurs but, these firms might exit if the startups are acquired or release an IPO.</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47954C4-BF3F-41F9-8314-114D31507A8C}" type="slidenum">
              <a:rPr lang="en-US" smtClean="0"/>
              <a:pPr/>
              <a:t>15</a:t>
            </a:fld>
            <a:endParaRPr lang="en-US"/>
          </a:p>
        </p:txBody>
      </p:sp>
    </p:spTree>
    <p:extLst>
      <p:ext uri="{BB962C8B-B14F-4D97-AF65-F5344CB8AC3E}">
        <p14:creationId xmlns:p14="http://schemas.microsoft.com/office/powerpoint/2010/main" val="25957937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In the last year, UK startups have raised nearly 600 million pounds of venture debt which has become one of the biggest opportunities for them.</a:t>
            </a:r>
            <a:endParaRPr lang="en-US" sz="12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47954C4-BF3F-41F9-8314-114D31507A8C}" type="slidenum">
              <a:rPr lang="en-US" smtClean="0"/>
              <a:pPr/>
              <a:t>16</a:t>
            </a:fld>
            <a:endParaRPr lang="en-US"/>
          </a:p>
        </p:txBody>
      </p:sp>
    </p:spTree>
    <p:extLst>
      <p:ext uri="{BB962C8B-B14F-4D97-AF65-F5344CB8AC3E}">
        <p14:creationId xmlns:p14="http://schemas.microsoft.com/office/powerpoint/2010/main" val="28109599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 The most common examples include GSF Accelerator, Google Launchpad Accelerator, Microsoft Accelerator, and Y Combinator for Indian startups.</a:t>
            </a:r>
            <a:r>
              <a:rPr lang="en-GB" sz="1200" b="1" i="1" dirty="0">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In return they get equity stakes which are beneficial for them too. </a:t>
            </a:r>
            <a:endParaRPr lang="en-US" sz="12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47954C4-BF3F-41F9-8314-114D31507A8C}" type="slidenum">
              <a:rPr lang="en-US" smtClean="0"/>
              <a:pPr/>
              <a:t>17</a:t>
            </a:fld>
            <a:endParaRPr lang="en-US"/>
          </a:p>
        </p:txBody>
      </p:sp>
    </p:spTree>
    <p:extLst>
      <p:ext uri="{BB962C8B-B14F-4D97-AF65-F5344CB8AC3E}">
        <p14:creationId xmlns:p14="http://schemas.microsoft.com/office/powerpoint/2010/main" val="3867940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At the time of fundraising, there are certain challenges which the startups face that can hamper their performance by a large extent. The challenges that they face have been identified below:</a:t>
            </a:r>
            <a:endParaRPr lang="en-US" sz="12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47954C4-BF3F-41F9-8314-114D31507A8C}" type="slidenum">
              <a:rPr lang="en-US" smtClean="0"/>
              <a:pPr/>
              <a:t>18</a:t>
            </a:fld>
            <a:endParaRPr lang="en-US"/>
          </a:p>
        </p:txBody>
      </p:sp>
    </p:spTree>
    <p:extLst>
      <p:ext uri="{BB962C8B-B14F-4D97-AF65-F5344CB8AC3E}">
        <p14:creationId xmlns:p14="http://schemas.microsoft.com/office/powerpoint/2010/main" val="29081964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However, startups do not have this facility due to which they are unable to get loans from the bank (Dilworth and </a:t>
            </a:r>
            <a:r>
              <a:rPr lang="en-GB" sz="1200" dirty="0" err="1">
                <a:effectLst/>
                <a:latin typeface="Times New Roman" panose="02020603050405020304" pitchFamily="18" charset="0"/>
                <a:ea typeface="Times New Roman" panose="02020603050405020304" pitchFamily="18" charset="0"/>
              </a:rPr>
              <a:t>Heyns</a:t>
            </a:r>
            <a:r>
              <a:rPr lang="en-GB" sz="1200" dirty="0">
                <a:effectLst/>
                <a:latin typeface="Times New Roman" panose="02020603050405020304" pitchFamily="18" charset="0"/>
                <a:ea typeface="Times New Roman" panose="02020603050405020304" pitchFamily="18" charset="0"/>
              </a:rPr>
              <a:t>, 2020). As a result, </a:t>
            </a:r>
            <a:r>
              <a:rPr lang="en-GB" sz="1200" dirty="0" err="1">
                <a:effectLst/>
                <a:latin typeface="Times New Roman" panose="02020603050405020304" pitchFamily="18" charset="0"/>
                <a:ea typeface="Times New Roman" panose="02020603050405020304" pitchFamily="18" charset="0"/>
              </a:rPr>
              <a:t>startup</a:t>
            </a:r>
            <a:r>
              <a:rPr lang="en-GB" sz="1200" dirty="0">
                <a:effectLst/>
                <a:latin typeface="Times New Roman" panose="02020603050405020304" pitchFamily="18" charset="0"/>
                <a:ea typeface="Times New Roman" panose="02020603050405020304" pitchFamily="18" charset="0"/>
              </a:rPr>
              <a:t> companies have to look for other sources of financing for their business. </a:t>
            </a:r>
            <a:endParaRPr lang="en-US" sz="12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47954C4-BF3F-41F9-8314-114D31507A8C}" type="slidenum">
              <a:rPr lang="en-US" smtClean="0"/>
              <a:pPr/>
              <a:t>19</a:t>
            </a:fld>
            <a:endParaRPr lang="en-US"/>
          </a:p>
        </p:txBody>
      </p:sp>
    </p:spTree>
    <p:extLst>
      <p:ext uri="{BB962C8B-B14F-4D97-AF65-F5344CB8AC3E}">
        <p14:creationId xmlns:p14="http://schemas.microsoft.com/office/powerpoint/2010/main" val="14199982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As a result, startups will always find it difficult to gain the confidence of investors as they have nothing to prove their ability. Companies that are already set up can show their past performance as evidence of future growth (Johan and Zhang, 2021). But this facility is not there for the startups. </a:t>
            </a:r>
            <a:endParaRPr lang="en-US" sz="12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47954C4-BF3F-41F9-8314-114D31507A8C}" type="slidenum">
              <a:rPr lang="en-US" smtClean="0"/>
              <a:pPr/>
              <a:t>20</a:t>
            </a:fld>
            <a:endParaRPr lang="en-US"/>
          </a:p>
        </p:txBody>
      </p:sp>
    </p:spTree>
    <p:extLst>
      <p:ext uri="{BB962C8B-B14F-4D97-AF65-F5344CB8AC3E}">
        <p14:creationId xmlns:p14="http://schemas.microsoft.com/office/powerpoint/2010/main" val="28104044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 However, this is not true in case of the startups and they are required to start from the scratch to be able to fulfil their organizational requirements. Sometimes startups have to face rejections which are very hard to digest or might completely break their morale. </a:t>
            </a:r>
            <a:endParaRPr lang="en-US" sz="12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47954C4-BF3F-41F9-8314-114D31507A8C}" type="slidenum">
              <a:rPr lang="en-US" smtClean="0"/>
              <a:pPr/>
              <a:t>21</a:t>
            </a:fld>
            <a:endParaRPr lang="en-US"/>
          </a:p>
        </p:txBody>
      </p:sp>
    </p:spTree>
    <p:extLst>
      <p:ext uri="{BB962C8B-B14F-4D97-AF65-F5344CB8AC3E}">
        <p14:creationId xmlns:p14="http://schemas.microsoft.com/office/powerpoint/2010/main" val="12724229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All these create a negative impact on the opportunity of funding for the </a:t>
            </a:r>
            <a:r>
              <a:rPr lang="en-GB" sz="1200" dirty="0" err="1">
                <a:effectLst/>
                <a:latin typeface="Times New Roman" panose="02020603050405020304" pitchFamily="18" charset="0"/>
                <a:ea typeface="Times New Roman" panose="02020603050405020304" pitchFamily="18" charset="0"/>
              </a:rPr>
              <a:t>startup</a:t>
            </a:r>
            <a:r>
              <a:rPr lang="en-GB" sz="1200" dirty="0">
                <a:effectLst/>
                <a:latin typeface="Times New Roman" panose="02020603050405020304" pitchFamily="18" charset="0"/>
                <a:ea typeface="Times New Roman" panose="02020603050405020304" pitchFamily="18" charset="0"/>
              </a:rPr>
              <a:t>. Investors would look for a strong business plan which can ensure a huge return in future for them. If this is not the case then the </a:t>
            </a:r>
            <a:r>
              <a:rPr lang="en-GB" sz="1200" dirty="0" err="1">
                <a:effectLst/>
                <a:latin typeface="Times New Roman" panose="02020603050405020304" pitchFamily="18" charset="0"/>
                <a:ea typeface="Times New Roman" panose="02020603050405020304" pitchFamily="18" charset="0"/>
              </a:rPr>
              <a:t>startup</a:t>
            </a:r>
            <a:r>
              <a:rPr lang="en-GB" sz="1200" dirty="0">
                <a:effectLst/>
                <a:latin typeface="Times New Roman" panose="02020603050405020304" pitchFamily="18" charset="0"/>
                <a:ea typeface="Times New Roman" panose="02020603050405020304" pitchFamily="18" charset="0"/>
              </a:rPr>
              <a:t> will fail miserably in gaining their attention. </a:t>
            </a:r>
            <a:endParaRPr lang="en-US" sz="12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47954C4-BF3F-41F9-8314-114D31507A8C}" type="slidenum">
              <a:rPr lang="en-US" smtClean="0"/>
              <a:pPr/>
              <a:t>22</a:t>
            </a:fld>
            <a:endParaRPr lang="en-US"/>
          </a:p>
        </p:txBody>
      </p:sp>
    </p:spTree>
    <p:extLst>
      <p:ext uri="{BB962C8B-B14F-4D97-AF65-F5344CB8AC3E}">
        <p14:creationId xmlns:p14="http://schemas.microsoft.com/office/powerpoint/2010/main" val="11871904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Analysing the challenges in the business based on the fundraising attributes are highly effective with due properties based on the issues of securities and confidence can be highly effective in developing the stress management protocol for the better investment attributes. It has also been seen that the developing countries get most affected by the developed notion of fundraising as well as the better number of the </a:t>
            </a:r>
            <a:r>
              <a:rPr lang="en-GB" sz="1200" kern="1200" dirty="0" err="1">
                <a:solidFill>
                  <a:schemeClr val="tx1"/>
                </a:solidFill>
                <a:latin typeface="+mn-lt"/>
                <a:ea typeface="+mn-ea"/>
                <a:cs typeface="+mn-cs"/>
              </a:rPr>
              <a:t>startup</a:t>
            </a:r>
            <a:r>
              <a:rPr lang="en-GB" sz="1200" kern="1200" dirty="0">
                <a:solidFill>
                  <a:schemeClr val="tx1"/>
                </a:solidFill>
                <a:latin typeface="+mn-lt"/>
                <a:ea typeface="+mn-ea"/>
                <a:cs typeface="+mn-cs"/>
              </a:rPr>
              <a:t> business. Enhanced numbers of the </a:t>
            </a:r>
            <a:r>
              <a:rPr lang="en-GB" sz="1200" kern="1200" dirty="0" err="1">
                <a:solidFill>
                  <a:schemeClr val="tx1"/>
                </a:solidFill>
                <a:latin typeface="+mn-lt"/>
                <a:ea typeface="+mn-ea"/>
                <a:cs typeface="+mn-cs"/>
              </a:rPr>
              <a:t>startup</a:t>
            </a:r>
            <a:r>
              <a:rPr lang="en-GB" sz="1200" kern="1200" dirty="0">
                <a:solidFill>
                  <a:schemeClr val="tx1"/>
                </a:solidFill>
                <a:latin typeface="+mn-lt"/>
                <a:ea typeface="+mn-ea"/>
                <a:cs typeface="+mn-cs"/>
              </a:rPr>
              <a:t> business can be mostly effective in developing the instances of the economic pursuits for the country. Along with this, a wide range of opportunities can be provided based on </a:t>
            </a:r>
            <a:r>
              <a:rPr lang="en-GB" sz="1200" kern="1200" dirty="0" err="1">
                <a:solidFill>
                  <a:schemeClr val="tx1"/>
                </a:solidFill>
                <a:latin typeface="+mn-lt"/>
                <a:ea typeface="+mn-ea"/>
                <a:cs typeface="+mn-cs"/>
              </a:rPr>
              <a:t>startup</a:t>
            </a:r>
            <a:r>
              <a:rPr lang="en-GB" sz="1200" kern="1200" dirty="0">
                <a:solidFill>
                  <a:schemeClr val="tx1"/>
                </a:solidFill>
                <a:latin typeface="+mn-lt"/>
                <a:ea typeface="+mn-ea"/>
                <a:cs typeface="+mn-cs"/>
              </a:rPr>
              <a:t> business along with fundraising attributes.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7954C4-BF3F-41F9-8314-114D31507A8C}" type="slidenum">
              <a:rPr lang="en-US" smtClean="0"/>
              <a:pPr/>
              <a:t>23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D89AC64-7D25-4993-804D-CE5803A9A355}" type="datetimeFigureOut">
              <a:rPr lang="en-US" smtClean="0"/>
              <a:pPr/>
              <a:t>12/18/2022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90F5D-F9F8-486F-BF18-2EE87A3A612E}" type="slidenum">
              <a:rPr lang="en-US" smtClean="0"/>
              <a:pPr/>
              <a:t>‹#›</a:t>
            </a:fld>
            <a:endParaRPr lang="en-US"/>
          </a:p>
        </p:txBody>
      </p:sp>
    </p:spTree>
    <p:extLst>
      <p:ext uri="{BB962C8B-B14F-4D97-AF65-F5344CB8AC3E}">
        <p14:creationId xmlns:p14="http://schemas.microsoft.com/office/powerpoint/2010/main" val="4083842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89AC64-7D25-4993-804D-CE5803A9A355}" type="datetimeFigureOut">
              <a:rPr lang="en-US" smtClean="0"/>
              <a:pPr/>
              <a:t>12/18/2022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90F5D-F9F8-486F-BF18-2EE87A3A612E}" type="slidenum">
              <a:rPr lang="en-US" smtClean="0"/>
              <a:pPr/>
              <a:t>‹#›</a:t>
            </a:fld>
            <a:endParaRPr lang="en-US"/>
          </a:p>
        </p:txBody>
      </p:sp>
    </p:spTree>
    <p:extLst>
      <p:ext uri="{BB962C8B-B14F-4D97-AF65-F5344CB8AC3E}">
        <p14:creationId xmlns:p14="http://schemas.microsoft.com/office/powerpoint/2010/main" val="583487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89AC64-7D25-4993-804D-CE5803A9A355}" type="datetimeFigureOut">
              <a:rPr lang="en-US" smtClean="0"/>
              <a:pPr/>
              <a:t>12/18/2022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90F5D-F9F8-486F-BF18-2EE87A3A612E}" type="slidenum">
              <a:rPr lang="en-US" smtClean="0"/>
              <a:pPr/>
              <a:t>‹#›</a:t>
            </a:fld>
            <a:endParaRPr lang="en-US"/>
          </a:p>
        </p:txBody>
      </p:sp>
    </p:spTree>
    <p:extLst>
      <p:ext uri="{BB962C8B-B14F-4D97-AF65-F5344CB8AC3E}">
        <p14:creationId xmlns:p14="http://schemas.microsoft.com/office/powerpoint/2010/main" val="846326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D89AC64-7D25-4993-804D-CE5803A9A355}" type="datetimeFigureOut">
              <a:rPr lang="en-US" smtClean="0"/>
              <a:pPr/>
              <a:t>12/18/2022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890F5D-F9F8-486F-BF18-2EE87A3A612E}" type="slidenum">
              <a:rPr lang="en-US" smtClean="0"/>
              <a:pPr/>
              <a:t>‹#›</a:t>
            </a:fld>
            <a:endParaRPr lang="en-US"/>
          </a:p>
        </p:txBody>
      </p:sp>
    </p:spTree>
    <p:extLst>
      <p:ext uri="{BB962C8B-B14F-4D97-AF65-F5344CB8AC3E}">
        <p14:creationId xmlns:p14="http://schemas.microsoft.com/office/powerpoint/2010/main" val="5420256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D89AC64-7D25-4993-804D-CE5803A9A355}" type="datetimeFigureOut">
              <a:rPr lang="en-US" smtClean="0"/>
              <a:pPr/>
              <a:t>12/18/2022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F890F5D-F9F8-486F-BF18-2EE87A3A612E}" type="slidenum">
              <a:rPr lang="en-US" smtClean="0"/>
              <a:pPr/>
              <a:t>‹#›</a:t>
            </a:fld>
            <a:endParaRPr lang="en-US"/>
          </a:p>
        </p:txBody>
      </p:sp>
    </p:spTree>
    <p:extLst>
      <p:ext uri="{BB962C8B-B14F-4D97-AF65-F5344CB8AC3E}">
        <p14:creationId xmlns:p14="http://schemas.microsoft.com/office/powerpoint/2010/main" val="1894858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D89AC64-7D25-4993-804D-CE5803A9A355}" type="datetimeFigureOut">
              <a:rPr lang="en-US" smtClean="0"/>
              <a:pPr/>
              <a:t>12/18/2022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F890F5D-F9F8-486F-BF18-2EE87A3A612E}" type="slidenum">
              <a:rPr lang="en-US" smtClean="0"/>
              <a:pPr/>
              <a:t>‹#›</a:t>
            </a:fld>
            <a:endParaRPr lang="en-US"/>
          </a:p>
        </p:txBody>
      </p:sp>
    </p:spTree>
    <p:extLst>
      <p:ext uri="{BB962C8B-B14F-4D97-AF65-F5344CB8AC3E}">
        <p14:creationId xmlns:p14="http://schemas.microsoft.com/office/powerpoint/2010/main" val="4186307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89AC64-7D25-4993-804D-CE5803A9A355}" type="datetimeFigureOut">
              <a:rPr lang="en-US" smtClean="0"/>
              <a:pPr/>
              <a:t>12/18/2022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F890F5D-F9F8-486F-BF18-2EE87A3A612E}" type="slidenum">
              <a:rPr lang="en-US" smtClean="0"/>
              <a:pPr/>
              <a:t>‹#›</a:t>
            </a:fld>
            <a:endParaRPr lang="en-US"/>
          </a:p>
        </p:txBody>
      </p:sp>
    </p:spTree>
    <p:extLst>
      <p:ext uri="{BB962C8B-B14F-4D97-AF65-F5344CB8AC3E}">
        <p14:creationId xmlns:p14="http://schemas.microsoft.com/office/powerpoint/2010/main" val="1742902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D89AC64-7D25-4993-804D-CE5803A9A355}" type="datetimeFigureOut">
              <a:rPr lang="en-US" smtClean="0"/>
              <a:pPr/>
              <a:t>12/18/2022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890F5D-F9F8-486F-BF18-2EE87A3A612E}" type="slidenum">
              <a:rPr lang="en-US" smtClean="0"/>
              <a:pPr/>
              <a:t>‹#›</a:t>
            </a:fld>
            <a:endParaRPr lang="en-US"/>
          </a:p>
        </p:txBody>
      </p:sp>
    </p:spTree>
    <p:extLst>
      <p:ext uri="{BB962C8B-B14F-4D97-AF65-F5344CB8AC3E}">
        <p14:creationId xmlns:p14="http://schemas.microsoft.com/office/powerpoint/2010/main" val="2881985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89AC64-7D25-4993-804D-CE5803A9A355}" type="datetimeFigureOut">
              <a:rPr lang="en-US" smtClean="0"/>
              <a:pPr/>
              <a:t>12/18/2022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890F5D-F9F8-486F-BF18-2EE87A3A612E}" type="slidenum">
              <a:rPr lang="en-US" smtClean="0"/>
              <a:pPr/>
              <a:t>‹#›</a:t>
            </a:fld>
            <a:endParaRPr lang="en-US"/>
          </a:p>
        </p:txBody>
      </p:sp>
    </p:spTree>
    <p:extLst>
      <p:ext uri="{BB962C8B-B14F-4D97-AF65-F5344CB8AC3E}">
        <p14:creationId xmlns:p14="http://schemas.microsoft.com/office/powerpoint/2010/main" val="4140816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89AC64-7D25-4993-804D-CE5803A9A355}" type="datetimeFigureOut">
              <a:rPr lang="en-US" smtClean="0"/>
              <a:pPr/>
              <a:t>12/18/2022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90F5D-F9F8-486F-BF18-2EE87A3A612E}" type="slidenum">
              <a:rPr lang="en-US" smtClean="0"/>
              <a:pPr/>
              <a:t>‹#›</a:t>
            </a:fld>
            <a:endParaRPr lang="en-US"/>
          </a:p>
        </p:txBody>
      </p:sp>
    </p:spTree>
    <p:extLst>
      <p:ext uri="{BB962C8B-B14F-4D97-AF65-F5344CB8AC3E}">
        <p14:creationId xmlns:p14="http://schemas.microsoft.com/office/powerpoint/2010/main" val="3580344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89AC64-7D25-4993-804D-CE5803A9A355}" type="datetimeFigureOut">
              <a:rPr lang="en-US" smtClean="0"/>
              <a:pPr/>
              <a:t>12/18/2022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90F5D-F9F8-486F-BF18-2EE87A3A612E}"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371980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89AC64-7D25-4993-804D-CE5803A9A355}" type="datetimeFigureOut">
              <a:rPr lang="en-US" smtClean="0"/>
              <a:pPr/>
              <a:t>12/18/2022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90F5D-F9F8-486F-BF18-2EE87A3A612E}" type="slidenum">
              <a:rPr lang="en-US" smtClean="0"/>
              <a:pPr/>
              <a:t>‹#›</a:t>
            </a:fld>
            <a:endParaRPr lang="en-US"/>
          </a:p>
        </p:txBody>
      </p:sp>
    </p:spTree>
    <p:extLst>
      <p:ext uri="{BB962C8B-B14F-4D97-AF65-F5344CB8AC3E}">
        <p14:creationId xmlns:p14="http://schemas.microsoft.com/office/powerpoint/2010/main" val="30119592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89AC64-7D25-4993-804D-CE5803A9A355}" type="datetimeFigureOut">
              <a:rPr lang="en-US" smtClean="0"/>
              <a:pPr/>
              <a:t>12/18/2022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90F5D-F9F8-486F-BF18-2EE87A3A612E}"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177855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89AC64-7D25-4993-804D-CE5803A9A355}" type="datetimeFigureOut">
              <a:rPr lang="en-US" smtClean="0"/>
              <a:pPr/>
              <a:t>12/18/2022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90F5D-F9F8-486F-BF18-2EE87A3A612E}" type="slidenum">
              <a:rPr lang="en-US" smtClean="0"/>
              <a:pPr/>
              <a:t>‹#›</a:t>
            </a:fld>
            <a:endParaRPr lang="en-US"/>
          </a:p>
        </p:txBody>
      </p:sp>
    </p:spTree>
    <p:extLst>
      <p:ext uri="{BB962C8B-B14F-4D97-AF65-F5344CB8AC3E}">
        <p14:creationId xmlns:p14="http://schemas.microsoft.com/office/powerpoint/2010/main" val="25129686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89AC64-7D25-4993-804D-CE5803A9A355}" type="datetimeFigureOut">
              <a:rPr lang="en-US" smtClean="0"/>
              <a:pPr/>
              <a:t>12/18/2022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90F5D-F9F8-486F-BF18-2EE87A3A612E}" type="slidenum">
              <a:rPr lang="en-US" smtClean="0"/>
              <a:pPr/>
              <a:t>‹#›</a:t>
            </a:fld>
            <a:endParaRPr lang="en-US"/>
          </a:p>
        </p:txBody>
      </p:sp>
    </p:spTree>
    <p:extLst>
      <p:ext uri="{BB962C8B-B14F-4D97-AF65-F5344CB8AC3E}">
        <p14:creationId xmlns:p14="http://schemas.microsoft.com/office/powerpoint/2010/main" val="13929111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89AC64-7D25-4993-804D-CE5803A9A355}" type="datetimeFigureOut">
              <a:rPr lang="en-US" smtClean="0"/>
              <a:pPr/>
              <a:t>12/18/2022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90F5D-F9F8-486F-BF18-2EE87A3A612E}" type="slidenum">
              <a:rPr lang="en-US" smtClean="0"/>
              <a:pPr/>
              <a:t>‹#›</a:t>
            </a:fld>
            <a:endParaRPr lang="en-US"/>
          </a:p>
        </p:txBody>
      </p:sp>
    </p:spTree>
    <p:extLst>
      <p:ext uri="{BB962C8B-B14F-4D97-AF65-F5344CB8AC3E}">
        <p14:creationId xmlns:p14="http://schemas.microsoft.com/office/powerpoint/2010/main" val="193705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D89AC64-7D25-4993-804D-CE5803A9A355}" type="datetimeFigureOut">
              <a:rPr lang="en-US" smtClean="0"/>
              <a:pPr/>
              <a:t>12/18/2022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F890F5D-F9F8-486F-BF18-2EE87A3A612E}" type="slidenum">
              <a:rPr lang="en-US" smtClean="0"/>
              <a:pPr/>
              <a:t>‹#›</a:t>
            </a:fld>
            <a:endParaRPr lang="en-US"/>
          </a:p>
        </p:txBody>
      </p:sp>
    </p:spTree>
    <p:extLst>
      <p:ext uri="{BB962C8B-B14F-4D97-AF65-F5344CB8AC3E}">
        <p14:creationId xmlns:p14="http://schemas.microsoft.com/office/powerpoint/2010/main" val="20366603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B8945-0B41-C838-DFCD-C05A13B5F5D6}"/>
              </a:ext>
            </a:extLst>
          </p:cNvPr>
          <p:cNvSpPr>
            <a:spLocks noGrp="1"/>
          </p:cNvSpPr>
          <p:nvPr>
            <p:ph type="ctrTitle"/>
          </p:nvPr>
        </p:nvSpPr>
        <p:spPr/>
        <p:txBody>
          <a:bodyPr/>
          <a:lstStyle/>
          <a:p>
            <a:pPr algn="ctr">
              <a:lnSpc>
                <a:spcPct val="150000"/>
              </a:lnSpc>
            </a:pPr>
            <a:r>
              <a:rPr lang="en-GB" sz="4000" b="1" dirty="0">
                <a:latin typeface="Times New Roman" pitchFamily="18" charset="0"/>
                <a:cs typeface="Times New Roman" pitchFamily="18" charset="0"/>
              </a:rPr>
              <a:t>ASSESSMENT 2 :</a:t>
            </a:r>
            <a:r>
              <a:rPr lang="en-US" sz="4000" b="1" dirty="0">
                <a:latin typeface="Times New Roman" pitchFamily="18" charset="0"/>
                <a:cs typeface="Times New Roman" pitchFamily="18" charset="0"/>
              </a:rPr>
              <a:t> FUND RAISING FOR START-UPS – CHALLENGES AND OPPORTUNITIES</a:t>
            </a:r>
            <a:endParaRPr lang="en-US" sz="4000" dirty="0">
              <a:latin typeface="Times New Roman" pitchFamily="18" charset="0"/>
              <a:cs typeface="Times New Roman" pitchFamily="18" charset="0"/>
            </a:endParaRPr>
          </a:p>
        </p:txBody>
      </p:sp>
    </p:spTree>
    <p:extLst>
      <p:ext uri="{BB962C8B-B14F-4D97-AF65-F5344CB8AC3E}">
        <p14:creationId xmlns:p14="http://schemas.microsoft.com/office/powerpoint/2010/main" val="3581550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96CA92-B6DD-6D5E-299F-64DE9428282F}"/>
              </a:ext>
            </a:extLst>
          </p:cNvPr>
          <p:cNvSpPr>
            <a:spLocks noGrp="1"/>
          </p:cNvSpPr>
          <p:nvPr>
            <p:ph idx="1"/>
          </p:nvPr>
        </p:nvSpPr>
        <p:spPr>
          <a:xfrm>
            <a:off x="677334" y="2160590"/>
            <a:ext cx="8596668" cy="1785110"/>
          </a:xfrm>
        </p:spPr>
        <p:txBody>
          <a:bodyPr>
            <a:normAutofit/>
          </a:bodyPr>
          <a:lstStyle/>
          <a:p>
            <a:r>
              <a:rPr lang="en-IN" sz="2000" dirty="0"/>
              <a:t>SUBMITTED BY:</a:t>
            </a:r>
          </a:p>
          <a:p>
            <a:pPr lvl="4"/>
            <a:r>
              <a:rPr lang="en-IN" sz="2000" dirty="0"/>
              <a:t> SHAHAM HUSSAIN 2130307</a:t>
            </a:r>
          </a:p>
          <a:p>
            <a:pPr lvl="4"/>
            <a:r>
              <a:rPr lang="en-IN" sz="2000" dirty="0"/>
              <a:t>SHUHAIB AKKALATH  2131583</a:t>
            </a:r>
          </a:p>
          <a:p>
            <a:pPr lvl="4"/>
            <a:r>
              <a:rPr lang="en-IN" sz="2000" dirty="0"/>
              <a:t>SHANAVAS PARAMBAN 2128680</a:t>
            </a:r>
          </a:p>
        </p:txBody>
      </p:sp>
      <p:sp>
        <p:nvSpPr>
          <p:cNvPr id="4" name="TextBox 3">
            <a:extLst>
              <a:ext uri="{FF2B5EF4-FFF2-40B4-BE49-F238E27FC236}">
                <a16:creationId xmlns:a16="http://schemas.microsoft.com/office/drawing/2014/main" id="{E4813079-35A8-970D-133A-6233A0D6418D}"/>
              </a:ext>
            </a:extLst>
          </p:cNvPr>
          <p:cNvSpPr txBox="1"/>
          <p:nvPr/>
        </p:nvSpPr>
        <p:spPr>
          <a:xfrm>
            <a:off x="438411" y="4972832"/>
            <a:ext cx="9081370" cy="923330"/>
          </a:xfrm>
          <a:prstGeom prst="rect">
            <a:avLst/>
          </a:prstGeom>
          <a:noFill/>
        </p:spPr>
        <p:txBody>
          <a:bodyPr wrap="square" rtlCol="0">
            <a:spAutoFit/>
          </a:bodyPr>
          <a:lstStyle/>
          <a:p>
            <a:r>
              <a:rPr lang="en-IN" dirty="0"/>
              <a:t>SUBMITTED TO : </a:t>
            </a:r>
          </a:p>
          <a:p>
            <a:r>
              <a:rPr lang="en-IN" dirty="0"/>
              <a:t>				ISAIAH OINO</a:t>
            </a:r>
          </a:p>
          <a:p>
            <a:endParaRPr lang="en-IN" dirty="0"/>
          </a:p>
        </p:txBody>
      </p:sp>
    </p:spTree>
    <p:extLst>
      <p:ext uri="{BB962C8B-B14F-4D97-AF65-F5344CB8AC3E}">
        <p14:creationId xmlns:p14="http://schemas.microsoft.com/office/powerpoint/2010/main" val="4016718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0" marR="0" algn="ctr">
              <a:lnSpc>
                <a:spcPct val="150000"/>
              </a:lnSpc>
              <a:spcBef>
                <a:spcPts val="1200"/>
              </a:spcBef>
              <a:spcAft>
                <a:spcPts val="1200"/>
              </a:spcAft>
            </a:pPr>
            <a:r>
              <a:rPr lang="en-GB" b="1" kern="0" dirty="0">
                <a:latin typeface="Times New Roman"/>
                <a:ea typeface="Times New Roman"/>
              </a:rPr>
              <a:t>Introduction </a:t>
            </a:r>
            <a:endParaRPr lang="en-US" dirty="0"/>
          </a:p>
        </p:txBody>
      </p:sp>
      <p:sp>
        <p:nvSpPr>
          <p:cNvPr id="3" name="Content Placeholder 2"/>
          <p:cNvSpPr>
            <a:spLocks noGrp="1"/>
          </p:cNvSpPr>
          <p:nvPr>
            <p:ph idx="1"/>
          </p:nvPr>
        </p:nvSpPr>
        <p:spPr/>
        <p:txBody>
          <a:bodyPr/>
          <a:lstStyle/>
          <a:p>
            <a:pPr algn="just">
              <a:lnSpc>
                <a:spcPct val="200000"/>
              </a:lnSpc>
            </a:pPr>
            <a:r>
              <a:rPr lang="en-GB" dirty="0">
                <a:latin typeface="Times New Roman" pitchFamily="18" charset="0"/>
                <a:cs typeface="Times New Roman" pitchFamily="18" charset="0"/>
              </a:rPr>
              <a:t>The fundraisers are the pillars for the developing a business channels which has been highly effective in developing the notion for the organisational persistence. </a:t>
            </a:r>
          </a:p>
          <a:p>
            <a:pPr algn="just">
              <a:lnSpc>
                <a:spcPct val="200000"/>
              </a:lnSpc>
            </a:pPr>
            <a:r>
              <a:rPr lang="en-GB" dirty="0">
                <a:latin typeface="Times New Roman" pitchFamily="18" charset="0"/>
                <a:cs typeface="Times New Roman" pitchFamily="18" charset="0"/>
              </a:rPr>
              <a:t>Sequentially, the </a:t>
            </a:r>
            <a:r>
              <a:rPr lang="en-GB" dirty="0" err="1">
                <a:latin typeface="Times New Roman" pitchFamily="18" charset="0"/>
                <a:cs typeface="Times New Roman" pitchFamily="18" charset="0"/>
              </a:rPr>
              <a:t>startups</a:t>
            </a:r>
            <a:r>
              <a:rPr lang="en-GB" dirty="0">
                <a:latin typeface="Times New Roman" pitchFamily="18" charset="0"/>
                <a:cs typeface="Times New Roman" pitchFamily="18" charset="0"/>
              </a:rPr>
              <a:t> are the most effectively managing the organisational scenario in developing the business for the better future and attributes. </a:t>
            </a:r>
          </a:p>
          <a:p>
            <a:pPr algn="just">
              <a:lnSpc>
                <a:spcPct val="200000"/>
              </a:lnSpc>
            </a:pPr>
            <a:r>
              <a:rPr lang="en-GB" dirty="0">
                <a:latin typeface="Times New Roman" pitchFamily="18" charset="0"/>
                <a:cs typeface="Times New Roman" pitchFamily="18" charset="0"/>
              </a:rPr>
              <a:t>Managing as well as promoting the dynamic business attributes can be highly efficient in further business endeavour.</a:t>
            </a:r>
            <a:endParaRPr lang="en-US"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0" marR="0">
              <a:lnSpc>
                <a:spcPct val="150000"/>
              </a:lnSpc>
              <a:spcBef>
                <a:spcPts val="1200"/>
              </a:spcBef>
              <a:spcAft>
                <a:spcPts val="1200"/>
              </a:spcAft>
            </a:pPr>
            <a:r>
              <a:rPr lang="en-GB" b="1" kern="0" dirty="0">
                <a:latin typeface="Times New Roman"/>
                <a:ea typeface="Times New Roman"/>
              </a:rPr>
              <a:t>Importance of fundraising for the </a:t>
            </a:r>
            <a:r>
              <a:rPr lang="en-GB" b="1" kern="0" dirty="0" err="1">
                <a:latin typeface="Times New Roman"/>
                <a:ea typeface="Times New Roman"/>
              </a:rPr>
              <a:t>startups</a:t>
            </a:r>
            <a:r>
              <a:rPr lang="en-GB" b="1" kern="0" dirty="0">
                <a:latin typeface="Times New Roman"/>
                <a:ea typeface="Times New Roman"/>
              </a:rPr>
              <a:t> </a:t>
            </a:r>
            <a:endParaRPr lang="en-US" dirty="0"/>
          </a:p>
        </p:txBody>
      </p:sp>
      <p:sp>
        <p:nvSpPr>
          <p:cNvPr id="3" name="Content Placeholder 2"/>
          <p:cNvSpPr>
            <a:spLocks noGrp="1"/>
          </p:cNvSpPr>
          <p:nvPr>
            <p:ph idx="1"/>
          </p:nvPr>
        </p:nvSpPr>
        <p:spPr>
          <a:xfrm>
            <a:off x="677334" y="2160589"/>
            <a:ext cx="5674480" cy="3880773"/>
          </a:xfrm>
        </p:spPr>
        <p:txBody>
          <a:bodyPr>
            <a:normAutofit/>
          </a:bodyPr>
          <a:lstStyle/>
          <a:p>
            <a:pPr algn="just">
              <a:lnSpc>
                <a:spcPct val="150000"/>
              </a:lnSpc>
            </a:pPr>
            <a:r>
              <a:rPr lang="en-GB" dirty="0" err="1">
                <a:latin typeface="Times New Roman" pitchFamily="18" charset="0"/>
                <a:cs typeface="Times New Roman" pitchFamily="18" charset="0"/>
              </a:rPr>
              <a:t>Gastaud</a:t>
            </a:r>
            <a:r>
              <a:rPr lang="en-GB" dirty="0">
                <a:latin typeface="Times New Roman" pitchFamily="18" charset="0"/>
                <a:cs typeface="Times New Roman" pitchFamily="18" charset="0"/>
              </a:rPr>
              <a:t> </a:t>
            </a:r>
            <a:r>
              <a:rPr lang="en-US" i="1" dirty="0">
                <a:latin typeface="Times New Roman" pitchFamily="18" charset="0"/>
                <a:cs typeface="Times New Roman" pitchFamily="18" charset="0"/>
              </a:rPr>
              <a:t>et al</a:t>
            </a:r>
            <a:r>
              <a:rPr lang="en-US" dirty="0">
                <a:latin typeface="Times New Roman" pitchFamily="18" charset="0"/>
                <a:cs typeface="Times New Roman" pitchFamily="18" charset="0"/>
              </a:rPr>
              <a:t>. (2019), positions of the stakeholders of the business can be effectively managed with attributes of the stakeholder engagement can be highly influential in the notion of raising the funds for the startup businesses.</a:t>
            </a:r>
          </a:p>
          <a:p>
            <a:pPr algn="just">
              <a:lnSpc>
                <a:spcPct val="150000"/>
              </a:lnSpc>
            </a:pPr>
            <a:r>
              <a:rPr lang="en-GB" dirty="0">
                <a:latin typeface="Times New Roman" pitchFamily="18" charset="0"/>
                <a:cs typeface="Times New Roman" pitchFamily="18" charset="0"/>
              </a:rPr>
              <a:t>As per the example of success factor for the oil industry in Bahrain, which was initially a </a:t>
            </a:r>
            <a:r>
              <a:rPr lang="en-GB" dirty="0" err="1">
                <a:latin typeface="Times New Roman" pitchFamily="18" charset="0"/>
                <a:cs typeface="Times New Roman" pitchFamily="18" charset="0"/>
              </a:rPr>
              <a:t>startup</a:t>
            </a:r>
            <a:r>
              <a:rPr lang="en-GB" dirty="0">
                <a:latin typeface="Times New Roman" pitchFamily="18" charset="0"/>
                <a:cs typeface="Times New Roman" pitchFamily="18" charset="0"/>
              </a:rPr>
              <a:t> business can be well maintained based on the aspect of diversified economic pursuits (Al </a:t>
            </a:r>
            <a:r>
              <a:rPr lang="en-GB" dirty="0" err="1">
                <a:latin typeface="Times New Roman" pitchFamily="18" charset="0"/>
                <a:cs typeface="Times New Roman" pitchFamily="18" charset="0"/>
              </a:rPr>
              <a:t>Sahaf</a:t>
            </a:r>
            <a:r>
              <a:rPr lang="en-GB" dirty="0">
                <a:latin typeface="Times New Roman" pitchFamily="18" charset="0"/>
                <a:cs typeface="Times New Roman" pitchFamily="18" charset="0"/>
              </a:rPr>
              <a:t> and Al </a:t>
            </a:r>
            <a:r>
              <a:rPr lang="en-GB" dirty="0" err="1">
                <a:latin typeface="Times New Roman" pitchFamily="18" charset="0"/>
                <a:cs typeface="Times New Roman" pitchFamily="18" charset="0"/>
              </a:rPr>
              <a:t>Tahoo</a:t>
            </a:r>
            <a:r>
              <a:rPr lang="en-GB" dirty="0">
                <a:latin typeface="Times New Roman" pitchFamily="18" charset="0"/>
                <a:cs typeface="Times New Roman" pitchFamily="18" charset="0"/>
              </a:rPr>
              <a:t>, 2021).</a:t>
            </a:r>
            <a:endParaRPr lang="en-US" dirty="0">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0" marR="0">
              <a:lnSpc>
                <a:spcPct val="150000"/>
              </a:lnSpc>
              <a:spcBef>
                <a:spcPts val="1200"/>
              </a:spcBef>
              <a:spcAft>
                <a:spcPts val="1200"/>
              </a:spcAft>
            </a:pPr>
            <a:r>
              <a:rPr lang="en-GB" b="1" kern="0" dirty="0">
                <a:latin typeface="Times New Roman"/>
                <a:ea typeface="Times New Roman"/>
              </a:rPr>
              <a:t>Importance of fundraising for the </a:t>
            </a:r>
            <a:r>
              <a:rPr lang="en-GB" b="1" kern="0" dirty="0" err="1">
                <a:latin typeface="Times New Roman"/>
                <a:ea typeface="Times New Roman"/>
              </a:rPr>
              <a:t>startups</a:t>
            </a:r>
            <a:r>
              <a:rPr lang="en-GB" b="1" kern="0" dirty="0">
                <a:latin typeface="Times New Roman"/>
                <a:ea typeface="Times New Roman"/>
              </a:rPr>
              <a:t> </a:t>
            </a:r>
            <a:endParaRPr lang="en-US" dirty="0"/>
          </a:p>
        </p:txBody>
      </p:sp>
      <p:sp>
        <p:nvSpPr>
          <p:cNvPr id="3" name="Content Placeholder 2"/>
          <p:cNvSpPr>
            <a:spLocks noGrp="1"/>
          </p:cNvSpPr>
          <p:nvPr>
            <p:ph idx="1"/>
          </p:nvPr>
        </p:nvSpPr>
        <p:spPr>
          <a:xfrm>
            <a:off x="677334" y="2160589"/>
            <a:ext cx="4678437" cy="3880773"/>
          </a:xfrm>
        </p:spPr>
        <p:txBody>
          <a:bodyPr/>
          <a:lstStyle/>
          <a:p>
            <a:pPr algn="just">
              <a:lnSpc>
                <a:spcPct val="150000"/>
              </a:lnSpc>
            </a:pPr>
            <a:r>
              <a:rPr lang="en-GB" dirty="0">
                <a:latin typeface="Times New Roman" pitchFamily="18" charset="0"/>
                <a:cs typeface="Times New Roman" pitchFamily="18" charset="0"/>
              </a:rPr>
              <a:t>The country has rapid industrial development which has been highly influential based on the perspectives of economic diversification depending on factors such as variables; experience, knowledge, fund-raising, and partnerships. The founders of the </a:t>
            </a:r>
            <a:r>
              <a:rPr lang="en-GB" dirty="0" err="1">
                <a:latin typeface="Times New Roman" pitchFamily="18" charset="0"/>
                <a:cs typeface="Times New Roman" pitchFamily="18" charset="0"/>
              </a:rPr>
              <a:t>startup</a:t>
            </a:r>
            <a:r>
              <a:rPr lang="en-GB" dirty="0">
                <a:latin typeface="Times New Roman" pitchFamily="18" charset="0"/>
                <a:cs typeface="Times New Roman" pitchFamily="18" charset="0"/>
              </a:rPr>
              <a:t> business have been seen mostly moved by the effects of partnerships and fundraisers.</a:t>
            </a:r>
          </a:p>
          <a:p>
            <a:pPr algn="just">
              <a:lnSpc>
                <a:spcPct val="150000"/>
              </a:lnSpc>
            </a:pPr>
            <a:endParaRPr lang="en-US" dirty="0">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0" marR="0" algn="ctr">
              <a:lnSpc>
                <a:spcPct val="150000"/>
              </a:lnSpc>
              <a:spcBef>
                <a:spcPts val="1200"/>
              </a:spcBef>
              <a:spcAft>
                <a:spcPts val="1200"/>
              </a:spcAft>
            </a:pPr>
            <a:r>
              <a:rPr lang="en-GB" b="1" kern="0" dirty="0">
                <a:latin typeface="Times New Roman"/>
                <a:ea typeface="Times New Roman"/>
              </a:rPr>
              <a:t>Importance of fundraising for the </a:t>
            </a:r>
            <a:r>
              <a:rPr lang="en-GB" b="1" kern="0" dirty="0" err="1">
                <a:latin typeface="Times New Roman"/>
                <a:ea typeface="Times New Roman"/>
              </a:rPr>
              <a:t>startups</a:t>
            </a:r>
            <a:r>
              <a:rPr lang="en-GB" b="1" kern="0" dirty="0">
                <a:latin typeface="Times New Roman"/>
                <a:ea typeface="Times New Roman"/>
              </a:rPr>
              <a:t> </a:t>
            </a:r>
            <a:endParaRPr lang="en-US" dirty="0"/>
          </a:p>
        </p:txBody>
      </p:sp>
      <p:sp>
        <p:nvSpPr>
          <p:cNvPr id="3" name="Content Placeholder 2"/>
          <p:cNvSpPr>
            <a:spLocks noGrp="1"/>
          </p:cNvSpPr>
          <p:nvPr>
            <p:ph idx="1"/>
          </p:nvPr>
        </p:nvSpPr>
        <p:spPr>
          <a:xfrm>
            <a:off x="677334" y="2160589"/>
            <a:ext cx="4237566" cy="3880773"/>
          </a:xfrm>
        </p:spPr>
        <p:txBody>
          <a:bodyPr/>
          <a:lstStyle/>
          <a:p>
            <a:pPr algn="just">
              <a:lnSpc>
                <a:spcPct val="150000"/>
              </a:lnSpc>
            </a:pPr>
            <a:r>
              <a:rPr lang="en-GB" dirty="0" err="1">
                <a:latin typeface="Times New Roman" pitchFamily="18" charset="0"/>
                <a:cs typeface="Times New Roman" pitchFamily="18" charset="0"/>
              </a:rPr>
              <a:t>Cacciolatti</a:t>
            </a:r>
            <a:r>
              <a:rPr lang="en-GB" dirty="0">
                <a:latin typeface="Times New Roman" pitchFamily="18" charset="0"/>
                <a:cs typeface="Times New Roman" pitchFamily="18" charset="0"/>
              </a:rPr>
              <a:t> </a:t>
            </a:r>
            <a:r>
              <a:rPr lang="en-US" i="1" dirty="0">
                <a:latin typeface="Times New Roman" pitchFamily="18" charset="0"/>
                <a:cs typeface="Times New Roman" pitchFamily="18" charset="0"/>
              </a:rPr>
              <a:t>et al.</a:t>
            </a:r>
            <a:r>
              <a:rPr lang="en-US" dirty="0">
                <a:latin typeface="Times New Roman" pitchFamily="18" charset="0"/>
                <a:cs typeface="Times New Roman" pitchFamily="18" charset="0"/>
              </a:rPr>
              <a:t> (2020), the purpose of innovation as well as developing the notion of the social development can be highly effective in order to achieve sustainable development goal  in order to raise </a:t>
            </a:r>
            <a:r>
              <a:rPr lang="en-US" dirty="0" err="1">
                <a:latin typeface="Times New Roman" pitchFamily="18" charset="0"/>
                <a:cs typeface="Times New Roman" pitchFamily="18" charset="0"/>
              </a:rPr>
              <a:t>scepticism</a:t>
            </a:r>
            <a:r>
              <a:rPr lang="en-US" dirty="0">
                <a:latin typeface="Times New Roman" pitchFamily="18" charset="0"/>
                <a:cs typeface="Times New Roman" pitchFamily="18" charset="0"/>
              </a:rPr>
              <a:t> for the investors which potential impacts on the developed notion of fundraisers.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0" marR="0">
              <a:lnSpc>
                <a:spcPct val="150000"/>
              </a:lnSpc>
              <a:spcBef>
                <a:spcPts val="1200"/>
              </a:spcBef>
              <a:spcAft>
                <a:spcPts val="1200"/>
              </a:spcAft>
            </a:pPr>
            <a:r>
              <a:rPr lang="en-GB" b="1" kern="0" dirty="0">
                <a:latin typeface="Times New Roman"/>
                <a:ea typeface="Times New Roman"/>
              </a:rPr>
              <a:t>Importance of fundraising for the </a:t>
            </a:r>
            <a:r>
              <a:rPr lang="en-GB" b="1" kern="0" dirty="0" err="1">
                <a:latin typeface="Times New Roman"/>
                <a:ea typeface="Times New Roman"/>
              </a:rPr>
              <a:t>startups</a:t>
            </a:r>
            <a:r>
              <a:rPr lang="en-GB" b="1" kern="0" dirty="0">
                <a:latin typeface="Times New Roman"/>
                <a:ea typeface="Times New Roman"/>
              </a:rPr>
              <a:t> </a:t>
            </a:r>
            <a:endParaRPr lang="en-US" dirty="0"/>
          </a:p>
        </p:txBody>
      </p:sp>
      <p:sp>
        <p:nvSpPr>
          <p:cNvPr id="3" name="Content Placeholder 2"/>
          <p:cNvSpPr>
            <a:spLocks noGrp="1"/>
          </p:cNvSpPr>
          <p:nvPr>
            <p:ph idx="1"/>
          </p:nvPr>
        </p:nvSpPr>
        <p:spPr>
          <a:xfrm>
            <a:off x="677334" y="2160589"/>
            <a:ext cx="10720009" cy="3880773"/>
          </a:xfrm>
        </p:spPr>
        <p:txBody>
          <a:bodyPr>
            <a:normAutofit/>
          </a:bodyPr>
          <a:lstStyle/>
          <a:p>
            <a:pPr algn="just">
              <a:lnSpc>
                <a:spcPct val="200000"/>
              </a:lnSpc>
            </a:pPr>
            <a:r>
              <a:rPr lang="en-GB" dirty="0">
                <a:latin typeface="Times New Roman" pitchFamily="18" charset="0"/>
                <a:cs typeface="Times New Roman" pitchFamily="18" charset="0"/>
              </a:rPr>
              <a:t>In terms of engaging the social norms, the investors have a critical eye on some factors like, inclusion of the gender diversity, managing human capital within the organisation, managing entrepreneurial ecosystem with having systematic and sequential patterns can be highly effective in attracting the fundraisers. </a:t>
            </a:r>
          </a:p>
          <a:p>
            <a:pPr algn="just">
              <a:lnSpc>
                <a:spcPct val="200000"/>
              </a:lnSpc>
            </a:pPr>
            <a:r>
              <a:rPr lang="en-GB" dirty="0">
                <a:latin typeface="Times New Roman" pitchFamily="18" charset="0"/>
                <a:cs typeface="Times New Roman" pitchFamily="18" charset="0"/>
              </a:rPr>
              <a:t>As per example, the Indian government has been taking every possible tiny step in order to develop the most effective organisational ecosystem with effective fundraising attributes in terms of having the most effective entrepreneurial development (</a:t>
            </a:r>
            <a:r>
              <a:rPr lang="en-GB" dirty="0" err="1">
                <a:latin typeface="Times New Roman" pitchFamily="18" charset="0"/>
                <a:cs typeface="Times New Roman" pitchFamily="18" charset="0"/>
              </a:rPr>
              <a:t>Garg</a:t>
            </a:r>
            <a:r>
              <a:rPr lang="en-GB" dirty="0">
                <a:latin typeface="Times New Roman" pitchFamily="18" charset="0"/>
                <a:cs typeface="Times New Roman" pitchFamily="18" charset="0"/>
              </a:rPr>
              <a:t> and Gupta, 2022).</a:t>
            </a:r>
            <a:endParaRPr lang="en-US"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gn="ctr">
              <a:lnSpc>
                <a:spcPct val="150000"/>
              </a:lnSpc>
              <a:spcBef>
                <a:spcPts val="1200"/>
              </a:spcBef>
              <a:spcAft>
                <a:spcPts val="1200"/>
              </a:spcAft>
            </a:pPr>
            <a:r>
              <a:rPr lang="en-GB" b="1" kern="0" dirty="0">
                <a:latin typeface="Times New Roman"/>
                <a:ea typeface="Times New Roman"/>
              </a:rPr>
              <a:t>Utilities of </a:t>
            </a:r>
            <a:r>
              <a:rPr lang="en-GB" b="1" kern="0" dirty="0" err="1">
                <a:latin typeface="Times New Roman"/>
                <a:ea typeface="Times New Roman"/>
              </a:rPr>
              <a:t>startups</a:t>
            </a:r>
            <a:r>
              <a:rPr lang="en-GB" b="1" kern="0" dirty="0">
                <a:latin typeface="Times New Roman"/>
                <a:ea typeface="Times New Roman"/>
              </a:rPr>
              <a:t> for developing country economy</a:t>
            </a:r>
            <a:br>
              <a:rPr lang="en-US" b="1" kern="0" dirty="0">
                <a:latin typeface="Times New Roman"/>
                <a:ea typeface="Times New Roman"/>
              </a:rPr>
            </a:br>
            <a:endParaRPr lang="en-US" dirty="0"/>
          </a:p>
        </p:txBody>
      </p:sp>
      <p:sp>
        <p:nvSpPr>
          <p:cNvPr id="3" name="Content Placeholder 2"/>
          <p:cNvSpPr>
            <a:spLocks noGrp="1"/>
          </p:cNvSpPr>
          <p:nvPr>
            <p:ph idx="1"/>
          </p:nvPr>
        </p:nvSpPr>
        <p:spPr>
          <a:xfrm>
            <a:off x="677334" y="2160589"/>
            <a:ext cx="5070323" cy="3880773"/>
          </a:xfrm>
        </p:spPr>
        <p:txBody>
          <a:bodyPr>
            <a:normAutofit/>
          </a:bodyPr>
          <a:lstStyle/>
          <a:p>
            <a:pPr algn="just">
              <a:lnSpc>
                <a:spcPct val="150000"/>
              </a:lnSpc>
            </a:pPr>
            <a:r>
              <a:rPr lang="en-GB" dirty="0" err="1">
                <a:latin typeface="Times New Roman" pitchFamily="18" charset="0"/>
                <a:cs typeface="Times New Roman" pitchFamily="18" charset="0"/>
              </a:rPr>
              <a:t>Aldianto</a:t>
            </a:r>
            <a:r>
              <a:rPr lang="en-GB" dirty="0">
                <a:latin typeface="Times New Roman" pitchFamily="18" charset="0"/>
                <a:cs typeface="Times New Roman" pitchFamily="18" charset="0"/>
              </a:rPr>
              <a:t> </a:t>
            </a:r>
            <a:r>
              <a:rPr lang="en-US" i="1" dirty="0">
                <a:latin typeface="Times New Roman" pitchFamily="18" charset="0"/>
                <a:cs typeface="Times New Roman" pitchFamily="18" charset="0"/>
              </a:rPr>
              <a:t>et al.</a:t>
            </a:r>
            <a:r>
              <a:rPr lang="en-US" dirty="0">
                <a:latin typeface="Times New Roman" pitchFamily="18" charset="0"/>
                <a:cs typeface="Times New Roman" pitchFamily="18" charset="0"/>
              </a:rPr>
              <a:t> (2021), developing understanding based on developing the most resilient business framework can be highly effective for developing the startup business to ensure the economic development of the country. </a:t>
            </a:r>
          </a:p>
          <a:p>
            <a:pPr algn="just">
              <a:lnSpc>
                <a:spcPct val="150000"/>
              </a:lnSpc>
            </a:pPr>
            <a:r>
              <a:rPr lang="en-US" dirty="0">
                <a:latin typeface="Times New Roman" pitchFamily="18" charset="0"/>
                <a:cs typeface="Times New Roman" pitchFamily="18" charset="0"/>
              </a:rPr>
              <a:t>Startups provide innovation, success and assurance to boost the confidence of the country to ensure the agility of the market which has been influential for economic growth</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gn="ctr">
              <a:lnSpc>
                <a:spcPct val="150000"/>
              </a:lnSpc>
              <a:spcBef>
                <a:spcPts val="1200"/>
              </a:spcBef>
              <a:spcAft>
                <a:spcPts val="1200"/>
              </a:spcAft>
            </a:pPr>
            <a:r>
              <a:rPr lang="en-GB" b="1" kern="0" dirty="0">
                <a:latin typeface="Times New Roman"/>
                <a:ea typeface="Times New Roman"/>
              </a:rPr>
              <a:t>Utilities of </a:t>
            </a:r>
            <a:r>
              <a:rPr lang="en-GB" b="1" kern="0" dirty="0" err="1">
                <a:latin typeface="Times New Roman"/>
                <a:ea typeface="Times New Roman"/>
              </a:rPr>
              <a:t>startups</a:t>
            </a:r>
            <a:r>
              <a:rPr lang="en-GB" b="1" kern="0" dirty="0">
                <a:latin typeface="Times New Roman"/>
                <a:ea typeface="Times New Roman"/>
              </a:rPr>
              <a:t> for developing country economy</a:t>
            </a:r>
            <a:br>
              <a:rPr lang="en-US" b="1" kern="0" dirty="0">
                <a:latin typeface="Times New Roman"/>
                <a:ea typeface="Times New Roman"/>
              </a:rPr>
            </a:br>
            <a:endParaRPr lang="en-US" dirty="0"/>
          </a:p>
        </p:txBody>
      </p:sp>
      <p:sp>
        <p:nvSpPr>
          <p:cNvPr id="3" name="Content Placeholder 2"/>
          <p:cNvSpPr>
            <a:spLocks noGrp="1"/>
          </p:cNvSpPr>
          <p:nvPr>
            <p:ph idx="1"/>
          </p:nvPr>
        </p:nvSpPr>
        <p:spPr>
          <a:xfrm>
            <a:off x="677334" y="2160589"/>
            <a:ext cx="6115352" cy="3880773"/>
          </a:xfrm>
        </p:spPr>
        <p:txBody>
          <a:bodyPr>
            <a:normAutofit/>
          </a:bodyPr>
          <a:lstStyle/>
          <a:p>
            <a:pPr algn="just">
              <a:lnSpc>
                <a:spcPct val="150000"/>
              </a:lnSpc>
            </a:pPr>
            <a:r>
              <a:rPr lang="en-GB" dirty="0">
                <a:latin typeface="Times New Roman" pitchFamily="18" charset="0"/>
                <a:cs typeface="Times New Roman" pitchFamily="18" charset="0"/>
              </a:rPr>
              <a:t>Managing the economic disruption with developing the notion of ambidextrous competency can be highly effective in economic development pursuits.</a:t>
            </a:r>
          </a:p>
          <a:p>
            <a:pPr algn="just">
              <a:lnSpc>
                <a:spcPct val="150000"/>
              </a:lnSpc>
            </a:pPr>
            <a:r>
              <a:rPr lang="en-GB" dirty="0" err="1">
                <a:latin typeface="Times New Roman" pitchFamily="18" charset="0"/>
                <a:cs typeface="Times New Roman" pitchFamily="18" charset="0"/>
              </a:rPr>
              <a:t>Baffoe</a:t>
            </a:r>
            <a:r>
              <a:rPr lang="en-GB" dirty="0">
                <a:latin typeface="Times New Roman" pitchFamily="18" charset="0"/>
                <a:cs typeface="Times New Roman" pitchFamily="18" charset="0"/>
              </a:rPr>
              <a:t> (2019), the usefulness of several analytical process like Analytic Hierarchy Process (AHP) has been highly impactful in developing the activities depending upon the livelihood have been sustainable as well as effective in order to achieve interventional planning based on the rural development for the developing countries.</a:t>
            </a:r>
            <a:endParaRPr lang="en-US"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gn="ctr">
              <a:lnSpc>
                <a:spcPct val="150000"/>
              </a:lnSpc>
              <a:spcBef>
                <a:spcPts val="1200"/>
              </a:spcBef>
              <a:spcAft>
                <a:spcPts val="1200"/>
              </a:spcAft>
            </a:pPr>
            <a:r>
              <a:rPr lang="en-GB" b="1" kern="0" dirty="0">
                <a:latin typeface="Times New Roman"/>
                <a:ea typeface="Times New Roman"/>
              </a:rPr>
              <a:t>Utilities of </a:t>
            </a:r>
            <a:r>
              <a:rPr lang="en-GB" b="1" kern="0" dirty="0" err="1">
                <a:latin typeface="Times New Roman"/>
                <a:ea typeface="Times New Roman"/>
              </a:rPr>
              <a:t>startups</a:t>
            </a:r>
            <a:r>
              <a:rPr lang="en-GB" b="1" kern="0" dirty="0">
                <a:latin typeface="Times New Roman"/>
                <a:ea typeface="Times New Roman"/>
              </a:rPr>
              <a:t> for developing country economy</a:t>
            </a:r>
            <a:br>
              <a:rPr lang="en-US" b="1" kern="0" dirty="0">
                <a:latin typeface="Times New Roman"/>
                <a:ea typeface="Times New Roman"/>
              </a:rPr>
            </a:br>
            <a:endParaRPr lang="en-US" dirty="0"/>
          </a:p>
        </p:txBody>
      </p:sp>
      <p:sp>
        <p:nvSpPr>
          <p:cNvPr id="3" name="Content Placeholder 2"/>
          <p:cNvSpPr>
            <a:spLocks noGrp="1"/>
          </p:cNvSpPr>
          <p:nvPr>
            <p:ph idx="1"/>
          </p:nvPr>
        </p:nvSpPr>
        <p:spPr>
          <a:xfrm>
            <a:off x="677333" y="2160589"/>
            <a:ext cx="10948609" cy="3880773"/>
          </a:xfrm>
        </p:spPr>
        <p:txBody>
          <a:bodyPr>
            <a:normAutofit/>
          </a:bodyPr>
          <a:lstStyle/>
          <a:p>
            <a:pPr algn="just">
              <a:lnSpc>
                <a:spcPct val="200000"/>
              </a:lnSpc>
            </a:pPr>
            <a:r>
              <a:rPr lang="en-GB" dirty="0" err="1">
                <a:latin typeface="Times New Roman" pitchFamily="18" charset="0"/>
                <a:cs typeface="Times New Roman" pitchFamily="18" charset="0"/>
              </a:rPr>
              <a:t>Munir</a:t>
            </a:r>
            <a:r>
              <a:rPr lang="en-GB" dirty="0">
                <a:latin typeface="Times New Roman" pitchFamily="18" charset="0"/>
                <a:cs typeface="Times New Roman" pitchFamily="18" charset="0"/>
              </a:rPr>
              <a:t> </a:t>
            </a:r>
            <a:r>
              <a:rPr lang="en-US" i="1" dirty="0">
                <a:latin typeface="Times New Roman" pitchFamily="18" charset="0"/>
                <a:cs typeface="Times New Roman" pitchFamily="18" charset="0"/>
              </a:rPr>
              <a:t>et al</a:t>
            </a:r>
            <a:r>
              <a:rPr lang="en-US" dirty="0">
                <a:latin typeface="Times New Roman" pitchFamily="18" charset="0"/>
                <a:cs typeface="Times New Roman" pitchFamily="18" charset="0"/>
              </a:rPr>
              <a:t>. (2019), the behavioural trait theory has been highly depictive for the business intentions within the entrepreneur in order to corporate in the emerging economy.</a:t>
            </a:r>
          </a:p>
          <a:p>
            <a:pPr algn="just">
              <a:lnSpc>
                <a:spcPct val="200000"/>
              </a:lnSpc>
            </a:pPr>
            <a:r>
              <a:rPr lang="en-GB" dirty="0">
                <a:latin typeface="Times New Roman" pitchFamily="18" charset="0"/>
                <a:cs typeface="Times New Roman" pitchFamily="18" charset="0"/>
              </a:rPr>
              <a:t>The entrepreneurial behavioural intention has been highly proclaimed with the notion of the theory of planned behaviour (TPB). </a:t>
            </a:r>
          </a:p>
          <a:p>
            <a:pPr algn="just">
              <a:lnSpc>
                <a:spcPct val="200000"/>
              </a:lnSpc>
            </a:pPr>
            <a:r>
              <a:rPr lang="en-GB" dirty="0">
                <a:latin typeface="Times New Roman" pitchFamily="18" charset="0"/>
                <a:cs typeface="Times New Roman" pitchFamily="18" charset="0"/>
              </a:rPr>
              <a:t>Decision making theory can be highly influential based on the fundraising aspects for Pakistan and China. </a:t>
            </a:r>
          </a:p>
          <a:p>
            <a:pPr algn="just">
              <a:lnSpc>
                <a:spcPct val="200000"/>
              </a:lnSpc>
            </a:pPr>
            <a:r>
              <a:rPr lang="en-GB" dirty="0">
                <a:latin typeface="Times New Roman" pitchFamily="18" charset="0"/>
                <a:cs typeface="Times New Roman" pitchFamily="18" charset="0"/>
              </a:rPr>
              <a:t>The green technological underpinning can be highly influential for the </a:t>
            </a:r>
            <a:r>
              <a:rPr lang="en-GB" dirty="0" err="1">
                <a:latin typeface="Times New Roman" pitchFamily="18" charset="0"/>
                <a:cs typeface="Times New Roman" pitchFamily="18" charset="0"/>
              </a:rPr>
              <a:t>fintech</a:t>
            </a:r>
            <a:r>
              <a:rPr lang="en-GB" dirty="0">
                <a:latin typeface="Times New Roman" pitchFamily="18" charset="0"/>
                <a:cs typeface="Times New Roman" pitchFamily="18" charset="0"/>
              </a:rPr>
              <a:t> </a:t>
            </a:r>
            <a:r>
              <a:rPr lang="en-GB" dirty="0" err="1">
                <a:latin typeface="Times New Roman" pitchFamily="18" charset="0"/>
                <a:cs typeface="Times New Roman" pitchFamily="18" charset="0"/>
              </a:rPr>
              <a:t>startups</a:t>
            </a:r>
            <a:r>
              <a:rPr lang="en-GB" dirty="0">
                <a:latin typeface="Times New Roman" pitchFamily="18" charset="0"/>
                <a:cs typeface="Times New Roman" pitchFamily="18" charset="0"/>
              </a:rPr>
              <a:t> within any country.</a:t>
            </a:r>
            <a:endParaRPr lang="en-US"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itchFamily="18" charset="0"/>
                <a:ea typeface="Arial" panose="020B0604020202020204" pitchFamily="34" charset="0"/>
                <a:cs typeface="Times New Roman" pitchFamily="18" charset="0"/>
              </a:rPr>
              <a:t>Opportunities for startups in terms of fundraising </a:t>
            </a:r>
            <a:endParaRPr lang="en-US" dirty="0"/>
          </a:p>
        </p:txBody>
      </p:sp>
      <p:sp>
        <p:nvSpPr>
          <p:cNvPr id="3" name="Content Placeholder 2"/>
          <p:cNvSpPr>
            <a:spLocks noGrp="1"/>
          </p:cNvSpPr>
          <p:nvPr>
            <p:ph idx="1"/>
          </p:nvPr>
        </p:nvSpPr>
        <p:spPr>
          <a:xfrm>
            <a:off x="677334" y="2160589"/>
            <a:ext cx="4743752" cy="3880773"/>
          </a:xfrm>
        </p:spPr>
        <p:txBody>
          <a:bodyPr>
            <a:normAutofit/>
          </a:bodyPr>
          <a:lstStyle/>
          <a:p>
            <a:pPr algn="just">
              <a:lnSpc>
                <a:spcPct val="150000"/>
              </a:lnSpc>
            </a:pPr>
            <a:r>
              <a:rPr lang="en-GB" dirty="0" err="1">
                <a:latin typeface="Times New Roman" pitchFamily="18" charset="0"/>
                <a:cs typeface="Times New Roman" pitchFamily="18" charset="0"/>
              </a:rPr>
              <a:t>Kondova</a:t>
            </a:r>
            <a:r>
              <a:rPr lang="en-GB" dirty="0">
                <a:latin typeface="Times New Roman" pitchFamily="18" charset="0"/>
                <a:cs typeface="Times New Roman" pitchFamily="18" charset="0"/>
              </a:rPr>
              <a:t> and </a:t>
            </a:r>
            <a:r>
              <a:rPr lang="en-GB" dirty="0" err="1">
                <a:latin typeface="Times New Roman" pitchFamily="18" charset="0"/>
                <a:cs typeface="Times New Roman" pitchFamily="18" charset="0"/>
              </a:rPr>
              <a:t>Simonella</a:t>
            </a:r>
            <a:r>
              <a:rPr lang="en-GB" dirty="0">
                <a:latin typeface="Times New Roman" pitchFamily="18" charset="0"/>
                <a:cs typeface="Times New Roman" pitchFamily="18" charset="0"/>
              </a:rPr>
              <a:t> (2019), the security token offerings (STOs) and initial coin offerings (ICOs) can be highly effective based on the professional as well as private capital management based on the block chain technology within the </a:t>
            </a:r>
            <a:r>
              <a:rPr lang="en-GB" dirty="0" err="1">
                <a:latin typeface="Times New Roman" pitchFamily="18" charset="0"/>
                <a:cs typeface="Times New Roman" pitchFamily="18" charset="0"/>
              </a:rPr>
              <a:t>startup</a:t>
            </a:r>
            <a:r>
              <a:rPr lang="en-GB" dirty="0">
                <a:latin typeface="Times New Roman" pitchFamily="18" charset="0"/>
                <a:cs typeface="Times New Roman" pitchFamily="18" charset="0"/>
              </a:rPr>
              <a:t> business in Switzerland. </a:t>
            </a:r>
          </a:p>
          <a:p>
            <a:pPr algn="just">
              <a:lnSpc>
                <a:spcPct val="150000"/>
              </a:lnSpc>
            </a:pPr>
            <a:endParaRPr lang="en-US" dirty="0">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itchFamily="18" charset="0"/>
                <a:ea typeface="Arial" panose="020B0604020202020204" pitchFamily="34" charset="0"/>
                <a:cs typeface="Times New Roman" pitchFamily="18" charset="0"/>
              </a:rPr>
              <a:t>Opportunities for startups in terms of fundraising </a:t>
            </a:r>
            <a:endParaRPr lang="en-US" dirty="0"/>
          </a:p>
        </p:txBody>
      </p:sp>
      <p:sp>
        <p:nvSpPr>
          <p:cNvPr id="3" name="Content Placeholder 2"/>
          <p:cNvSpPr>
            <a:spLocks noGrp="1"/>
          </p:cNvSpPr>
          <p:nvPr>
            <p:ph idx="1"/>
          </p:nvPr>
        </p:nvSpPr>
        <p:spPr>
          <a:xfrm>
            <a:off x="677335" y="2160589"/>
            <a:ext cx="4629452" cy="4645896"/>
          </a:xfrm>
        </p:spPr>
        <p:txBody>
          <a:bodyPr>
            <a:normAutofit/>
          </a:bodyPr>
          <a:lstStyle/>
          <a:p>
            <a:pPr algn="just">
              <a:lnSpc>
                <a:spcPct val="110000"/>
              </a:lnSpc>
            </a:pPr>
            <a:r>
              <a:rPr lang="en-GB" dirty="0">
                <a:latin typeface="Times New Roman" pitchFamily="18" charset="0"/>
                <a:cs typeface="Times New Roman" pitchFamily="18" charset="0"/>
              </a:rPr>
              <a:t>The fundraising has been highly potential based on the STO and ICO which are the core attributes for managing security as well as regulation management for the company and attributes. </a:t>
            </a:r>
          </a:p>
          <a:p>
            <a:pPr algn="just">
              <a:lnSpc>
                <a:spcPct val="110000"/>
              </a:lnSpc>
            </a:pPr>
            <a:r>
              <a:rPr lang="en-GB" dirty="0">
                <a:latin typeface="Times New Roman" pitchFamily="18" charset="0"/>
                <a:cs typeface="Times New Roman" pitchFamily="18" charset="0"/>
              </a:rPr>
              <a:t>Online fundraising can be highly effective based on making the Multi-platforms with effective crowd funding which has been highway potential for the startup development.</a:t>
            </a:r>
          </a:p>
          <a:p>
            <a:pPr algn="just">
              <a:lnSpc>
                <a:spcPct val="110000"/>
              </a:lnSpc>
            </a:pPr>
            <a:r>
              <a:rPr lang="en-GB" dirty="0">
                <a:latin typeface="Times New Roman" pitchFamily="18" charset="0"/>
                <a:cs typeface="Times New Roman" pitchFamily="18" charset="0"/>
              </a:rPr>
              <a:t>Managing the crowd dynamics for the better business endeavour of the country has been the most significant aspect based on the startup industry and attributes. </a:t>
            </a:r>
            <a:endParaRPr lang="en-US"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9EB4D-5253-8135-C1C7-B46646F4CDC1}"/>
              </a:ext>
            </a:extLst>
          </p:cNvPr>
          <p:cNvSpPr>
            <a:spLocks noGrp="1"/>
          </p:cNvSpPr>
          <p:nvPr>
            <p:ph type="title"/>
          </p:nvPr>
        </p:nvSpPr>
        <p:spPr/>
        <p:txBody>
          <a:bodyPr>
            <a:normAutofit/>
          </a:bodyPr>
          <a:lstStyle/>
          <a:p>
            <a:pPr algn="ctr"/>
            <a:r>
              <a:rPr lang="en-US" b="1" dirty="0">
                <a:effectLst/>
                <a:latin typeface="Times New Roman" pitchFamily="18" charset="0"/>
                <a:ea typeface="Arial" panose="020B0604020202020204" pitchFamily="34" charset="0"/>
                <a:cs typeface="Times New Roman" pitchFamily="18" charset="0"/>
              </a:rPr>
              <a:t>Opportunities for startups in terms of fundraising </a:t>
            </a:r>
            <a:endParaRPr lang="en-US" sz="6000" b="1"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D9B19C70-E6A3-297A-B824-216C862DBB4D}"/>
              </a:ext>
            </a:extLst>
          </p:cNvPr>
          <p:cNvSpPr>
            <a:spLocks noGrp="1"/>
          </p:cNvSpPr>
          <p:nvPr>
            <p:ph idx="1"/>
          </p:nvPr>
        </p:nvSpPr>
        <p:spPr/>
        <p:txBody>
          <a:bodyPr>
            <a:normAutofit/>
          </a:bodyPr>
          <a:lstStyle/>
          <a:p>
            <a:pPr marL="0" marR="0" algn="just">
              <a:lnSpc>
                <a:spcPct val="150000"/>
              </a:lnSpc>
              <a:spcBef>
                <a:spcPts val="1200"/>
              </a:spcBef>
              <a:spcAft>
                <a:spcPts val="1200"/>
              </a:spcAft>
            </a:pPr>
            <a:r>
              <a:rPr lang="en-GB" sz="1800" b="1" i="1" dirty="0">
                <a:effectLst/>
                <a:latin typeface="Times New Roman" panose="02020603050405020304" pitchFamily="18" charset="0"/>
                <a:ea typeface="Times New Roman" panose="02020603050405020304" pitchFamily="18" charset="0"/>
              </a:rPr>
              <a:t>Angel investors:</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Based on the views of Kim </a:t>
            </a:r>
            <a:r>
              <a:rPr lang="en-GB" sz="1800" i="1" dirty="0">
                <a:effectLst/>
                <a:latin typeface="Times New Roman" panose="02020603050405020304" pitchFamily="18" charset="0"/>
                <a:ea typeface="Times New Roman" panose="02020603050405020304" pitchFamily="18" charset="0"/>
              </a:rPr>
              <a:t>et al. </a:t>
            </a:r>
            <a:r>
              <a:rPr lang="en-GB" sz="1800" dirty="0">
                <a:effectLst/>
                <a:latin typeface="Times New Roman" panose="02020603050405020304" pitchFamily="18" charset="0"/>
                <a:ea typeface="Times New Roman" panose="02020603050405020304" pitchFamily="18" charset="0"/>
              </a:rPr>
              <a:t>(2020), there are certain Angel investors who are willing to invest in new companies as a matter of risk taking which can act as an opportunity for the startups. These Angel investors evaluate whether the company has the ability or potential of being a successful organisation or not. If the </a:t>
            </a:r>
            <a:r>
              <a:rPr lang="en-GB" sz="1800" dirty="0" err="1">
                <a:effectLst/>
                <a:latin typeface="Times New Roman" panose="02020603050405020304" pitchFamily="18" charset="0"/>
                <a:ea typeface="Times New Roman" panose="02020603050405020304" pitchFamily="18" charset="0"/>
              </a:rPr>
              <a:t>startup</a:t>
            </a:r>
            <a:r>
              <a:rPr lang="en-GB" sz="1800" dirty="0">
                <a:effectLst/>
                <a:latin typeface="Times New Roman" panose="02020603050405020304" pitchFamily="18" charset="0"/>
                <a:ea typeface="Times New Roman" panose="02020603050405020304" pitchFamily="18" charset="0"/>
              </a:rPr>
              <a:t> is able to impress the Angel investors, then raising funds becomes very easy. </a:t>
            </a:r>
            <a:endParaRPr lang="en-US" sz="1800" dirty="0">
              <a:effectLst/>
              <a:latin typeface="Arial" panose="020B0604020202020204" pitchFamily="34" charset="0"/>
              <a:ea typeface="Arial" panose="020B0604020202020204" pitchFamily="34" charset="0"/>
            </a:endParaRPr>
          </a:p>
          <a:p>
            <a:endParaRPr lang="en-US" dirty="0"/>
          </a:p>
        </p:txBody>
      </p:sp>
    </p:spTree>
    <p:extLst>
      <p:ext uri="{BB962C8B-B14F-4D97-AF65-F5344CB8AC3E}">
        <p14:creationId xmlns:p14="http://schemas.microsoft.com/office/powerpoint/2010/main" val="28970686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AF3F5-FF47-957F-54FC-66098F466A00}"/>
              </a:ext>
            </a:extLst>
          </p:cNvPr>
          <p:cNvSpPr>
            <a:spLocks noGrp="1"/>
          </p:cNvSpPr>
          <p:nvPr>
            <p:ph type="title"/>
          </p:nvPr>
        </p:nvSpPr>
        <p:spPr/>
        <p:txBody>
          <a:bodyPr/>
          <a:lstStyle/>
          <a:p>
            <a:pPr algn="ctr"/>
            <a:r>
              <a:rPr lang="en-US" sz="3600" b="1" dirty="0">
                <a:effectLst/>
                <a:latin typeface="Times New Roman" pitchFamily="18" charset="0"/>
                <a:ea typeface="Arial" panose="020B0604020202020204" pitchFamily="34" charset="0"/>
                <a:cs typeface="Times New Roman" pitchFamily="18" charset="0"/>
              </a:rPr>
              <a:t>Opportunities for startups in terms of fundraising </a:t>
            </a:r>
            <a:endParaRPr lang="en-US"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770E9C16-F01B-5CD3-A933-B3904E3B8F83}"/>
              </a:ext>
            </a:extLst>
          </p:cNvPr>
          <p:cNvSpPr>
            <a:spLocks noGrp="1"/>
          </p:cNvSpPr>
          <p:nvPr>
            <p:ph idx="1"/>
          </p:nvPr>
        </p:nvSpPr>
        <p:spPr>
          <a:xfrm>
            <a:off x="677334" y="2160589"/>
            <a:ext cx="6980766" cy="3880773"/>
          </a:xfrm>
        </p:spPr>
        <p:txBody>
          <a:bodyPr>
            <a:normAutofit/>
          </a:bodyPr>
          <a:lstStyle/>
          <a:p>
            <a:pPr marL="0" marR="0" algn="just">
              <a:lnSpc>
                <a:spcPct val="150000"/>
              </a:lnSpc>
              <a:spcBef>
                <a:spcPts val="1200"/>
              </a:spcBef>
              <a:spcAft>
                <a:spcPts val="1200"/>
              </a:spcAft>
            </a:pPr>
            <a:r>
              <a:rPr lang="en-GB" sz="1800" b="1" i="1" dirty="0">
                <a:effectLst/>
                <a:latin typeface="Times New Roman" panose="02020603050405020304" pitchFamily="18" charset="0"/>
                <a:ea typeface="Times New Roman" panose="02020603050405020304" pitchFamily="18" charset="0"/>
              </a:rPr>
              <a:t>Angel Networks &amp; Platforms:</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These networks as well as platforms are used by angel investors in pooling their capital to invest in businesses, which provides larger investments to the startups. Inspired from the views of Brown </a:t>
            </a:r>
            <a:r>
              <a:rPr lang="en-GB" sz="1800" i="1" dirty="0">
                <a:effectLst/>
                <a:latin typeface="Times New Roman" panose="02020603050405020304" pitchFamily="18" charset="0"/>
                <a:ea typeface="Times New Roman" panose="02020603050405020304" pitchFamily="18" charset="0"/>
              </a:rPr>
              <a:t>et al. </a:t>
            </a:r>
            <a:r>
              <a:rPr lang="en-GB" sz="1800" dirty="0">
                <a:effectLst/>
                <a:latin typeface="Times New Roman" panose="02020603050405020304" pitchFamily="18" charset="0"/>
                <a:ea typeface="Times New Roman" panose="02020603050405020304" pitchFamily="18" charset="0"/>
              </a:rPr>
              <a:t>(2021), the angel platform &amp; network gets equity ownership within the </a:t>
            </a:r>
            <a:r>
              <a:rPr lang="en-GB" sz="1800" dirty="0" err="1">
                <a:effectLst/>
                <a:latin typeface="Times New Roman" panose="02020603050405020304" pitchFamily="18" charset="0"/>
                <a:ea typeface="Times New Roman" panose="02020603050405020304" pitchFamily="18" charset="0"/>
              </a:rPr>
              <a:t>startup</a:t>
            </a:r>
            <a:r>
              <a:rPr lang="en-GB" sz="1800" dirty="0">
                <a:effectLst/>
                <a:latin typeface="Times New Roman" panose="02020603050405020304" pitchFamily="18" charset="0"/>
                <a:ea typeface="Times New Roman" panose="02020603050405020304" pitchFamily="18" charset="0"/>
              </a:rPr>
              <a:t> as well as benefits if it succeeds. For instance, Venture Catalysts, AngelList, and </a:t>
            </a:r>
            <a:r>
              <a:rPr lang="en-GB" sz="1800" dirty="0" err="1">
                <a:effectLst/>
                <a:latin typeface="Times New Roman" panose="02020603050405020304" pitchFamily="18" charset="0"/>
                <a:ea typeface="Times New Roman" panose="02020603050405020304" pitchFamily="18" charset="0"/>
              </a:rPr>
              <a:t>LetsVenture</a:t>
            </a:r>
            <a:r>
              <a:rPr lang="en-GB" sz="1800" dirty="0">
                <a:effectLst/>
                <a:latin typeface="Times New Roman" panose="02020603050405020304" pitchFamily="18" charset="0"/>
                <a:ea typeface="Times New Roman" panose="02020603050405020304" pitchFamily="18" charset="0"/>
              </a:rPr>
              <a:t> are some of the popular angel networks and platforms creating opportunities for the startups. </a:t>
            </a:r>
            <a:endParaRPr lang="en-US"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0599057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93093-8F03-C4ED-5A1D-3E4052ABDD10}"/>
              </a:ext>
            </a:extLst>
          </p:cNvPr>
          <p:cNvSpPr>
            <a:spLocks noGrp="1"/>
          </p:cNvSpPr>
          <p:nvPr>
            <p:ph type="title"/>
          </p:nvPr>
        </p:nvSpPr>
        <p:spPr/>
        <p:txBody>
          <a:bodyPr/>
          <a:lstStyle/>
          <a:p>
            <a:pPr algn="ctr"/>
            <a:r>
              <a:rPr lang="en-US" sz="3600" b="1" dirty="0">
                <a:effectLst/>
                <a:latin typeface="Times New Roman" pitchFamily="18" charset="0"/>
                <a:ea typeface="Arial" panose="020B0604020202020204" pitchFamily="34" charset="0"/>
                <a:cs typeface="Times New Roman" pitchFamily="18" charset="0"/>
              </a:rPr>
              <a:t>Opportunities for startups in terms of fundraising </a:t>
            </a:r>
            <a:endParaRPr lang="en-US"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73887AFD-A66D-3D7A-CF50-B73231C0B9F1}"/>
              </a:ext>
            </a:extLst>
          </p:cNvPr>
          <p:cNvSpPr>
            <a:spLocks noGrp="1"/>
          </p:cNvSpPr>
          <p:nvPr>
            <p:ph idx="1"/>
          </p:nvPr>
        </p:nvSpPr>
        <p:spPr>
          <a:xfrm>
            <a:off x="677334" y="2160589"/>
            <a:ext cx="5151965" cy="3880773"/>
          </a:xfrm>
        </p:spPr>
        <p:txBody>
          <a:bodyPr>
            <a:normAutofit fontScale="92500"/>
          </a:bodyPr>
          <a:lstStyle/>
          <a:p>
            <a:pPr marL="0" marR="0" algn="just">
              <a:lnSpc>
                <a:spcPct val="150000"/>
              </a:lnSpc>
              <a:spcBef>
                <a:spcPts val="1200"/>
              </a:spcBef>
              <a:spcAft>
                <a:spcPts val="1200"/>
              </a:spcAft>
            </a:pPr>
            <a:r>
              <a:rPr lang="en-GB" sz="1800" b="1" i="1" dirty="0">
                <a:effectLst/>
                <a:latin typeface="Times New Roman" panose="02020603050405020304" pitchFamily="18" charset="0"/>
                <a:ea typeface="Times New Roman" panose="02020603050405020304" pitchFamily="18" charset="0"/>
              </a:rPr>
              <a:t>Corporate Venture Capital:</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Based on the understanding of Brown </a:t>
            </a:r>
            <a:r>
              <a:rPr lang="en-GB" sz="1800" i="1" dirty="0">
                <a:effectLst/>
                <a:latin typeface="Times New Roman" panose="02020603050405020304" pitchFamily="18" charset="0"/>
                <a:ea typeface="Times New Roman" panose="02020603050405020304" pitchFamily="18" charset="0"/>
              </a:rPr>
              <a:t>et al. </a:t>
            </a:r>
            <a:r>
              <a:rPr lang="en-GB" sz="1800" dirty="0">
                <a:effectLst/>
                <a:latin typeface="Times New Roman" panose="02020603050405020304" pitchFamily="18" charset="0"/>
                <a:ea typeface="Times New Roman" panose="02020603050405020304" pitchFamily="18" charset="0"/>
              </a:rPr>
              <a:t>(2020), corporate venture capital involves investment made by the large companies directly into the private enterprises and startups. On the basis of the deal, CVC can easily get equity in return from the startups or can use resources of </a:t>
            </a:r>
            <a:r>
              <a:rPr lang="en-GB" sz="1800" dirty="0" err="1">
                <a:effectLst/>
                <a:latin typeface="Times New Roman" panose="02020603050405020304" pitchFamily="18" charset="0"/>
                <a:ea typeface="Times New Roman" panose="02020603050405020304" pitchFamily="18" charset="0"/>
              </a:rPr>
              <a:t>startup</a:t>
            </a:r>
            <a:r>
              <a:rPr lang="en-GB" sz="1800" dirty="0">
                <a:effectLst/>
                <a:latin typeface="Times New Roman" panose="02020603050405020304" pitchFamily="18" charset="0"/>
                <a:ea typeface="Times New Roman" panose="02020603050405020304" pitchFamily="18" charset="0"/>
              </a:rPr>
              <a:t> which includes proprietary technology, as well as in-demand products.</a:t>
            </a:r>
            <a:endParaRPr lang="en-US" sz="1800" dirty="0">
              <a:effectLst/>
              <a:latin typeface="Arial" panose="020B0604020202020204" pitchFamily="34" charset="0"/>
              <a:ea typeface="Arial" panose="020B0604020202020204" pitchFamily="34" charset="0"/>
            </a:endParaRPr>
          </a:p>
          <a:p>
            <a:endParaRPr lang="en-US" dirty="0"/>
          </a:p>
        </p:txBody>
      </p:sp>
      <p:pic>
        <p:nvPicPr>
          <p:cNvPr id="2050" name="Picture 2"/>
          <p:cNvPicPr>
            <a:picLocks noChangeAspect="1" noChangeArrowheads="1"/>
          </p:cNvPicPr>
          <p:nvPr/>
        </p:nvPicPr>
        <p:blipFill>
          <a:blip r:embed="rId3"/>
          <a:srcRect/>
          <a:stretch>
            <a:fillRect/>
          </a:stretch>
        </p:blipFill>
        <p:spPr bwMode="auto">
          <a:xfrm>
            <a:off x="6129337" y="1966911"/>
            <a:ext cx="6062663" cy="4119563"/>
          </a:xfrm>
          <a:prstGeom prst="rect">
            <a:avLst/>
          </a:prstGeom>
          <a:noFill/>
          <a:ln w="9525">
            <a:noFill/>
            <a:miter lim="800000"/>
            <a:headEnd/>
            <a:tailEnd/>
          </a:ln>
          <a:effectLst/>
        </p:spPr>
      </p:pic>
    </p:spTree>
    <p:extLst>
      <p:ext uri="{BB962C8B-B14F-4D97-AF65-F5344CB8AC3E}">
        <p14:creationId xmlns:p14="http://schemas.microsoft.com/office/powerpoint/2010/main" val="3853172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DDF94-7031-78FC-C5AD-C2ADE184BBA8}"/>
              </a:ext>
            </a:extLst>
          </p:cNvPr>
          <p:cNvSpPr>
            <a:spLocks noGrp="1"/>
          </p:cNvSpPr>
          <p:nvPr>
            <p:ph type="title"/>
          </p:nvPr>
        </p:nvSpPr>
        <p:spPr/>
        <p:txBody>
          <a:bodyPr/>
          <a:lstStyle/>
          <a:p>
            <a:pPr algn="ctr"/>
            <a:r>
              <a:rPr lang="en-US" sz="3600" b="1" dirty="0">
                <a:effectLst/>
                <a:latin typeface="Times New Roman" pitchFamily="18" charset="0"/>
                <a:ea typeface="Arial" panose="020B0604020202020204" pitchFamily="34" charset="0"/>
                <a:cs typeface="Times New Roman" pitchFamily="18" charset="0"/>
              </a:rPr>
              <a:t>Opportunities for startups in terms of fundraising </a:t>
            </a:r>
            <a:endParaRPr lang="en-US"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A9697BAF-DF5F-869B-E309-829F31782300}"/>
              </a:ext>
            </a:extLst>
          </p:cNvPr>
          <p:cNvSpPr>
            <a:spLocks noGrp="1"/>
          </p:cNvSpPr>
          <p:nvPr>
            <p:ph idx="1"/>
          </p:nvPr>
        </p:nvSpPr>
        <p:spPr>
          <a:xfrm>
            <a:off x="677334" y="2160589"/>
            <a:ext cx="5366279" cy="3880773"/>
          </a:xfrm>
        </p:spPr>
        <p:txBody>
          <a:bodyPr/>
          <a:lstStyle/>
          <a:p>
            <a:pPr marL="0" marR="0" algn="just">
              <a:lnSpc>
                <a:spcPct val="150000"/>
              </a:lnSpc>
              <a:spcBef>
                <a:spcPts val="1200"/>
              </a:spcBef>
              <a:spcAft>
                <a:spcPts val="1200"/>
              </a:spcAft>
            </a:pPr>
            <a:r>
              <a:rPr lang="en-GB" sz="1800" b="1" i="1" dirty="0">
                <a:effectLst/>
                <a:latin typeface="Times New Roman" panose="02020603050405020304" pitchFamily="18" charset="0"/>
                <a:ea typeface="Times New Roman" panose="02020603050405020304" pitchFamily="18" charset="0"/>
              </a:rPr>
              <a:t>Venture Debt Funds:</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Another opportunity that can be considered are venture debt funds which lends money in lieu of non-convertible debentures as well as equity warrants. Inspired from the views of </a:t>
            </a:r>
            <a:r>
              <a:rPr lang="en-GB" sz="1800" dirty="0" err="1">
                <a:effectLst/>
                <a:latin typeface="Times New Roman" panose="02020603050405020304" pitchFamily="18" charset="0"/>
                <a:ea typeface="Times New Roman" panose="02020603050405020304" pitchFamily="18" charset="0"/>
              </a:rPr>
              <a:t>Cassion</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et al. </a:t>
            </a:r>
            <a:r>
              <a:rPr lang="en-GB" sz="1800" dirty="0">
                <a:effectLst/>
                <a:latin typeface="Times New Roman" panose="02020603050405020304" pitchFamily="18" charset="0"/>
                <a:ea typeface="Times New Roman" panose="02020603050405020304" pitchFamily="18" charset="0"/>
              </a:rPr>
              <a:t>(2021), venture debt funds gained prominence in the last few years because they are very safe for the users. </a:t>
            </a:r>
            <a:endParaRPr lang="en-US" dirty="0"/>
          </a:p>
        </p:txBody>
      </p:sp>
    </p:spTree>
    <p:extLst>
      <p:ext uri="{BB962C8B-B14F-4D97-AF65-F5344CB8AC3E}">
        <p14:creationId xmlns:p14="http://schemas.microsoft.com/office/powerpoint/2010/main" val="29265845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64B95-FFA4-F717-3ED4-6D4E362347FE}"/>
              </a:ext>
            </a:extLst>
          </p:cNvPr>
          <p:cNvSpPr>
            <a:spLocks noGrp="1"/>
          </p:cNvSpPr>
          <p:nvPr>
            <p:ph type="title"/>
          </p:nvPr>
        </p:nvSpPr>
        <p:spPr/>
        <p:txBody>
          <a:bodyPr/>
          <a:lstStyle/>
          <a:p>
            <a:pPr algn="ctr"/>
            <a:r>
              <a:rPr lang="en-US" sz="3600" b="1" dirty="0">
                <a:effectLst/>
                <a:latin typeface="Times New Roman" pitchFamily="18" charset="0"/>
                <a:ea typeface="Arial" panose="020B0604020202020204" pitchFamily="34" charset="0"/>
                <a:cs typeface="Times New Roman" pitchFamily="18" charset="0"/>
              </a:rPr>
              <a:t>Opportunities for startups in terms of fundraising </a:t>
            </a:r>
            <a:endParaRPr lang="en-US"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C1F33401-E1A0-FF4C-CD92-BA8B6544F43E}"/>
              </a:ext>
            </a:extLst>
          </p:cNvPr>
          <p:cNvSpPr>
            <a:spLocks noGrp="1"/>
          </p:cNvSpPr>
          <p:nvPr>
            <p:ph idx="1"/>
          </p:nvPr>
        </p:nvSpPr>
        <p:spPr>
          <a:xfrm>
            <a:off x="677334" y="2160589"/>
            <a:ext cx="5080529" cy="3880773"/>
          </a:xfrm>
        </p:spPr>
        <p:txBody>
          <a:bodyPr/>
          <a:lstStyle/>
          <a:p>
            <a:pPr marL="0" marR="0" algn="just">
              <a:lnSpc>
                <a:spcPct val="150000"/>
              </a:lnSpc>
              <a:spcBef>
                <a:spcPts val="1200"/>
              </a:spcBef>
              <a:spcAft>
                <a:spcPts val="1200"/>
              </a:spcAft>
            </a:pPr>
            <a:r>
              <a:rPr lang="en-GB" sz="1800" b="1" i="1" dirty="0">
                <a:effectLst/>
                <a:latin typeface="Times New Roman" panose="02020603050405020304" pitchFamily="18" charset="0"/>
                <a:ea typeface="Times New Roman" panose="02020603050405020304" pitchFamily="18" charset="0"/>
              </a:rPr>
              <a:t>Accelerators &amp; Incubators:</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Accelerators as well as incubators have become fundraising opportunities for startups across the globe. These platforms have been found to help startups in growing with the help of necessary resources such as management training, office space, networking with highly specialised professionals, equipment, and many more (</a:t>
            </a:r>
            <a:r>
              <a:rPr lang="en-GB" sz="1800" dirty="0" err="1">
                <a:effectLst/>
                <a:latin typeface="Times New Roman" panose="02020603050405020304" pitchFamily="18" charset="0"/>
                <a:ea typeface="Times New Roman" panose="02020603050405020304" pitchFamily="18" charset="0"/>
              </a:rPr>
              <a:t>Lukkarinen</a:t>
            </a:r>
            <a:r>
              <a:rPr lang="en-GB" sz="1800" dirty="0">
                <a:effectLst/>
                <a:latin typeface="Times New Roman" panose="02020603050405020304" pitchFamily="18" charset="0"/>
                <a:ea typeface="Times New Roman" panose="02020603050405020304" pitchFamily="18" charset="0"/>
              </a:rPr>
              <a:t>, 2020).</a:t>
            </a:r>
            <a:endParaRPr lang="en-US" dirty="0"/>
          </a:p>
        </p:txBody>
      </p:sp>
    </p:spTree>
    <p:extLst>
      <p:ext uri="{BB962C8B-B14F-4D97-AF65-F5344CB8AC3E}">
        <p14:creationId xmlns:p14="http://schemas.microsoft.com/office/powerpoint/2010/main" val="17647390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69069-121D-70FE-5B7B-B9A26B3C3252}"/>
              </a:ext>
            </a:extLst>
          </p:cNvPr>
          <p:cNvSpPr>
            <a:spLocks noGrp="1"/>
          </p:cNvSpPr>
          <p:nvPr>
            <p:ph type="title"/>
          </p:nvPr>
        </p:nvSpPr>
        <p:spPr/>
        <p:txBody>
          <a:bodyPr>
            <a:normAutofit/>
          </a:bodyPr>
          <a:lstStyle/>
          <a:p>
            <a:pPr algn="ctr"/>
            <a:r>
              <a:rPr lang="en-GB" b="1" kern="0" dirty="0">
                <a:effectLst/>
                <a:latin typeface="Times New Roman" panose="02020603050405020304" pitchFamily="18" charset="0"/>
                <a:ea typeface="Times New Roman" panose="02020603050405020304" pitchFamily="18" charset="0"/>
              </a:rPr>
              <a:t> Challenges for startups in terms of fundraising</a:t>
            </a:r>
            <a:endParaRPr lang="en-US" sz="6000" dirty="0"/>
          </a:p>
        </p:txBody>
      </p:sp>
      <p:sp>
        <p:nvSpPr>
          <p:cNvPr id="3" name="Content Placeholder 2">
            <a:extLst>
              <a:ext uri="{FF2B5EF4-FFF2-40B4-BE49-F238E27FC236}">
                <a16:creationId xmlns:a16="http://schemas.microsoft.com/office/drawing/2014/main" id="{962B7C1D-D272-40FB-4AE7-C239ED90F30C}"/>
              </a:ext>
            </a:extLst>
          </p:cNvPr>
          <p:cNvSpPr>
            <a:spLocks noGrp="1"/>
          </p:cNvSpPr>
          <p:nvPr>
            <p:ph idx="1"/>
          </p:nvPr>
        </p:nvSpPr>
        <p:spPr/>
        <p:txBody>
          <a:bodyPr>
            <a:normAutofit/>
          </a:bodyPr>
          <a:lstStyle/>
          <a:p>
            <a:pPr marL="0" marR="0" algn="just">
              <a:lnSpc>
                <a:spcPct val="150000"/>
              </a:lnSpc>
              <a:spcBef>
                <a:spcPts val="1200"/>
              </a:spcBef>
              <a:spcAft>
                <a:spcPts val="1200"/>
              </a:spcAft>
            </a:pPr>
            <a:r>
              <a:rPr lang="en-GB" sz="1800" b="1" i="1" dirty="0">
                <a:effectLst/>
                <a:latin typeface="Times New Roman" panose="02020603050405020304" pitchFamily="18" charset="0"/>
                <a:ea typeface="Times New Roman" panose="02020603050405020304" pitchFamily="18" charset="0"/>
              </a:rPr>
              <a:t>Smaller pool of investors:</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Startups lack experience due to which many investors do not have faith in them. In the views of Johan and Zhang (2021), investors that are risk averse never try to invest their funds in these companies because the risk is very high. This reduces the number of investors that the startups could have got had it been a well settled company. </a:t>
            </a:r>
            <a:endParaRPr lang="en-US" sz="1800" dirty="0">
              <a:effectLst/>
              <a:latin typeface="Arial" panose="020B0604020202020204" pitchFamily="34" charset="0"/>
              <a:ea typeface="Arial" panose="020B0604020202020204" pitchFamily="34" charset="0"/>
            </a:endParaRPr>
          </a:p>
          <a:p>
            <a:endParaRPr lang="en-US" dirty="0"/>
          </a:p>
        </p:txBody>
      </p:sp>
    </p:spTree>
    <p:extLst>
      <p:ext uri="{BB962C8B-B14F-4D97-AF65-F5344CB8AC3E}">
        <p14:creationId xmlns:p14="http://schemas.microsoft.com/office/powerpoint/2010/main" val="9277923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F1AA3-3FD9-4472-9283-BCD826754EA4}"/>
              </a:ext>
            </a:extLst>
          </p:cNvPr>
          <p:cNvSpPr>
            <a:spLocks noGrp="1"/>
          </p:cNvSpPr>
          <p:nvPr>
            <p:ph type="title"/>
          </p:nvPr>
        </p:nvSpPr>
        <p:spPr/>
        <p:txBody>
          <a:bodyPr/>
          <a:lstStyle/>
          <a:p>
            <a:pPr algn="ctr"/>
            <a:r>
              <a:rPr lang="en-GB" b="1" kern="0" dirty="0">
                <a:effectLst/>
                <a:latin typeface="Times New Roman" panose="02020603050405020304" pitchFamily="18" charset="0"/>
                <a:ea typeface="Times New Roman" panose="02020603050405020304" pitchFamily="18" charset="0"/>
              </a:rPr>
              <a:t>Challenges for startups in terms of fundraising</a:t>
            </a:r>
            <a:endParaRPr lang="en-US" dirty="0"/>
          </a:p>
        </p:txBody>
      </p:sp>
      <p:sp>
        <p:nvSpPr>
          <p:cNvPr id="3" name="Content Placeholder 2">
            <a:extLst>
              <a:ext uri="{FF2B5EF4-FFF2-40B4-BE49-F238E27FC236}">
                <a16:creationId xmlns:a16="http://schemas.microsoft.com/office/drawing/2014/main" id="{042659CC-872A-25F4-6266-B48AF3D1E337}"/>
              </a:ext>
            </a:extLst>
          </p:cNvPr>
          <p:cNvSpPr>
            <a:spLocks noGrp="1"/>
          </p:cNvSpPr>
          <p:nvPr>
            <p:ph idx="1"/>
          </p:nvPr>
        </p:nvSpPr>
        <p:spPr>
          <a:xfrm>
            <a:off x="677334" y="2160589"/>
            <a:ext cx="4680479" cy="3880773"/>
          </a:xfrm>
        </p:spPr>
        <p:txBody>
          <a:bodyPr/>
          <a:lstStyle/>
          <a:p>
            <a:pPr marL="0" marR="0" algn="just">
              <a:lnSpc>
                <a:spcPct val="150000"/>
              </a:lnSpc>
              <a:spcBef>
                <a:spcPts val="1200"/>
              </a:spcBef>
              <a:spcAft>
                <a:spcPts val="1200"/>
              </a:spcAft>
            </a:pPr>
            <a:r>
              <a:rPr lang="en-GB" sz="1800" b="1" i="1" dirty="0">
                <a:effectLst/>
                <a:latin typeface="Times New Roman" panose="02020603050405020304" pitchFamily="18" charset="0"/>
                <a:ea typeface="Times New Roman" panose="02020603050405020304" pitchFamily="18" charset="0"/>
              </a:rPr>
              <a:t>Lack of securities:</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If a </a:t>
            </a:r>
            <a:r>
              <a:rPr lang="en-GB" sz="1800" dirty="0" err="1">
                <a:effectLst/>
                <a:latin typeface="Times New Roman" panose="02020603050405020304" pitchFamily="18" charset="0"/>
                <a:ea typeface="Times New Roman" panose="02020603050405020304" pitchFamily="18" charset="0"/>
              </a:rPr>
              <a:t>Startup</a:t>
            </a:r>
            <a:r>
              <a:rPr lang="en-GB" sz="1800" dirty="0">
                <a:effectLst/>
                <a:latin typeface="Times New Roman" panose="02020603050405020304" pitchFamily="18" charset="0"/>
                <a:ea typeface="Times New Roman" panose="02020603050405020304" pitchFamily="18" charset="0"/>
              </a:rPr>
              <a:t> is willing to take a loan then it will have to show certain assets or securities to get the loan against the same. Large scale and medium scale organisations are able to do so because they have sufficient assets to show to the bank. </a:t>
            </a:r>
            <a:endParaRPr lang="en-US" dirty="0"/>
          </a:p>
        </p:txBody>
      </p:sp>
    </p:spTree>
    <p:extLst>
      <p:ext uri="{BB962C8B-B14F-4D97-AF65-F5344CB8AC3E}">
        <p14:creationId xmlns:p14="http://schemas.microsoft.com/office/powerpoint/2010/main" val="3817504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F9D8A-FFBC-5607-EC57-F9B05A993D95}"/>
              </a:ext>
            </a:extLst>
          </p:cNvPr>
          <p:cNvSpPr>
            <a:spLocks noGrp="1"/>
          </p:cNvSpPr>
          <p:nvPr>
            <p:ph type="title"/>
          </p:nvPr>
        </p:nvSpPr>
        <p:spPr/>
        <p:txBody>
          <a:bodyPr/>
          <a:lstStyle/>
          <a:p>
            <a:pPr algn="ctr"/>
            <a:r>
              <a:rPr lang="en-GB" b="1" kern="0" dirty="0">
                <a:effectLst/>
                <a:latin typeface="Times New Roman" panose="02020603050405020304" pitchFamily="18" charset="0"/>
                <a:ea typeface="Times New Roman" panose="02020603050405020304" pitchFamily="18" charset="0"/>
              </a:rPr>
              <a:t>Challenges for startups in terms of fundraising</a:t>
            </a:r>
            <a:endParaRPr lang="en-US" dirty="0"/>
          </a:p>
        </p:txBody>
      </p:sp>
      <p:sp>
        <p:nvSpPr>
          <p:cNvPr id="3" name="Content Placeholder 2">
            <a:extLst>
              <a:ext uri="{FF2B5EF4-FFF2-40B4-BE49-F238E27FC236}">
                <a16:creationId xmlns:a16="http://schemas.microsoft.com/office/drawing/2014/main" id="{CB31A31D-2F00-2729-E9E6-25BE6A6CB89E}"/>
              </a:ext>
            </a:extLst>
          </p:cNvPr>
          <p:cNvSpPr>
            <a:spLocks noGrp="1"/>
          </p:cNvSpPr>
          <p:nvPr>
            <p:ph idx="1"/>
          </p:nvPr>
        </p:nvSpPr>
        <p:spPr>
          <a:xfrm>
            <a:off x="677334" y="2160589"/>
            <a:ext cx="6152091" cy="3880773"/>
          </a:xfrm>
        </p:spPr>
        <p:txBody>
          <a:bodyPr>
            <a:normAutofit/>
          </a:bodyPr>
          <a:lstStyle/>
          <a:p>
            <a:pPr marL="0" marR="0" algn="just">
              <a:lnSpc>
                <a:spcPct val="150000"/>
              </a:lnSpc>
              <a:spcBef>
                <a:spcPts val="1200"/>
              </a:spcBef>
              <a:spcAft>
                <a:spcPts val="1200"/>
              </a:spcAft>
            </a:pPr>
            <a:r>
              <a:rPr lang="en-GB" sz="1800" b="1" i="1" dirty="0">
                <a:effectLst/>
                <a:latin typeface="Times New Roman" panose="02020603050405020304" pitchFamily="18" charset="0"/>
                <a:ea typeface="Times New Roman" panose="02020603050405020304" pitchFamily="18" charset="0"/>
              </a:rPr>
              <a:t>Difficulties in gaining investor confidence:</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Due to the lack of experience and network within the industry, startups find it very difficult to gain confidence of the investors. Even if they successfully get the attention of some investors, the amount of money that they will get is not that big. This is mostly because the investors are not always ready to invest such a huge amount of funds in the startups due to the risks involved. </a:t>
            </a:r>
            <a:endParaRPr lang="en-US" dirty="0"/>
          </a:p>
        </p:txBody>
      </p:sp>
      <p:pic>
        <p:nvPicPr>
          <p:cNvPr id="6146" name="Picture 2"/>
          <p:cNvPicPr>
            <a:picLocks noChangeAspect="1" noChangeArrowheads="1"/>
          </p:cNvPicPr>
          <p:nvPr/>
        </p:nvPicPr>
        <p:blipFill>
          <a:blip r:embed="rId3"/>
          <a:srcRect/>
          <a:stretch>
            <a:fillRect/>
          </a:stretch>
        </p:blipFill>
        <p:spPr bwMode="auto">
          <a:xfrm>
            <a:off x="7605713" y="1671637"/>
            <a:ext cx="3738562" cy="4429125"/>
          </a:xfrm>
          <a:prstGeom prst="rect">
            <a:avLst/>
          </a:prstGeom>
          <a:noFill/>
          <a:ln w="9525">
            <a:noFill/>
            <a:miter lim="800000"/>
            <a:headEnd/>
            <a:tailEnd/>
          </a:ln>
          <a:effectLst/>
        </p:spPr>
      </p:pic>
    </p:spTree>
    <p:extLst>
      <p:ext uri="{BB962C8B-B14F-4D97-AF65-F5344CB8AC3E}">
        <p14:creationId xmlns:p14="http://schemas.microsoft.com/office/powerpoint/2010/main" val="17066097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3A15C-9E4F-520B-95F2-58195D6B3BD1}"/>
              </a:ext>
            </a:extLst>
          </p:cNvPr>
          <p:cNvSpPr>
            <a:spLocks noGrp="1"/>
          </p:cNvSpPr>
          <p:nvPr>
            <p:ph type="title"/>
          </p:nvPr>
        </p:nvSpPr>
        <p:spPr/>
        <p:txBody>
          <a:bodyPr/>
          <a:lstStyle/>
          <a:p>
            <a:pPr algn="ctr"/>
            <a:r>
              <a:rPr lang="en-GB" b="1" kern="0" dirty="0">
                <a:effectLst/>
                <a:latin typeface="Times New Roman" panose="02020603050405020304" pitchFamily="18" charset="0"/>
                <a:ea typeface="Times New Roman" panose="02020603050405020304" pitchFamily="18" charset="0"/>
              </a:rPr>
              <a:t>Challenges for startups in terms of fundraising</a:t>
            </a:r>
            <a:endParaRPr lang="en-US" dirty="0"/>
          </a:p>
        </p:txBody>
      </p:sp>
      <p:sp>
        <p:nvSpPr>
          <p:cNvPr id="3" name="Content Placeholder 2">
            <a:extLst>
              <a:ext uri="{FF2B5EF4-FFF2-40B4-BE49-F238E27FC236}">
                <a16:creationId xmlns:a16="http://schemas.microsoft.com/office/drawing/2014/main" id="{2ED91530-366A-5C65-6112-D821F45620EA}"/>
              </a:ext>
            </a:extLst>
          </p:cNvPr>
          <p:cNvSpPr>
            <a:spLocks noGrp="1"/>
          </p:cNvSpPr>
          <p:nvPr>
            <p:ph idx="1"/>
          </p:nvPr>
        </p:nvSpPr>
        <p:spPr>
          <a:xfrm>
            <a:off x="677334" y="2160589"/>
            <a:ext cx="5223404" cy="3880773"/>
          </a:xfrm>
        </p:spPr>
        <p:txBody>
          <a:bodyPr/>
          <a:lstStyle/>
          <a:p>
            <a:pPr marL="0" marR="0" algn="just">
              <a:lnSpc>
                <a:spcPct val="150000"/>
              </a:lnSpc>
              <a:spcBef>
                <a:spcPts val="1200"/>
              </a:spcBef>
              <a:spcAft>
                <a:spcPts val="1200"/>
              </a:spcAft>
            </a:pPr>
            <a:r>
              <a:rPr lang="en-GB" sz="1800" b="1" i="1" dirty="0">
                <a:effectLst/>
                <a:latin typeface="Times New Roman" panose="02020603050405020304" pitchFamily="18" charset="0"/>
                <a:ea typeface="Times New Roman" panose="02020603050405020304" pitchFamily="18" charset="0"/>
              </a:rPr>
              <a:t>Requirement of more efforts:</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As compared to a well settled company, startups will have to make more effort in the process of collecting funds from the investors. The success of an established company reduces half the effort that it has to make to gain the attention of the investors.</a:t>
            </a:r>
            <a:endParaRPr lang="en-US" dirty="0"/>
          </a:p>
        </p:txBody>
      </p:sp>
      <p:pic>
        <p:nvPicPr>
          <p:cNvPr id="7170" name="Picture 2"/>
          <p:cNvPicPr>
            <a:picLocks noChangeAspect="1" noChangeArrowheads="1"/>
          </p:cNvPicPr>
          <p:nvPr/>
        </p:nvPicPr>
        <p:blipFill>
          <a:blip r:embed="rId3"/>
          <a:srcRect/>
          <a:stretch>
            <a:fillRect/>
          </a:stretch>
        </p:blipFill>
        <p:spPr bwMode="auto">
          <a:xfrm>
            <a:off x="6910388" y="2166937"/>
            <a:ext cx="4543425" cy="3267075"/>
          </a:xfrm>
          <a:prstGeom prst="rect">
            <a:avLst/>
          </a:prstGeom>
          <a:noFill/>
          <a:ln w="9525">
            <a:noFill/>
            <a:miter lim="800000"/>
            <a:headEnd/>
            <a:tailEnd/>
          </a:ln>
          <a:effectLst/>
        </p:spPr>
      </p:pic>
    </p:spTree>
    <p:extLst>
      <p:ext uri="{BB962C8B-B14F-4D97-AF65-F5344CB8AC3E}">
        <p14:creationId xmlns:p14="http://schemas.microsoft.com/office/powerpoint/2010/main" val="13875010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53ADD-FD4F-F945-B2E1-D058382BB179}"/>
              </a:ext>
            </a:extLst>
          </p:cNvPr>
          <p:cNvSpPr>
            <a:spLocks noGrp="1"/>
          </p:cNvSpPr>
          <p:nvPr>
            <p:ph type="title"/>
          </p:nvPr>
        </p:nvSpPr>
        <p:spPr/>
        <p:txBody>
          <a:bodyPr/>
          <a:lstStyle/>
          <a:p>
            <a:pPr algn="ctr"/>
            <a:r>
              <a:rPr lang="en-GB" b="1" kern="0" dirty="0">
                <a:effectLst/>
                <a:latin typeface="Times New Roman" panose="02020603050405020304" pitchFamily="18" charset="0"/>
                <a:ea typeface="Times New Roman" panose="02020603050405020304" pitchFamily="18" charset="0"/>
              </a:rPr>
              <a:t>Challenges for startups in terms of fundraising</a:t>
            </a:r>
            <a:endParaRPr lang="en-US" dirty="0"/>
          </a:p>
        </p:txBody>
      </p:sp>
      <p:sp>
        <p:nvSpPr>
          <p:cNvPr id="3" name="Content Placeholder 2">
            <a:extLst>
              <a:ext uri="{FF2B5EF4-FFF2-40B4-BE49-F238E27FC236}">
                <a16:creationId xmlns:a16="http://schemas.microsoft.com/office/drawing/2014/main" id="{1082B189-E682-8AB4-CBC0-117906357E02}"/>
              </a:ext>
            </a:extLst>
          </p:cNvPr>
          <p:cNvSpPr>
            <a:spLocks noGrp="1"/>
          </p:cNvSpPr>
          <p:nvPr>
            <p:ph idx="1"/>
          </p:nvPr>
        </p:nvSpPr>
        <p:spPr>
          <a:xfrm>
            <a:off x="677334" y="2160589"/>
            <a:ext cx="6237816" cy="3880773"/>
          </a:xfrm>
        </p:spPr>
        <p:txBody>
          <a:bodyPr>
            <a:normAutofit/>
          </a:bodyPr>
          <a:lstStyle/>
          <a:p>
            <a:pPr marL="0" marR="0" algn="just">
              <a:lnSpc>
                <a:spcPct val="150000"/>
              </a:lnSpc>
              <a:spcBef>
                <a:spcPts val="1200"/>
              </a:spcBef>
              <a:spcAft>
                <a:spcPts val="1200"/>
              </a:spcAft>
            </a:pPr>
            <a:r>
              <a:rPr lang="en-GB" sz="1800" b="1" i="1" dirty="0">
                <a:effectLst/>
                <a:latin typeface="Times New Roman" panose="02020603050405020304" pitchFamily="18" charset="0"/>
                <a:ea typeface="Times New Roman" panose="02020603050405020304" pitchFamily="18" charset="0"/>
              </a:rPr>
              <a:t>Inefficient business plan:</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Sometimes, the business plans that the startups prepare are not that effective, which can gain the attention of the investors that they are willing to attract (Philippi </a:t>
            </a:r>
            <a:r>
              <a:rPr lang="en-GB" sz="1800" i="1" dirty="0">
                <a:effectLst/>
                <a:latin typeface="Times New Roman" panose="02020603050405020304" pitchFamily="18" charset="0"/>
                <a:ea typeface="Times New Roman" panose="02020603050405020304" pitchFamily="18" charset="0"/>
              </a:rPr>
              <a:t>et al. </a:t>
            </a:r>
            <a:r>
              <a:rPr lang="en-GB" sz="1800" dirty="0">
                <a:effectLst/>
                <a:latin typeface="Times New Roman" panose="02020603050405020304" pitchFamily="18" charset="0"/>
                <a:ea typeface="Times New Roman" panose="02020603050405020304" pitchFamily="18" charset="0"/>
              </a:rPr>
              <a:t>2021). The business plan might lack certain aspects such as inappropriate planning, improper allocation of resources, lack of evidence to back up the plan, more focus on certain aspects whereas ignoring other aspects, lack of experienced employees, and many more. </a:t>
            </a:r>
            <a:endParaRPr lang="en-US" dirty="0"/>
          </a:p>
        </p:txBody>
      </p:sp>
      <p:pic>
        <p:nvPicPr>
          <p:cNvPr id="8194" name="Picture 2"/>
          <p:cNvPicPr>
            <a:picLocks noChangeAspect="1" noChangeArrowheads="1"/>
          </p:cNvPicPr>
          <p:nvPr/>
        </p:nvPicPr>
        <p:blipFill>
          <a:blip r:embed="rId3"/>
          <a:srcRect/>
          <a:stretch>
            <a:fillRect/>
          </a:stretch>
        </p:blipFill>
        <p:spPr bwMode="auto">
          <a:xfrm>
            <a:off x="7486650" y="2386013"/>
            <a:ext cx="4429125" cy="3586162"/>
          </a:xfrm>
          <a:prstGeom prst="rect">
            <a:avLst/>
          </a:prstGeom>
          <a:noFill/>
          <a:ln w="9525">
            <a:noFill/>
            <a:miter lim="800000"/>
            <a:headEnd/>
            <a:tailEnd/>
          </a:ln>
          <a:effectLst/>
        </p:spPr>
      </p:pic>
    </p:spTree>
    <p:extLst>
      <p:ext uri="{BB962C8B-B14F-4D97-AF65-F5344CB8AC3E}">
        <p14:creationId xmlns:p14="http://schemas.microsoft.com/office/powerpoint/2010/main" val="38498484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itchFamily="18" charset="0"/>
                <a:ea typeface="Arial"/>
                <a:cs typeface="Times New Roman" pitchFamily="18" charset="0"/>
              </a:rPr>
              <a:t>Conclusion</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pPr>
              <a:lnSpc>
                <a:spcPct val="200000"/>
              </a:lnSpc>
            </a:pPr>
            <a:r>
              <a:rPr lang="en-GB" dirty="0">
                <a:latin typeface="Times New Roman" pitchFamily="18" charset="0"/>
                <a:cs typeface="Times New Roman" pitchFamily="18" charset="0"/>
              </a:rPr>
              <a:t>The aspect and properties of fundraising can be highly influential in developing opportunities for the country economic ventures. Understanding the ecological niche of the country specific attributes are highly effective in developing the further business venture.</a:t>
            </a:r>
            <a:endParaRPr lang="en-US" dirty="0">
              <a:latin typeface="Times New Roman" pitchFamily="18" charset="0"/>
              <a:cs typeface="Times New Roman" pitchFamily="18"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3941D-6D7C-60AD-7664-4927AC87B1B9}"/>
              </a:ext>
            </a:extLst>
          </p:cNvPr>
          <p:cNvSpPr>
            <a:spLocks noGrp="1"/>
          </p:cNvSpPr>
          <p:nvPr>
            <p:ph type="title"/>
          </p:nvPr>
        </p:nvSpPr>
        <p:spPr/>
        <p:txBody>
          <a:bodyPr>
            <a:normAutofit/>
          </a:bodyPr>
          <a:lstStyle/>
          <a:p>
            <a:pPr algn="ctr"/>
            <a:r>
              <a:rPr lang="en-GB" sz="3200" b="1" dirty="0">
                <a:effectLst/>
                <a:latin typeface="Times New Roman" panose="02020603050405020304" pitchFamily="18" charset="0"/>
                <a:ea typeface="Times New Roman" panose="02020603050405020304" pitchFamily="18" charset="0"/>
              </a:rPr>
              <a:t>References</a:t>
            </a:r>
            <a:endParaRPr lang="en-US" sz="5400" dirty="0"/>
          </a:p>
        </p:txBody>
      </p:sp>
      <p:sp>
        <p:nvSpPr>
          <p:cNvPr id="3" name="Content Placeholder 2">
            <a:extLst>
              <a:ext uri="{FF2B5EF4-FFF2-40B4-BE49-F238E27FC236}">
                <a16:creationId xmlns:a16="http://schemas.microsoft.com/office/drawing/2014/main" id="{6589C80A-DCCC-FB2E-F7D7-AE6657A2D773}"/>
              </a:ext>
            </a:extLst>
          </p:cNvPr>
          <p:cNvSpPr>
            <a:spLocks noGrp="1"/>
          </p:cNvSpPr>
          <p:nvPr>
            <p:ph idx="1"/>
          </p:nvPr>
        </p:nvSpPr>
        <p:spPr>
          <a:xfrm>
            <a:off x="480386" y="1444995"/>
            <a:ext cx="9296660" cy="5152753"/>
          </a:xfrm>
        </p:spPr>
        <p:txBody>
          <a:bodyPr>
            <a:normAutofit fontScale="62500" lnSpcReduction="20000"/>
          </a:bodyPr>
          <a:lstStyle/>
          <a:p>
            <a:r>
              <a:rPr lang="en-GB" dirty="0">
                <a:latin typeface="Times New Roman" pitchFamily="18" charset="0"/>
                <a:cs typeface="Times New Roman" pitchFamily="18" charset="0"/>
              </a:rPr>
              <a:t>Al </a:t>
            </a:r>
            <a:r>
              <a:rPr lang="en-GB" dirty="0" err="1">
                <a:latin typeface="Times New Roman" pitchFamily="18" charset="0"/>
                <a:cs typeface="Times New Roman" pitchFamily="18" charset="0"/>
              </a:rPr>
              <a:t>Sahaf</a:t>
            </a:r>
            <a:r>
              <a:rPr lang="en-GB" dirty="0">
                <a:latin typeface="Times New Roman" pitchFamily="18" charset="0"/>
                <a:cs typeface="Times New Roman" pitchFamily="18" charset="0"/>
              </a:rPr>
              <a:t>, M. and Al </a:t>
            </a:r>
            <a:r>
              <a:rPr lang="en-GB" dirty="0" err="1">
                <a:latin typeface="Times New Roman" pitchFamily="18" charset="0"/>
                <a:cs typeface="Times New Roman" pitchFamily="18" charset="0"/>
              </a:rPr>
              <a:t>Tahoo</a:t>
            </a:r>
            <a:r>
              <a:rPr lang="en-GB" dirty="0">
                <a:latin typeface="Times New Roman" pitchFamily="18" charset="0"/>
                <a:cs typeface="Times New Roman" pitchFamily="18" charset="0"/>
              </a:rPr>
              <a:t>, L., (2021). Examining the key success factors for </a:t>
            </a:r>
            <a:r>
              <a:rPr lang="en-GB" dirty="0" err="1">
                <a:latin typeface="Times New Roman" pitchFamily="18" charset="0"/>
                <a:cs typeface="Times New Roman" pitchFamily="18" charset="0"/>
              </a:rPr>
              <a:t>startups</a:t>
            </a:r>
            <a:r>
              <a:rPr lang="en-GB" dirty="0">
                <a:latin typeface="Times New Roman" pitchFamily="18" charset="0"/>
                <a:cs typeface="Times New Roman" pitchFamily="18" charset="0"/>
              </a:rPr>
              <a:t> in the Kingdom of Bahrain. </a:t>
            </a:r>
            <a:r>
              <a:rPr lang="en-US" i="1" dirty="0">
                <a:latin typeface="Times New Roman" pitchFamily="18" charset="0"/>
                <a:cs typeface="Times New Roman" pitchFamily="18" charset="0"/>
              </a:rPr>
              <a:t>International Journal of Business Ethics and Governance</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4</a:t>
            </a:r>
            <a:r>
              <a:rPr lang="en-US" dirty="0">
                <a:latin typeface="Times New Roman" pitchFamily="18" charset="0"/>
                <a:cs typeface="Times New Roman" pitchFamily="18" charset="0"/>
              </a:rPr>
              <a:t>(2), pp.9-49.</a:t>
            </a:r>
          </a:p>
          <a:p>
            <a:r>
              <a:rPr lang="en-GB" dirty="0" err="1">
                <a:latin typeface="Times New Roman" pitchFamily="18" charset="0"/>
                <a:cs typeface="Times New Roman" pitchFamily="18" charset="0"/>
              </a:rPr>
              <a:t>Aldianto</a:t>
            </a:r>
            <a:r>
              <a:rPr lang="en-GB" dirty="0">
                <a:latin typeface="Times New Roman" pitchFamily="18" charset="0"/>
                <a:cs typeface="Times New Roman" pitchFamily="18" charset="0"/>
              </a:rPr>
              <a:t>, L., </a:t>
            </a:r>
            <a:r>
              <a:rPr lang="en-GB" dirty="0" err="1">
                <a:latin typeface="Times New Roman" pitchFamily="18" charset="0"/>
                <a:cs typeface="Times New Roman" pitchFamily="18" charset="0"/>
              </a:rPr>
              <a:t>Anggadwita</a:t>
            </a:r>
            <a:r>
              <a:rPr lang="en-GB" dirty="0">
                <a:latin typeface="Times New Roman" pitchFamily="18" charset="0"/>
                <a:cs typeface="Times New Roman" pitchFamily="18" charset="0"/>
              </a:rPr>
              <a:t>, G., </a:t>
            </a:r>
            <a:r>
              <a:rPr lang="en-GB" dirty="0" err="1">
                <a:latin typeface="Times New Roman" pitchFamily="18" charset="0"/>
                <a:cs typeface="Times New Roman" pitchFamily="18" charset="0"/>
              </a:rPr>
              <a:t>Permatasari</a:t>
            </a:r>
            <a:r>
              <a:rPr lang="en-GB" dirty="0">
                <a:latin typeface="Times New Roman" pitchFamily="18" charset="0"/>
                <a:cs typeface="Times New Roman" pitchFamily="18" charset="0"/>
              </a:rPr>
              <a:t>, A., </a:t>
            </a:r>
            <a:r>
              <a:rPr lang="en-GB" dirty="0" err="1">
                <a:latin typeface="Times New Roman" pitchFamily="18" charset="0"/>
                <a:cs typeface="Times New Roman" pitchFamily="18" charset="0"/>
              </a:rPr>
              <a:t>Mirzanti</a:t>
            </a:r>
            <a:r>
              <a:rPr lang="en-GB" dirty="0">
                <a:latin typeface="Times New Roman" pitchFamily="18" charset="0"/>
                <a:cs typeface="Times New Roman" pitchFamily="18" charset="0"/>
              </a:rPr>
              <a:t>, I.R. and Williamson, I.O., (2021). Toward a business resilience framework for </a:t>
            </a:r>
            <a:r>
              <a:rPr lang="en-GB" dirty="0" err="1">
                <a:latin typeface="Times New Roman" pitchFamily="18" charset="0"/>
                <a:cs typeface="Times New Roman" pitchFamily="18" charset="0"/>
              </a:rPr>
              <a:t>startups</a:t>
            </a:r>
            <a:r>
              <a:rPr lang="en-GB" dirty="0">
                <a:latin typeface="Times New Roman" pitchFamily="18" charset="0"/>
                <a:cs typeface="Times New Roman" pitchFamily="18" charset="0"/>
              </a:rPr>
              <a:t>. </a:t>
            </a:r>
            <a:r>
              <a:rPr lang="en-US" i="1" dirty="0">
                <a:latin typeface="Times New Roman" pitchFamily="18" charset="0"/>
                <a:cs typeface="Times New Roman" pitchFamily="18" charset="0"/>
              </a:rPr>
              <a:t>Sustainability</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13</a:t>
            </a:r>
            <a:r>
              <a:rPr lang="en-US" dirty="0">
                <a:latin typeface="Times New Roman" pitchFamily="18" charset="0"/>
                <a:cs typeface="Times New Roman" pitchFamily="18" charset="0"/>
              </a:rPr>
              <a:t>(6), p.3132.</a:t>
            </a:r>
          </a:p>
          <a:p>
            <a:r>
              <a:rPr lang="en-GB" dirty="0" err="1">
                <a:latin typeface="Times New Roman" pitchFamily="18" charset="0"/>
                <a:cs typeface="Times New Roman" pitchFamily="18" charset="0"/>
              </a:rPr>
              <a:t>Alharbey</a:t>
            </a:r>
            <a:r>
              <a:rPr lang="en-GB" dirty="0">
                <a:latin typeface="Times New Roman" pitchFamily="18" charset="0"/>
                <a:cs typeface="Times New Roman" pitchFamily="18" charset="0"/>
              </a:rPr>
              <a:t>, M. and Van </a:t>
            </a:r>
            <a:r>
              <a:rPr lang="en-GB" dirty="0" err="1">
                <a:latin typeface="Times New Roman" pitchFamily="18" charset="0"/>
                <a:cs typeface="Times New Roman" pitchFamily="18" charset="0"/>
              </a:rPr>
              <a:t>Hemmen</a:t>
            </a:r>
            <a:r>
              <a:rPr lang="en-GB" dirty="0">
                <a:latin typeface="Times New Roman" pitchFamily="18" charset="0"/>
                <a:cs typeface="Times New Roman" pitchFamily="18" charset="0"/>
              </a:rPr>
              <a:t>, S., (2021). Investor intention in equity </a:t>
            </a:r>
            <a:r>
              <a:rPr lang="en-GB" dirty="0" err="1">
                <a:latin typeface="Times New Roman" pitchFamily="18" charset="0"/>
                <a:cs typeface="Times New Roman" pitchFamily="18" charset="0"/>
              </a:rPr>
              <a:t>crowdfunding</a:t>
            </a:r>
            <a:r>
              <a:rPr lang="en-GB" dirty="0">
                <a:latin typeface="Times New Roman" pitchFamily="18" charset="0"/>
                <a:cs typeface="Times New Roman" pitchFamily="18" charset="0"/>
              </a:rPr>
              <a:t>. Does trust matter?. Journal of Risk and Financial Management, 14(2), p.53.</a:t>
            </a:r>
            <a:r>
              <a:rPr lang="en-US" dirty="0">
                <a:latin typeface="Times New Roman" pitchFamily="18" charset="0"/>
                <a:cs typeface="Times New Roman" pitchFamily="18" charset="0"/>
              </a:rPr>
              <a:t> </a:t>
            </a:r>
            <a:r>
              <a:rPr lang="en-GB" dirty="0" err="1">
                <a:latin typeface="Times New Roman" pitchFamily="18" charset="0"/>
                <a:cs typeface="Times New Roman" pitchFamily="18" charset="0"/>
              </a:rPr>
              <a:t>Baffoe</a:t>
            </a:r>
            <a:r>
              <a:rPr lang="en-GB" dirty="0">
                <a:latin typeface="Times New Roman" pitchFamily="18" charset="0"/>
                <a:cs typeface="Times New Roman" pitchFamily="18" charset="0"/>
              </a:rPr>
              <a:t>, G., (2019). Exploring the utility of Analytic Hierarchy Process (AHP) in ranking livelihood activities for effective and sustainable rural development interventions in developing countries. </a:t>
            </a:r>
            <a:r>
              <a:rPr lang="en-US" i="1" dirty="0">
                <a:latin typeface="Times New Roman" pitchFamily="18" charset="0"/>
                <a:cs typeface="Times New Roman" pitchFamily="18" charset="0"/>
              </a:rPr>
              <a:t>Evaluation and Program Planning</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72</a:t>
            </a:r>
            <a:r>
              <a:rPr lang="en-US" dirty="0">
                <a:latin typeface="Times New Roman" pitchFamily="18" charset="0"/>
                <a:cs typeface="Times New Roman" pitchFamily="18" charset="0"/>
              </a:rPr>
              <a:t>, pp.197-204.</a:t>
            </a:r>
          </a:p>
          <a:p>
            <a:r>
              <a:rPr lang="en-GB" dirty="0">
                <a:latin typeface="Times New Roman" pitchFamily="18" charset="0"/>
                <a:cs typeface="Times New Roman" pitchFamily="18" charset="0"/>
              </a:rPr>
              <a:t>Brown, G., Harris, R., </a:t>
            </a:r>
            <a:r>
              <a:rPr lang="en-GB" dirty="0" err="1">
                <a:latin typeface="Times New Roman" pitchFamily="18" charset="0"/>
                <a:cs typeface="Times New Roman" pitchFamily="18" charset="0"/>
              </a:rPr>
              <a:t>Hu</a:t>
            </a:r>
            <a:r>
              <a:rPr lang="en-GB" dirty="0">
                <a:latin typeface="Times New Roman" pitchFamily="18" charset="0"/>
                <a:cs typeface="Times New Roman" pitchFamily="18" charset="0"/>
              </a:rPr>
              <a:t>, W., </a:t>
            </a:r>
            <a:r>
              <a:rPr lang="en-GB" dirty="0" err="1">
                <a:latin typeface="Times New Roman" pitchFamily="18" charset="0"/>
                <a:cs typeface="Times New Roman" pitchFamily="18" charset="0"/>
              </a:rPr>
              <a:t>Jenkinson</a:t>
            </a:r>
            <a:r>
              <a:rPr lang="en-GB" dirty="0">
                <a:latin typeface="Times New Roman" pitchFamily="18" charset="0"/>
                <a:cs typeface="Times New Roman" pitchFamily="18" charset="0"/>
              </a:rPr>
              <a:t>, T., Kaplan, S.N. and Robinson, D.T., (2021). Can investors time their exposure to private equity?. Journal of Financial Economics, 139(2), pp.561-577.</a:t>
            </a:r>
            <a:r>
              <a:rPr lang="en-US" dirty="0">
                <a:latin typeface="Times New Roman" pitchFamily="18" charset="0"/>
                <a:cs typeface="Times New Roman" pitchFamily="18" charset="0"/>
              </a:rPr>
              <a:t> </a:t>
            </a:r>
            <a:r>
              <a:rPr lang="en-GB" dirty="0" err="1">
                <a:latin typeface="Times New Roman" pitchFamily="18" charset="0"/>
                <a:cs typeface="Times New Roman" pitchFamily="18" charset="0"/>
              </a:rPr>
              <a:t>Cacciolatti</a:t>
            </a:r>
            <a:r>
              <a:rPr lang="en-GB" dirty="0">
                <a:latin typeface="Times New Roman" pitchFamily="18" charset="0"/>
                <a:cs typeface="Times New Roman" pitchFamily="18" charset="0"/>
              </a:rPr>
              <a:t>, L., </a:t>
            </a:r>
            <a:r>
              <a:rPr lang="en-GB" dirty="0" err="1">
                <a:latin typeface="Times New Roman" pitchFamily="18" charset="0"/>
                <a:cs typeface="Times New Roman" pitchFamily="18" charset="0"/>
              </a:rPr>
              <a:t>Rosli</a:t>
            </a:r>
            <a:r>
              <a:rPr lang="en-GB" dirty="0">
                <a:latin typeface="Times New Roman" pitchFamily="18" charset="0"/>
                <a:cs typeface="Times New Roman" pitchFamily="18" charset="0"/>
              </a:rPr>
              <a:t>, A., Ruiz-Alba, J.L. and Chang, J., (2020). Strategic alliances and firm performance in </a:t>
            </a:r>
            <a:r>
              <a:rPr lang="en-GB" dirty="0" err="1">
                <a:latin typeface="Times New Roman" pitchFamily="18" charset="0"/>
                <a:cs typeface="Times New Roman" pitchFamily="18" charset="0"/>
              </a:rPr>
              <a:t>startups</a:t>
            </a:r>
            <a:r>
              <a:rPr lang="en-GB" dirty="0">
                <a:latin typeface="Times New Roman" pitchFamily="18" charset="0"/>
                <a:cs typeface="Times New Roman" pitchFamily="18" charset="0"/>
              </a:rPr>
              <a:t> with a social mission. </a:t>
            </a:r>
            <a:r>
              <a:rPr lang="en-US" i="1" dirty="0">
                <a:latin typeface="Times New Roman" pitchFamily="18" charset="0"/>
                <a:cs typeface="Times New Roman" pitchFamily="18" charset="0"/>
              </a:rPr>
              <a:t>Journal of Business Research</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106</a:t>
            </a:r>
            <a:r>
              <a:rPr lang="en-US" dirty="0">
                <a:latin typeface="Times New Roman" pitchFamily="18" charset="0"/>
                <a:cs typeface="Times New Roman" pitchFamily="18" charset="0"/>
              </a:rPr>
              <a:t>, pp.106-117.</a:t>
            </a:r>
          </a:p>
          <a:p>
            <a:r>
              <a:rPr lang="en-GB" dirty="0" err="1">
                <a:latin typeface="Times New Roman" pitchFamily="18" charset="0"/>
                <a:cs typeface="Times New Roman" pitchFamily="18" charset="0"/>
              </a:rPr>
              <a:t>Cassion</a:t>
            </a:r>
            <a:r>
              <a:rPr lang="en-GB" dirty="0">
                <a:latin typeface="Times New Roman" pitchFamily="18" charset="0"/>
                <a:cs typeface="Times New Roman" pitchFamily="18" charset="0"/>
              </a:rPr>
              <a:t>, C., </a:t>
            </a:r>
            <a:r>
              <a:rPr lang="en-GB" dirty="0" err="1">
                <a:latin typeface="Times New Roman" pitchFamily="18" charset="0"/>
                <a:cs typeface="Times New Roman" pitchFamily="18" charset="0"/>
              </a:rPr>
              <a:t>Qian</a:t>
            </a:r>
            <a:r>
              <a:rPr lang="en-GB" dirty="0">
                <a:latin typeface="Times New Roman" pitchFamily="18" charset="0"/>
                <a:cs typeface="Times New Roman" pitchFamily="18" charset="0"/>
              </a:rPr>
              <a:t>, Y., </a:t>
            </a:r>
            <a:r>
              <a:rPr lang="en-GB" dirty="0" err="1">
                <a:latin typeface="Times New Roman" pitchFamily="18" charset="0"/>
                <a:cs typeface="Times New Roman" pitchFamily="18" charset="0"/>
              </a:rPr>
              <a:t>Bossou</a:t>
            </a:r>
            <a:r>
              <a:rPr lang="en-GB" dirty="0">
                <a:latin typeface="Times New Roman" pitchFamily="18" charset="0"/>
                <a:cs typeface="Times New Roman" pitchFamily="18" charset="0"/>
              </a:rPr>
              <a:t>, C. and Ackerman, M., (2021). Investors Embrace Gender Diversity, Not Female CEOs: The Role of Gender in </a:t>
            </a:r>
            <a:r>
              <a:rPr lang="en-GB" dirty="0" err="1">
                <a:latin typeface="Times New Roman" pitchFamily="18" charset="0"/>
                <a:cs typeface="Times New Roman" pitchFamily="18" charset="0"/>
              </a:rPr>
              <a:t>Startup</a:t>
            </a:r>
            <a:r>
              <a:rPr lang="en-GB" dirty="0">
                <a:latin typeface="Times New Roman" pitchFamily="18" charset="0"/>
                <a:cs typeface="Times New Roman" pitchFamily="18" charset="0"/>
              </a:rPr>
              <a:t> Fundraising. In International Conference on Intelligent Technologies for Interactive Entertainment (pp. 145-164). Springer, Cham.</a:t>
            </a:r>
            <a:r>
              <a:rPr lang="en-US" dirty="0">
                <a:latin typeface="Times New Roman" pitchFamily="18" charset="0"/>
                <a:cs typeface="Times New Roman" pitchFamily="18" charset="0"/>
              </a:rPr>
              <a:t> </a:t>
            </a:r>
            <a:r>
              <a:rPr lang="en-GB" dirty="0">
                <a:latin typeface="Times New Roman" pitchFamily="18" charset="0"/>
                <a:cs typeface="Times New Roman" pitchFamily="18" charset="0"/>
              </a:rPr>
              <a:t>Dilworth, K. and </a:t>
            </a:r>
            <a:r>
              <a:rPr lang="en-GB" dirty="0" err="1">
                <a:latin typeface="Times New Roman" pitchFamily="18" charset="0"/>
                <a:cs typeface="Times New Roman" pitchFamily="18" charset="0"/>
              </a:rPr>
              <a:t>Heyns</a:t>
            </a:r>
            <a:r>
              <a:rPr lang="en-GB" dirty="0">
                <a:latin typeface="Times New Roman" pitchFamily="18" charset="0"/>
                <a:cs typeface="Times New Roman" pitchFamily="18" charset="0"/>
              </a:rPr>
              <a:t>, E.P., (2020). Fundraising in academic libraries: Looking back and defining new questions. The Journal of Academic Librarianship, 46(5), p.102192.</a:t>
            </a:r>
            <a:endParaRPr lang="en-US" dirty="0">
              <a:latin typeface="Times New Roman" pitchFamily="18" charset="0"/>
              <a:cs typeface="Times New Roman" pitchFamily="18" charset="0"/>
            </a:endParaRPr>
          </a:p>
          <a:p>
            <a:r>
              <a:rPr lang="en-GB" dirty="0" err="1">
                <a:latin typeface="Times New Roman" pitchFamily="18" charset="0"/>
                <a:cs typeface="Times New Roman" pitchFamily="18" charset="0"/>
              </a:rPr>
              <a:t>Garg</a:t>
            </a:r>
            <a:r>
              <a:rPr lang="en-GB" dirty="0">
                <a:latin typeface="Times New Roman" pitchFamily="18" charset="0"/>
                <a:cs typeface="Times New Roman" pitchFamily="18" charset="0"/>
              </a:rPr>
              <a:t>, M. and Gupta, S., (2022). </a:t>
            </a:r>
            <a:r>
              <a:rPr lang="en-GB" dirty="0" err="1">
                <a:latin typeface="Times New Roman" pitchFamily="18" charset="0"/>
                <a:cs typeface="Times New Roman" pitchFamily="18" charset="0"/>
              </a:rPr>
              <a:t>Startups</a:t>
            </a:r>
            <a:r>
              <a:rPr lang="en-GB" dirty="0">
                <a:latin typeface="Times New Roman" pitchFamily="18" charset="0"/>
                <a:cs typeface="Times New Roman" pitchFamily="18" charset="0"/>
              </a:rPr>
              <a:t> and the growing entrepreneurial ecosystem. </a:t>
            </a:r>
            <a:r>
              <a:rPr lang="en-US" i="1" dirty="0">
                <a:latin typeface="Times New Roman" pitchFamily="18" charset="0"/>
                <a:cs typeface="Times New Roman" pitchFamily="18" charset="0"/>
              </a:rPr>
              <a:t>Journal of Intellectual Property Rights (JIPR)</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26</a:t>
            </a:r>
            <a:r>
              <a:rPr lang="en-US" dirty="0">
                <a:latin typeface="Times New Roman" pitchFamily="18" charset="0"/>
                <a:cs typeface="Times New Roman" pitchFamily="18" charset="0"/>
              </a:rPr>
              <a:t>(1), pp.31-38.</a:t>
            </a:r>
          </a:p>
          <a:p>
            <a:r>
              <a:rPr lang="en-GB" dirty="0" err="1">
                <a:latin typeface="Times New Roman" pitchFamily="18" charset="0"/>
                <a:cs typeface="Times New Roman" pitchFamily="18" charset="0"/>
              </a:rPr>
              <a:t>Gastaud</a:t>
            </a:r>
            <a:r>
              <a:rPr lang="en-GB" dirty="0">
                <a:latin typeface="Times New Roman" pitchFamily="18" charset="0"/>
                <a:cs typeface="Times New Roman" pitchFamily="18" charset="0"/>
              </a:rPr>
              <a:t>, C., </a:t>
            </a:r>
            <a:r>
              <a:rPr lang="en-GB" dirty="0" err="1">
                <a:latin typeface="Times New Roman" pitchFamily="18" charset="0"/>
                <a:cs typeface="Times New Roman" pitchFamily="18" charset="0"/>
              </a:rPr>
              <a:t>Carniel</a:t>
            </a:r>
            <a:r>
              <a:rPr lang="en-GB" dirty="0">
                <a:latin typeface="Times New Roman" pitchFamily="18" charset="0"/>
                <a:cs typeface="Times New Roman" pitchFamily="18" charset="0"/>
              </a:rPr>
              <a:t>, T. and </a:t>
            </a:r>
            <a:r>
              <a:rPr lang="en-GB" dirty="0" err="1">
                <a:latin typeface="Times New Roman" pitchFamily="18" charset="0"/>
                <a:cs typeface="Times New Roman" pitchFamily="18" charset="0"/>
              </a:rPr>
              <a:t>Dalle</a:t>
            </a:r>
            <a:r>
              <a:rPr lang="en-GB" dirty="0">
                <a:latin typeface="Times New Roman" pitchFamily="18" charset="0"/>
                <a:cs typeface="Times New Roman" pitchFamily="18" charset="0"/>
              </a:rPr>
              <a:t>, J.M., (2019). The varying importance of extrinsic factors in the success of </a:t>
            </a:r>
            <a:r>
              <a:rPr lang="en-GB" dirty="0" err="1">
                <a:latin typeface="Times New Roman" pitchFamily="18" charset="0"/>
                <a:cs typeface="Times New Roman" pitchFamily="18" charset="0"/>
              </a:rPr>
              <a:t>startup</a:t>
            </a:r>
            <a:r>
              <a:rPr lang="en-GB" dirty="0">
                <a:latin typeface="Times New Roman" pitchFamily="18" charset="0"/>
                <a:cs typeface="Times New Roman" pitchFamily="18" charset="0"/>
              </a:rPr>
              <a:t> fundraising: competition at early-stage and networks at growth-stage. </a:t>
            </a:r>
            <a:r>
              <a:rPr lang="en-US" i="1" dirty="0" err="1">
                <a:latin typeface="Times New Roman" pitchFamily="18" charset="0"/>
                <a:cs typeface="Times New Roman" pitchFamily="18" charset="0"/>
              </a:rPr>
              <a:t>arXiv</a:t>
            </a:r>
            <a:r>
              <a:rPr lang="en-US" i="1" dirty="0">
                <a:latin typeface="Times New Roman" pitchFamily="18" charset="0"/>
                <a:cs typeface="Times New Roman" pitchFamily="18" charset="0"/>
              </a:rPr>
              <a:t> preprint arXiv:1906.03210</a:t>
            </a:r>
            <a:r>
              <a:rPr lang="en-US" dirty="0">
                <a:latin typeface="Times New Roman" pitchFamily="18" charset="0"/>
                <a:cs typeface="Times New Roman" pitchFamily="18" charset="0"/>
              </a:rPr>
              <a:t>.</a:t>
            </a:r>
          </a:p>
          <a:p>
            <a:r>
              <a:rPr lang="en-GB" dirty="0">
                <a:latin typeface="Times New Roman" pitchFamily="18" charset="0"/>
                <a:cs typeface="Times New Roman" pitchFamily="18" charset="0"/>
              </a:rPr>
              <a:t>Johan, S. and Zhang, Y., (2021). Investors’ industry preference in equity </a:t>
            </a:r>
            <a:r>
              <a:rPr lang="en-GB" dirty="0" err="1">
                <a:latin typeface="Times New Roman" pitchFamily="18" charset="0"/>
                <a:cs typeface="Times New Roman" pitchFamily="18" charset="0"/>
              </a:rPr>
              <a:t>crowdfunding</a:t>
            </a:r>
            <a:r>
              <a:rPr lang="en-GB" dirty="0">
                <a:latin typeface="Times New Roman" pitchFamily="18" charset="0"/>
                <a:cs typeface="Times New Roman" pitchFamily="18" charset="0"/>
              </a:rPr>
              <a:t>. The Journal of Technology Transfer, pp.1-29.</a:t>
            </a:r>
            <a:r>
              <a:rPr lang="en-US" dirty="0">
                <a:latin typeface="Times New Roman" pitchFamily="18" charset="0"/>
                <a:cs typeface="Times New Roman" pitchFamily="18" charset="0"/>
              </a:rPr>
              <a:t> </a:t>
            </a:r>
            <a:r>
              <a:rPr lang="en-GB" dirty="0">
                <a:latin typeface="Times New Roman" pitchFamily="18" charset="0"/>
                <a:cs typeface="Times New Roman" pitchFamily="18" charset="0"/>
              </a:rPr>
              <a:t>Kim, M.J., Hall, C.M. and Kim, D.K., (2020). Why do investors participate in tourism incentive </a:t>
            </a:r>
            <a:r>
              <a:rPr lang="en-GB" dirty="0" err="1">
                <a:latin typeface="Times New Roman" pitchFamily="18" charset="0"/>
                <a:cs typeface="Times New Roman" pitchFamily="18" charset="0"/>
              </a:rPr>
              <a:t>crowdfunding</a:t>
            </a:r>
            <a:r>
              <a:rPr lang="en-GB" dirty="0">
                <a:latin typeface="Times New Roman" pitchFamily="18" charset="0"/>
                <a:cs typeface="Times New Roman" pitchFamily="18" charset="0"/>
              </a:rPr>
              <a:t>? The effects of attribution and trust on willingness to fund. Journal of Travel &amp; Tourism Marketing, 37(2), pp.141-154.</a:t>
            </a:r>
            <a:endParaRPr lang="en-US" dirty="0">
              <a:latin typeface="Times New Roman" pitchFamily="18" charset="0"/>
              <a:cs typeface="Times New Roman" pitchFamily="18" charset="0"/>
            </a:endParaRPr>
          </a:p>
          <a:p>
            <a:r>
              <a:rPr lang="en-GB" dirty="0" err="1">
                <a:latin typeface="Times New Roman" pitchFamily="18" charset="0"/>
                <a:cs typeface="Times New Roman" pitchFamily="18" charset="0"/>
              </a:rPr>
              <a:t>Kondova</a:t>
            </a:r>
            <a:r>
              <a:rPr lang="en-GB" dirty="0">
                <a:latin typeface="Times New Roman" pitchFamily="18" charset="0"/>
                <a:cs typeface="Times New Roman" pitchFamily="18" charset="0"/>
              </a:rPr>
              <a:t>, G. and </a:t>
            </a:r>
            <a:r>
              <a:rPr lang="en-GB" dirty="0" err="1">
                <a:latin typeface="Times New Roman" pitchFamily="18" charset="0"/>
                <a:cs typeface="Times New Roman" pitchFamily="18" charset="0"/>
              </a:rPr>
              <a:t>Simonella</a:t>
            </a:r>
            <a:r>
              <a:rPr lang="en-GB" dirty="0">
                <a:latin typeface="Times New Roman" pitchFamily="18" charset="0"/>
                <a:cs typeface="Times New Roman" pitchFamily="18" charset="0"/>
              </a:rPr>
              <a:t>, G., (2019). </a:t>
            </a:r>
            <a:r>
              <a:rPr lang="en-GB" dirty="0" err="1">
                <a:latin typeface="Times New Roman" pitchFamily="18" charset="0"/>
                <a:cs typeface="Times New Roman" pitchFamily="18" charset="0"/>
              </a:rPr>
              <a:t>Blockchain</a:t>
            </a:r>
            <a:r>
              <a:rPr lang="en-GB" dirty="0">
                <a:latin typeface="Times New Roman" pitchFamily="18" charset="0"/>
                <a:cs typeface="Times New Roman" pitchFamily="18" charset="0"/>
              </a:rPr>
              <a:t> in </a:t>
            </a:r>
            <a:r>
              <a:rPr lang="en-GB" dirty="0" err="1">
                <a:latin typeface="Times New Roman" pitchFamily="18" charset="0"/>
                <a:cs typeface="Times New Roman" pitchFamily="18" charset="0"/>
              </a:rPr>
              <a:t>startup</a:t>
            </a:r>
            <a:r>
              <a:rPr lang="en-GB" dirty="0">
                <a:latin typeface="Times New Roman" pitchFamily="18" charset="0"/>
                <a:cs typeface="Times New Roman" pitchFamily="18" charset="0"/>
              </a:rPr>
              <a:t> financing: ICOs and STOs in Switzerland. </a:t>
            </a:r>
            <a:r>
              <a:rPr lang="en-US" i="1" dirty="0">
                <a:latin typeface="Times New Roman" pitchFamily="18" charset="0"/>
                <a:cs typeface="Times New Roman" pitchFamily="18" charset="0"/>
              </a:rPr>
              <a:t>Journal of Strategic Innovation and Sustainability</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14</a:t>
            </a:r>
            <a:r>
              <a:rPr lang="en-US" dirty="0">
                <a:latin typeface="Times New Roman" pitchFamily="18" charset="0"/>
                <a:cs typeface="Times New Roman" pitchFamily="18" charset="0"/>
              </a:rPr>
              <a:t>(6), pp.43-48.</a:t>
            </a:r>
          </a:p>
          <a:p>
            <a:r>
              <a:rPr lang="en-GB" dirty="0" err="1">
                <a:latin typeface="Times New Roman" pitchFamily="18" charset="0"/>
                <a:cs typeface="Times New Roman" pitchFamily="18" charset="0"/>
              </a:rPr>
              <a:t>Lukkarinen</a:t>
            </a:r>
            <a:r>
              <a:rPr lang="en-GB" dirty="0">
                <a:latin typeface="Times New Roman" pitchFamily="18" charset="0"/>
                <a:cs typeface="Times New Roman" pitchFamily="18" charset="0"/>
              </a:rPr>
              <a:t>, A., (2020). Equity </a:t>
            </a:r>
            <a:r>
              <a:rPr lang="en-GB" dirty="0" err="1">
                <a:latin typeface="Times New Roman" pitchFamily="18" charset="0"/>
                <a:cs typeface="Times New Roman" pitchFamily="18" charset="0"/>
              </a:rPr>
              <a:t>crowdfunding</a:t>
            </a:r>
            <a:r>
              <a:rPr lang="en-GB" dirty="0">
                <a:latin typeface="Times New Roman" pitchFamily="18" charset="0"/>
                <a:cs typeface="Times New Roman" pitchFamily="18" charset="0"/>
              </a:rPr>
              <a:t>: Principles and investor behaviour. In Advances in </a:t>
            </a:r>
            <a:r>
              <a:rPr lang="en-GB" dirty="0" err="1">
                <a:latin typeface="Times New Roman" pitchFamily="18" charset="0"/>
                <a:cs typeface="Times New Roman" pitchFamily="18" charset="0"/>
              </a:rPr>
              <a:t>crowdfunding</a:t>
            </a:r>
            <a:r>
              <a:rPr lang="en-GB" dirty="0">
                <a:latin typeface="Times New Roman" pitchFamily="18" charset="0"/>
                <a:cs typeface="Times New Roman" pitchFamily="18" charset="0"/>
              </a:rPr>
              <a:t> (pp. 93-118). Palgrave Macmillan, Cham.</a:t>
            </a:r>
            <a:endParaRPr lang="en-US" dirty="0">
              <a:latin typeface="Times New Roman" pitchFamily="18" charset="0"/>
              <a:cs typeface="Times New Roman" pitchFamily="18" charset="0"/>
            </a:endParaRPr>
          </a:p>
          <a:p>
            <a:r>
              <a:rPr lang="en-GB" dirty="0" err="1">
                <a:latin typeface="Times New Roman" pitchFamily="18" charset="0"/>
                <a:cs typeface="Times New Roman" pitchFamily="18" charset="0"/>
              </a:rPr>
              <a:t>Munir</a:t>
            </a:r>
            <a:r>
              <a:rPr lang="en-GB" dirty="0">
                <a:latin typeface="Times New Roman" pitchFamily="18" charset="0"/>
                <a:cs typeface="Times New Roman" pitchFamily="18" charset="0"/>
              </a:rPr>
              <a:t>, H., </a:t>
            </a:r>
            <a:r>
              <a:rPr lang="en-GB" dirty="0" err="1">
                <a:latin typeface="Times New Roman" pitchFamily="18" charset="0"/>
                <a:cs typeface="Times New Roman" pitchFamily="18" charset="0"/>
              </a:rPr>
              <a:t>Jianfeng</a:t>
            </a:r>
            <a:r>
              <a:rPr lang="en-GB" dirty="0">
                <a:latin typeface="Times New Roman" pitchFamily="18" charset="0"/>
                <a:cs typeface="Times New Roman" pitchFamily="18" charset="0"/>
              </a:rPr>
              <a:t>, C. and </a:t>
            </a:r>
            <a:r>
              <a:rPr lang="en-GB" dirty="0" err="1">
                <a:latin typeface="Times New Roman" pitchFamily="18" charset="0"/>
                <a:cs typeface="Times New Roman" pitchFamily="18" charset="0"/>
              </a:rPr>
              <a:t>Ramzan</a:t>
            </a:r>
            <a:r>
              <a:rPr lang="en-GB" dirty="0">
                <a:latin typeface="Times New Roman" pitchFamily="18" charset="0"/>
                <a:cs typeface="Times New Roman" pitchFamily="18" charset="0"/>
              </a:rPr>
              <a:t>, S., (2019). Personality traits and theory of planned </a:t>
            </a:r>
            <a:r>
              <a:rPr lang="en-GB" dirty="0" err="1">
                <a:latin typeface="Times New Roman" pitchFamily="18" charset="0"/>
                <a:cs typeface="Times New Roman" pitchFamily="18" charset="0"/>
              </a:rPr>
              <a:t>behavior</a:t>
            </a:r>
            <a:r>
              <a:rPr lang="en-GB" dirty="0">
                <a:latin typeface="Times New Roman" pitchFamily="18" charset="0"/>
                <a:cs typeface="Times New Roman" pitchFamily="18" charset="0"/>
              </a:rPr>
              <a:t> comparison of entrepreneurial intentions between an emerging economy and a developing country. </a:t>
            </a:r>
            <a:r>
              <a:rPr lang="en-US" i="1" dirty="0">
                <a:latin typeface="Times New Roman" pitchFamily="18" charset="0"/>
                <a:cs typeface="Times New Roman" pitchFamily="18" charset="0"/>
              </a:rPr>
              <a:t>International Journal of Entrepreneurial Behavior &amp; Research</a:t>
            </a:r>
            <a:r>
              <a:rPr lang="en-US" dirty="0">
                <a:latin typeface="Times New Roman" pitchFamily="18" charset="0"/>
                <a:cs typeface="Times New Roman" pitchFamily="18" charset="0"/>
              </a:rPr>
              <a:t>.</a:t>
            </a:r>
          </a:p>
          <a:p>
            <a:r>
              <a:rPr lang="en-GB" dirty="0">
                <a:latin typeface="Times New Roman" pitchFamily="18" charset="0"/>
                <a:cs typeface="Times New Roman" pitchFamily="18" charset="0"/>
              </a:rPr>
              <a:t>Philippi, S., </a:t>
            </a:r>
            <a:r>
              <a:rPr lang="en-GB" dirty="0" err="1">
                <a:latin typeface="Times New Roman" pitchFamily="18" charset="0"/>
                <a:cs typeface="Times New Roman" pitchFamily="18" charset="0"/>
              </a:rPr>
              <a:t>Schuhmacher</a:t>
            </a:r>
            <a:r>
              <a:rPr lang="en-GB" dirty="0">
                <a:latin typeface="Times New Roman" pitchFamily="18" charset="0"/>
                <a:cs typeface="Times New Roman" pitchFamily="18" charset="0"/>
              </a:rPr>
              <a:t>, M.C. and Bastian, N., (2021). Attracting investors in initial coin offerings: The relevance of specific technological capabilities for fundraising success. Review of Corporate Finance, 1(3-4), pp.455-485.</a:t>
            </a: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395936524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116</TotalTime>
  <Words>3428</Words>
  <Application>Microsoft Office PowerPoint</Application>
  <PresentationFormat>Widescreen</PresentationFormat>
  <Paragraphs>127</Paragraphs>
  <Slides>24</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Times New Roman</vt:lpstr>
      <vt:lpstr>Trebuchet MS</vt:lpstr>
      <vt:lpstr>Wingdings 3</vt:lpstr>
      <vt:lpstr>Facet</vt:lpstr>
      <vt:lpstr>ASSESSMENT 2 : FUND RAISING FOR START-UPS – CHALLENGES AND OPPORTUNITIES</vt:lpstr>
      <vt:lpstr>PowerPoint Presentation</vt:lpstr>
      <vt:lpstr>Introduction </vt:lpstr>
      <vt:lpstr>Importance of fundraising for the startups </vt:lpstr>
      <vt:lpstr>Importance of fundraising for the startups </vt:lpstr>
      <vt:lpstr>Importance of fundraising for the startups </vt:lpstr>
      <vt:lpstr>Importance of fundraising for the startups </vt:lpstr>
      <vt:lpstr>Utilities of startups for developing country economy </vt:lpstr>
      <vt:lpstr>Utilities of startups for developing country economy </vt:lpstr>
      <vt:lpstr>Utilities of startups for developing country economy </vt:lpstr>
      <vt:lpstr>Opportunities for startups in terms of fundraising </vt:lpstr>
      <vt:lpstr>Opportunities for startups in terms of fundraising </vt:lpstr>
      <vt:lpstr>Opportunities for startups in terms of fundraising </vt:lpstr>
      <vt:lpstr>Opportunities for startups in terms of fundraising </vt:lpstr>
      <vt:lpstr>Opportunities for startups in terms of fundraising </vt:lpstr>
      <vt:lpstr>Opportunities for startups in terms of fundraising </vt:lpstr>
      <vt:lpstr>Opportunities for startups in terms of fundraising </vt:lpstr>
      <vt:lpstr> Challenges for startups in terms of fundraising</vt:lpstr>
      <vt:lpstr>Challenges for startups in terms of fundraising</vt:lpstr>
      <vt:lpstr>Challenges for startups in terms of fundraising</vt:lpstr>
      <vt:lpstr>Challenges for startups in terms of fundraising</vt:lpstr>
      <vt:lpstr>Challenges for startups in terms of fundraising</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2 : FUND RAISING FOR START-UPS – CHALLENGES AND OPPORTUNITIES</dc:title>
  <dc:creator>shaham</dc:creator>
  <cp:lastModifiedBy>Shaham Hussain Kuttyalipuram (2130307)</cp:lastModifiedBy>
  <cp:revision>4</cp:revision>
  <dcterms:created xsi:type="dcterms:W3CDTF">2022-12-14T17:37:58Z</dcterms:created>
  <dcterms:modified xsi:type="dcterms:W3CDTF">2022-12-18T10:51:30Z</dcterms:modified>
</cp:coreProperties>
</file>