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7" r:id="rId5"/>
    <p:sldId id="265" r:id="rId6"/>
    <p:sldId id="275" r:id="rId7"/>
    <p:sldId id="276" r:id="rId8"/>
    <p:sldId id="270" r:id="rId9"/>
    <p:sldId id="280" r:id="rId10"/>
    <p:sldId id="258" r:id="rId11"/>
    <p:sldId id="278" r:id="rId12"/>
    <p:sldId id="27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>
      <p:cViewPr varScale="1">
        <p:scale>
          <a:sx n="72" d="100"/>
          <a:sy n="72" d="100"/>
        </p:scale>
        <p:origin x="5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5" d="100"/>
          <a:sy n="95" d="100"/>
        </p:scale>
        <p:origin x="358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BE2AAA-2CC7-4F9C-A8C6-8B9F2A3E9EF0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AD62A-9EE1-43E3-A7E5-D268F71DF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4482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7ADBA-1AC7-4CD6-8AFF-4E8087BA5487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34C2EF-8A97-4DAF-B099-E56788364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NOTE:</a:t>
            </a:r>
            <a:r>
              <a:rPr lang="en-US" baseline="0" dirty="0"/>
              <a:t> </a:t>
            </a:r>
            <a:r>
              <a:rPr lang="en-US" dirty="0"/>
              <a:t>To change images on this slide, select a picture and delete it. Then click the Insert Picture icon</a:t>
            </a:r>
            <a:r>
              <a:rPr lang="en-US" baseline="0" dirty="0"/>
              <a:t> </a:t>
            </a:r>
            <a:r>
              <a:rPr lang="en-US" dirty="0"/>
              <a:t>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4C2EF-8A97-4DAF-B099-E567883644D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14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45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73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950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3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086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02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07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35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31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77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77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ve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reeform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Picture Placeholder 8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Freeform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Picture Placeholder 10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Freeform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Freeform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Picture Placeholder 20" descr="An empty placeholder to add an image. Click on the placeholder and select the image that you wish to add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6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6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24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7FC8593D-7C47-471E-A8DF-97AC4FFD13F5}" type="datetimeFigureOut">
              <a:rPr lang="en-US" smtClean="0"/>
              <a:pPr/>
              <a:t>4/16/2021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289D71E3-7D81-4C24-B9D8-6B108755C6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54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2" r:id="rId11"/>
    <p:sldLayoutId id="2147483661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5" Type="http://schemas.openxmlformats.org/officeDocument/2006/relationships/hyperlink" Target="http://pngimg.com/download/48588" TargetMode="Externa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kids-pn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mirjoran/455878802" TargetMode="External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380701&amp;picture=any-questions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9376" y="332656"/>
            <a:ext cx="9845724" cy="1743472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Using Person Centered Planning to Support Pupils with Attention Deficit Hyperactivity Disorder (ADHD) in an Educational Setting.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7528" y="2564904"/>
            <a:ext cx="8245524" cy="2448272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u="sng" dirty="0"/>
              <a:t>Overcoming Barriers of Specific Learning Difficulties (</a:t>
            </a:r>
            <a:r>
              <a:rPr lang="en-US" u="sng" dirty="0" err="1"/>
              <a:t>SpLD</a:t>
            </a:r>
            <a:r>
              <a:rPr lang="en-US" u="sng" dirty="0"/>
              <a:t>) – SJIE 4003</a:t>
            </a:r>
            <a:br>
              <a:rPr lang="en-US" u="sng" dirty="0"/>
            </a:br>
            <a:r>
              <a:rPr lang="en-US" dirty="0"/>
              <a:t>Describe and evaluate a multi-sensory resource to support an individual with Specific Learning Difficulties (</a:t>
            </a:r>
            <a:r>
              <a:rPr lang="en-US" dirty="0" err="1"/>
              <a:t>SpLD</a:t>
            </a:r>
            <a:r>
              <a:rPr lang="en-US" dirty="0"/>
              <a:t>). Link theory and policy.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Kayleigh Marie Holvey - 1503156</a:t>
            </a:r>
          </a:p>
        </p:txBody>
      </p:sp>
    </p:spTree>
    <p:extLst>
      <p:ext uri="{BB962C8B-B14F-4D97-AF65-F5344CB8AC3E}">
        <p14:creationId xmlns:p14="http://schemas.microsoft.com/office/powerpoint/2010/main" val="27980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333" y="217311"/>
            <a:ext cx="11233248" cy="1015857"/>
          </a:xfrm>
        </p:spPr>
        <p:txBody>
          <a:bodyPr anchor="b">
            <a:noAutofit/>
          </a:bodyPr>
          <a:lstStyle/>
          <a:p>
            <a:pPr algn="ctr"/>
            <a:r>
              <a:rPr lang="en-US" sz="6000" u="sng" dirty="0">
                <a:latin typeface="Candara" panose="020E0502030303020204" pitchFamily="34" charset="0"/>
              </a:rPr>
              <a:t>What is ADHD?</a:t>
            </a:r>
          </a:p>
        </p:txBody>
      </p:sp>
      <p:pic>
        <p:nvPicPr>
          <p:cNvPr id="1026" name="Picture 2" descr="Attention Deficit Hyperactivity Disorder (ADHD): Causes, Symptoms,  Treatments">
            <a:extLst>
              <a:ext uri="{FF2B5EF4-FFF2-40B4-BE49-F238E27FC236}">
                <a16:creationId xmlns:a16="http://schemas.microsoft.com/office/drawing/2014/main" id="{BCFB2627-34D8-4057-9402-2DC6105B20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4" t="9819" r="28664" b="13664"/>
          <a:stretch/>
        </p:blipFill>
        <p:spPr bwMode="auto">
          <a:xfrm>
            <a:off x="4691843" y="2890804"/>
            <a:ext cx="2808313" cy="3210016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F9EFB2BF-DC0C-49EE-B9B8-A62452C040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52183" y="3200093"/>
            <a:ext cx="4409733" cy="17638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1D8909-C543-48B0-BA47-B35D9806859B}"/>
              </a:ext>
            </a:extLst>
          </p:cNvPr>
          <p:cNvSpPr txBox="1"/>
          <p:nvPr/>
        </p:nvSpPr>
        <p:spPr>
          <a:xfrm>
            <a:off x="8016828" y="1653568"/>
            <a:ext cx="41450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Research shows that ADHD runs in families and has on other known cause.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2F307C-07EB-40C9-91EA-99D637D470A5}"/>
              </a:ext>
            </a:extLst>
          </p:cNvPr>
          <p:cNvSpPr txBox="1"/>
          <p:nvPr/>
        </p:nvSpPr>
        <p:spPr>
          <a:xfrm>
            <a:off x="4636997" y="2376843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NEURODEVELOPEMETAL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6BBFDB-8593-4246-9984-EFB4A0B24C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552" y="1232424"/>
            <a:ext cx="3888312" cy="361544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8861972-A44F-46E5-A67A-A47AF9A8121B}"/>
              </a:ext>
            </a:extLst>
          </p:cNvPr>
          <p:cNvSpPr txBox="1"/>
          <p:nvPr/>
        </p:nvSpPr>
        <p:spPr>
          <a:xfrm>
            <a:off x="1487488" y="4847872"/>
            <a:ext cx="25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Bing (2021)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80DBB96-A9F4-4D71-BFEE-6983A6CEBA2A}"/>
              </a:ext>
            </a:extLst>
          </p:cNvPr>
          <p:cNvSpPr txBox="1"/>
          <p:nvPr/>
        </p:nvSpPr>
        <p:spPr>
          <a:xfrm>
            <a:off x="8656680" y="4879095"/>
            <a:ext cx="25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 (2021)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919F90-18CA-4F9A-B82F-7347BE3CB44A}"/>
              </a:ext>
            </a:extLst>
          </p:cNvPr>
          <p:cNvSpPr txBox="1"/>
          <p:nvPr/>
        </p:nvSpPr>
        <p:spPr>
          <a:xfrm>
            <a:off x="4971989" y="6060783"/>
            <a:ext cx="25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image (2021)</a:t>
            </a:r>
          </a:p>
        </p:txBody>
      </p:sp>
    </p:spTree>
    <p:extLst>
      <p:ext uri="{BB962C8B-B14F-4D97-AF65-F5344CB8AC3E}">
        <p14:creationId xmlns:p14="http://schemas.microsoft.com/office/powerpoint/2010/main" val="233389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69383-1C6E-40EE-8EE0-560825EE0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0"/>
            <a:ext cx="9829800" cy="1082674"/>
          </a:xfrm>
        </p:spPr>
        <p:txBody>
          <a:bodyPr anchor="b">
            <a:normAutofit/>
          </a:bodyPr>
          <a:lstStyle/>
          <a:p>
            <a:pPr algn="ctr"/>
            <a:r>
              <a:rPr lang="en-GB" sz="4400" u="sng" dirty="0">
                <a:latin typeface="+mn-lt"/>
              </a:rPr>
              <a:t>Signs and symptoms of ADHD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D4CEC38-32F8-4EDA-9821-E75F975B69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35987" y="1268761"/>
            <a:ext cx="2926080" cy="3189188"/>
          </a:xfrm>
          <a:prstGeom prst="rect">
            <a:avLst/>
          </a:prstGeo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9B10AC4-A1E1-4056-B999-4058A718AE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38567" y="1412776"/>
            <a:ext cx="6912768" cy="5112568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Zoning out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Memory issues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Fidgeting or unsettled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Finds hard to resist urges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Issues with fair play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Finds difficult making and maintaining positive friendships</a:t>
            </a:r>
            <a:endParaRPr lang="en-GB" sz="28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Disruptive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800" dirty="0"/>
              <a:t>Making careless mistakes or take unnecessary risks</a:t>
            </a:r>
            <a:br>
              <a:rPr lang="en-US" sz="2800" dirty="0"/>
            </a:br>
            <a:r>
              <a:rPr lang="en-US" sz="2800" dirty="0"/>
              <a:t>					(NHS,2021)</a:t>
            </a:r>
          </a:p>
        </p:txBody>
      </p:sp>
    </p:spTree>
    <p:extLst>
      <p:ext uri="{BB962C8B-B14F-4D97-AF65-F5344CB8AC3E}">
        <p14:creationId xmlns:p14="http://schemas.microsoft.com/office/powerpoint/2010/main" val="380627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F0A27-BD79-4B83-B31F-3F34ED2DE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>
                <a:latin typeface="+mn-lt"/>
              </a:rPr>
              <a:t>Person-Centred Plan (PCP)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5912BF-FE91-4E63-BBF3-CF43D113B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35684"/>
            <a:ext cx="4609120" cy="3586632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371C26E-4001-413D-8848-169222697D2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27796" y="1668905"/>
            <a:ext cx="4240204" cy="33428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17512B-E4DD-4335-BCAD-E368C16A4723}"/>
              </a:ext>
            </a:extLst>
          </p:cNvPr>
          <p:cNvSpPr txBox="1"/>
          <p:nvPr/>
        </p:nvSpPr>
        <p:spPr>
          <a:xfrm>
            <a:off x="6427796" y="4985110"/>
            <a:ext cx="25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 (2021)</a:t>
            </a:r>
          </a:p>
        </p:txBody>
      </p:sp>
    </p:spTree>
    <p:extLst>
      <p:ext uri="{BB962C8B-B14F-4D97-AF65-F5344CB8AC3E}">
        <p14:creationId xmlns:p14="http://schemas.microsoft.com/office/powerpoint/2010/main" val="842749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022" y="182542"/>
            <a:ext cx="9829800" cy="1230234"/>
          </a:xfrm>
        </p:spPr>
        <p:txBody>
          <a:bodyPr anchor="b">
            <a:normAutofit/>
          </a:bodyPr>
          <a:lstStyle/>
          <a:p>
            <a:pPr algn="ctr"/>
            <a:r>
              <a:rPr lang="en-US" u="sng" dirty="0"/>
              <a:t>How affective are Person-Centered Plans </a:t>
            </a:r>
            <a:r>
              <a:rPr lang="en-US" u="sng" dirty="0">
                <a:latin typeface="+mn-lt"/>
              </a:rPr>
              <a:t>with</a:t>
            </a:r>
            <a:r>
              <a:rPr lang="en-US" u="sng" dirty="0"/>
              <a:t> children with ADHD</a:t>
            </a:r>
          </a:p>
        </p:txBody>
      </p:sp>
      <p:pic>
        <p:nvPicPr>
          <p:cNvPr id="6" name="Picture 5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18D36AE7-C0C0-4BAE-8772-CF7C577D31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545" r="19137" b="-2"/>
          <a:stretch/>
        </p:blipFill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noFill/>
        </p:spPr>
      </p:pic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6744072" y="1700808"/>
            <a:ext cx="4968552" cy="4824535"/>
          </a:xfrm>
        </p:spPr>
        <p:txBody>
          <a:bodyPr>
            <a:normAutofit/>
          </a:bodyPr>
          <a:lstStyle/>
          <a:p>
            <a:r>
              <a:rPr lang="en-US" dirty="0"/>
              <a:t>Allows other people who may work with a particular child aware of what they like and dislike. Any triggers or anything that makes them uncomfortable.</a:t>
            </a:r>
          </a:p>
          <a:p>
            <a:r>
              <a:rPr lang="en-US" dirty="0"/>
              <a:t>Using tailor-made timetables to allow the pupil to know exactly where they are going, what teacher, what lesson, what time and who their support staff are. </a:t>
            </a:r>
          </a:p>
          <a:p>
            <a:r>
              <a:rPr lang="en-US" dirty="0"/>
              <a:t>Communication is key between pupils, teachers and caregivers; the parents have an input into the person-centered plans, and this is to ensure all strategies are the same between home and school</a:t>
            </a:r>
          </a:p>
          <a:p>
            <a:endParaRPr lang="en-US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14D628-12C9-4E6F-8344-2A57A9B29912}"/>
              </a:ext>
            </a:extLst>
          </p:cNvPr>
          <p:cNvSpPr txBox="1"/>
          <p:nvPr/>
        </p:nvSpPr>
        <p:spPr>
          <a:xfrm>
            <a:off x="9617257" y="6657945"/>
            <a:ext cx="257474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kids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99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B3402-2D8D-406D-838F-065CFA419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184" y="1268760"/>
            <a:ext cx="10946432" cy="3600400"/>
          </a:xfrm>
        </p:spPr>
        <p:txBody>
          <a:bodyPr>
            <a:normAutofit/>
          </a:bodyPr>
          <a:lstStyle/>
          <a:p>
            <a:r>
              <a:rPr lang="en-GB" sz="2400" dirty="0"/>
              <a:t>Additional Learning Needs (ALN) Transformation Bill </a:t>
            </a:r>
          </a:p>
          <a:p>
            <a:r>
              <a:rPr lang="en-GB" sz="2400" dirty="0"/>
              <a:t>Equality Act 2010</a:t>
            </a:r>
          </a:p>
          <a:p>
            <a:r>
              <a:rPr lang="en-GB" sz="2400" dirty="0"/>
              <a:t>United Nations Conventions on the Rights of the Child</a:t>
            </a:r>
          </a:p>
          <a:p>
            <a:r>
              <a:rPr lang="en-GB" sz="2400" dirty="0"/>
              <a:t>Support for children and young people with Attention Deficit Hyperactivity Disorder (ADHD) in educational settings</a:t>
            </a:r>
          </a:p>
          <a:p>
            <a:r>
              <a:rPr lang="en-GB" sz="2400" dirty="0"/>
              <a:t>Additional Learning needs policy</a:t>
            </a:r>
          </a:p>
          <a:p>
            <a:r>
              <a:rPr lang="en-GB" sz="2400" dirty="0"/>
              <a:t>Safeguarding Policy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2EAE79B-5BC5-4C2B-A3AC-C32AA7FF0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184" y="260648"/>
            <a:ext cx="10442376" cy="827112"/>
          </a:xfrm>
        </p:spPr>
        <p:txBody>
          <a:bodyPr>
            <a:noAutofit/>
          </a:bodyPr>
          <a:lstStyle/>
          <a:p>
            <a:pPr algn="ctr"/>
            <a:r>
              <a:rPr lang="en-GB" sz="4800" u="sng" dirty="0">
                <a:latin typeface="+mn-lt"/>
              </a:rPr>
              <a:t>Policies, Procedures and Legislation </a:t>
            </a:r>
          </a:p>
        </p:txBody>
      </p:sp>
    </p:spTree>
    <p:extLst>
      <p:ext uri="{BB962C8B-B14F-4D97-AF65-F5344CB8AC3E}">
        <p14:creationId xmlns:p14="http://schemas.microsoft.com/office/powerpoint/2010/main" val="3969170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99AEE867-7129-46A4-AA27-7AE9A23B7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4" y="5421225"/>
            <a:ext cx="9671095" cy="928239"/>
          </a:xfrm>
        </p:spPr>
        <p:txBody>
          <a:bodyPr anchor="b">
            <a:normAutofit/>
          </a:bodyPr>
          <a:lstStyle/>
          <a:p>
            <a:r>
              <a:rPr lang="en-US" sz="3600" u="sng" dirty="0"/>
              <a:t>Cognitive Development – Jean Piaget (1896-1980)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6B2F28-F064-4B73-939F-2B7BDCA35E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68" r="6" b="1655"/>
          <a:stretch/>
        </p:blipFill>
        <p:spPr>
          <a:xfrm>
            <a:off x="6240016" y="3070301"/>
            <a:ext cx="3766439" cy="2365326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noFill/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3F29C8-5F95-4897-A693-2BA16F630FF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3"/>
          <a:srcRect l="14048" t="14595" r="15698" b="11996"/>
          <a:stretch/>
        </p:blipFill>
        <p:spPr>
          <a:xfrm>
            <a:off x="6312024" y="972655"/>
            <a:ext cx="3529419" cy="2015526"/>
          </a:xfrm>
          <a:prstGeom prst="rect">
            <a:avLst/>
          </a:prstGeom>
          <a:noFill/>
        </p:spPr>
      </p:pic>
      <p:pic>
        <p:nvPicPr>
          <p:cNvPr id="21" name="Picture 20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935EC53C-C246-473F-85B4-913BAABA18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0415" y="972654"/>
            <a:ext cx="5523577" cy="411252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38794BE-E423-4F5B-83BB-EF3049A2E6D7}"/>
              </a:ext>
            </a:extLst>
          </p:cNvPr>
          <p:cNvSpPr txBox="1"/>
          <p:nvPr/>
        </p:nvSpPr>
        <p:spPr>
          <a:xfrm>
            <a:off x="500415" y="5204795"/>
            <a:ext cx="478585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www.flickr.com/photos/mirjoran/455878802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68434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7E53399C-B416-42F3-9374-09FB5120AB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75520" y="332656"/>
            <a:ext cx="7735788" cy="51571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8D1E750-270D-411F-8756-724AA49A2A00}"/>
              </a:ext>
            </a:extLst>
          </p:cNvPr>
          <p:cNvSpPr txBox="1"/>
          <p:nvPr/>
        </p:nvSpPr>
        <p:spPr>
          <a:xfrm>
            <a:off x="8184232" y="551892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 (2021)</a:t>
            </a:r>
          </a:p>
        </p:txBody>
      </p:sp>
    </p:spTree>
    <p:extLst>
      <p:ext uri="{BB962C8B-B14F-4D97-AF65-F5344CB8AC3E}">
        <p14:creationId xmlns:p14="http://schemas.microsoft.com/office/powerpoint/2010/main" val="2528728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06BE6-1225-4DA7-86F3-D80D7A0CD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770" y="188640"/>
            <a:ext cx="9829800" cy="89403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u="sng" dirty="0">
                <a:latin typeface="+mn-lt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50991B-FF58-4BEE-BA4D-47824EA2A212}"/>
              </a:ext>
            </a:extLst>
          </p:cNvPr>
          <p:cNvSpPr txBox="1"/>
          <p:nvPr/>
        </p:nvSpPr>
        <p:spPr>
          <a:xfrm>
            <a:off x="1847528" y="1484784"/>
            <a:ext cx="96845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archives, T. n. (2021). legislation.gov.uk. Retrieved from Equality Act: https://www.legislation.gov.uk/ukpga/2010/15/contents</a:t>
            </a:r>
          </a:p>
          <a:p>
            <a:r>
              <a:rPr lang="en-GB" dirty="0"/>
              <a:t>Bates, B. (2019). Learning Theories Simplified . London: Sage.</a:t>
            </a:r>
          </a:p>
          <a:p>
            <a:r>
              <a:rPr lang="en-GB" dirty="0"/>
              <a:t>Government, T. W. (2021). The Welsh Assembly Government. Retrieved from https://gov.wales/sites/default/files/publications/2019-01/ways-of-supporting-learners-with-attention-deficit-hyperactivity-disorder-adhd.pdf</a:t>
            </a:r>
          </a:p>
          <a:p>
            <a:r>
              <a:rPr lang="en-GB" dirty="0"/>
              <a:t>Mencap. (n.d.). Mencap. Retrieved from https://www.mencap.org.uk/learning-disability-explained/conditions-linked-learning-disability/challenging-behaviour</a:t>
            </a:r>
          </a:p>
          <a:p>
            <a:r>
              <a:rPr lang="en-GB" dirty="0"/>
              <a:t>NHS. (2021, 04 14). NHS. Retrieved from ADHD: https://www.nhs.uk/conditions/attention-deficit-hyperactivity-disorder-adhd/</a:t>
            </a:r>
          </a:p>
          <a:p>
            <a:r>
              <a:rPr lang="en-GB" dirty="0"/>
              <a:t>Sutcliffe, A., &amp; Birney, B. (2015). Tower Hamlets Educational Psychology Service. Retrieved from Tower Hamlets: https://www.towerhamlets.gov.uk/Documents/Children-and-families-services/Early-Years/TH_PCP_Model.pdf</a:t>
            </a:r>
          </a:p>
          <a:p>
            <a:r>
              <a:rPr lang="en-GB" dirty="0"/>
              <a:t>Today, P. (2021, 04 14). Psychology Today. Retrieved from What is ADHD?: https://www.psychologytoday.com/gb/basics/adhd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697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ildren Friends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hoolyard kids education presentation, album (widescreen).potx" id="{B61009BD-7448-452D-9EB3-A92629EDAAF7}" vid="{D5A61431-CA5A-45CA-9A81-30AAFC8F1B2C}"/>
    </a:ext>
  </a:extLst>
</a:theme>
</file>

<file path=ppt/theme/theme2.xml><?xml version="1.0" encoding="utf-8"?>
<a:theme xmlns:a="http://schemas.openxmlformats.org/drawingml/2006/main" name="Office Theme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369AEE-D726-45B1-ACA9-0D6048C368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A15C6C-6BB6-4DB6-B7D6-7F14EAB2CC5C}">
  <ds:schemaRefs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EDF6667-B669-49A4-BBE6-2132BA71C0C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Schoolyard kids education presentation, album (widescreen)</Template>
  <TotalTime>0</TotalTime>
  <Words>577</Words>
  <Application>Microsoft Office PowerPoint</Application>
  <PresentationFormat>Widescreen</PresentationFormat>
  <Paragraphs>46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Candara</vt:lpstr>
      <vt:lpstr>Times New Roman</vt:lpstr>
      <vt:lpstr>Wingdings</vt:lpstr>
      <vt:lpstr>Children Friends 16x9</vt:lpstr>
      <vt:lpstr>Using Person Centered Planning to Support Pupils with Attention Deficit Hyperactivity Disorder (ADHD) in an Educational Setting.</vt:lpstr>
      <vt:lpstr>What is ADHD?</vt:lpstr>
      <vt:lpstr>Signs and symptoms of ADHD</vt:lpstr>
      <vt:lpstr>Person-Centred Plan (PCP)</vt:lpstr>
      <vt:lpstr>How affective are Person-Centered Plans with children with ADHD</vt:lpstr>
      <vt:lpstr>Policies, Procedures and Legislation </vt:lpstr>
      <vt:lpstr>Cognitive Development – Jean Piaget (1896-1980)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Planners to Support Pupils with ADHD in an Educational Setting.</dc:title>
  <dc:creator>Kayleigh Marie Holvey (1503156)</dc:creator>
  <cp:keywords/>
  <cp:lastModifiedBy>Kayleigh Marie Holvey (1503156)</cp:lastModifiedBy>
  <cp:revision>42</cp:revision>
  <dcterms:created xsi:type="dcterms:W3CDTF">2021-04-11T10:38:10Z</dcterms:created>
  <dcterms:modified xsi:type="dcterms:W3CDTF">2021-04-18T22:47:39Z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TC038961019991</vt:lpwstr>
  </property>
  <property fmtid="{D5CDD505-2E9C-101B-9397-08002B2CF9AE}" pid="3" name="ContentTypeId">
    <vt:lpwstr>0x010100AA3F7D94069FF64A86F7DFF56D60E3BE</vt:lpwstr>
  </property>
</Properties>
</file>