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7"/>
  </p:notesMasterIdLst>
  <p:sldIdLst>
    <p:sldId id="256" r:id="rId2"/>
    <p:sldId id="300" r:id="rId3"/>
    <p:sldId id="319" r:id="rId4"/>
    <p:sldId id="281" r:id="rId5"/>
    <p:sldId id="257" r:id="rId6"/>
    <p:sldId id="298" r:id="rId7"/>
    <p:sldId id="273" r:id="rId8"/>
    <p:sldId id="274" r:id="rId9"/>
    <p:sldId id="266" r:id="rId10"/>
    <p:sldId id="285" r:id="rId11"/>
    <p:sldId id="284" r:id="rId12"/>
    <p:sldId id="261" r:id="rId13"/>
    <p:sldId id="262" r:id="rId14"/>
    <p:sldId id="278" r:id="rId15"/>
    <p:sldId id="276" r:id="rId16"/>
    <p:sldId id="297" r:id="rId17"/>
    <p:sldId id="320" r:id="rId18"/>
    <p:sldId id="267" r:id="rId19"/>
    <p:sldId id="286" r:id="rId20"/>
    <p:sldId id="287" r:id="rId21"/>
    <p:sldId id="288" r:id="rId22"/>
    <p:sldId id="289" r:id="rId23"/>
    <p:sldId id="279" r:id="rId24"/>
    <p:sldId id="290" r:id="rId25"/>
    <p:sldId id="292" r:id="rId26"/>
    <p:sldId id="293" r:id="rId27"/>
    <p:sldId id="280" r:id="rId28"/>
    <p:sldId id="275" r:id="rId29"/>
    <p:sldId id="277" r:id="rId30"/>
    <p:sldId id="315" r:id="rId31"/>
    <p:sldId id="283" r:id="rId32"/>
    <p:sldId id="310" r:id="rId33"/>
    <p:sldId id="317" r:id="rId34"/>
    <p:sldId id="318" r:id="rId35"/>
    <p:sldId id="296" r:id="rId36"/>
    <p:sldId id="264" r:id="rId37"/>
    <p:sldId id="314" r:id="rId38"/>
    <p:sldId id="258" r:id="rId39"/>
    <p:sldId id="259" r:id="rId40"/>
    <p:sldId id="316" r:id="rId41"/>
    <p:sldId id="260" r:id="rId42"/>
    <p:sldId id="299" r:id="rId43"/>
    <p:sldId id="311" r:id="rId44"/>
    <p:sldId id="301" r:id="rId45"/>
    <p:sldId id="312" r:id="rId46"/>
    <p:sldId id="313" r:id="rId47"/>
    <p:sldId id="303" r:id="rId48"/>
    <p:sldId id="304" r:id="rId49"/>
    <p:sldId id="305" r:id="rId50"/>
    <p:sldId id="291" r:id="rId51"/>
    <p:sldId id="306" r:id="rId52"/>
    <p:sldId id="307" r:id="rId53"/>
    <p:sldId id="308" r:id="rId54"/>
    <p:sldId id="309" r:id="rId55"/>
    <p:sldId id="302" r:id="rId5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6" d="100"/>
          <a:sy n="66" d="100"/>
        </p:scale>
        <p:origin x="-1506" y="-14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7F5214C-74F4-4756-A176-7A62B363D2AE}" type="datetimeFigureOut">
              <a:rPr lang="en-US" smtClean="0"/>
              <a:pPr/>
              <a:t>11/28/2011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7C6798C-308D-4B56-A91B-13B77B64F221}"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7C6798C-308D-4B56-A91B-13B77B64F221}"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7C6798C-308D-4B56-A91B-13B77B64F221}" type="slidenum">
              <a:rPr lang="en-GB" smtClean="0"/>
              <a:pPr/>
              <a:t>5</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7C6798C-308D-4B56-A91B-13B77B64F221}" type="slidenum">
              <a:rPr lang="en-GB" smtClean="0"/>
              <a:pPr/>
              <a:t>7</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7C6798C-308D-4B56-A91B-13B77B64F221}" type="slidenum">
              <a:rPr lang="en-GB" smtClean="0"/>
              <a:pPr/>
              <a:t>8</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7C6798C-308D-4B56-A91B-13B77B64F221}" type="slidenum">
              <a:rPr lang="en-GB" smtClean="0"/>
              <a:pPr/>
              <a:t>9</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7C6798C-308D-4B56-A91B-13B77B64F221}" type="slidenum">
              <a:rPr lang="en-GB" smtClean="0"/>
              <a:pPr/>
              <a:t>12</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7C6798C-308D-4B56-A91B-13B77B64F221}" type="slidenum">
              <a:rPr lang="en-GB" smtClean="0"/>
              <a:pPr/>
              <a:t>13</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7C6798C-308D-4B56-A91B-13B77B64F221}" type="slidenum">
              <a:rPr lang="en-GB" smtClean="0"/>
              <a:pPr/>
              <a:t>18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7C6798C-308D-4B56-A91B-13B77B64F221}" type="slidenum">
              <a:rPr lang="en-GB" smtClean="0"/>
              <a:pPr/>
              <a:t>36</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7C6798C-308D-4B56-A91B-13B77B64F221}" type="slidenum">
              <a:rPr lang="en-GB" smtClean="0"/>
              <a:pPr/>
              <a:t>38</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7C6798C-308D-4B56-A91B-13B77B64F221}" type="slidenum">
              <a:rPr lang="en-GB" smtClean="0"/>
              <a:pPr/>
              <a:t>39</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7C6798C-308D-4B56-A91B-13B77B64F221}" type="slidenum">
              <a:rPr lang="en-GB" smtClean="0"/>
              <a:pPr/>
              <a:t>41</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8A597AD-94C3-4D7E-8ABE-325413D47773}" type="slidenum">
              <a:rPr lang="en-GB"/>
              <a:pPr/>
              <a:t>51</a:t>
            </a:fld>
            <a:endParaRPr lang="en-GB"/>
          </a:p>
        </p:txBody>
      </p:sp>
      <p:sp>
        <p:nvSpPr>
          <p:cNvPr id="241666" name="Rectangle 2"/>
          <p:cNvSpPr>
            <a:spLocks noGrp="1" noRot="1" noChangeAspect="1" noChangeArrowheads="1" noTextEdit="1"/>
          </p:cNvSpPr>
          <p:nvPr>
            <p:ph type="sldImg"/>
          </p:nvPr>
        </p:nvSpPr>
        <p:spPr>
          <a:xfrm>
            <a:off x="1143000" y="685800"/>
            <a:ext cx="4573588" cy="3429000"/>
          </a:xfrm>
          <a:ln/>
        </p:spPr>
      </p:sp>
      <p:sp>
        <p:nvSpPr>
          <p:cNvPr id="2416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1090F4B-CB48-4197-A26C-6A255F7079C3}" type="slidenum">
              <a:rPr lang="en-GB"/>
              <a:pPr/>
              <a:t>52</a:t>
            </a:fld>
            <a:endParaRPr lang="en-GB"/>
          </a:p>
        </p:txBody>
      </p:sp>
      <p:sp>
        <p:nvSpPr>
          <p:cNvPr id="144386" name="Rectangle 2"/>
          <p:cNvSpPr>
            <a:spLocks noGrp="1" noRot="1" noChangeAspect="1" noChangeArrowheads="1" noTextEdit="1"/>
          </p:cNvSpPr>
          <p:nvPr>
            <p:ph type="sldImg"/>
          </p:nvPr>
        </p:nvSpPr>
        <p:spPr>
          <a:xfrm>
            <a:off x="911394" y="685509"/>
            <a:ext cx="5036821" cy="3429000"/>
          </a:xfrm>
          <a:ln/>
        </p:spPr>
      </p:sp>
      <p:sp>
        <p:nvSpPr>
          <p:cNvPr id="1443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C49E3CC-08DA-4BCE-A8BC-98970B14F395}" type="slidenum">
              <a:rPr lang="en-GB"/>
              <a:pPr/>
              <a:t>53</a:t>
            </a:fld>
            <a:endParaRPr lang="en-GB"/>
          </a:p>
        </p:txBody>
      </p:sp>
      <p:sp>
        <p:nvSpPr>
          <p:cNvPr id="189442" name="Rectangle 2"/>
          <p:cNvSpPr>
            <a:spLocks noGrp="1" noRot="1" noChangeAspect="1" noChangeArrowheads="1" noTextEdit="1"/>
          </p:cNvSpPr>
          <p:nvPr>
            <p:ph type="sldImg"/>
          </p:nvPr>
        </p:nvSpPr>
        <p:spPr>
          <a:ln/>
        </p:spPr>
      </p:sp>
      <p:sp>
        <p:nvSpPr>
          <p:cNvPr id="18944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6E16AED-3BCC-4D5C-8775-F9D1D342A348}" type="slidenum">
              <a:rPr lang="en-GB"/>
              <a:pPr/>
              <a:t>54</a:t>
            </a:fld>
            <a:endParaRPr lang="en-GB"/>
          </a:p>
        </p:txBody>
      </p:sp>
      <p:sp>
        <p:nvSpPr>
          <p:cNvPr id="146434" name="Rectangle 2"/>
          <p:cNvSpPr>
            <a:spLocks noGrp="1" noRot="1" noChangeAspect="1" noChangeArrowheads="1" noTextEdit="1"/>
          </p:cNvSpPr>
          <p:nvPr>
            <p:ph type="sldImg"/>
          </p:nvPr>
        </p:nvSpPr>
        <p:spPr>
          <a:xfrm>
            <a:off x="911394" y="685509"/>
            <a:ext cx="5036821" cy="3429000"/>
          </a:xfrm>
          <a:ln/>
        </p:spPr>
      </p:sp>
      <p:sp>
        <p:nvSpPr>
          <p:cNvPr id="146435"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3AEC9F24-1234-4EFE-8F46-7960D022CBB0}" type="datetimeFigureOut">
              <a:rPr lang="en-US" smtClean="0"/>
              <a:pPr/>
              <a:t>11/28/2011</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B5DF45F2-3D2C-4CA5-9381-1F2B8E706D9E}"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AEC9F24-1234-4EFE-8F46-7960D022CBB0}" type="datetimeFigureOut">
              <a:rPr lang="en-US" smtClean="0"/>
              <a:pPr/>
              <a:t>11/28/2011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DF45F2-3D2C-4CA5-9381-1F2B8E706D9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AEC9F24-1234-4EFE-8F46-7960D022CBB0}" type="datetimeFigureOut">
              <a:rPr lang="en-US" smtClean="0"/>
              <a:pPr/>
              <a:t>11/28/2011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DF45F2-3D2C-4CA5-9381-1F2B8E706D9E}"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AEC9F24-1234-4EFE-8F46-7960D022CBB0}" type="datetimeFigureOut">
              <a:rPr lang="en-US" smtClean="0"/>
              <a:pPr/>
              <a:t>11/28/2011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DF45F2-3D2C-4CA5-9381-1F2B8E706D9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AEC9F24-1234-4EFE-8F46-7960D022CBB0}" type="datetimeFigureOut">
              <a:rPr lang="en-US" smtClean="0"/>
              <a:pPr/>
              <a:t>11/28/2011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5DF45F2-3D2C-4CA5-9381-1F2B8E706D9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AEC9F24-1234-4EFE-8F46-7960D022CBB0}" type="datetimeFigureOut">
              <a:rPr lang="en-US" smtClean="0"/>
              <a:pPr/>
              <a:t>11/28/2011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DF45F2-3D2C-4CA5-9381-1F2B8E706D9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EC9F24-1234-4EFE-8F46-7960D022CBB0}" type="datetimeFigureOut">
              <a:rPr lang="en-US" smtClean="0"/>
              <a:pPr/>
              <a:t>11/28/2011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DF45F2-3D2C-4CA5-9381-1F2B8E706D9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AEC9F24-1234-4EFE-8F46-7960D022CBB0}" type="datetimeFigureOut">
              <a:rPr lang="en-US" smtClean="0"/>
              <a:pPr/>
              <a:t>11/28/2011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DF45F2-3D2C-4CA5-9381-1F2B8E706D9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AEC9F24-1234-4EFE-8F46-7960D022CBB0}" type="datetimeFigureOut">
              <a:rPr lang="en-US" smtClean="0"/>
              <a:pPr/>
              <a:t>11/28/2011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B5DF45F2-3D2C-4CA5-9381-1F2B8E706D9E}"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AEC9F24-1234-4EFE-8F46-7960D022CBB0}" type="datetimeFigureOut">
              <a:rPr lang="en-US" smtClean="0"/>
              <a:pPr/>
              <a:t>11/28/2011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DF45F2-3D2C-4CA5-9381-1F2B8E706D9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AEC9F24-1234-4EFE-8F46-7960D022CBB0}" type="datetimeFigureOut">
              <a:rPr lang="en-US" smtClean="0"/>
              <a:pPr/>
              <a:t>11/28/2011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DF45F2-3D2C-4CA5-9381-1F2B8E706D9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3AEC9F24-1234-4EFE-8F46-7960D022CBB0}" type="datetimeFigureOut">
              <a:rPr lang="en-US" smtClean="0"/>
              <a:pPr/>
              <a:t>11/28/2011</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5DF45F2-3D2C-4CA5-9381-1F2B8E706D9E}"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7.xml"/><Relationship Id="rId5" Type="http://schemas.openxmlformats.org/officeDocument/2006/relationships/image" Target="../media/image42.jpeg"/><Relationship Id="rId4" Type="http://schemas.openxmlformats.org/officeDocument/2006/relationships/image" Target="../media/image41.png"/></Relationships>
</file>

<file path=ppt/slides/_rels/slide4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48.jpeg"/></Relationships>
</file>

<file path=ppt/slides/_rels/slide5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50.jpeg"/></Relationships>
</file>

<file path=ppt/slides/_rels/slide5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857232"/>
            <a:ext cx="7772400" cy="1470025"/>
          </a:xfrm>
        </p:spPr>
        <p:txBody>
          <a:bodyPr>
            <a:normAutofit fontScale="90000"/>
          </a:bodyPr>
          <a:lstStyle/>
          <a:p>
            <a:r>
              <a:rPr lang="en-GB" dirty="0" smtClean="0"/>
              <a:t>Environmental archaeology in urban environments</a:t>
            </a:r>
            <a:endParaRPr lang="en-GB" dirty="0"/>
          </a:p>
        </p:txBody>
      </p:sp>
      <p:sp>
        <p:nvSpPr>
          <p:cNvPr id="3" name="Subtitle 2"/>
          <p:cNvSpPr>
            <a:spLocks noGrp="1"/>
          </p:cNvSpPr>
          <p:nvPr>
            <p:ph type="subTitle" idx="1"/>
          </p:nvPr>
        </p:nvSpPr>
        <p:spPr/>
        <p:txBody>
          <a:bodyPr/>
          <a:lstStyle/>
          <a:p>
            <a:endParaRPr lang="en-GB"/>
          </a:p>
        </p:txBody>
      </p:sp>
      <p:pic>
        <p:nvPicPr>
          <p:cNvPr id="4" name="Picture 3" descr="Slide2.JPG"/>
          <p:cNvPicPr>
            <a:picLocks noChangeAspect="1"/>
          </p:cNvPicPr>
          <p:nvPr/>
        </p:nvPicPr>
        <p:blipFill>
          <a:blip r:embed="rId3" cstate="print"/>
          <a:srcRect l="7812" t="5208" r="10156" b="6250"/>
          <a:stretch>
            <a:fillRect/>
          </a:stretch>
        </p:blipFill>
        <p:spPr>
          <a:xfrm>
            <a:off x="285720" y="2786058"/>
            <a:ext cx="3786214" cy="3065030"/>
          </a:xfrm>
          <a:prstGeom prst="rect">
            <a:avLst/>
          </a:prstGeom>
        </p:spPr>
      </p:pic>
      <p:pic>
        <p:nvPicPr>
          <p:cNvPr id="5" name="Picture 4" descr="Slide3.JPG"/>
          <p:cNvPicPr>
            <a:picLocks noChangeAspect="1"/>
          </p:cNvPicPr>
          <p:nvPr/>
        </p:nvPicPr>
        <p:blipFill>
          <a:blip r:embed="rId4" cstate="print"/>
          <a:srcRect l="8593" t="38541" r="47656" b="12500"/>
          <a:stretch>
            <a:fillRect/>
          </a:stretch>
        </p:blipFill>
        <p:spPr>
          <a:xfrm>
            <a:off x="4643438" y="2643182"/>
            <a:ext cx="4000528" cy="3357586"/>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4" descr="DBL07"/>
          <p:cNvPicPr>
            <a:picLocks noChangeAspect="1" noChangeArrowheads="1"/>
          </p:cNvPicPr>
          <p:nvPr/>
        </p:nvPicPr>
        <p:blipFill>
          <a:blip r:embed="rId2" cstate="print"/>
          <a:srcRect/>
          <a:stretch>
            <a:fillRect/>
          </a:stretch>
        </p:blipFill>
        <p:spPr bwMode="auto">
          <a:xfrm>
            <a:off x="298450" y="692150"/>
            <a:ext cx="8377238" cy="5576888"/>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Over view salubrious place ex swansea.jpg"/>
          <p:cNvPicPr>
            <a:picLocks noChangeAspect="1"/>
          </p:cNvPicPr>
          <p:nvPr/>
        </p:nvPicPr>
        <p:blipFill>
          <a:blip r:embed="rId2" cstate="print"/>
          <a:stretch>
            <a:fillRect/>
          </a:stretch>
        </p:blipFill>
        <p:spPr>
          <a:xfrm>
            <a:off x="508000" y="381000"/>
            <a:ext cx="8128000" cy="6096000"/>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571480"/>
            <a:ext cx="8229600" cy="4389120"/>
          </a:xfrm>
        </p:spPr>
        <p:txBody>
          <a:bodyPr>
            <a:normAutofit/>
          </a:bodyPr>
          <a:lstStyle/>
          <a:p>
            <a:r>
              <a:rPr lang="en-GB" sz="2400" dirty="0" smtClean="0"/>
              <a:t>Archaeology in an present day urban context may be rural or urban in character</a:t>
            </a:r>
          </a:p>
          <a:p>
            <a:r>
              <a:rPr lang="en-GB" sz="2400" dirty="0" smtClean="0"/>
              <a:t>Here we are interested in urban archaeologies that were formed under urban conditions</a:t>
            </a:r>
            <a:endParaRPr lang="en-GB" sz="2400" dirty="0"/>
          </a:p>
        </p:txBody>
      </p:sp>
      <p:pic>
        <p:nvPicPr>
          <p:cNvPr id="4" name="Picture 3" descr="Pembroke Castle and part of town.jpg"/>
          <p:cNvPicPr>
            <a:picLocks noChangeAspect="1"/>
          </p:cNvPicPr>
          <p:nvPr/>
        </p:nvPicPr>
        <p:blipFill>
          <a:blip r:embed="rId2" cstate="print"/>
          <a:stretch>
            <a:fillRect/>
          </a:stretch>
        </p:blipFill>
        <p:spPr>
          <a:xfrm>
            <a:off x="500034" y="2857496"/>
            <a:ext cx="3366714" cy="2599926"/>
          </a:xfrm>
          <a:prstGeom prst="rect">
            <a:avLst/>
          </a:prstGeom>
        </p:spPr>
      </p:pic>
      <p:pic>
        <p:nvPicPr>
          <p:cNvPr id="5" name="Picture 4" descr="las190.jpg"/>
          <p:cNvPicPr>
            <a:picLocks noChangeAspect="1"/>
          </p:cNvPicPr>
          <p:nvPr/>
        </p:nvPicPr>
        <p:blipFill>
          <a:blip r:embed="rId3" cstate="print"/>
          <a:stretch>
            <a:fillRect/>
          </a:stretch>
        </p:blipFill>
        <p:spPr>
          <a:xfrm>
            <a:off x="5072066" y="2357430"/>
            <a:ext cx="3574187" cy="3786214"/>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6"/>
          <p:cNvSpPr txBox="1">
            <a:spLocks noChangeArrowheads="1"/>
          </p:cNvSpPr>
          <p:nvPr/>
        </p:nvSpPr>
        <p:spPr>
          <a:xfrm>
            <a:off x="428596" y="214290"/>
            <a:ext cx="8305800" cy="762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0" i="0" u="none" strike="noStrike" kern="1200" cap="none" spc="0" normalizeH="0" baseline="0" noProof="0" dirty="0" smtClean="0">
                <a:ln>
                  <a:noFill/>
                </a:ln>
                <a:solidFill>
                  <a:schemeClr val="tx1"/>
                </a:solidFill>
                <a:effectLst/>
                <a:uLnTx/>
                <a:uFillTx/>
                <a:latin typeface="+mj-lt"/>
                <a:ea typeface="+mj-ea"/>
                <a:cs typeface="+mj-cs"/>
              </a:rPr>
              <a:t>Urban Archaeology </a:t>
            </a:r>
          </a:p>
        </p:txBody>
      </p:sp>
      <p:sp>
        <p:nvSpPr>
          <p:cNvPr id="5" name="Rectangle 7"/>
          <p:cNvSpPr txBox="1">
            <a:spLocks noChangeArrowheads="1"/>
          </p:cNvSpPr>
          <p:nvPr/>
        </p:nvSpPr>
        <p:spPr>
          <a:xfrm>
            <a:off x="571472" y="1214422"/>
            <a:ext cx="8305800" cy="5486400"/>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effectLst/>
                <a:uLnTx/>
                <a:uFillTx/>
                <a:latin typeface="+mn-lt"/>
                <a:ea typeface="+mn-ea"/>
                <a:cs typeface="+mn-cs"/>
              </a:rPr>
              <a:t>Urban archaeology is complex and time consuming</a:t>
            </a:r>
            <a:r>
              <a:rPr lang="en-GB" sz="2400" dirty="0" smtClean="0"/>
              <a:t>.</a:t>
            </a:r>
            <a:endParaRPr kumimoji="0" lang="en-GB" sz="2000" b="0" i="0" u="none" strike="noStrike" kern="1200" cap="none" spc="0" normalizeH="0" baseline="0" noProof="0" dirty="0" smtClean="0">
              <a:ln>
                <a:noFill/>
              </a:ln>
              <a:effectLst/>
              <a:uLnTx/>
              <a:uFillTx/>
              <a:latin typeface="+mn-lt"/>
              <a:ea typeface="+mn-ea"/>
              <a:cs typeface="+mn-cs"/>
            </a:endParaRP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300" b="0" i="0" u="none" strike="noStrike" kern="1200" cap="none" spc="0" normalizeH="0" baseline="0" noProof="0" dirty="0" smtClean="0">
                <a:ln>
                  <a:noFill/>
                </a:ln>
                <a:effectLst/>
                <a:uLnTx/>
                <a:uFillTx/>
                <a:latin typeface="+mn-lt"/>
                <a:ea typeface="+mn-ea"/>
                <a:cs typeface="+mn-cs"/>
              </a:rPr>
              <a:t>The fieldwork involves large numbers of participants.</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300" b="0" i="0" u="none" strike="noStrike" kern="1200" cap="none" spc="0" normalizeH="0" baseline="0" noProof="0" dirty="0" smtClean="0">
                <a:ln>
                  <a:noFill/>
                </a:ln>
                <a:effectLst/>
                <a:uLnTx/>
                <a:uFillTx/>
                <a:latin typeface="+mn-lt"/>
                <a:ea typeface="+mn-ea"/>
                <a:cs typeface="+mn-cs"/>
              </a:rPr>
              <a:t>The study of finds involves a diverse range of experts in areas such as materials, culture and environmental data</a:t>
            </a:r>
            <a:r>
              <a:rPr lang="en-GB" sz="2300" dirty="0" smtClean="0"/>
              <a:t>.</a:t>
            </a:r>
            <a:endParaRPr kumimoji="0" lang="en-GB" sz="2000" b="0" i="0" u="none" strike="noStrike" kern="1200" cap="none" spc="0" normalizeH="0" baseline="0" noProof="0" dirty="0" smtClean="0">
              <a:ln>
                <a:noFill/>
              </a:ln>
              <a:effectLst/>
              <a:uLnTx/>
              <a:uFillTx/>
              <a:latin typeface="+mn-lt"/>
              <a:ea typeface="+mn-ea"/>
              <a:cs typeface="+mn-cs"/>
            </a:endParaRP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300" b="0" i="0" u="none" strike="noStrike" kern="1200" cap="none" spc="0" normalizeH="0" baseline="0" noProof="0" dirty="0" smtClean="0">
                <a:ln>
                  <a:noFill/>
                </a:ln>
                <a:effectLst/>
                <a:uLnTx/>
                <a:uFillTx/>
                <a:latin typeface="+mn-lt"/>
                <a:ea typeface="+mn-ea"/>
                <a:cs typeface="+mn-cs"/>
              </a:rPr>
              <a:t>The challenge is to efficiently document the archaeology fully, and them make this information accessible in order to facilitate the interpretation of both the </a:t>
            </a:r>
            <a:r>
              <a:rPr kumimoji="0" lang="en-GB" sz="2300" b="0" i="0" u="none" strike="noStrike" kern="1200" cap="none" spc="0" normalizeH="0" baseline="0" noProof="0" dirty="0" err="1" smtClean="0">
                <a:ln>
                  <a:noFill/>
                </a:ln>
                <a:effectLst/>
                <a:uLnTx/>
                <a:uFillTx/>
                <a:latin typeface="+mn-lt"/>
                <a:ea typeface="+mn-ea"/>
                <a:cs typeface="+mn-cs"/>
              </a:rPr>
              <a:t>stratigraphic</a:t>
            </a:r>
            <a:r>
              <a:rPr kumimoji="0" lang="en-GB" sz="2300" b="0" i="0" u="none" strike="noStrike" kern="1200" cap="none" spc="0" normalizeH="0" baseline="0" noProof="0" dirty="0" smtClean="0">
                <a:ln>
                  <a:noFill/>
                </a:ln>
                <a:effectLst/>
                <a:uLnTx/>
                <a:uFillTx/>
                <a:latin typeface="+mn-lt"/>
                <a:ea typeface="+mn-ea"/>
                <a:cs typeface="+mn-cs"/>
              </a:rPr>
              <a:t> and associated records about finds available to a wide range of experts, and other interested parties. </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descr="http://www.vagabondjourney.com/photos/1107-gobekli-tepe-turkey-archaeology.JPG"/>
          <p:cNvPicPr>
            <a:picLocks noChangeAspect="1" noChangeArrowheads="1"/>
          </p:cNvPicPr>
          <p:nvPr/>
        </p:nvPicPr>
        <p:blipFill>
          <a:blip r:embed="rId2" cstate="print"/>
          <a:srcRect/>
          <a:stretch>
            <a:fillRect/>
          </a:stretch>
        </p:blipFill>
        <p:spPr bwMode="auto">
          <a:xfrm>
            <a:off x="500034" y="571480"/>
            <a:ext cx="7358114" cy="5510758"/>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214283" y="857232"/>
            <a:ext cx="8286808" cy="526297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Historic urban archaeology in Britain is usually characterised by deep, highly stratified deposits </a:t>
            </a:r>
          </a:p>
          <a:p>
            <a:pPr marL="0" marR="0" lvl="0" indent="0" algn="l" defTabSz="914400" rtl="0" eaLnBrk="1" fontAlgn="base" latinLnBrk="0" hangingPunct="1">
              <a:lnSpc>
                <a:spcPct val="100000"/>
              </a:lnSpc>
              <a:spcBef>
                <a:spcPct val="0"/>
              </a:spcBef>
              <a:spcAft>
                <a:spcPct val="0"/>
              </a:spcAft>
              <a:buClrTx/>
              <a:buSzTx/>
              <a:buFontTx/>
              <a:buNone/>
              <a:tabLst/>
            </a:pPr>
            <a:endParaRPr lang="en-GB" sz="2800" dirty="0" smtClean="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This is created by the intensive, internalised living arrangements of a civic society</a:t>
            </a:r>
            <a:endParaRPr kumimoji="0" lang="en-GB" sz="28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In such societies consumption is higher than rural societies and often consumes much more than it distributes in terms of production.</a:t>
            </a:r>
            <a:endParaRPr kumimoji="0" lang="en-GB" sz="28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There is, therefore, a constant net gain in terms of rubbish and detritus</a:t>
            </a:r>
            <a:endParaRPr kumimoji="0" lang="en-GB" sz="2800" b="0" i="0" u="none" strike="noStrike" cap="none" normalizeH="0" baseline="0" dirty="0" smtClean="0">
              <a:ln>
                <a:noFill/>
              </a:ln>
              <a:solidFill>
                <a:schemeClr val="tx1"/>
              </a:solidFill>
              <a:effectLst/>
              <a:latin typeface="Arial"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1"/>
          <p:cNvSpPr>
            <a:spLocks noChangeArrowheads="1"/>
          </p:cNvSpPr>
          <p:nvPr/>
        </p:nvSpPr>
        <p:spPr bwMode="auto">
          <a:xfrm>
            <a:off x="428596" y="214290"/>
            <a:ext cx="6072198" cy="526297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There is a preponderance of pits and other means of disposal in historic towns</a:t>
            </a:r>
            <a:endParaRPr kumimoji="0" lang="en-GB" sz="28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Many urban sites also are founded, for reasons of access, centrality and trade, on riverside or estuarine locations and thus often have, in the lower archaeological levels waterlogged conditions, which assist the preservation of deposits which would otherwise decay.</a:t>
            </a:r>
            <a:endParaRPr kumimoji="0" lang="en-GB" sz="2800" b="0" i="0" u="none" strike="noStrike" cap="none" normalizeH="0" baseline="0" dirty="0" smtClean="0">
              <a:ln>
                <a:noFill/>
              </a:ln>
              <a:solidFill>
                <a:schemeClr val="tx1"/>
              </a:solidFill>
              <a:effectLst/>
              <a:latin typeface="Arial" pitchFamily="34" charset="0"/>
            </a:endParaRPr>
          </a:p>
        </p:txBody>
      </p:sp>
      <p:pic>
        <p:nvPicPr>
          <p:cNvPr id="3" name="Picture 4" descr="45720300"/>
          <p:cNvPicPr>
            <a:picLocks noChangeAspect="1" noChangeArrowheads="1"/>
          </p:cNvPicPr>
          <p:nvPr/>
        </p:nvPicPr>
        <p:blipFill>
          <a:blip r:embed="rId3" cstate="print"/>
          <a:srcRect b="45513"/>
          <a:stretch>
            <a:fillRect/>
          </a:stretch>
        </p:blipFill>
        <p:spPr bwMode="auto">
          <a:xfrm>
            <a:off x="6072198" y="4643446"/>
            <a:ext cx="2571768" cy="1778069"/>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428868"/>
            <a:ext cx="8305800" cy="1143000"/>
          </a:xfrm>
        </p:spPr>
        <p:txBody>
          <a:bodyPr>
            <a:normAutofit fontScale="90000"/>
          </a:bodyPr>
          <a:lstStyle/>
          <a:p>
            <a:r>
              <a:rPr lang="en-GB" dirty="0" smtClean="0"/>
              <a:t>Context of discovery including main depositional environments and </a:t>
            </a:r>
            <a:r>
              <a:rPr lang="en-GB" dirty="0" err="1" smtClean="0"/>
              <a:t>taphononic</a:t>
            </a:r>
            <a:r>
              <a:rPr lang="en-GB" dirty="0" smtClean="0"/>
              <a:t> history</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6"/>
          <p:cNvGrpSpPr>
            <a:grpSpLocks/>
          </p:cNvGrpSpPr>
          <p:nvPr/>
        </p:nvGrpSpPr>
        <p:grpSpPr bwMode="auto">
          <a:xfrm>
            <a:off x="357158" y="357166"/>
            <a:ext cx="7858180" cy="6286544"/>
            <a:chOff x="-1845" y="-873"/>
            <a:chExt cx="7310" cy="5618"/>
          </a:xfrm>
        </p:grpSpPr>
        <p:pic>
          <p:nvPicPr>
            <p:cNvPr id="3" name="Picture 4" descr="CD21C874"/>
            <p:cNvPicPr>
              <a:picLocks noChangeAspect="1" noChangeArrowheads="1"/>
            </p:cNvPicPr>
            <p:nvPr/>
          </p:nvPicPr>
          <p:blipFill>
            <a:blip r:embed="rId2" cstate="print"/>
            <a:srcRect/>
            <a:stretch>
              <a:fillRect/>
            </a:stretch>
          </p:blipFill>
          <p:spPr bwMode="auto">
            <a:xfrm>
              <a:off x="-1845" y="-834"/>
              <a:ext cx="3689" cy="5579"/>
            </a:xfrm>
            <a:prstGeom prst="rect">
              <a:avLst/>
            </a:prstGeom>
            <a:noFill/>
          </p:spPr>
        </p:pic>
        <p:pic>
          <p:nvPicPr>
            <p:cNvPr id="4" name="Picture 5" descr="D4D06AA2"/>
            <p:cNvPicPr>
              <a:picLocks noChangeAspect="1" noChangeArrowheads="1"/>
            </p:cNvPicPr>
            <p:nvPr/>
          </p:nvPicPr>
          <p:blipFill>
            <a:blip r:embed="rId3" cstate="print"/>
            <a:srcRect/>
            <a:stretch>
              <a:fillRect/>
            </a:stretch>
          </p:blipFill>
          <p:spPr bwMode="auto">
            <a:xfrm rot="10800000">
              <a:off x="1810" y="-873"/>
              <a:ext cx="3655" cy="5573"/>
            </a:xfrm>
            <a:prstGeom prst="rect">
              <a:avLst/>
            </a:prstGeom>
            <a:noFill/>
          </p:spPr>
        </p:pic>
      </p:gr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7CE398F6"/>
          <p:cNvPicPr>
            <a:picLocks noChangeAspect="1" noChangeArrowheads="1"/>
          </p:cNvPicPr>
          <p:nvPr/>
        </p:nvPicPr>
        <p:blipFill>
          <a:blip r:embed="rId2" cstate="print"/>
          <a:srcRect/>
          <a:stretch>
            <a:fillRect/>
          </a:stretch>
        </p:blipFill>
        <p:spPr bwMode="auto">
          <a:xfrm>
            <a:off x="2071670" y="117015"/>
            <a:ext cx="4357718" cy="6469599"/>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US" b="1" dirty="0"/>
              <a:t>In contrast to many rural settlements, the survival of organic remains is often good in the deep, well sealed deposits commonly encountered on urban sites. With continued sampling there is the potential for adding detail on the urban environment, for example on:</a:t>
            </a:r>
            <a:endParaRPr lang="en-GB" b="1" dirty="0"/>
          </a:p>
          <a:p>
            <a:pPr>
              <a:buNone/>
            </a:pPr>
            <a:endParaRPr lang="en-GB" dirty="0"/>
          </a:p>
          <a:p>
            <a:pPr lvl="0"/>
            <a:r>
              <a:rPr lang="en-US" b="1" dirty="0"/>
              <a:t>Thatch</a:t>
            </a:r>
            <a:endParaRPr lang="en-GB" b="1" dirty="0"/>
          </a:p>
          <a:p>
            <a:pPr lvl="0"/>
            <a:r>
              <a:rPr lang="en-US" b="1" dirty="0"/>
              <a:t>Fodder</a:t>
            </a:r>
            <a:endParaRPr lang="en-GB" b="1" dirty="0"/>
          </a:p>
          <a:p>
            <a:pPr lvl="0"/>
            <a:r>
              <a:rPr lang="en-US" b="1" dirty="0"/>
              <a:t>Stabling</a:t>
            </a:r>
            <a:endParaRPr lang="en-GB" b="1" dirty="0"/>
          </a:p>
          <a:p>
            <a:pPr lvl="0"/>
            <a:r>
              <a:rPr lang="en-US" b="1" dirty="0"/>
              <a:t>Flooring</a:t>
            </a:r>
            <a:endParaRPr lang="en-GB" b="1" dirty="0"/>
          </a:p>
          <a:p>
            <a:pPr lvl="0"/>
            <a:r>
              <a:rPr lang="en-US" b="1" dirty="0"/>
              <a:t>Latrines </a:t>
            </a:r>
            <a:endParaRPr lang="en-GB" b="1" dirty="0"/>
          </a:p>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7" descr="Slide2"/>
          <p:cNvPicPr>
            <a:picLocks noChangeAspect="1" noChangeArrowheads="1"/>
          </p:cNvPicPr>
          <p:nvPr/>
        </p:nvPicPr>
        <p:blipFill>
          <a:blip r:embed="rId3" cstate="print"/>
          <a:srcRect l="15680" t="16731" r="29860" b="24868"/>
          <a:stretch>
            <a:fillRect/>
          </a:stretch>
        </p:blipFill>
        <p:spPr>
          <a:xfrm>
            <a:off x="714348" y="346295"/>
            <a:ext cx="7572428" cy="6090866"/>
          </a:xfrm>
          <a:prstGeom prst="rect">
            <a:avLst/>
          </a:prstGeom>
          <a:noFill/>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hotos_showphoto 1.jpg"/>
          <p:cNvPicPr>
            <a:picLocks noChangeAspect="1"/>
          </p:cNvPicPr>
          <p:nvPr/>
        </p:nvPicPr>
        <p:blipFill>
          <a:blip r:embed="rId2" cstate="print"/>
          <a:stretch>
            <a:fillRect/>
          </a:stretch>
        </p:blipFill>
        <p:spPr>
          <a:xfrm>
            <a:off x="714348" y="928670"/>
            <a:ext cx="3314700" cy="4876800"/>
          </a:xfrm>
          <a:prstGeom prst="rect">
            <a:avLst/>
          </a:prstGeom>
        </p:spPr>
      </p:pic>
      <p:pic>
        <p:nvPicPr>
          <p:cNvPr id="3" name="Picture 2" descr="photos_showphoto 2.jpg"/>
          <p:cNvPicPr>
            <a:picLocks noChangeAspect="1"/>
          </p:cNvPicPr>
          <p:nvPr/>
        </p:nvPicPr>
        <p:blipFill>
          <a:blip r:embed="rId3" cstate="print"/>
          <a:stretch>
            <a:fillRect/>
          </a:stretch>
        </p:blipFill>
        <p:spPr>
          <a:xfrm>
            <a:off x="4286248" y="1714488"/>
            <a:ext cx="4519487" cy="3096396"/>
          </a:xfrm>
          <a:prstGeom prst="rect">
            <a:avLst/>
          </a:prstGeo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las190.jpg"/>
          <p:cNvPicPr>
            <a:picLocks noChangeAspect="1"/>
          </p:cNvPicPr>
          <p:nvPr/>
        </p:nvPicPr>
        <p:blipFill>
          <a:blip r:embed="rId2" cstate="print"/>
          <a:stretch>
            <a:fillRect/>
          </a:stretch>
        </p:blipFill>
        <p:spPr>
          <a:xfrm>
            <a:off x="2149500" y="254000"/>
            <a:ext cx="5994400" cy="6350000"/>
          </a:xfrm>
          <a:prstGeom prst="rect">
            <a:avLst/>
          </a:prstGeom>
        </p:spPr>
      </p:pic>
      <p:sp>
        <p:nvSpPr>
          <p:cNvPr id="3" name="TextBox 2"/>
          <p:cNvSpPr txBox="1"/>
          <p:nvPr/>
        </p:nvSpPr>
        <p:spPr>
          <a:xfrm>
            <a:off x="428596" y="2357430"/>
            <a:ext cx="1400833" cy="523220"/>
          </a:xfrm>
          <a:prstGeom prst="rect">
            <a:avLst/>
          </a:prstGeom>
          <a:noFill/>
        </p:spPr>
        <p:txBody>
          <a:bodyPr wrap="none" rtlCol="0">
            <a:spAutoFit/>
          </a:bodyPr>
          <a:lstStyle/>
          <a:p>
            <a:r>
              <a:rPr lang="en-GB" sz="2800" b="1" dirty="0" smtClean="0"/>
              <a:t>Drains </a:t>
            </a:r>
            <a:endParaRPr lang="en-GB" sz="2800" b="1"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lide8.JPG"/>
          <p:cNvPicPr>
            <a:picLocks noChangeAspect="1"/>
          </p:cNvPicPr>
          <p:nvPr/>
        </p:nvPicPr>
        <p:blipFill>
          <a:blip r:embed="rId2" cstate="print"/>
          <a:srcRect l="29687" t="2083" r="21875" b="6250"/>
          <a:stretch>
            <a:fillRect/>
          </a:stretch>
        </p:blipFill>
        <p:spPr>
          <a:xfrm>
            <a:off x="3071802" y="142852"/>
            <a:ext cx="4429156" cy="6286544"/>
          </a:xfrm>
          <a:prstGeom prst="rect">
            <a:avLst/>
          </a:prstGeom>
        </p:spPr>
      </p:pic>
      <p:sp>
        <p:nvSpPr>
          <p:cNvPr id="3" name="TextBox 2"/>
          <p:cNvSpPr txBox="1"/>
          <p:nvPr/>
        </p:nvSpPr>
        <p:spPr>
          <a:xfrm>
            <a:off x="214282" y="2357430"/>
            <a:ext cx="2687723" cy="1384995"/>
          </a:xfrm>
          <a:prstGeom prst="rect">
            <a:avLst/>
          </a:prstGeom>
          <a:noFill/>
        </p:spPr>
        <p:txBody>
          <a:bodyPr wrap="none" rtlCol="0">
            <a:spAutoFit/>
          </a:bodyPr>
          <a:lstStyle/>
          <a:p>
            <a:r>
              <a:rPr lang="en-GB" sz="2800" b="1" dirty="0" smtClean="0"/>
              <a:t>Wells for water</a:t>
            </a:r>
          </a:p>
          <a:p>
            <a:r>
              <a:rPr lang="en-GB" sz="2800" b="1" dirty="0" smtClean="0"/>
              <a:t> and rubbish </a:t>
            </a:r>
          </a:p>
          <a:p>
            <a:r>
              <a:rPr lang="en-GB" sz="2800" b="1" dirty="0" smtClean="0"/>
              <a:t> disposal</a:t>
            </a:r>
            <a:endParaRPr lang="en-GB" sz="2800" b="1"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ed shell midden salubrious place swansea excavation.JPG"/>
          <p:cNvPicPr>
            <a:picLocks noChangeAspect="1"/>
          </p:cNvPicPr>
          <p:nvPr/>
        </p:nvPicPr>
        <p:blipFill>
          <a:blip r:embed="rId2" cstate="print"/>
          <a:stretch>
            <a:fillRect/>
          </a:stretch>
        </p:blipFill>
        <p:spPr>
          <a:xfrm>
            <a:off x="508000" y="381000"/>
            <a:ext cx="8128000" cy="6096000"/>
          </a:xfrm>
          <a:prstGeom prst="rect">
            <a:avLst/>
          </a:prstGeo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evidence</a:t>
            </a:r>
            <a:endParaRPr lang="en-GB" dirty="0"/>
          </a:p>
        </p:txBody>
      </p:sp>
      <p:sp>
        <p:nvSpPr>
          <p:cNvPr id="3" name="Content Placeholder 2"/>
          <p:cNvSpPr>
            <a:spLocks noGrp="1"/>
          </p:cNvSpPr>
          <p:nvPr>
            <p:ph idx="1"/>
          </p:nvPr>
        </p:nvSpPr>
        <p:spPr/>
        <p:txBody>
          <a:bodyPr/>
          <a:lstStyle/>
          <a:p>
            <a:r>
              <a:rPr lang="en-GB" dirty="0" smtClean="0"/>
              <a:t>Roman London: Waterfronts and storage</a:t>
            </a:r>
          </a:p>
          <a:p>
            <a:r>
              <a:rPr lang="en-GB" dirty="0" smtClean="0"/>
              <a:t>Roman London: Drains and water management</a:t>
            </a:r>
          </a:p>
          <a:p>
            <a:r>
              <a:rPr lang="en-GB" dirty="0" smtClean="0"/>
              <a:t>Dover: Evolution of a harbour</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45720300"/>
          <p:cNvPicPr>
            <a:picLocks noChangeAspect="1" noChangeArrowheads="1"/>
          </p:cNvPicPr>
          <p:nvPr/>
        </p:nvPicPr>
        <p:blipFill>
          <a:blip r:embed="rId2" cstate="print"/>
          <a:srcRect b="45513"/>
          <a:stretch>
            <a:fillRect/>
          </a:stretch>
        </p:blipFill>
        <p:spPr bwMode="auto">
          <a:xfrm>
            <a:off x="168275" y="549275"/>
            <a:ext cx="4475163" cy="3094039"/>
          </a:xfrm>
          <a:prstGeom prst="rect">
            <a:avLst/>
          </a:prstGeom>
          <a:noFill/>
        </p:spPr>
      </p:pic>
      <p:pic>
        <p:nvPicPr>
          <p:cNvPr id="3" name="Picture 5" descr="45720300"/>
          <p:cNvPicPr>
            <a:picLocks noChangeAspect="1" noChangeArrowheads="1"/>
          </p:cNvPicPr>
          <p:nvPr/>
        </p:nvPicPr>
        <p:blipFill>
          <a:blip r:embed="rId2" cstate="print"/>
          <a:srcRect t="53229"/>
          <a:stretch>
            <a:fillRect/>
          </a:stretch>
        </p:blipFill>
        <p:spPr bwMode="auto">
          <a:xfrm>
            <a:off x="4429124" y="3844948"/>
            <a:ext cx="4475162" cy="2655886"/>
          </a:xfrm>
          <a:prstGeom prst="rect">
            <a:avLst/>
          </a:prstGeom>
          <a:noFill/>
        </p:spPr>
      </p:pic>
      <p:sp>
        <p:nvSpPr>
          <p:cNvPr id="4" name="TextBox 3"/>
          <p:cNvSpPr txBox="1"/>
          <p:nvPr/>
        </p:nvSpPr>
        <p:spPr>
          <a:xfrm>
            <a:off x="357158" y="4500570"/>
            <a:ext cx="3856120" cy="584775"/>
          </a:xfrm>
          <a:prstGeom prst="rect">
            <a:avLst/>
          </a:prstGeom>
          <a:noFill/>
        </p:spPr>
        <p:txBody>
          <a:bodyPr wrap="none" rtlCol="0">
            <a:spAutoFit/>
          </a:bodyPr>
          <a:lstStyle/>
          <a:p>
            <a:r>
              <a:rPr lang="en-GB" sz="3200" b="1" dirty="0" smtClean="0"/>
              <a:t>Roman </a:t>
            </a:r>
            <a:r>
              <a:rPr lang="en-GB" sz="3200" b="1" dirty="0" err="1" smtClean="0"/>
              <a:t>Londinium</a:t>
            </a:r>
            <a:endParaRPr lang="en-GB" sz="3200" b="1"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7971610E"/>
          <p:cNvPicPr>
            <a:picLocks noChangeAspect="1" noChangeArrowheads="1"/>
          </p:cNvPicPr>
          <p:nvPr/>
        </p:nvPicPr>
        <p:blipFill>
          <a:blip r:embed="rId2" cstate="print"/>
          <a:srcRect/>
          <a:stretch>
            <a:fillRect/>
          </a:stretch>
        </p:blipFill>
        <p:spPr bwMode="auto">
          <a:xfrm>
            <a:off x="243040" y="857232"/>
            <a:ext cx="8414517" cy="5500726"/>
          </a:xfrm>
          <a:prstGeom prst="rect">
            <a:avLst/>
          </a:prstGeom>
          <a:noFill/>
        </p:spPr>
      </p:pic>
      <p:sp>
        <p:nvSpPr>
          <p:cNvPr id="3" name="TextBox 2"/>
          <p:cNvSpPr txBox="1"/>
          <p:nvPr/>
        </p:nvSpPr>
        <p:spPr>
          <a:xfrm>
            <a:off x="785786" y="214290"/>
            <a:ext cx="6355714" cy="584775"/>
          </a:xfrm>
          <a:prstGeom prst="rect">
            <a:avLst/>
          </a:prstGeom>
          <a:noFill/>
        </p:spPr>
        <p:txBody>
          <a:bodyPr wrap="none" rtlCol="0">
            <a:spAutoFit/>
          </a:bodyPr>
          <a:lstStyle/>
          <a:p>
            <a:r>
              <a:rPr lang="en-GB" sz="3200" b="1" dirty="0" smtClean="0"/>
              <a:t>Southwark in the Roman Period</a:t>
            </a:r>
            <a:endParaRPr lang="en-GB" sz="3200" b="1" dirty="0"/>
          </a:p>
        </p:txBody>
      </p:sp>
      <p:sp>
        <p:nvSpPr>
          <p:cNvPr id="4" name="Rectangle 3"/>
          <p:cNvSpPr/>
          <p:nvPr/>
        </p:nvSpPr>
        <p:spPr>
          <a:xfrm>
            <a:off x="3286116" y="2428868"/>
            <a:ext cx="571504" cy="428628"/>
          </a:xfrm>
          <a:prstGeom prst="rect">
            <a:avLst/>
          </a:prstGeom>
          <a:noFill/>
          <a:ln w="444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428728" y="1714488"/>
            <a:ext cx="571504" cy="428628"/>
          </a:xfrm>
          <a:prstGeom prst="rect">
            <a:avLst/>
          </a:prstGeom>
          <a:noFill/>
          <a:ln w="444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3643306" y="2753021"/>
            <a:ext cx="494046" cy="461665"/>
          </a:xfrm>
          <a:prstGeom prst="rect">
            <a:avLst/>
          </a:prstGeom>
          <a:noFill/>
        </p:spPr>
        <p:txBody>
          <a:bodyPr wrap="none" rtlCol="0">
            <a:spAutoFit/>
          </a:bodyPr>
          <a:lstStyle/>
          <a:p>
            <a:r>
              <a:rPr lang="en-GB" sz="2400" b="1" dirty="0" smtClean="0"/>
              <a:t>39</a:t>
            </a:r>
            <a:endParaRPr lang="en-GB" sz="2400" b="1" dirty="0"/>
          </a:p>
        </p:txBody>
      </p:sp>
      <p:sp>
        <p:nvSpPr>
          <p:cNvPr id="7" name="TextBox 6"/>
          <p:cNvSpPr txBox="1"/>
          <p:nvPr/>
        </p:nvSpPr>
        <p:spPr>
          <a:xfrm>
            <a:off x="1071538" y="1428736"/>
            <a:ext cx="352982" cy="646331"/>
          </a:xfrm>
          <a:prstGeom prst="rect">
            <a:avLst/>
          </a:prstGeom>
          <a:noFill/>
        </p:spPr>
        <p:txBody>
          <a:bodyPr wrap="none" rtlCol="0">
            <a:spAutoFit/>
          </a:bodyPr>
          <a:lstStyle/>
          <a:p>
            <a:r>
              <a:rPr lang="en-GB" sz="3600" b="1" dirty="0" smtClean="0"/>
              <a:t>1</a:t>
            </a:r>
            <a:endParaRPr lang="en-GB" sz="3600" b="1"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67E3804C"/>
          <p:cNvPicPr>
            <a:picLocks noChangeAspect="1" noChangeArrowheads="1"/>
          </p:cNvPicPr>
          <p:nvPr/>
        </p:nvPicPr>
        <p:blipFill>
          <a:blip r:embed="rId2" cstate="print"/>
          <a:srcRect/>
          <a:stretch>
            <a:fillRect/>
          </a:stretch>
        </p:blipFill>
        <p:spPr bwMode="auto">
          <a:xfrm>
            <a:off x="3924300" y="2174889"/>
            <a:ext cx="4756150" cy="3182937"/>
          </a:xfrm>
          <a:prstGeom prst="rect">
            <a:avLst/>
          </a:prstGeom>
          <a:noFill/>
        </p:spPr>
      </p:pic>
      <p:pic>
        <p:nvPicPr>
          <p:cNvPr id="3" name="Picture 5" descr="3C04683A"/>
          <p:cNvPicPr>
            <a:picLocks noChangeAspect="1" noChangeArrowheads="1"/>
          </p:cNvPicPr>
          <p:nvPr/>
        </p:nvPicPr>
        <p:blipFill>
          <a:blip r:embed="rId3" cstate="print"/>
          <a:srcRect/>
          <a:stretch>
            <a:fillRect/>
          </a:stretch>
        </p:blipFill>
        <p:spPr bwMode="auto">
          <a:xfrm>
            <a:off x="179388" y="1551006"/>
            <a:ext cx="3625850" cy="4521200"/>
          </a:xfrm>
          <a:prstGeom prst="rect">
            <a:avLst/>
          </a:prstGeom>
          <a:noFill/>
        </p:spPr>
      </p:pic>
      <p:sp>
        <p:nvSpPr>
          <p:cNvPr id="4" name="TextBox 3"/>
          <p:cNvSpPr txBox="1"/>
          <p:nvPr/>
        </p:nvSpPr>
        <p:spPr>
          <a:xfrm>
            <a:off x="2963975" y="571480"/>
            <a:ext cx="6180025" cy="954107"/>
          </a:xfrm>
          <a:prstGeom prst="rect">
            <a:avLst/>
          </a:prstGeom>
          <a:noFill/>
        </p:spPr>
        <p:txBody>
          <a:bodyPr wrap="none" rtlCol="0">
            <a:spAutoFit/>
          </a:bodyPr>
          <a:lstStyle/>
          <a:p>
            <a:r>
              <a:rPr lang="en-GB" sz="2800" b="1" dirty="0" smtClean="0"/>
              <a:t>Waterfront structures in Southwark</a:t>
            </a:r>
          </a:p>
          <a:p>
            <a:r>
              <a:rPr lang="en-GB" sz="2800" b="1" dirty="0" smtClean="0"/>
              <a:t> (Site 39)</a:t>
            </a:r>
            <a:endParaRPr lang="en-GB" sz="2800" b="1"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37270C58"/>
          <p:cNvPicPr>
            <a:picLocks noChangeAspect="1" noChangeArrowheads="1"/>
          </p:cNvPicPr>
          <p:nvPr/>
        </p:nvPicPr>
        <p:blipFill>
          <a:blip r:embed="rId2" cstate="print"/>
          <a:srcRect r="4862"/>
          <a:stretch>
            <a:fillRect/>
          </a:stretch>
        </p:blipFill>
        <p:spPr bwMode="auto">
          <a:xfrm>
            <a:off x="142844" y="1857364"/>
            <a:ext cx="5000660" cy="3342312"/>
          </a:xfrm>
          <a:prstGeom prst="rect">
            <a:avLst/>
          </a:prstGeom>
          <a:noFill/>
        </p:spPr>
      </p:pic>
      <p:sp>
        <p:nvSpPr>
          <p:cNvPr id="3" name="TextBox 2"/>
          <p:cNvSpPr txBox="1"/>
          <p:nvPr/>
        </p:nvSpPr>
        <p:spPr>
          <a:xfrm>
            <a:off x="428596" y="428604"/>
            <a:ext cx="8070864" cy="461665"/>
          </a:xfrm>
          <a:prstGeom prst="rect">
            <a:avLst/>
          </a:prstGeom>
          <a:noFill/>
        </p:spPr>
        <p:txBody>
          <a:bodyPr wrap="none" rtlCol="0">
            <a:spAutoFit/>
          </a:bodyPr>
          <a:lstStyle/>
          <a:p>
            <a:r>
              <a:rPr lang="en-GB" sz="2400" b="1" dirty="0" smtClean="0"/>
              <a:t>Site 1, A Roman warehouse on the banks of the Thames</a:t>
            </a:r>
            <a:endParaRPr lang="en-GB" sz="2400" b="1" dirty="0"/>
          </a:p>
        </p:txBody>
      </p:sp>
      <p:pic>
        <p:nvPicPr>
          <p:cNvPr id="4" name="Picture 3" descr="Slide6.JPG"/>
          <p:cNvPicPr>
            <a:picLocks noChangeAspect="1"/>
          </p:cNvPicPr>
          <p:nvPr/>
        </p:nvPicPr>
        <p:blipFill>
          <a:blip r:embed="rId3" cstate="print"/>
          <a:srcRect l="22656" t="3125" r="28906" b="3125"/>
          <a:stretch>
            <a:fillRect/>
          </a:stretch>
        </p:blipFill>
        <p:spPr>
          <a:xfrm>
            <a:off x="5287968" y="1000108"/>
            <a:ext cx="3641750" cy="5286412"/>
          </a:xfrm>
          <a:prstGeom prst="rect">
            <a:avLst/>
          </a:prstGeom>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hotos_showphoto 4.jpg"/>
          <p:cNvPicPr>
            <a:picLocks noChangeAspect="1"/>
          </p:cNvPicPr>
          <p:nvPr/>
        </p:nvPicPr>
        <p:blipFill>
          <a:blip r:embed="rId2" cstate="print"/>
          <a:stretch>
            <a:fillRect/>
          </a:stretch>
        </p:blipFill>
        <p:spPr>
          <a:xfrm>
            <a:off x="539552" y="795307"/>
            <a:ext cx="8064896" cy="5363156"/>
          </a:xfrm>
          <a:prstGeom prst="rect">
            <a:avLst/>
          </a:prstGeom>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C902C26"/>
          <p:cNvPicPr>
            <a:picLocks noChangeAspect="1" noChangeArrowheads="1"/>
          </p:cNvPicPr>
          <p:nvPr/>
        </p:nvPicPr>
        <p:blipFill>
          <a:blip r:embed="rId2" cstate="print"/>
          <a:srcRect/>
          <a:stretch>
            <a:fillRect/>
          </a:stretch>
        </p:blipFill>
        <p:spPr bwMode="auto">
          <a:xfrm>
            <a:off x="785786" y="1357298"/>
            <a:ext cx="5332413" cy="3543300"/>
          </a:xfrm>
          <a:prstGeom prst="rect">
            <a:avLst/>
          </a:prstGeom>
          <a:noFill/>
        </p:spPr>
      </p:pic>
      <p:sp>
        <p:nvSpPr>
          <p:cNvPr id="3" name="TextBox 2"/>
          <p:cNvSpPr txBox="1"/>
          <p:nvPr/>
        </p:nvSpPr>
        <p:spPr>
          <a:xfrm>
            <a:off x="428596" y="500042"/>
            <a:ext cx="7210885" cy="584775"/>
          </a:xfrm>
          <a:prstGeom prst="rect">
            <a:avLst/>
          </a:prstGeom>
          <a:noFill/>
        </p:spPr>
        <p:txBody>
          <a:bodyPr wrap="none" rtlCol="0">
            <a:spAutoFit/>
          </a:bodyPr>
          <a:lstStyle/>
          <a:p>
            <a:r>
              <a:rPr lang="en-GB" sz="3200" b="1" dirty="0" smtClean="0"/>
              <a:t>A wooden tank in Roman Southwark</a:t>
            </a:r>
            <a:endParaRPr lang="en-GB" sz="3200" b="1" dirty="0"/>
          </a:p>
        </p:txBody>
      </p:sp>
      <p:sp>
        <p:nvSpPr>
          <p:cNvPr id="4" name="TextBox 3"/>
          <p:cNvSpPr txBox="1"/>
          <p:nvPr/>
        </p:nvSpPr>
        <p:spPr>
          <a:xfrm>
            <a:off x="857224" y="5214950"/>
            <a:ext cx="7477560" cy="646331"/>
          </a:xfrm>
          <a:prstGeom prst="rect">
            <a:avLst/>
          </a:prstGeom>
          <a:noFill/>
        </p:spPr>
        <p:txBody>
          <a:bodyPr wrap="none" rtlCol="0">
            <a:spAutoFit/>
          </a:bodyPr>
          <a:lstStyle/>
          <a:p>
            <a:r>
              <a:rPr lang="en-GB" dirty="0" smtClean="0"/>
              <a:t>For storage of fish?  Roach, eel, salmon, plaice/flounder and mackerel are </a:t>
            </a:r>
          </a:p>
          <a:p>
            <a:r>
              <a:rPr lang="en-GB" dirty="0" smtClean="0"/>
              <a:t> all present in Southwark</a:t>
            </a: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lide1.JPG"/>
          <p:cNvPicPr>
            <a:picLocks noChangeAspect="1"/>
          </p:cNvPicPr>
          <p:nvPr/>
        </p:nvPicPr>
        <p:blipFill>
          <a:blip r:embed="rId2" cstate="print"/>
          <a:srcRect l="23437" r="17187" b="15625"/>
          <a:stretch>
            <a:fillRect/>
          </a:stretch>
        </p:blipFill>
        <p:spPr>
          <a:xfrm>
            <a:off x="3071802" y="571480"/>
            <a:ext cx="5429288" cy="5786454"/>
          </a:xfrm>
          <a:prstGeom prst="rect">
            <a:avLst/>
          </a:prstGeom>
        </p:spPr>
      </p:pic>
      <p:sp>
        <p:nvSpPr>
          <p:cNvPr id="4" name="TextBox 3"/>
          <p:cNvSpPr txBox="1"/>
          <p:nvPr/>
        </p:nvSpPr>
        <p:spPr>
          <a:xfrm>
            <a:off x="94056" y="2669441"/>
            <a:ext cx="2906308" cy="830997"/>
          </a:xfrm>
          <a:prstGeom prst="rect">
            <a:avLst/>
          </a:prstGeom>
          <a:noFill/>
        </p:spPr>
        <p:txBody>
          <a:bodyPr wrap="none" rtlCol="0">
            <a:spAutoFit/>
          </a:bodyPr>
          <a:lstStyle/>
          <a:p>
            <a:r>
              <a:rPr lang="en-GB" sz="2400" b="1" dirty="0" smtClean="0"/>
              <a:t>Waterfronts in the </a:t>
            </a:r>
          </a:p>
          <a:p>
            <a:r>
              <a:rPr lang="en-GB" sz="2400" b="1" dirty="0" smtClean="0"/>
              <a:t> City of London</a:t>
            </a:r>
            <a:endParaRPr lang="en-GB" sz="2400" b="1"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lide2.JPG"/>
          <p:cNvPicPr>
            <a:picLocks noChangeAspect="1"/>
          </p:cNvPicPr>
          <p:nvPr/>
        </p:nvPicPr>
        <p:blipFill>
          <a:blip r:embed="rId2" cstate="print"/>
          <a:srcRect l="7812" t="5208" r="10156" b="6250"/>
          <a:stretch>
            <a:fillRect/>
          </a:stretch>
        </p:blipFill>
        <p:spPr>
          <a:xfrm>
            <a:off x="714348" y="357166"/>
            <a:ext cx="7500990" cy="6072230"/>
          </a:xfrm>
          <a:prstGeom prst="rect">
            <a:avLst/>
          </a:prstGeom>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las128.jpg"/>
          <p:cNvPicPr>
            <a:picLocks noChangeAspect="1"/>
          </p:cNvPicPr>
          <p:nvPr/>
        </p:nvPicPr>
        <p:blipFill>
          <a:blip r:embed="rId2" cstate="print"/>
          <a:stretch>
            <a:fillRect/>
          </a:stretch>
        </p:blipFill>
        <p:spPr>
          <a:xfrm>
            <a:off x="79503" y="785794"/>
            <a:ext cx="4206745" cy="5778496"/>
          </a:xfrm>
          <a:prstGeom prst="rect">
            <a:avLst/>
          </a:prstGeom>
        </p:spPr>
      </p:pic>
      <p:pic>
        <p:nvPicPr>
          <p:cNvPr id="3" name="Picture 2" descr="las137.jpg"/>
          <p:cNvPicPr>
            <a:picLocks noChangeAspect="1"/>
          </p:cNvPicPr>
          <p:nvPr/>
        </p:nvPicPr>
        <p:blipFill>
          <a:blip r:embed="rId3" cstate="print"/>
          <a:srcRect l="11792"/>
          <a:stretch>
            <a:fillRect/>
          </a:stretch>
        </p:blipFill>
        <p:spPr>
          <a:xfrm>
            <a:off x="4572000" y="857232"/>
            <a:ext cx="4275129" cy="5635620"/>
          </a:xfrm>
          <a:prstGeom prst="rect">
            <a:avLst/>
          </a:prstGeom>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las136.jpg"/>
          <p:cNvPicPr>
            <a:picLocks noChangeAspect="1"/>
          </p:cNvPicPr>
          <p:nvPr/>
        </p:nvPicPr>
        <p:blipFill>
          <a:blip r:embed="rId2" cstate="print"/>
          <a:stretch>
            <a:fillRect/>
          </a:stretch>
        </p:blipFill>
        <p:spPr>
          <a:xfrm>
            <a:off x="1397000" y="1060450"/>
            <a:ext cx="6350000" cy="4737100"/>
          </a:xfrm>
          <a:prstGeom prst="rect">
            <a:avLst/>
          </a:prstGeom>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hotos_showphoto.jpg"/>
          <p:cNvPicPr>
            <a:picLocks noChangeAspect="1"/>
          </p:cNvPicPr>
          <p:nvPr/>
        </p:nvPicPr>
        <p:blipFill>
          <a:blip r:embed="rId2" cstate="print"/>
          <a:stretch>
            <a:fillRect/>
          </a:stretch>
        </p:blipFill>
        <p:spPr>
          <a:xfrm>
            <a:off x="1524000" y="1143000"/>
            <a:ext cx="6096000" cy="4572000"/>
          </a:xfrm>
          <a:prstGeom prst="rect">
            <a:avLst/>
          </a:prstGeom>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258" name="Picture 2" descr="http://www.museumoflondon.org.uk/learning/features_facts/digging/crafts/images/large_warehouses_plan.jpg"/>
          <p:cNvPicPr>
            <a:picLocks noChangeAspect="1" noChangeArrowheads="1"/>
          </p:cNvPicPr>
          <p:nvPr/>
        </p:nvPicPr>
        <p:blipFill>
          <a:blip r:embed="rId2" cstate="print"/>
          <a:srcRect/>
          <a:stretch>
            <a:fillRect/>
          </a:stretch>
        </p:blipFill>
        <p:spPr bwMode="auto">
          <a:xfrm>
            <a:off x="1428728" y="500041"/>
            <a:ext cx="4786346" cy="6139009"/>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9C9C00A"/>
          <p:cNvPicPr>
            <a:picLocks noChangeAspect="1" noChangeArrowheads="1"/>
          </p:cNvPicPr>
          <p:nvPr/>
        </p:nvPicPr>
        <p:blipFill>
          <a:blip r:embed="rId2" cstate="print"/>
          <a:srcRect/>
          <a:stretch>
            <a:fillRect/>
          </a:stretch>
        </p:blipFill>
        <p:spPr bwMode="auto">
          <a:xfrm>
            <a:off x="285720" y="464566"/>
            <a:ext cx="8501090" cy="3102523"/>
          </a:xfrm>
          <a:prstGeom prst="rect">
            <a:avLst/>
          </a:prstGeom>
          <a:noFill/>
        </p:spPr>
      </p:pic>
      <p:pic>
        <p:nvPicPr>
          <p:cNvPr id="3" name="Picture 4" descr="DF7CC4A8"/>
          <p:cNvPicPr>
            <a:picLocks noChangeAspect="1" noChangeArrowheads="1"/>
          </p:cNvPicPr>
          <p:nvPr/>
        </p:nvPicPr>
        <p:blipFill>
          <a:blip r:embed="rId3" cstate="print"/>
          <a:srcRect/>
          <a:stretch>
            <a:fillRect/>
          </a:stretch>
        </p:blipFill>
        <p:spPr bwMode="auto">
          <a:xfrm rot="10800000">
            <a:off x="1142976" y="3856120"/>
            <a:ext cx="6980227" cy="3001880"/>
          </a:xfrm>
          <a:prstGeom prst="rect">
            <a:avLst/>
          </a:prstGeom>
          <a:noFill/>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las190.jpg"/>
          <p:cNvPicPr>
            <a:picLocks noChangeAspect="1"/>
          </p:cNvPicPr>
          <p:nvPr/>
        </p:nvPicPr>
        <p:blipFill>
          <a:blip r:embed="rId2" cstate="print"/>
          <a:stretch>
            <a:fillRect/>
          </a:stretch>
        </p:blipFill>
        <p:spPr>
          <a:xfrm>
            <a:off x="3386130" y="571480"/>
            <a:ext cx="5260124" cy="5572164"/>
          </a:xfrm>
          <a:prstGeom prst="rect">
            <a:avLst/>
          </a:prstGeom>
        </p:spPr>
      </p:pic>
      <p:sp>
        <p:nvSpPr>
          <p:cNvPr id="3" name="TextBox 2"/>
          <p:cNvSpPr txBox="1"/>
          <p:nvPr/>
        </p:nvSpPr>
        <p:spPr>
          <a:xfrm>
            <a:off x="285720" y="2571744"/>
            <a:ext cx="2728376" cy="461665"/>
          </a:xfrm>
          <a:prstGeom prst="rect">
            <a:avLst/>
          </a:prstGeom>
          <a:noFill/>
        </p:spPr>
        <p:txBody>
          <a:bodyPr wrap="none" rtlCol="0">
            <a:spAutoFit/>
          </a:bodyPr>
          <a:lstStyle/>
          <a:p>
            <a:r>
              <a:rPr lang="en-GB" sz="2400" dirty="0" smtClean="0"/>
              <a:t>Drains and cesspits</a:t>
            </a:r>
            <a:endParaRPr lang="en-GB" sz="2400"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Sediments in sewers</a:t>
            </a:r>
            <a:endParaRPr lang="en-GB" dirty="0"/>
          </a:p>
        </p:txBody>
      </p:sp>
      <p:sp>
        <p:nvSpPr>
          <p:cNvPr id="3" name="Content Placeholder 2"/>
          <p:cNvSpPr>
            <a:spLocks noGrp="1"/>
          </p:cNvSpPr>
          <p:nvPr>
            <p:ph idx="1"/>
          </p:nvPr>
        </p:nvSpPr>
        <p:spPr/>
        <p:txBody>
          <a:bodyPr/>
          <a:lstStyle/>
          <a:p>
            <a:r>
              <a:rPr lang="en-GB" dirty="0" smtClean="0"/>
              <a:t>Plant macrofossils</a:t>
            </a:r>
          </a:p>
          <a:p>
            <a:r>
              <a:rPr lang="en-GB" dirty="0" smtClean="0"/>
              <a:t>Plant microfossils</a:t>
            </a:r>
          </a:p>
          <a:p>
            <a:r>
              <a:rPr lang="en-GB" dirty="0" smtClean="0"/>
              <a:t>Insects</a:t>
            </a:r>
          </a:p>
          <a:p>
            <a:r>
              <a:rPr lang="en-GB" dirty="0" err="1" smtClean="0"/>
              <a:t>Ostracods</a:t>
            </a:r>
            <a:endParaRPr lang="en-GB" dirty="0" smtClean="0"/>
          </a:p>
          <a:p>
            <a:r>
              <a:rPr lang="en-GB" dirty="0" smtClean="0"/>
              <a:t>Molluscs</a:t>
            </a:r>
          </a:p>
          <a:p>
            <a:r>
              <a:rPr lang="en-GB" dirty="0" smtClean="0"/>
              <a:t>Small vertebrates</a:t>
            </a:r>
          </a:p>
          <a:p>
            <a:r>
              <a:rPr lang="en-GB" dirty="0" smtClean="0"/>
              <a:t>Sponge </a:t>
            </a:r>
            <a:r>
              <a:rPr lang="en-GB" dirty="0" err="1" smtClean="0"/>
              <a:t>spicules</a:t>
            </a:r>
            <a:endParaRPr lang="en-GB" dirty="0" smtClean="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Pollen in York sewers</a:t>
            </a:r>
            <a:endParaRPr lang="en-GB" dirty="0"/>
          </a:p>
        </p:txBody>
      </p:sp>
      <p:sp>
        <p:nvSpPr>
          <p:cNvPr id="3" name="Content Placeholder 2"/>
          <p:cNvSpPr>
            <a:spLocks noGrp="1"/>
          </p:cNvSpPr>
          <p:nvPr>
            <p:ph idx="1"/>
          </p:nvPr>
        </p:nvSpPr>
        <p:spPr/>
        <p:txBody>
          <a:bodyPr/>
          <a:lstStyle/>
          <a:p>
            <a:r>
              <a:rPr lang="en-GB" dirty="0" smtClean="0"/>
              <a:t>Arboreal pollen dominates over herb pollen – indicates well wooded environment</a:t>
            </a:r>
          </a:p>
          <a:p>
            <a:r>
              <a:rPr lang="en-GB" dirty="0" smtClean="0"/>
              <a:t>Clearly not the environment of the interior of the sewer</a:t>
            </a:r>
          </a:p>
          <a:p>
            <a:r>
              <a:rPr lang="en-GB" dirty="0" smtClean="0"/>
              <a:t>How did the pollen enter the sewer?  Through water or possibly even in faeces derived from honey</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lide3.JPG"/>
          <p:cNvPicPr>
            <a:picLocks noChangeAspect="1"/>
          </p:cNvPicPr>
          <p:nvPr/>
        </p:nvPicPr>
        <p:blipFill>
          <a:blip r:embed="rId2" cstate="print"/>
          <a:srcRect l="8593" t="14583" r="2343" b="3125"/>
          <a:stretch>
            <a:fillRect/>
          </a:stretch>
        </p:blipFill>
        <p:spPr>
          <a:xfrm>
            <a:off x="571472" y="571480"/>
            <a:ext cx="8143932" cy="5643602"/>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cstate="print"/>
          <a:srcRect/>
          <a:stretch>
            <a:fillRect/>
          </a:stretch>
        </p:blipFill>
        <p:spPr bwMode="auto">
          <a:xfrm rot="5400000">
            <a:off x="1457298" y="-171470"/>
            <a:ext cx="5562600" cy="690562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2" descr="http://www.museumoflondon.org.uk/learning/features_facts/digging/town_life/images/large_site_view.jpg"/>
          <p:cNvPicPr>
            <a:picLocks noChangeAspect="1" noChangeArrowheads="1"/>
          </p:cNvPicPr>
          <p:nvPr/>
        </p:nvPicPr>
        <p:blipFill>
          <a:blip r:embed="rId2" cstate="print"/>
          <a:srcRect/>
          <a:stretch>
            <a:fillRect/>
          </a:stretch>
        </p:blipFill>
        <p:spPr bwMode="auto">
          <a:xfrm>
            <a:off x="3428992" y="642918"/>
            <a:ext cx="4600575" cy="5619750"/>
          </a:xfrm>
          <a:prstGeom prst="rect">
            <a:avLst/>
          </a:prstGeom>
          <a:noFill/>
        </p:spPr>
      </p:pic>
      <p:sp>
        <p:nvSpPr>
          <p:cNvPr id="3" name="TextBox 2"/>
          <p:cNvSpPr txBox="1"/>
          <p:nvPr/>
        </p:nvSpPr>
        <p:spPr>
          <a:xfrm>
            <a:off x="357158" y="2000240"/>
            <a:ext cx="2627451" cy="584775"/>
          </a:xfrm>
          <a:prstGeom prst="rect">
            <a:avLst/>
          </a:prstGeom>
          <a:noFill/>
        </p:spPr>
        <p:txBody>
          <a:bodyPr wrap="none" rtlCol="0">
            <a:spAutoFit/>
          </a:bodyPr>
          <a:lstStyle/>
          <a:p>
            <a:r>
              <a:rPr lang="en-GB" sz="3200" b="1" dirty="0" smtClean="0"/>
              <a:t>No. 1 Poultry</a:t>
            </a:r>
            <a:endParaRPr lang="en-GB" sz="3200" b="1" dirty="0"/>
          </a:p>
        </p:txBody>
      </p:sp>
      <p:pic>
        <p:nvPicPr>
          <p:cNvPr id="77828" name="Picture 4" descr="http://www.museumoflondon.org.uk/learning/features_facts/digging/town_life/images/large_townlife_s1.jpg"/>
          <p:cNvPicPr>
            <a:picLocks noChangeAspect="1" noChangeArrowheads="1"/>
          </p:cNvPicPr>
          <p:nvPr/>
        </p:nvPicPr>
        <p:blipFill>
          <a:blip r:embed="rId3" cstate="print"/>
          <a:srcRect/>
          <a:stretch>
            <a:fillRect/>
          </a:stretch>
        </p:blipFill>
        <p:spPr bwMode="auto">
          <a:xfrm>
            <a:off x="285720" y="3140968"/>
            <a:ext cx="2824163" cy="2159438"/>
          </a:xfrm>
          <a:prstGeom prst="rect">
            <a:avLst/>
          </a:prstGeom>
          <a:noFill/>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Insects at No. 1 Poultry, London</a:t>
            </a:r>
            <a:endParaRPr lang="en-GB" dirty="0"/>
          </a:p>
        </p:txBody>
      </p:sp>
      <p:sp>
        <p:nvSpPr>
          <p:cNvPr id="3" name="Content Placeholder 2"/>
          <p:cNvSpPr>
            <a:spLocks noGrp="1"/>
          </p:cNvSpPr>
          <p:nvPr>
            <p:ph idx="1"/>
          </p:nvPr>
        </p:nvSpPr>
        <p:spPr/>
        <p:txBody>
          <a:bodyPr>
            <a:normAutofit fontScale="92500" lnSpcReduction="20000"/>
          </a:bodyPr>
          <a:lstStyle/>
          <a:p>
            <a:r>
              <a:rPr lang="en-US" dirty="0" smtClean="0"/>
              <a:t>Considerable numbers of beetle and fly species associated with rather rotten rubbish and waste were recovered from Roman deposits at One Poultry. </a:t>
            </a:r>
          </a:p>
          <a:p>
            <a:r>
              <a:rPr lang="en-US" dirty="0" smtClean="0"/>
              <a:t>Noticeably, many of the floor and yard deposits contained </a:t>
            </a:r>
            <a:r>
              <a:rPr lang="en-US" dirty="0" err="1" smtClean="0"/>
              <a:t>puparia</a:t>
            </a:r>
            <a:r>
              <a:rPr lang="en-US" dirty="0" smtClean="0"/>
              <a:t> of </a:t>
            </a:r>
            <a:r>
              <a:rPr lang="en-US" i="1" dirty="0" err="1" smtClean="0"/>
              <a:t>Musca</a:t>
            </a:r>
            <a:r>
              <a:rPr lang="en-US" i="1" dirty="0" smtClean="0"/>
              <a:t> </a:t>
            </a:r>
            <a:r>
              <a:rPr lang="en-US" i="1" dirty="0" err="1" smtClean="0"/>
              <a:t>domestica</a:t>
            </a:r>
            <a:r>
              <a:rPr lang="en-US" dirty="0" smtClean="0"/>
              <a:t> (the common house fly), </a:t>
            </a:r>
            <a:r>
              <a:rPr lang="en-US" i="1" dirty="0" err="1" smtClean="0"/>
              <a:t>Stomoyxs</a:t>
            </a:r>
            <a:r>
              <a:rPr lang="en-US" i="1" dirty="0" smtClean="0"/>
              <a:t> </a:t>
            </a:r>
            <a:r>
              <a:rPr lang="en-US" i="1" dirty="0" err="1" smtClean="0"/>
              <a:t>calcitrans</a:t>
            </a:r>
            <a:r>
              <a:rPr lang="en-US" dirty="0" smtClean="0"/>
              <a:t> (the stable fly), </a:t>
            </a:r>
            <a:r>
              <a:rPr lang="en-US" dirty="0" err="1" smtClean="0"/>
              <a:t>and.species</a:t>
            </a:r>
            <a:r>
              <a:rPr lang="en-US" dirty="0" smtClean="0"/>
              <a:t> such as </a:t>
            </a:r>
            <a:r>
              <a:rPr lang="en-US" i="1" dirty="0" err="1" smtClean="0"/>
              <a:t>Telomira</a:t>
            </a:r>
            <a:r>
              <a:rPr lang="en-US" i="1" dirty="0" smtClean="0"/>
              <a:t> </a:t>
            </a:r>
            <a:r>
              <a:rPr lang="en-US" i="1" dirty="0" err="1" smtClean="0"/>
              <a:t>flavipes</a:t>
            </a:r>
            <a:r>
              <a:rPr lang="en-US" dirty="0" smtClean="0"/>
              <a:t>,</a:t>
            </a:r>
            <a:r>
              <a:rPr lang="en-US" i="1" dirty="0" smtClean="0"/>
              <a:t> </a:t>
            </a:r>
            <a:r>
              <a:rPr lang="en-US" dirty="0" smtClean="0"/>
              <a:t>which is associated with rather liquid rubbish, excrement, carrion and buried rubbish. </a:t>
            </a:r>
          </a:p>
          <a:p>
            <a:r>
              <a:rPr lang="en-US" dirty="0" smtClean="0"/>
              <a:t>The presence of large numbers of granary weevils and other pests of stored products suggest that much of this general waste was scattered around Roman London at this time, most likely coming from the disposal of rubbish and sweepings from the adjacent grain storehouses and associated buildings. </a:t>
            </a:r>
          </a:p>
          <a:p>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Evidence for imported grain?</a:t>
            </a:r>
            <a:endParaRPr lang="en-GB" dirty="0"/>
          </a:p>
        </p:txBody>
      </p:sp>
      <p:sp>
        <p:nvSpPr>
          <p:cNvPr id="3" name="Content Placeholder 2"/>
          <p:cNvSpPr>
            <a:spLocks noGrp="1"/>
          </p:cNvSpPr>
          <p:nvPr>
            <p:ph idx="1"/>
          </p:nvPr>
        </p:nvSpPr>
        <p:spPr/>
        <p:txBody>
          <a:bodyPr/>
          <a:lstStyle/>
          <a:p>
            <a:r>
              <a:rPr lang="en-US" i="1" dirty="0" err="1" smtClean="0"/>
              <a:t>Tribolium</a:t>
            </a:r>
            <a:r>
              <a:rPr lang="en-US" i="1" dirty="0" smtClean="0"/>
              <a:t> </a:t>
            </a:r>
            <a:r>
              <a:rPr lang="en-US" i="1" dirty="0" err="1" smtClean="0"/>
              <a:t>castaneum</a:t>
            </a:r>
            <a:r>
              <a:rPr lang="en-US" dirty="0" smtClean="0"/>
              <a:t> is a species, which most believe does not over-winter successfully in unheated warehouses and today is often considered to be a pest of imported grain.</a:t>
            </a:r>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issues</a:t>
            </a:r>
            <a:endParaRPr lang="en-GB" dirty="0"/>
          </a:p>
        </p:txBody>
      </p:sp>
      <p:sp>
        <p:nvSpPr>
          <p:cNvPr id="3" name="Content Placeholder 2"/>
          <p:cNvSpPr>
            <a:spLocks noGrp="1"/>
          </p:cNvSpPr>
          <p:nvPr>
            <p:ph idx="1"/>
          </p:nvPr>
        </p:nvSpPr>
        <p:spPr/>
        <p:txBody>
          <a:bodyPr/>
          <a:lstStyle/>
          <a:p>
            <a:r>
              <a:rPr lang="en-US" dirty="0" smtClean="0"/>
              <a:t>The presence of human fleas does have implications for personal hygiene in this period.</a:t>
            </a:r>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Medieval period, No.1 Poultry</a:t>
            </a:r>
            <a:endParaRPr lang="en-GB" dirty="0"/>
          </a:p>
        </p:txBody>
      </p:sp>
      <p:sp>
        <p:nvSpPr>
          <p:cNvPr id="3" name="Content Placeholder 2"/>
          <p:cNvSpPr>
            <a:spLocks noGrp="1"/>
          </p:cNvSpPr>
          <p:nvPr>
            <p:ph idx="1"/>
          </p:nvPr>
        </p:nvSpPr>
        <p:spPr/>
        <p:txBody>
          <a:bodyPr>
            <a:normAutofit/>
          </a:bodyPr>
          <a:lstStyle/>
          <a:p>
            <a:r>
              <a:rPr lang="en-US" dirty="0" smtClean="0"/>
              <a:t>The flies recovered indicated the presence of human excrement. </a:t>
            </a:r>
          </a:p>
          <a:p>
            <a:r>
              <a:rPr lang="en-US" i="1" dirty="0" err="1" smtClean="0"/>
              <a:t>Eristalis</a:t>
            </a:r>
            <a:r>
              <a:rPr lang="en-US" i="1" dirty="0" smtClean="0"/>
              <a:t> ?</a:t>
            </a:r>
            <a:r>
              <a:rPr lang="en-US" i="1" dirty="0" err="1" smtClean="0"/>
              <a:t>tenax</a:t>
            </a:r>
            <a:r>
              <a:rPr lang="en-US" dirty="0" smtClean="0"/>
              <a:t>, the ‘rat tailed maggot’ or the ‘drone fly’, whose larvae are commonly found on the surface of stagnant water containing a high concentration of decaying organic matter and </a:t>
            </a:r>
            <a:r>
              <a:rPr lang="en-US" dirty="0" err="1" smtClean="0"/>
              <a:t>faecal</a:t>
            </a:r>
            <a:r>
              <a:rPr lang="en-US" dirty="0" smtClean="0"/>
              <a:t> material, were found</a:t>
            </a:r>
          </a:p>
          <a:p>
            <a:r>
              <a:rPr lang="en-US" i="1" dirty="0" err="1" smtClean="0"/>
              <a:t>Thoracochaeta</a:t>
            </a:r>
            <a:r>
              <a:rPr lang="en-US" i="1" dirty="0" smtClean="0"/>
              <a:t> </a:t>
            </a:r>
            <a:r>
              <a:rPr lang="en-US" i="1" dirty="0" err="1" smtClean="0"/>
              <a:t>zosterae</a:t>
            </a:r>
            <a:r>
              <a:rPr lang="en-US" dirty="0" smtClean="0"/>
              <a:t>, which</a:t>
            </a:r>
            <a:r>
              <a:rPr lang="en-US" i="1" dirty="0" smtClean="0"/>
              <a:t> </a:t>
            </a:r>
            <a:r>
              <a:rPr lang="en-US" dirty="0" smtClean="0"/>
              <a:t>is thought to be typical of archaeological cesspits was also recovered. </a:t>
            </a: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9" descr="Crypt 2reduced"/>
          <p:cNvPicPr>
            <a:picLocks noChangeAspect="1" noChangeArrowheads="1"/>
          </p:cNvPicPr>
          <p:nvPr/>
        </p:nvPicPr>
        <p:blipFill>
          <a:blip r:embed="rId2" cstate="print"/>
          <a:srcRect/>
          <a:stretch>
            <a:fillRect/>
          </a:stretch>
        </p:blipFill>
        <p:spPr bwMode="auto">
          <a:xfrm>
            <a:off x="4071934" y="571480"/>
            <a:ext cx="4535488" cy="5613708"/>
          </a:xfrm>
          <a:prstGeom prst="rect">
            <a:avLst/>
          </a:prstGeom>
          <a:noFill/>
        </p:spPr>
      </p:pic>
      <p:sp>
        <p:nvSpPr>
          <p:cNvPr id="3" name="TextBox 2"/>
          <p:cNvSpPr txBox="1"/>
          <p:nvPr/>
        </p:nvSpPr>
        <p:spPr>
          <a:xfrm>
            <a:off x="0" y="2571744"/>
            <a:ext cx="4002827" cy="1077218"/>
          </a:xfrm>
          <a:prstGeom prst="rect">
            <a:avLst/>
          </a:prstGeom>
          <a:noFill/>
        </p:spPr>
        <p:txBody>
          <a:bodyPr wrap="none" rtlCol="0">
            <a:spAutoFit/>
          </a:bodyPr>
          <a:lstStyle/>
          <a:p>
            <a:r>
              <a:rPr lang="en-GB" sz="3200" b="1" dirty="0" smtClean="0"/>
              <a:t>Dover: evolution of </a:t>
            </a:r>
          </a:p>
          <a:p>
            <a:r>
              <a:rPr lang="en-GB" sz="3200" b="1" dirty="0" smtClean="0"/>
              <a:t>an urban landscape</a:t>
            </a:r>
            <a:endParaRPr lang="en-GB" sz="3200" b="1"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p:cNvPicPr>
            <a:picLocks noChangeAspect="1" noChangeArrowheads="1"/>
          </p:cNvPicPr>
          <p:nvPr/>
        </p:nvPicPr>
        <p:blipFill>
          <a:blip r:embed="rId2" cstate="print"/>
          <a:srcRect/>
          <a:stretch>
            <a:fillRect/>
          </a:stretch>
        </p:blipFill>
        <p:spPr bwMode="auto">
          <a:xfrm>
            <a:off x="175094" y="642918"/>
            <a:ext cx="8754624" cy="5953144"/>
          </a:xfrm>
          <a:prstGeom prst="rect">
            <a:avLst/>
          </a:prstGeom>
          <a:noFill/>
          <a:ln w="9525">
            <a:noFill/>
            <a:miter lim="800000"/>
            <a:headEnd/>
            <a:tailEnd/>
          </a:ln>
          <a:effectLst/>
        </p:spPr>
      </p:pic>
      <p:sp>
        <p:nvSpPr>
          <p:cNvPr id="3" name="Freeform 2"/>
          <p:cNvSpPr/>
          <p:nvPr/>
        </p:nvSpPr>
        <p:spPr>
          <a:xfrm>
            <a:off x="3456819" y="1262743"/>
            <a:ext cx="1898952" cy="5220304"/>
          </a:xfrm>
          <a:custGeom>
            <a:avLst/>
            <a:gdLst>
              <a:gd name="connsiteX0" fmla="*/ 99181 w 1898952"/>
              <a:gd name="connsiteY0" fmla="*/ 5138057 h 5220304"/>
              <a:gd name="connsiteX1" fmla="*/ 142724 w 1898952"/>
              <a:gd name="connsiteY1" fmla="*/ 5094514 h 5220304"/>
              <a:gd name="connsiteX2" fmla="*/ 462038 w 1898952"/>
              <a:gd name="connsiteY2" fmla="*/ 4383314 h 5220304"/>
              <a:gd name="connsiteX3" fmla="*/ 505581 w 1898952"/>
              <a:gd name="connsiteY3" fmla="*/ 2888343 h 5220304"/>
              <a:gd name="connsiteX4" fmla="*/ 433010 w 1898952"/>
              <a:gd name="connsiteY4" fmla="*/ 1741714 h 5220304"/>
              <a:gd name="connsiteX5" fmla="*/ 99181 w 1898952"/>
              <a:gd name="connsiteY5" fmla="*/ 856343 h 5220304"/>
              <a:gd name="connsiteX6" fmla="*/ 1028095 w 1898952"/>
              <a:gd name="connsiteY6" fmla="*/ 406400 h 5220304"/>
              <a:gd name="connsiteX7" fmla="*/ 1898952 w 1898952"/>
              <a:gd name="connsiteY7" fmla="*/ 0 h 5220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98952" h="5220304">
                <a:moveTo>
                  <a:pt x="99181" y="5138057"/>
                </a:moveTo>
                <a:cubicBezTo>
                  <a:pt x="90714" y="5179180"/>
                  <a:pt x="82248" y="5220304"/>
                  <a:pt x="142724" y="5094514"/>
                </a:cubicBezTo>
                <a:cubicBezTo>
                  <a:pt x="203200" y="4968724"/>
                  <a:pt x="401562" y="4751009"/>
                  <a:pt x="462038" y="4383314"/>
                </a:cubicBezTo>
                <a:cubicBezTo>
                  <a:pt x="522514" y="4015619"/>
                  <a:pt x="510419" y="3328610"/>
                  <a:pt x="505581" y="2888343"/>
                </a:cubicBezTo>
                <a:cubicBezTo>
                  <a:pt x="500743" y="2448076"/>
                  <a:pt x="500743" y="2080381"/>
                  <a:pt x="433010" y="1741714"/>
                </a:cubicBezTo>
                <a:cubicBezTo>
                  <a:pt x="365277" y="1403047"/>
                  <a:pt x="0" y="1078895"/>
                  <a:pt x="99181" y="856343"/>
                </a:cubicBezTo>
                <a:cubicBezTo>
                  <a:pt x="198362" y="633791"/>
                  <a:pt x="1028095" y="406400"/>
                  <a:pt x="1028095" y="406400"/>
                </a:cubicBezTo>
                <a:lnTo>
                  <a:pt x="1898952" y="0"/>
                </a:ln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OVERVIEW"/>
          <p:cNvPicPr>
            <a:picLocks noChangeAspect="1" noChangeArrowheads="1"/>
          </p:cNvPicPr>
          <p:nvPr/>
        </p:nvPicPr>
        <p:blipFill>
          <a:blip r:embed="rId2" cstate="print"/>
          <a:srcRect/>
          <a:stretch>
            <a:fillRect/>
          </a:stretch>
        </p:blipFill>
        <p:spPr bwMode="auto">
          <a:xfrm>
            <a:off x="1258888" y="77788"/>
            <a:ext cx="2305050" cy="2559050"/>
          </a:xfrm>
          <a:prstGeom prst="rect">
            <a:avLst/>
          </a:prstGeom>
          <a:noFill/>
        </p:spPr>
      </p:pic>
      <p:pic>
        <p:nvPicPr>
          <p:cNvPr id="3" name="Picture 5" descr="P3_5"/>
          <p:cNvPicPr>
            <a:picLocks noChangeAspect="1" noChangeArrowheads="1"/>
          </p:cNvPicPr>
          <p:nvPr/>
        </p:nvPicPr>
        <p:blipFill>
          <a:blip r:embed="rId3" cstate="print"/>
          <a:srcRect/>
          <a:stretch>
            <a:fillRect/>
          </a:stretch>
        </p:blipFill>
        <p:spPr bwMode="auto">
          <a:xfrm>
            <a:off x="4500563" y="115888"/>
            <a:ext cx="3743325" cy="2698750"/>
          </a:xfrm>
          <a:prstGeom prst="rect">
            <a:avLst/>
          </a:prstGeom>
          <a:noFill/>
        </p:spPr>
      </p:pic>
      <p:pic>
        <p:nvPicPr>
          <p:cNvPr id="4" name="Picture 6" descr="HARBOUR"/>
          <p:cNvPicPr>
            <a:picLocks noChangeAspect="1" noChangeArrowheads="1"/>
          </p:cNvPicPr>
          <p:nvPr/>
        </p:nvPicPr>
        <p:blipFill>
          <a:blip r:embed="rId4" cstate="print"/>
          <a:srcRect/>
          <a:stretch>
            <a:fillRect/>
          </a:stretch>
        </p:blipFill>
        <p:spPr bwMode="auto">
          <a:xfrm>
            <a:off x="395288" y="3284538"/>
            <a:ext cx="4994275" cy="3295650"/>
          </a:xfrm>
          <a:prstGeom prst="rect">
            <a:avLst/>
          </a:prstGeom>
          <a:noFill/>
        </p:spPr>
      </p:pic>
      <p:pic>
        <p:nvPicPr>
          <p:cNvPr id="5" name="Picture 7" descr="Pharos, 2nd century"/>
          <p:cNvPicPr>
            <a:picLocks noChangeAspect="1" noChangeArrowheads="1"/>
          </p:cNvPicPr>
          <p:nvPr/>
        </p:nvPicPr>
        <p:blipFill>
          <a:blip r:embed="rId5" cstate="print"/>
          <a:srcRect/>
          <a:stretch>
            <a:fillRect/>
          </a:stretch>
        </p:blipFill>
        <p:spPr bwMode="auto">
          <a:xfrm>
            <a:off x="5940425" y="2997200"/>
            <a:ext cx="2827338" cy="3768725"/>
          </a:xfrm>
          <a:prstGeom prst="rect">
            <a:avLst/>
          </a:prstGeom>
          <a:noFill/>
        </p:spPr>
      </p:pic>
      <p:sp>
        <p:nvSpPr>
          <p:cNvPr id="6" name="Line 9"/>
          <p:cNvSpPr>
            <a:spLocks noChangeShapeType="1"/>
          </p:cNvSpPr>
          <p:nvPr/>
        </p:nvSpPr>
        <p:spPr bwMode="auto">
          <a:xfrm flipH="1">
            <a:off x="1116013" y="1700213"/>
            <a:ext cx="792162" cy="2233612"/>
          </a:xfrm>
          <a:prstGeom prst="line">
            <a:avLst/>
          </a:prstGeom>
          <a:noFill/>
          <a:ln w="9525">
            <a:solidFill>
              <a:srgbClr val="FF0000"/>
            </a:solidFill>
            <a:round/>
            <a:headEnd/>
            <a:tailEnd type="triangle" w="med" len="med"/>
          </a:ln>
          <a:effectLst/>
        </p:spPr>
        <p:txBody>
          <a:bodyPr/>
          <a:lstStyle/>
          <a:p>
            <a:endParaRPr lang="en-GB"/>
          </a:p>
        </p:txBody>
      </p:sp>
      <p:sp>
        <p:nvSpPr>
          <p:cNvPr id="7" name="Line 10"/>
          <p:cNvSpPr>
            <a:spLocks noChangeShapeType="1"/>
          </p:cNvSpPr>
          <p:nvPr/>
        </p:nvSpPr>
        <p:spPr bwMode="auto">
          <a:xfrm flipH="1">
            <a:off x="1619250" y="2276475"/>
            <a:ext cx="3168650" cy="2808288"/>
          </a:xfrm>
          <a:prstGeom prst="line">
            <a:avLst/>
          </a:prstGeom>
          <a:noFill/>
          <a:ln w="9525">
            <a:solidFill>
              <a:srgbClr val="FF0000"/>
            </a:solidFill>
            <a:round/>
            <a:headEnd/>
            <a:tailEnd type="triangle" w="med" len="med"/>
          </a:ln>
          <a:effectLst/>
        </p:spPr>
        <p:txBody>
          <a:bodyPr/>
          <a:lstStyle/>
          <a:p>
            <a:endParaRPr lang="en-GB"/>
          </a:p>
        </p:txBody>
      </p:sp>
      <p:sp>
        <p:nvSpPr>
          <p:cNvPr id="8" name="Line 10"/>
          <p:cNvSpPr>
            <a:spLocks noChangeShapeType="1"/>
          </p:cNvSpPr>
          <p:nvPr/>
        </p:nvSpPr>
        <p:spPr bwMode="auto">
          <a:xfrm flipH="1" flipV="1">
            <a:off x="4857752" y="3714752"/>
            <a:ext cx="1311262" cy="785818"/>
          </a:xfrm>
          <a:prstGeom prst="line">
            <a:avLst/>
          </a:prstGeom>
          <a:noFill/>
          <a:ln w="9525">
            <a:solidFill>
              <a:srgbClr val="FF0000"/>
            </a:solidFill>
            <a:round/>
            <a:headEnd/>
            <a:tailEnd type="triangle" w="med" len="med"/>
          </a:ln>
          <a:effectLst/>
        </p:spPr>
        <p:txBody>
          <a:bodyPr/>
          <a:lstStyle/>
          <a:p>
            <a:endParaRPr lang="en-GB"/>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p:cNvPicPr>
            <a:picLocks noChangeAspect="1" noChangeArrowheads="1"/>
          </p:cNvPicPr>
          <p:nvPr/>
        </p:nvPicPr>
        <p:blipFill>
          <a:blip r:embed="rId2" cstate="print"/>
          <a:srcRect/>
          <a:stretch>
            <a:fillRect/>
          </a:stretch>
        </p:blipFill>
        <p:spPr bwMode="auto">
          <a:xfrm>
            <a:off x="566738" y="757238"/>
            <a:ext cx="8010525" cy="5343525"/>
          </a:xfrm>
          <a:prstGeom prst="rect">
            <a:avLst/>
          </a:prstGeom>
          <a:noFill/>
          <a:ln w="9525">
            <a:noFill/>
            <a:miter lim="800000"/>
            <a:headEnd/>
            <a:tailEnd/>
          </a:ln>
          <a:effectLst/>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srcRect/>
          <a:stretch>
            <a:fillRect/>
          </a:stretch>
        </p:blipFill>
        <p:spPr bwMode="auto">
          <a:xfrm>
            <a:off x="175094" y="642918"/>
            <a:ext cx="8754624" cy="5953144"/>
          </a:xfrm>
          <a:prstGeom prst="rect">
            <a:avLst/>
          </a:prstGeom>
          <a:noFill/>
          <a:ln w="9525">
            <a:noFill/>
            <a:miter lim="800000"/>
            <a:headEnd/>
            <a:tailEnd/>
          </a:ln>
          <a:effectLst/>
        </p:spPr>
      </p:pic>
      <p:sp>
        <p:nvSpPr>
          <p:cNvPr id="3" name="Freeform 2"/>
          <p:cNvSpPr/>
          <p:nvPr/>
        </p:nvSpPr>
        <p:spPr>
          <a:xfrm>
            <a:off x="3425371" y="1364343"/>
            <a:ext cx="2148115" cy="5210628"/>
          </a:xfrm>
          <a:custGeom>
            <a:avLst/>
            <a:gdLst>
              <a:gd name="connsiteX0" fmla="*/ 0 w 2148115"/>
              <a:gd name="connsiteY0" fmla="*/ 5210628 h 5210628"/>
              <a:gd name="connsiteX1" fmla="*/ 391886 w 2148115"/>
              <a:gd name="connsiteY1" fmla="*/ 4702628 h 5210628"/>
              <a:gd name="connsiteX2" fmla="*/ 682172 w 2148115"/>
              <a:gd name="connsiteY2" fmla="*/ 3381828 h 5210628"/>
              <a:gd name="connsiteX3" fmla="*/ 914400 w 2148115"/>
              <a:gd name="connsiteY3" fmla="*/ 2670628 h 5210628"/>
              <a:gd name="connsiteX4" fmla="*/ 1248229 w 2148115"/>
              <a:gd name="connsiteY4" fmla="*/ 1538514 h 5210628"/>
              <a:gd name="connsiteX5" fmla="*/ 1451429 w 2148115"/>
              <a:gd name="connsiteY5" fmla="*/ 551543 h 5210628"/>
              <a:gd name="connsiteX6" fmla="*/ 2148115 w 2148115"/>
              <a:gd name="connsiteY6" fmla="*/ 0 h 521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48115" h="5210628">
                <a:moveTo>
                  <a:pt x="0" y="5210628"/>
                </a:moveTo>
                <a:cubicBezTo>
                  <a:pt x="139095" y="5109028"/>
                  <a:pt x="278191" y="5007428"/>
                  <a:pt x="391886" y="4702628"/>
                </a:cubicBezTo>
                <a:cubicBezTo>
                  <a:pt x="505581" y="4397828"/>
                  <a:pt x="595086" y="3720495"/>
                  <a:pt x="682172" y="3381828"/>
                </a:cubicBezTo>
                <a:cubicBezTo>
                  <a:pt x="769258" y="3043161"/>
                  <a:pt x="820057" y="2977847"/>
                  <a:pt x="914400" y="2670628"/>
                </a:cubicBezTo>
                <a:cubicBezTo>
                  <a:pt x="1008743" y="2363409"/>
                  <a:pt x="1158724" y="1891695"/>
                  <a:pt x="1248229" y="1538514"/>
                </a:cubicBezTo>
                <a:cubicBezTo>
                  <a:pt x="1337734" y="1185333"/>
                  <a:pt x="1301448" y="807962"/>
                  <a:pt x="1451429" y="551543"/>
                </a:cubicBezTo>
                <a:cubicBezTo>
                  <a:pt x="1601410" y="295124"/>
                  <a:pt x="1874762" y="147562"/>
                  <a:pt x="2148115"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descr="6D3714B3"/>
          <p:cNvPicPr>
            <a:picLocks noChangeAspect="1" noChangeArrowheads="1"/>
          </p:cNvPicPr>
          <p:nvPr/>
        </p:nvPicPr>
        <p:blipFill>
          <a:blip r:embed="rId2" cstate="print"/>
          <a:srcRect/>
          <a:stretch>
            <a:fillRect/>
          </a:stretch>
        </p:blipFill>
        <p:spPr bwMode="auto">
          <a:xfrm>
            <a:off x="323850" y="404813"/>
            <a:ext cx="8424863" cy="5497512"/>
          </a:xfrm>
          <a:prstGeom prst="rect">
            <a:avLst/>
          </a:prstGeom>
          <a:noFill/>
          <a:ln w="9525">
            <a:noFill/>
            <a:miter lim="800000"/>
            <a:headEnd/>
            <a:tailEnd/>
          </a:ln>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p:cNvSpPr txBox="1">
            <a:spLocks noChangeArrowheads="1"/>
          </p:cNvSpPr>
          <p:nvPr/>
        </p:nvSpPr>
        <p:spPr>
          <a:xfrm>
            <a:off x="457200" y="274638"/>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000" b="0" i="0" u="none" strike="noStrike" kern="1200" cap="none" spc="0" normalizeH="0" baseline="0" noProof="0" smtClean="0">
                <a:ln>
                  <a:noFill/>
                </a:ln>
                <a:solidFill>
                  <a:schemeClr val="tx2"/>
                </a:solidFill>
                <a:effectLst/>
                <a:uLnTx/>
                <a:uFillTx/>
                <a:latin typeface="+mj-lt"/>
                <a:ea typeface="+mj-ea"/>
                <a:cs typeface="+mj-cs"/>
              </a:rPr>
              <a:t>Fish from Bench Street/Fishmongers Lane</a:t>
            </a:r>
            <a:endParaRPr kumimoji="0" lang="en-GB" sz="4000" b="0" i="0" u="none" strike="noStrike" kern="1200" cap="none" spc="0" normalizeH="0" baseline="0" noProof="0" dirty="0">
              <a:ln>
                <a:noFill/>
              </a:ln>
              <a:solidFill>
                <a:schemeClr val="tx2"/>
              </a:solidFill>
              <a:effectLst/>
              <a:uLnTx/>
              <a:uFillTx/>
              <a:latin typeface="+mj-lt"/>
              <a:ea typeface="+mj-ea"/>
              <a:cs typeface="+mj-cs"/>
            </a:endParaRPr>
          </a:p>
        </p:txBody>
      </p:sp>
      <p:sp>
        <p:nvSpPr>
          <p:cNvPr id="3" name="Rectangle 5"/>
          <p:cNvSpPr txBox="1">
            <a:spLocks noChangeArrowheads="1"/>
          </p:cNvSpPr>
          <p:nvPr/>
        </p:nvSpPr>
        <p:spPr>
          <a:xfrm>
            <a:off x="457200" y="1885950"/>
            <a:ext cx="4038600" cy="4495800"/>
          </a:xfrm>
          <a:prstGeom prst="rect">
            <a:avLst/>
          </a:prstGeom>
        </p:spPr>
        <p:txBody>
          <a:bodyPr/>
          <a:lstStyle/>
          <a:p>
            <a:pPr marL="274320" marR="0" lvl="0" indent="-274320" algn="l" defTabSz="914400" rtl="0" eaLnBrk="1" fontAlgn="auto" latinLnBrk="0" hangingPunct="1">
              <a:lnSpc>
                <a:spcPct val="80000"/>
              </a:lnSpc>
              <a:spcBef>
                <a:spcPct val="20000"/>
              </a:spcBef>
              <a:spcAft>
                <a:spcPts val="0"/>
              </a:spcAft>
              <a:buClr>
                <a:schemeClr val="accent3"/>
              </a:buClr>
              <a:buSzPct val="95000"/>
              <a:buFont typeface="Wingdings 2"/>
              <a:buChar char=""/>
              <a:tabLst/>
              <a:defRPr/>
            </a:pPr>
            <a:r>
              <a:rPr kumimoji="0" lang="en-GB" sz="1800" b="0" i="1" u="none" strike="noStrike" kern="1200" cap="none" spc="0" normalizeH="0" baseline="0" noProof="0" smtClean="0">
                <a:ln>
                  <a:noFill/>
                </a:ln>
                <a:solidFill>
                  <a:schemeClr val="tx1"/>
                </a:solidFill>
                <a:effectLst/>
                <a:uLnTx/>
                <a:uFillTx/>
                <a:latin typeface="+mn-lt"/>
                <a:ea typeface="+mn-ea"/>
                <a:cs typeface="+mn-cs"/>
              </a:rPr>
              <a:t>Gadus morhua</a:t>
            </a:r>
            <a:r>
              <a:rPr kumimoji="0" lang="en-GB" sz="1800" b="0" i="0" u="none" strike="noStrike" kern="1200" cap="none" spc="0" normalizeH="0" baseline="0" noProof="0" smtClean="0">
                <a:ln>
                  <a:noFill/>
                </a:ln>
                <a:solidFill>
                  <a:schemeClr val="tx1"/>
                </a:solidFill>
                <a:effectLst/>
                <a:uLnTx/>
                <a:uFillTx/>
                <a:latin typeface="+mn-lt"/>
                <a:ea typeface="+mn-ea"/>
                <a:cs typeface="+mn-cs"/>
              </a:rPr>
              <a:t> (Cod)</a:t>
            </a:r>
          </a:p>
          <a:p>
            <a:pPr marL="274320" marR="0" lvl="0" indent="-274320" algn="l" defTabSz="914400" rtl="0" eaLnBrk="1" fontAlgn="auto" latinLnBrk="0" hangingPunct="1">
              <a:lnSpc>
                <a:spcPct val="80000"/>
              </a:lnSpc>
              <a:spcBef>
                <a:spcPct val="20000"/>
              </a:spcBef>
              <a:spcAft>
                <a:spcPts val="0"/>
              </a:spcAft>
              <a:buClr>
                <a:schemeClr val="accent3"/>
              </a:buClr>
              <a:buSzPct val="95000"/>
              <a:buFont typeface="Wingdings 2"/>
              <a:buChar char=""/>
              <a:tabLst/>
              <a:defRPr/>
            </a:pPr>
            <a:r>
              <a:rPr kumimoji="0" lang="en-GB" sz="1800" b="0" i="1" u="none" strike="noStrike" kern="1200" cap="none" spc="0" normalizeH="0" baseline="0" noProof="0" smtClean="0">
                <a:ln>
                  <a:noFill/>
                </a:ln>
                <a:solidFill>
                  <a:schemeClr val="tx1"/>
                </a:solidFill>
                <a:effectLst/>
                <a:uLnTx/>
                <a:uFillTx/>
                <a:latin typeface="+mn-lt"/>
                <a:ea typeface="+mn-ea"/>
                <a:cs typeface="+mn-cs"/>
              </a:rPr>
              <a:t>Melanogrammus aeglefinus</a:t>
            </a:r>
            <a:r>
              <a:rPr kumimoji="0" lang="en-GB" sz="1800" b="0" i="0" u="none" strike="noStrike" kern="1200" cap="none" spc="0" normalizeH="0" baseline="0" noProof="0" smtClean="0">
                <a:ln>
                  <a:noFill/>
                </a:ln>
                <a:solidFill>
                  <a:schemeClr val="tx1"/>
                </a:solidFill>
                <a:effectLst/>
                <a:uLnTx/>
                <a:uFillTx/>
                <a:latin typeface="+mn-lt"/>
                <a:ea typeface="+mn-ea"/>
                <a:cs typeface="+mn-cs"/>
              </a:rPr>
              <a:t> (haddock)</a:t>
            </a:r>
          </a:p>
          <a:p>
            <a:pPr marL="274320" marR="0" lvl="0" indent="-274320" algn="l" defTabSz="914400" rtl="0" eaLnBrk="1" fontAlgn="auto" latinLnBrk="0" hangingPunct="1">
              <a:lnSpc>
                <a:spcPct val="80000"/>
              </a:lnSpc>
              <a:spcBef>
                <a:spcPct val="20000"/>
              </a:spcBef>
              <a:spcAft>
                <a:spcPts val="0"/>
              </a:spcAft>
              <a:buClr>
                <a:schemeClr val="accent3"/>
              </a:buClr>
              <a:buSzPct val="95000"/>
              <a:buFont typeface="Wingdings 2"/>
              <a:buChar char=""/>
              <a:tabLst/>
              <a:defRPr/>
            </a:pPr>
            <a:r>
              <a:rPr kumimoji="0" lang="en-GB" sz="1800" b="0" i="1" u="none" strike="noStrike" kern="1200" cap="none" spc="0" normalizeH="0" baseline="0" noProof="0" smtClean="0">
                <a:ln>
                  <a:noFill/>
                </a:ln>
                <a:solidFill>
                  <a:schemeClr val="tx1"/>
                </a:solidFill>
                <a:effectLst/>
                <a:uLnTx/>
                <a:uFillTx/>
                <a:latin typeface="+mn-lt"/>
                <a:ea typeface="+mn-ea"/>
                <a:cs typeface="+mn-cs"/>
              </a:rPr>
              <a:t>Merlangius merlangius</a:t>
            </a:r>
            <a:r>
              <a:rPr kumimoji="0" lang="en-GB" sz="1800" b="0" i="0" u="none" strike="noStrike" kern="1200" cap="none" spc="0" normalizeH="0" baseline="0" noProof="0" smtClean="0">
                <a:ln>
                  <a:noFill/>
                </a:ln>
                <a:solidFill>
                  <a:schemeClr val="tx1"/>
                </a:solidFill>
                <a:effectLst/>
                <a:uLnTx/>
                <a:uFillTx/>
                <a:latin typeface="+mn-lt"/>
                <a:ea typeface="+mn-ea"/>
                <a:cs typeface="+mn-cs"/>
              </a:rPr>
              <a:t> (whiting)</a:t>
            </a:r>
          </a:p>
          <a:p>
            <a:pPr marL="274320" marR="0" lvl="0" indent="-274320" algn="l" defTabSz="914400" rtl="0" eaLnBrk="1" fontAlgn="auto" latinLnBrk="0" hangingPunct="1">
              <a:lnSpc>
                <a:spcPct val="80000"/>
              </a:lnSpc>
              <a:spcBef>
                <a:spcPct val="20000"/>
              </a:spcBef>
              <a:spcAft>
                <a:spcPts val="0"/>
              </a:spcAft>
              <a:buClr>
                <a:schemeClr val="accent3"/>
              </a:buClr>
              <a:buSzPct val="95000"/>
              <a:buFont typeface="Wingdings 2"/>
              <a:buChar char=""/>
              <a:tabLst/>
              <a:defRPr/>
            </a:pPr>
            <a:r>
              <a:rPr kumimoji="0" lang="en-GB" sz="1800" b="0" i="1" u="none" strike="noStrike" kern="1200" cap="none" spc="0" normalizeH="0" baseline="0" noProof="0" smtClean="0">
                <a:ln>
                  <a:noFill/>
                </a:ln>
                <a:solidFill>
                  <a:schemeClr val="tx1"/>
                </a:solidFill>
                <a:effectLst/>
                <a:uLnTx/>
                <a:uFillTx/>
                <a:latin typeface="+mn-lt"/>
                <a:ea typeface="+mn-ea"/>
                <a:cs typeface="+mn-cs"/>
              </a:rPr>
              <a:t>Conger conger</a:t>
            </a:r>
            <a:r>
              <a:rPr kumimoji="0" lang="en-GB" sz="1800" b="0" i="0" u="none" strike="noStrike" kern="1200" cap="none" spc="0" normalizeH="0" baseline="0" noProof="0" smtClean="0">
                <a:ln>
                  <a:noFill/>
                </a:ln>
                <a:solidFill>
                  <a:schemeClr val="tx1"/>
                </a:solidFill>
                <a:effectLst/>
                <a:uLnTx/>
                <a:uFillTx/>
                <a:latin typeface="+mn-lt"/>
                <a:ea typeface="+mn-ea"/>
                <a:cs typeface="+mn-cs"/>
              </a:rPr>
              <a:t> (conger)</a:t>
            </a:r>
          </a:p>
          <a:p>
            <a:pPr marL="274320" marR="0" lvl="0" indent="-274320" algn="l" defTabSz="914400" rtl="0" eaLnBrk="1" fontAlgn="auto" latinLnBrk="0" hangingPunct="1">
              <a:lnSpc>
                <a:spcPct val="80000"/>
              </a:lnSpc>
              <a:spcBef>
                <a:spcPct val="20000"/>
              </a:spcBef>
              <a:spcAft>
                <a:spcPts val="0"/>
              </a:spcAft>
              <a:buClr>
                <a:schemeClr val="accent3"/>
              </a:buClr>
              <a:buSzPct val="95000"/>
              <a:buFont typeface="Wingdings 2"/>
              <a:buChar char=""/>
              <a:tabLst/>
              <a:defRPr/>
            </a:pPr>
            <a:r>
              <a:rPr kumimoji="0" lang="en-GB" sz="1800" b="0" i="1" u="none" strike="noStrike" kern="1200" cap="none" spc="0" normalizeH="0" baseline="0" noProof="0" smtClean="0">
                <a:ln>
                  <a:noFill/>
                </a:ln>
                <a:solidFill>
                  <a:schemeClr val="tx1"/>
                </a:solidFill>
                <a:effectLst/>
                <a:uLnTx/>
                <a:uFillTx/>
                <a:latin typeface="+mn-lt"/>
                <a:ea typeface="+mn-ea"/>
                <a:cs typeface="+mn-cs"/>
              </a:rPr>
              <a:t>Clupea harengus</a:t>
            </a:r>
            <a:r>
              <a:rPr kumimoji="0" lang="en-GB" sz="1800" b="0" i="0" u="none" strike="noStrike" kern="1200" cap="none" spc="0" normalizeH="0" baseline="0" noProof="0" smtClean="0">
                <a:ln>
                  <a:noFill/>
                </a:ln>
                <a:solidFill>
                  <a:schemeClr val="tx1"/>
                </a:solidFill>
                <a:effectLst/>
                <a:uLnTx/>
                <a:uFillTx/>
                <a:latin typeface="+mn-lt"/>
                <a:ea typeface="+mn-ea"/>
                <a:cs typeface="+mn-cs"/>
              </a:rPr>
              <a:t> (herring)</a:t>
            </a:r>
          </a:p>
          <a:p>
            <a:pPr marL="274320" marR="0" lvl="0" indent="-274320" algn="l" defTabSz="914400" rtl="0" eaLnBrk="1" fontAlgn="auto" latinLnBrk="0" hangingPunct="1">
              <a:lnSpc>
                <a:spcPct val="80000"/>
              </a:lnSpc>
              <a:spcBef>
                <a:spcPct val="20000"/>
              </a:spcBef>
              <a:spcAft>
                <a:spcPts val="0"/>
              </a:spcAft>
              <a:buClr>
                <a:schemeClr val="accent3"/>
              </a:buClr>
              <a:buSzPct val="95000"/>
              <a:buFont typeface="Wingdings 2"/>
              <a:buChar char=""/>
              <a:tabLst/>
              <a:defRPr/>
            </a:pPr>
            <a:r>
              <a:rPr kumimoji="0" lang="en-GB" sz="1800" b="0" i="1" u="none" strike="noStrike" kern="1200" cap="none" spc="0" normalizeH="0" baseline="0" noProof="0" smtClean="0">
                <a:ln>
                  <a:noFill/>
                </a:ln>
                <a:solidFill>
                  <a:schemeClr val="tx1"/>
                </a:solidFill>
                <a:effectLst/>
                <a:uLnTx/>
                <a:uFillTx/>
                <a:latin typeface="+mn-lt"/>
                <a:ea typeface="+mn-ea"/>
                <a:cs typeface="+mn-cs"/>
              </a:rPr>
              <a:t>Sardina pilchardus</a:t>
            </a:r>
            <a:r>
              <a:rPr kumimoji="0" lang="en-GB" sz="1800" b="0" i="0" u="none" strike="noStrike" kern="1200" cap="none" spc="0" normalizeH="0" baseline="0" noProof="0" smtClean="0">
                <a:ln>
                  <a:noFill/>
                </a:ln>
                <a:solidFill>
                  <a:schemeClr val="tx1"/>
                </a:solidFill>
                <a:effectLst/>
                <a:uLnTx/>
                <a:uFillTx/>
                <a:latin typeface="+mn-lt"/>
                <a:ea typeface="+mn-ea"/>
                <a:cs typeface="+mn-cs"/>
              </a:rPr>
              <a:t> (sardine)</a:t>
            </a:r>
          </a:p>
          <a:p>
            <a:pPr marL="274320" marR="0" lvl="0" indent="-274320" algn="l" defTabSz="914400" rtl="0" eaLnBrk="1" fontAlgn="auto" latinLnBrk="0" hangingPunct="1">
              <a:lnSpc>
                <a:spcPct val="80000"/>
              </a:lnSpc>
              <a:spcBef>
                <a:spcPct val="20000"/>
              </a:spcBef>
              <a:spcAft>
                <a:spcPts val="0"/>
              </a:spcAft>
              <a:buClr>
                <a:schemeClr val="accent3"/>
              </a:buClr>
              <a:buSzPct val="95000"/>
              <a:buFont typeface="Wingdings 2"/>
              <a:buChar char=""/>
              <a:tabLst/>
              <a:defRPr/>
            </a:pPr>
            <a:r>
              <a:rPr kumimoji="0" lang="en-GB" sz="1800" b="0" i="1" u="none" strike="noStrike" kern="1200" cap="none" spc="0" normalizeH="0" baseline="0" noProof="0" smtClean="0">
                <a:ln>
                  <a:noFill/>
                </a:ln>
                <a:solidFill>
                  <a:schemeClr val="tx1"/>
                </a:solidFill>
                <a:effectLst/>
                <a:uLnTx/>
                <a:uFillTx/>
                <a:latin typeface="+mn-lt"/>
                <a:ea typeface="+mn-ea"/>
                <a:cs typeface="+mn-cs"/>
              </a:rPr>
              <a:t>Dicentrarcus labrax</a:t>
            </a:r>
            <a:r>
              <a:rPr kumimoji="0" lang="en-GB" sz="1800" b="0" i="0" u="none" strike="noStrike" kern="1200" cap="none" spc="0" normalizeH="0" baseline="0" noProof="0" smtClean="0">
                <a:ln>
                  <a:noFill/>
                </a:ln>
                <a:solidFill>
                  <a:schemeClr val="tx1"/>
                </a:solidFill>
                <a:effectLst/>
                <a:uLnTx/>
                <a:uFillTx/>
                <a:latin typeface="+mn-lt"/>
                <a:ea typeface="+mn-ea"/>
                <a:cs typeface="+mn-cs"/>
              </a:rPr>
              <a:t> (bass)</a:t>
            </a:r>
          </a:p>
          <a:p>
            <a:pPr marL="274320" marR="0" lvl="0" indent="-274320" algn="l" defTabSz="914400" rtl="0" eaLnBrk="1" fontAlgn="auto" latinLnBrk="0" hangingPunct="1">
              <a:lnSpc>
                <a:spcPct val="80000"/>
              </a:lnSpc>
              <a:spcBef>
                <a:spcPct val="20000"/>
              </a:spcBef>
              <a:spcAft>
                <a:spcPts val="0"/>
              </a:spcAft>
              <a:buClr>
                <a:schemeClr val="accent3"/>
              </a:buClr>
              <a:buSzPct val="95000"/>
              <a:buFont typeface="Wingdings 2"/>
              <a:buChar char=""/>
              <a:tabLst/>
              <a:defRPr/>
            </a:pPr>
            <a:r>
              <a:rPr kumimoji="0" lang="en-GB" sz="1800" b="0" i="1" u="none" strike="noStrike" kern="1200" cap="none" spc="0" normalizeH="0" baseline="0" noProof="0" smtClean="0">
                <a:ln>
                  <a:noFill/>
                </a:ln>
                <a:solidFill>
                  <a:schemeClr val="tx1"/>
                </a:solidFill>
                <a:effectLst/>
                <a:uLnTx/>
                <a:uFillTx/>
                <a:latin typeface="+mn-lt"/>
                <a:ea typeface="+mn-ea"/>
                <a:cs typeface="+mn-cs"/>
              </a:rPr>
              <a:t>Scomber scombrus</a:t>
            </a:r>
            <a:r>
              <a:rPr kumimoji="0" lang="en-GB" sz="1800" b="0" i="0" u="none" strike="noStrike" kern="1200" cap="none" spc="0" normalizeH="0" baseline="0" noProof="0" smtClean="0">
                <a:ln>
                  <a:noFill/>
                </a:ln>
                <a:solidFill>
                  <a:schemeClr val="tx1"/>
                </a:solidFill>
                <a:effectLst/>
                <a:uLnTx/>
                <a:uFillTx/>
                <a:latin typeface="+mn-lt"/>
                <a:ea typeface="+mn-ea"/>
                <a:cs typeface="+mn-cs"/>
              </a:rPr>
              <a:t> (mackerel)</a:t>
            </a:r>
          </a:p>
          <a:p>
            <a:pPr marL="274320" marR="0" lvl="0" indent="-274320" algn="l" defTabSz="914400" rtl="0" eaLnBrk="1" fontAlgn="auto" latinLnBrk="0" hangingPunct="1">
              <a:lnSpc>
                <a:spcPct val="80000"/>
              </a:lnSpc>
              <a:spcBef>
                <a:spcPct val="20000"/>
              </a:spcBef>
              <a:spcAft>
                <a:spcPts val="0"/>
              </a:spcAft>
              <a:buClr>
                <a:schemeClr val="accent3"/>
              </a:buClr>
              <a:buSzPct val="95000"/>
              <a:buFont typeface="Wingdings 2"/>
              <a:buChar char=""/>
              <a:tabLst/>
              <a:defRPr/>
            </a:pPr>
            <a:r>
              <a:rPr kumimoji="0" lang="en-GB" sz="1800" b="0" i="1" u="none" strike="noStrike" kern="1200" cap="none" spc="0" normalizeH="0" baseline="0" noProof="0" smtClean="0">
                <a:ln>
                  <a:noFill/>
                </a:ln>
                <a:solidFill>
                  <a:schemeClr val="tx1"/>
                </a:solidFill>
                <a:effectLst/>
                <a:uLnTx/>
                <a:uFillTx/>
                <a:latin typeface="+mn-lt"/>
                <a:ea typeface="+mn-ea"/>
                <a:cs typeface="+mn-cs"/>
              </a:rPr>
              <a:t>Pagellus</a:t>
            </a:r>
            <a:r>
              <a:rPr kumimoji="0" lang="en-GB" sz="1800" b="0" i="0" u="none" strike="noStrike" kern="1200" cap="none" spc="0" normalizeH="0" baseline="0" noProof="0" smtClean="0">
                <a:ln>
                  <a:noFill/>
                </a:ln>
                <a:solidFill>
                  <a:schemeClr val="tx1"/>
                </a:solidFill>
                <a:effectLst/>
                <a:uLnTx/>
                <a:uFillTx/>
                <a:latin typeface="+mn-lt"/>
                <a:ea typeface="+mn-ea"/>
                <a:cs typeface="+mn-cs"/>
              </a:rPr>
              <a:t> sp. (bream)</a:t>
            </a:r>
          </a:p>
          <a:p>
            <a:pPr marL="274320" marR="0" lvl="0" indent="-274320" algn="l" defTabSz="914400" rtl="0" eaLnBrk="1" fontAlgn="auto" latinLnBrk="0" hangingPunct="1">
              <a:lnSpc>
                <a:spcPct val="80000"/>
              </a:lnSpc>
              <a:spcBef>
                <a:spcPct val="20000"/>
              </a:spcBef>
              <a:spcAft>
                <a:spcPts val="0"/>
              </a:spcAft>
              <a:buClr>
                <a:schemeClr val="accent3"/>
              </a:buClr>
              <a:buSzPct val="95000"/>
              <a:buFont typeface="Wingdings 2"/>
              <a:buChar char=""/>
              <a:tabLst/>
              <a:defRPr/>
            </a:pPr>
            <a:r>
              <a:rPr kumimoji="0" lang="en-GB" sz="1800" b="0" i="1" u="none" strike="noStrike" kern="1200" cap="none" spc="0" normalizeH="0" baseline="0" noProof="0" smtClean="0">
                <a:ln>
                  <a:noFill/>
                </a:ln>
                <a:solidFill>
                  <a:schemeClr val="tx1"/>
                </a:solidFill>
                <a:effectLst/>
                <a:uLnTx/>
                <a:uFillTx/>
                <a:latin typeface="+mn-lt"/>
                <a:ea typeface="+mn-ea"/>
                <a:cs typeface="+mn-cs"/>
              </a:rPr>
              <a:t>Pagellus bogaraveo</a:t>
            </a:r>
            <a:r>
              <a:rPr kumimoji="0" lang="en-GB" sz="1800" b="0" i="0" u="none" strike="noStrike" kern="1200" cap="none" spc="0" normalizeH="0" baseline="0" noProof="0" smtClean="0">
                <a:ln>
                  <a:noFill/>
                </a:ln>
                <a:solidFill>
                  <a:schemeClr val="tx1"/>
                </a:solidFill>
                <a:effectLst/>
                <a:uLnTx/>
                <a:uFillTx/>
                <a:latin typeface="+mn-lt"/>
                <a:ea typeface="+mn-ea"/>
                <a:cs typeface="+mn-cs"/>
              </a:rPr>
              <a:t> (red bream)</a:t>
            </a:r>
          </a:p>
          <a:p>
            <a:pPr marL="274320" marR="0" lvl="0" indent="-274320" algn="l" defTabSz="914400" rtl="0" eaLnBrk="1" fontAlgn="auto" latinLnBrk="0" hangingPunct="1">
              <a:lnSpc>
                <a:spcPct val="80000"/>
              </a:lnSpc>
              <a:spcBef>
                <a:spcPct val="20000"/>
              </a:spcBef>
              <a:spcAft>
                <a:spcPts val="0"/>
              </a:spcAft>
              <a:buClr>
                <a:schemeClr val="accent3"/>
              </a:buClr>
              <a:buSzPct val="95000"/>
              <a:buFont typeface="Wingdings 2"/>
              <a:buChar char=""/>
              <a:tabLst/>
              <a:defRPr/>
            </a:pPr>
            <a:r>
              <a:rPr kumimoji="0" lang="en-GB" sz="1800" b="0" i="1" u="none" strike="noStrike" kern="1200" cap="none" spc="0" normalizeH="0" baseline="0" noProof="0" smtClean="0">
                <a:ln>
                  <a:noFill/>
                </a:ln>
                <a:solidFill>
                  <a:schemeClr val="tx1"/>
                </a:solidFill>
                <a:effectLst/>
                <a:uLnTx/>
                <a:uFillTx/>
                <a:latin typeface="+mn-lt"/>
                <a:ea typeface="+mn-ea"/>
                <a:cs typeface="+mn-cs"/>
              </a:rPr>
              <a:t>Anguilla anguilla</a:t>
            </a:r>
            <a:r>
              <a:rPr kumimoji="0" lang="en-GB" sz="1800" b="0" i="0" u="none" strike="noStrike" kern="1200" cap="none" spc="0" normalizeH="0" baseline="0" noProof="0" smtClean="0">
                <a:ln>
                  <a:noFill/>
                </a:ln>
                <a:solidFill>
                  <a:schemeClr val="tx1"/>
                </a:solidFill>
                <a:effectLst/>
                <a:uLnTx/>
                <a:uFillTx/>
                <a:latin typeface="+mn-lt"/>
                <a:ea typeface="+mn-ea"/>
                <a:cs typeface="+mn-cs"/>
              </a:rPr>
              <a:t> (eel)</a:t>
            </a:r>
          </a:p>
          <a:p>
            <a:pPr marL="274320" marR="0" lvl="0" indent="-274320" algn="l" defTabSz="914400" rtl="0" eaLnBrk="1" fontAlgn="auto" latinLnBrk="0" hangingPunct="1">
              <a:lnSpc>
                <a:spcPct val="80000"/>
              </a:lnSpc>
              <a:spcBef>
                <a:spcPct val="20000"/>
              </a:spcBef>
              <a:spcAft>
                <a:spcPts val="0"/>
              </a:spcAft>
              <a:buClr>
                <a:schemeClr val="accent3"/>
              </a:buClr>
              <a:buSzPct val="95000"/>
              <a:buFont typeface="Wingdings 2"/>
              <a:buChar char=""/>
              <a:tabLst/>
              <a:defRPr/>
            </a:pPr>
            <a:r>
              <a:rPr kumimoji="0" lang="en-GB" sz="1800" b="0" i="1" u="none" strike="noStrike" kern="1200" cap="none" spc="0" normalizeH="0" baseline="0" noProof="0" smtClean="0">
                <a:ln>
                  <a:noFill/>
                </a:ln>
                <a:solidFill>
                  <a:schemeClr val="tx1"/>
                </a:solidFill>
                <a:effectLst/>
                <a:uLnTx/>
                <a:uFillTx/>
                <a:latin typeface="+mn-lt"/>
                <a:ea typeface="+mn-ea"/>
                <a:cs typeface="+mn-cs"/>
              </a:rPr>
              <a:t>Raja clavata</a:t>
            </a:r>
            <a:r>
              <a:rPr kumimoji="0" lang="en-GB" sz="1800" b="0" i="0" u="none" strike="noStrike" kern="1200" cap="none" spc="0" normalizeH="0" baseline="0" noProof="0" smtClean="0">
                <a:ln>
                  <a:noFill/>
                </a:ln>
                <a:solidFill>
                  <a:schemeClr val="tx1"/>
                </a:solidFill>
                <a:effectLst/>
                <a:uLnTx/>
                <a:uFillTx/>
                <a:latin typeface="+mn-lt"/>
                <a:ea typeface="+mn-ea"/>
                <a:cs typeface="+mn-cs"/>
              </a:rPr>
              <a:t> (thornback ray)</a:t>
            </a:r>
          </a:p>
          <a:p>
            <a:pPr marL="274320" marR="0" lvl="0" indent="-274320" algn="l" defTabSz="914400" rtl="0" eaLnBrk="1" fontAlgn="auto" latinLnBrk="0" hangingPunct="1">
              <a:lnSpc>
                <a:spcPct val="80000"/>
              </a:lnSpc>
              <a:spcBef>
                <a:spcPct val="20000"/>
              </a:spcBef>
              <a:spcAft>
                <a:spcPts val="0"/>
              </a:spcAft>
              <a:buClr>
                <a:schemeClr val="accent3"/>
              </a:buClr>
              <a:buSzPct val="95000"/>
              <a:buFont typeface="Wingdings 2"/>
              <a:buChar char=""/>
              <a:tabLst/>
              <a:defRPr/>
            </a:pPr>
            <a:r>
              <a:rPr kumimoji="0" lang="en-GB" sz="1800" b="0" i="1" u="none" strike="noStrike" kern="1200" cap="none" spc="0" normalizeH="0" baseline="0" noProof="0" smtClean="0">
                <a:ln>
                  <a:noFill/>
                </a:ln>
                <a:solidFill>
                  <a:schemeClr val="tx1"/>
                </a:solidFill>
                <a:effectLst/>
                <a:uLnTx/>
                <a:uFillTx/>
                <a:latin typeface="+mn-lt"/>
                <a:ea typeface="+mn-ea"/>
                <a:cs typeface="+mn-cs"/>
              </a:rPr>
              <a:t>Squalus acanthias</a:t>
            </a:r>
            <a:r>
              <a:rPr kumimoji="0" lang="en-GB" sz="1800" b="0" i="0" u="none" strike="noStrike" kern="1200" cap="none" spc="0" normalizeH="0" baseline="0" noProof="0" smtClean="0">
                <a:ln>
                  <a:noFill/>
                </a:ln>
                <a:solidFill>
                  <a:schemeClr val="tx1"/>
                </a:solidFill>
                <a:effectLst/>
                <a:uLnTx/>
                <a:uFillTx/>
                <a:latin typeface="+mn-lt"/>
                <a:ea typeface="+mn-ea"/>
                <a:cs typeface="+mn-cs"/>
              </a:rPr>
              <a:t> (spur-dog)</a:t>
            </a:r>
          </a:p>
          <a:p>
            <a:pPr marL="274320" marR="0" lvl="0" indent="-274320" algn="l" defTabSz="914400" rtl="0" eaLnBrk="1" fontAlgn="auto" latinLnBrk="0" hangingPunct="1">
              <a:lnSpc>
                <a:spcPct val="80000"/>
              </a:lnSpc>
              <a:spcBef>
                <a:spcPct val="20000"/>
              </a:spcBef>
              <a:spcAft>
                <a:spcPts val="0"/>
              </a:spcAft>
              <a:buClr>
                <a:schemeClr val="accent3"/>
              </a:buClr>
              <a:buSzPct val="95000"/>
              <a:buFont typeface="Wingdings 2"/>
              <a:buChar char=""/>
              <a:tabLst/>
              <a:defRPr/>
            </a:pPr>
            <a:r>
              <a:rPr kumimoji="0" lang="en-GB" sz="1800" b="0" i="0" u="none" strike="noStrike" kern="1200" cap="none" spc="0" normalizeH="0" baseline="0" noProof="0" smtClean="0">
                <a:ln>
                  <a:noFill/>
                </a:ln>
                <a:solidFill>
                  <a:schemeClr val="tx1"/>
                </a:solidFill>
                <a:effectLst/>
                <a:uLnTx/>
                <a:uFillTx/>
                <a:latin typeface="+mn-lt"/>
                <a:ea typeface="+mn-ea"/>
                <a:cs typeface="+mn-cs"/>
              </a:rPr>
              <a:t>Salmonidae</a:t>
            </a:r>
            <a:endParaRPr kumimoji="0" lang="en-GB" sz="1800" b="0" i="0" u="none" strike="noStrike" kern="1200" cap="none" spc="0" normalizeH="0" baseline="0" noProof="0">
              <a:ln>
                <a:noFill/>
              </a:ln>
              <a:solidFill>
                <a:schemeClr val="tx1"/>
              </a:solidFill>
              <a:effectLst/>
              <a:uLnTx/>
              <a:uFillTx/>
              <a:latin typeface="+mn-lt"/>
              <a:ea typeface="+mn-ea"/>
              <a:cs typeface="+mn-cs"/>
            </a:endParaRPr>
          </a:p>
        </p:txBody>
      </p:sp>
      <p:sp>
        <p:nvSpPr>
          <p:cNvPr id="4" name="Text Box 7"/>
          <p:cNvSpPr txBox="1">
            <a:spLocks noChangeArrowheads="1"/>
          </p:cNvSpPr>
          <p:nvPr/>
        </p:nvSpPr>
        <p:spPr bwMode="auto">
          <a:xfrm>
            <a:off x="4437063" y="1844675"/>
            <a:ext cx="350837" cy="4486275"/>
          </a:xfrm>
          <a:prstGeom prst="rect">
            <a:avLst/>
          </a:prstGeom>
          <a:noFill/>
          <a:ln w="9525">
            <a:noFill/>
            <a:miter lim="800000"/>
            <a:headEnd/>
            <a:tailEnd/>
          </a:ln>
          <a:effectLst/>
        </p:spPr>
        <p:txBody>
          <a:bodyPr wrap="none">
            <a:spAutoFit/>
          </a:bodyPr>
          <a:lstStyle/>
          <a:p>
            <a:r>
              <a:rPr lang="en-GB"/>
              <a:t>+</a:t>
            </a:r>
          </a:p>
          <a:p>
            <a:r>
              <a:rPr lang="en-GB"/>
              <a:t>+</a:t>
            </a:r>
          </a:p>
          <a:p>
            <a:r>
              <a:rPr lang="en-GB"/>
              <a:t>+</a:t>
            </a:r>
          </a:p>
          <a:p>
            <a:r>
              <a:rPr lang="en-GB"/>
              <a:t>+</a:t>
            </a:r>
          </a:p>
          <a:p>
            <a:r>
              <a:rPr lang="en-GB"/>
              <a:t>+</a:t>
            </a:r>
          </a:p>
          <a:p>
            <a:r>
              <a:rPr lang="en-GB"/>
              <a:t>+</a:t>
            </a:r>
          </a:p>
          <a:p>
            <a:r>
              <a:rPr lang="en-GB"/>
              <a:t>+</a:t>
            </a:r>
            <a:br>
              <a:rPr lang="en-GB"/>
            </a:br>
            <a:r>
              <a:rPr lang="en-GB"/>
              <a:t>+</a:t>
            </a:r>
          </a:p>
          <a:p>
            <a:r>
              <a:rPr lang="en-GB"/>
              <a:t>+</a:t>
            </a:r>
            <a:br>
              <a:rPr lang="en-GB"/>
            </a:br>
            <a:r>
              <a:rPr lang="en-GB"/>
              <a:t>+</a:t>
            </a:r>
          </a:p>
          <a:p>
            <a:r>
              <a:rPr lang="en-GB"/>
              <a:t>+</a:t>
            </a:r>
          </a:p>
          <a:p>
            <a:r>
              <a:rPr lang="en-GB"/>
              <a:t>+</a:t>
            </a:r>
          </a:p>
          <a:p>
            <a:r>
              <a:rPr lang="en-GB"/>
              <a:t>+</a:t>
            </a:r>
          </a:p>
          <a:p>
            <a:r>
              <a:rPr lang="en-GB"/>
              <a:t>+</a:t>
            </a:r>
          </a:p>
          <a:p>
            <a:r>
              <a:rPr lang="en-GB"/>
              <a:t>+</a:t>
            </a:r>
          </a:p>
          <a:p>
            <a:endParaRPr lang="en-GB"/>
          </a:p>
        </p:txBody>
      </p:sp>
      <p:sp>
        <p:nvSpPr>
          <p:cNvPr id="5" name="Text Box 8"/>
          <p:cNvSpPr txBox="1">
            <a:spLocks noChangeArrowheads="1"/>
          </p:cNvSpPr>
          <p:nvPr/>
        </p:nvSpPr>
        <p:spPr bwMode="auto">
          <a:xfrm>
            <a:off x="5300663" y="1844675"/>
            <a:ext cx="350837" cy="3937000"/>
          </a:xfrm>
          <a:prstGeom prst="rect">
            <a:avLst/>
          </a:prstGeom>
          <a:noFill/>
          <a:ln w="9525">
            <a:noFill/>
            <a:miter lim="800000"/>
            <a:headEnd/>
            <a:tailEnd/>
          </a:ln>
          <a:effectLst/>
        </p:spPr>
        <p:txBody>
          <a:bodyPr wrap="none">
            <a:spAutoFit/>
          </a:bodyPr>
          <a:lstStyle/>
          <a:p>
            <a:r>
              <a:rPr lang="en-GB"/>
              <a:t>+</a:t>
            </a:r>
          </a:p>
          <a:p>
            <a:endParaRPr lang="en-GB"/>
          </a:p>
          <a:p>
            <a:endParaRPr lang="en-GB"/>
          </a:p>
          <a:p>
            <a:endParaRPr lang="en-GB"/>
          </a:p>
          <a:p>
            <a:r>
              <a:rPr lang="en-GB"/>
              <a:t>+</a:t>
            </a:r>
          </a:p>
          <a:p>
            <a:r>
              <a:rPr lang="en-GB"/>
              <a:t>+</a:t>
            </a:r>
          </a:p>
          <a:p>
            <a:r>
              <a:rPr lang="en-GB"/>
              <a:t/>
            </a:r>
            <a:br>
              <a:rPr lang="en-GB"/>
            </a:br>
            <a:endParaRPr lang="en-GB"/>
          </a:p>
          <a:p>
            <a:endParaRPr lang="en-GB"/>
          </a:p>
          <a:p>
            <a:endParaRPr lang="en-GB"/>
          </a:p>
          <a:p>
            <a:r>
              <a:rPr lang="en-GB"/>
              <a:t>+</a:t>
            </a:r>
          </a:p>
          <a:p>
            <a:r>
              <a:rPr lang="en-GB"/>
              <a:t>+</a:t>
            </a:r>
          </a:p>
          <a:p>
            <a:r>
              <a:rPr lang="en-GB"/>
              <a:t>+</a:t>
            </a:r>
          </a:p>
          <a:p>
            <a:endParaRPr lang="en-GB"/>
          </a:p>
        </p:txBody>
      </p:sp>
      <p:sp>
        <p:nvSpPr>
          <p:cNvPr id="6" name="Text Box 9"/>
          <p:cNvSpPr txBox="1">
            <a:spLocks noChangeArrowheads="1"/>
          </p:cNvSpPr>
          <p:nvPr/>
        </p:nvSpPr>
        <p:spPr bwMode="auto">
          <a:xfrm>
            <a:off x="6300788" y="3284538"/>
            <a:ext cx="2522537" cy="915987"/>
          </a:xfrm>
          <a:prstGeom prst="rect">
            <a:avLst/>
          </a:prstGeom>
          <a:noFill/>
          <a:ln w="9525">
            <a:noFill/>
            <a:miter lim="800000"/>
            <a:headEnd/>
            <a:tailEnd/>
          </a:ln>
          <a:effectLst/>
        </p:spPr>
        <p:txBody>
          <a:bodyPr wrap="none">
            <a:spAutoFit/>
          </a:bodyPr>
          <a:lstStyle/>
          <a:p>
            <a:r>
              <a:rPr lang="en-GB"/>
              <a:t>Only minimal butchery </a:t>
            </a:r>
          </a:p>
          <a:p>
            <a:r>
              <a:rPr lang="en-GB"/>
              <a:t>observed on the bone,</a:t>
            </a:r>
          </a:p>
          <a:p>
            <a:r>
              <a:rPr lang="en-GB"/>
              <a:t>most of local origin</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1595 harbour map"/>
          <p:cNvPicPr>
            <a:picLocks noChangeAspect="1" noChangeArrowheads="1"/>
          </p:cNvPicPr>
          <p:nvPr/>
        </p:nvPicPr>
        <p:blipFill>
          <a:blip r:embed="rId2" cstate="print"/>
          <a:srcRect/>
          <a:stretch>
            <a:fillRect/>
          </a:stretch>
        </p:blipFill>
        <p:spPr bwMode="auto">
          <a:xfrm>
            <a:off x="428596" y="428604"/>
            <a:ext cx="7411661" cy="5632469"/>
          </a:xfrm>
          <a:prstGeom prst="rect">
            <a:avLst/>
          </a:prstGeom>
          <a:noFill/>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icture16.jpg"/>
          <p:cNvPicPr>
            <a:picLocks noChangeAspect="1"/>
          </p:cNvPicPr>
          <p:nvPr/>
        </p:nvPicPr>
        <p:blipFill>
          <a:blip r:embed="rId2" cstate="print"/>
          <a:stretch>
            <a:fillRect/>
          </a:stretch>
        </p:blipFill>
        <p:spPr>
          <a:xfrm>
            <a:off x="0" y="389659"/>
            <a:ext cx="9144000" cy="6078682"/>
          </a:xfrm>
          <a:prstGeom prst="rect">
            <a:avLst/>
          </a:prstGeo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Rectangle 2"/>
          <p:cNvSpPr>
            <a:spLocks noGrp="1" noChangeArrowheads="1"/>
          </p:cNvSpPr>
          <p:nvPr>
            <p:ph type="title"/>
          </p:nvPr>
        </p:nvSpPr>
        <p:spPr/>
        <p:txBody>
          <a:bodyPr/>
          <a:lstStyle/>
          <a:p>
            <a:endParaRPr lang="en-US"/>
          </a:p>
        </p:txBody>
      </p:sp>
      <p:pic>
        <p:nvPicPr>
          <p:cNvPr id="240643" name="Picture 3" descr="DFE95807"/>
          <p:cNvPicPr>
            <a:picLocks noGrp="1" noChangeAspect="1" noChangeArrowheads="1"/>
          </p:cNvPicPr>
          <p:nvPr>
            <p:ph type="body" idx="1"/>
          </p:nvPr>
        </p:nvPicPr>
        <p:blipFill>
          <a:blip r:embed="rId3" cstate="print"/>
          <a:srcRect/>
          <a:stretch>
            <a:fillRect/>
          </a:stretch>
        </p:blipFill>
        <p:spPr>
          <a:xfrm>
            <a:off x="3276600" y="1628775"/>
            <a:ext cx="5618163" cy="3652838"/>
          </a:xfrm>
          <a:noFill/>
          <a:ln/>
        </p:spPr>
      </p:pic>
      <p:pic>
        <p:nvPicPr>
          <p:cNvPr id="240644" name="Picture 4" descr="282FA43"/>
          <p:cNvPicPr>
            <a:picLocks noChangeAspect="1" noChangeArrowheads="1"/>
          </p:cNvPicPr>
          <p:nvPr/>
        </p:nvPicPr>
        <p:blipFill>
          <a:blip r:embed="rId4" cstate="print"/>
          <a:srcRect t="22876" b="23491"/>
          <a:stretch>
            <a:fillRect/>
          </a:stretch>
        </p:blipFill>
        <p:spPr bwMode="auto">
          <a:xfrm>
            <a:off x="539750" y="2285992"/>
            <a:ext cx="2441575" cy="2214578"/>
          </a:xfrm>
          <a:prstGeom prst="rect">
            <a:avLst/>
          </a:prstGeom>
          <a:noFill/>
        </p:spPr>
      </p:pic>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62" name="Picture 2" descr="C521E547"/>
          <p:cNvPicPr>
            <a:picLocks noChangeAspect="1" noChangeArrowheads="1"/>
          </p:cNvPicPr>
          <p:nvPr/>
        </p:nvPicPr>
        <p:blipFill>
          <a:blip r:embed="rId3" cstate="print"/>
          <a:srcRect/>
          <a:stretch>
            <a:fillRect/>
          </a:stretch>
        </p:blipFill>
        <p:spPr bwMode="auto">
          <a:xfrm>
            <a:off x="539750" y="1125538"/>
            <a:ext cx="3736975" cy="4383087"/>
          </a:xfrm>
          <a:prstGeom prst="rect">
            <a:avLst/>
          </a:prstGeom>
          <a:noFill/>
        </p:spPr>
      </p:pic>
      <p:pic>
        <p:nvPicPr>
          <p:cNvPr id="143363" name="Picture 3" descr="DA6745ED"/>
          <p:cNvPicPr>
            <a:picLocks noChangeAspect="1" noChangeArrowheads="1"/>
          </p:cNvPicPr>
          <p:nvPr/>
        </p:nvPicPr>
        <p:blipFill>
          <a:blip r:embed="rId4" cstate="print"/>
          <a:srcRect/>
          <a:stretch>
            <a:fillRect/>
          </a:stretch>
        </p:blipFill>
        <p:spPr bwMode="auto">
          <a:xfrm>
            <a:off x="4500563" y="1557338"/>
            <a:ext cx="4154487" cy="3746500"/>
          </a:xfrm>
          <a:prstGeom prst="rect">
            <a:avLst/>
          </a:prstGeom>
          <a:noFill/>
        </p:spPr>
      </p:pic>
      <p:sp>
        <p:nvSpPr>
          <p:cNvPr id="143364" name="Text Box 4"/>
          <p:cNvSpPr txBox="1">
            <a:spLocks noChangeArrowheads="1"/>
          </p:cNvSpPr>
          <p:nvPr/>
        </p:nvSpPr>
        <p:spPr bwMode="auto">
          <a:xfrm>
            <a:off x="1103313" y="5876925"/>
            <a:ext cx="8040687" cy="641350"/>
          </a:xfrm>
          <a:prstGeom prst="rect">
            <a:avLst/>
          </a:prstGeom>
          <a:noFill/>
          <a:ln w="9525">
            <a:noFill/>
            <a:miter lim="800000"/>
            <a:headEnd/>
            <a:tailEnd/>
          </a:ln>
          <a:effectLst/>
        </p:spPr>
        <p:txBody>
          <a:bodyPr wrap="none">
            <a:spAutoFit/>
          </a:bodyPr>
          <a:lstStyle/>
          <a:p>
            <a:r>
              <a:rPr lang="en-GB" b="1"/>
              <a:t>DWD/94, BH 303 contains a rich assemblage of marine diatoms and </a:t>
            </a:r>
          </a:p>
          <a:p>
            <a:r>
              <a:rPr lang="en-GB" b="1"/>
              <a:t> forams/ostracods</a:t>
            </a:r>
          </a:p>
        </p:txBody>
      </p:sp>
      <p:sp>
        <p:nvSpPr>
          <p:cNvPr id="143365" name="Line 5"/>
          <p:cNvSpPr>
            <a:spLocks noChangeShapeType="1"/>
          </p:cNvSpPr>
          <p:nvPr/>
        </p:nvSpPr>
        <p:spPr bwMode="auto">
          <a:xfrm flipV="1">
            <a:off x="4787900" y="3429000"/>
            <a:ext cx="1439863" cy="2376488"/>
          </a:xfrm>
          <a:prstGeom prst="line">
            <a:avLst/>
          </a:prstGeom>
          <a:noFill/>
          <a:ln w="9525">
            <a:solidFill>
              <a:srgbClr val="FF0000"/>
            </a:solidFill>
            <a:round/>
            <a:headEnd/>
            <a:tailEnd type="triangle" w="med" len="med"/>
          </a:ln>
          <a:effectLst/>
        </p:spPr>
        <p:txBody>
          <a:bodyPr/>
          <a:lstStyle/>
          <a:p>
            <a:endParaRPr lang="en-GB"/>
          </a:p>
        </p:txBody>
      </p:sp>
      <p:sp>
        <p:nvSpPr>
          <p:cNvPr id="143366" name="Text Box 6"/>
          <p:cNvSpPr txBox="1">
            <a:spLocks noChangeArrowheads="1"/>
          </p:cNvSpPr>
          <p:nvPr/>
        </p:nvSpPr>
        <p:spPr bwMode="auto">
          <a:xfrm>
            <a:off x="1455738" y="419100"/>
            <a:ext cx="4829175" cy="366713"/>
          </a:xfrm>
          <a:prstGeom prst="rect">
            <a:avLst/>
          </a:prstGeom>
          <a:noFill/>
          <a:ln w="9525">
            <a:noFill/>
            <a:miter lim="800000"/>
            <a:headEnd/>
            <a:tailEnd/>
          </a:ln>
          <a:effectLst/>
        </p:spPr>
        <p:txBody>
          <a:bodyPr wrap="none">
            <a:spAutoFit/>
          </a:bodyPr>
          <a:lstStyle/>
          <a:p>
            <a:r>
              <a:rPr lang="en-GB" b="1"/>
              <a:t>Transect across mouth of Paradise Basin</a:t>
            </a: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5349" name="Picture 5" descr="3NF-Studley-nummulite-enlarged"/>
          <p:cNvPicPr>
            <a:picLocks noChangeAspect="1" noChangeArrowheads="1"/>
          </p:cNvPicPr>
          <p:nvPr/>
        </p:nvPicPr>
        <p:blipFill>
          <a:blip r:embed="rId3" cstate="print"/>
          <a:srcRect/>
          <a:stretch>
            <a:fillRect/>
          </a:stretch>
        </p:blipFill>
        <p:spPr bwMode="auto">
          <a:xfrm>
            <a:off x="1566863" y="985838"/>
            <a:ext cx="6010275" cy="4886325"/>
          </a:xfrm>
          <a:prstGeom prst="rect">
            <a:avLst/>
          </a:prstGeom>
          <a:noFill/>
        </p:spPr>
      </p:pic>
      <p:sp>
        <p:nvSpPr>
          <p:cNvPr id="185350" name="Text Box 6"/>
          <p:cNvSpPr txBox="1">
            <a:spLocks noChangeArrowheads="1"/>
          </p:cNvSpPr>
          <p:nvPr/>
        </p:nvSpPr>
        <p:spPr bwMode="auto">
          <a:xfrm>
            <a:off x="1887538" y="6108700"/>
            <a:ext cx="6356350" cy="366713"/>
          </a:xfrm>
          <a:prstGeom prst="rect">
            <a:avLst/>
          </a:prstGeom>
          <a:noFill/>
          <a:ln w="9525">
            <a:noFill/>
            <a:miter lim="800000"/>
            <a:headEnd/>
            <a:tailEnd/>
          </a:ln>
          <a:effectLst/>
        </p:spPr>
        <p:txBody>
          <a:bodyPr wrap="none">
            <a:spAutoFit/>
          </a:bodyPr>
          <a:lstStyle/>
          <a:p>
            <a:r>
              <a:rPr lang="en-GB" b="1" i="1"/>
              <a:t>Nummulites variolarius, </a:t>
            </a:r>
            <a:r>
              <a:rPr lang="en-GB" b="1"/>
              <a:t>Middle Eocene (Lutetian) age</a:t>
            </a: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5410" name="Picture 2" descr="E23FBB83"/>
          <p:cNvPicPr>
            <a:picLocks noChangeAspect="1" noChangeArrowheads="1"/>
          </p:cNvPicPr>
          <p:nvPr/>
        </p:nvPicPr>
        <p:blipFill>
          <a:blip r:embed="rId3" cstate="print"/>
          <a:srcRect/>
          <a:stretch>
            <a:fillRect/>
          </a:stretch>
        </p:blipFill>
        <p:spPr bwMode="auto">
          <a:xfrm>
            <a:off x="827088" y="836613"/>
            <a:ext cx="7539037" cy="5484812"/>
          </a:xfrm>
          <a:prstGeom prst="rect">
            <a:avLst/>
          </a:prstGeom>
          <a:noFill/>
        </p:spPr>
      </p:pic>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485C3C10"/>
          <p:cNvPicPr>
            <a:picLocks noChangeAspect="1" noChangeArrowheads="1"/>
          </p:cNvPicPr>
          <p:nvPr/>
        </p:nvPicPr>
        <p:blipFill>
          <a:blip r:embed="rId2" cstate="print"/>
          <a:srcRect/>
          <a:stretch>
            <a:fillRect/>
          </a:stretch>
        </p:blipFill>
        <p:spPr>
          <a:xfrm>
            <a:off x="684213" y="322263"/>
            <a:ext cx="3857625" cy="5915025"/>
          </a:xfrm>
          <a:prstGeom prst="rect">
            <a:avLst/>
          </a:prstGeom>
          <a:noFill/>
          <a:ln/>
        </p:spPr>
      </p:pic>
      <p:pic>
        <p:nvPicPr>
          <p:cNvPr id="3" name="Picture 4" descr="8BF32AE7"/>
          <p:cNvPicPr>
            <a:picLocks noChangeAspect="1" noChangeArrowheads="1"/>
          </p:cNvPicPr>
          <p:nvPr/>
        </p:nvPicPr>
        <p:blipFill>
          <a:blip r:embed="rId3" cstate="print"/>
          <a:srcRect/>
          <a:stretch>
            <a:fillRect/>
          </a:stretch>
        </p:blipFill>
        <p:spPr bwMode="auto">
          <a:xfrm>
            <a:off x="4932363" y="404813"/>
            <a:ext cx="3827462" cy="5761037"/>
          </a:xfrm>
          <a:prstGeom prst="rect">
            <a:avLst/>
          </a:prstGeom>
          <a:noFill/>
          <a:ln w="9525">
            <a:noFill/>
            <a:miter lim="800000"/>
            <a:headEnd/>
            <a:tailEnd/>
          </a:ln>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572</TotalTime>
  <Words>858</Words>
  <Application>Microsoft Office PowerPoint</Application>
  <PresentationFormat>On-screen Show (4:3)</PresentationFormat>
  <Paragraphs>137</Paragraphs>
  <Slides>55</Slides>
  <Notes>16</Notes>
  <HiddenSlides>0</HiddenSlides>
  <MMClips>0</MMClips>
  <ScaleCrop>false</ScaleCrop>
  <HeadingPairs>
    <vt:vector size="4" baseType="variant">
      <vt:variant>
        <vt:lpstr>Theme</vt:lpstr>
      </vt:variant>
      <vt:variant>
        <vt:i4>1</vt:i4>
      </vt:variant>
      <vt:variant>
        <vt:lpstr>Slide Titles</vt:lpstr>
      </vt:variant>
      <vt:variant>
        <vt:i4>55</vt:i4>
      </vt:variant>
    </vt:vector>
  </HeadingPairs>
  <TitlesOfParts>
    <vt:vector size="56" baseType="lpstr">
      <vt:lpstr>Flow</vt:lpstr>
      <vt:lpstr>Environmental archaeology in urban environments</vt:lpstr>
      <vt:lpstr>Slide 2</vt:lpstr>
      <vt:lpstr>Slide 3</vt:lpstr>
      <vt:lpstr>Slide 4</vt:lpstr>
      <vt:lpstr>Slide 5</vt:lpstr>
      <vt:lpstr>Slide 6</vt:lpstr>
      <vt:lpstr>Slide 7</vt:lpstr>
      <vt:lpstr>Slide 8</vt:lpstr>
      <vt:lpstr>Context of discovery including main depositional environments and taphononic history</vt:lpstr>
      <vt:lpstr>Slide 10</vt:lpstr>
      <vt:lpstr>Slide 11</vt:lpstr>
      <vt:lpstr>Slide 12</vt:lpstr>
      <vt:lpstr>Slide 13</vt:lpstr>
      <vt:lpstr>Slide 14</vt:lpstr>
      <vt:lpstr>Slide 15</vt:lpstr>
      <vt:lpstr>Slide 16</vt:lpstr>
      <vt:lpstr>Slide 17</vt:lpstr>
      <vt:lpstr>Types of evidence</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Sediments in sewers</vt:lpstr>
      <vt:lpstr>Pollen in York sewers</vt:lpstr>
      <vt:lpstr>Slide 35</vt:lpstr>
      <vt:lpstr>Slide 36</vt:lpstr>
      <vt:lpstr>Slide 37</vt:lpstr>
      <vt:lpstr>Insects at No. 1 Poultry, London</vt:lpstr>
      <vt:lpstr>Evidence for imported grain?</vt:lpstr>
      <vt:lpstr>Health issues</vt:lpstr>
      <vt:lpstr>Medieval period, No.1 Poultry</vt:lpstr>
      <vt:lpstr>Slide 42</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lpstr>Slide 55</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Martin Bates</dc:creator>
  <cp:lastModifiedBy>sr014</cp:lastModifiedBy>
  <cp:revision>48</cp:revision>
  <dcterms:created xsi:type="dcterms:W3CDTF">2009-11-23T13:40:12Z</dcterms:created>
  <dcterms:modified xsi:type="dcterms:W3CDTF">2011-11-28T12:47:41Z</dcterms:modified>
</cp:coreProperties>
</file>