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0" r:id="rId5"/>
    <p:sldId id="274" r:id="rId6"/>
    <p:sldId id="271" r:id="rId7"/>
    <p:sldId id="257" r:id="rId8"/>
    <p:sldId id="287" r:id="rId9"/>
    <p:sldId id="272" r:id="rId10"/>
    <p:sldId id="273" r:id="rId11"/>
    <p:sldId id="276" r:id="rId12"/>
    <p:sldId id="281" r:id="rId13"/>
    <p:sldId id="285" r:id="rId14"/>
    <p:sldId id="286" r:id="rId15"/>
    <p:sldId id="283" r:id="rId16"/>
    <p:sldId id="289" r:id="rId17"/>
    <p:sldId id="27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59441-7CA6-45FB-9C60-F5B0EA284711}" v="25" dt="2022-07-16T16:33:08.975"/>
    <p1510:client id="{51594AA9-8946-8EF4-CB14-D0CF09FA7AB2}" v="16" dt="2022-07-16T16:24:42.2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Ciorascu (2121406)" userId="6b02624b-b042-4c6b-8c51-cb509068428c" providerId="ADAL" clId="{04959441-7CA6-45FB-9C60-F5B0EA284711}"/>
    <pc:docChg chg="undo custSel addSld delSld modSld sldOrd">
      <pc:chgData name="Maria Ciorascu (2121406)" userId="6b02624b-b042-4c6b-8c51-cb509068428c" providerId="ADAL" clId="{04959441-7CA6-45FB-9C60-F5B0EA284711}" dt="2022-07-16T16:33:08.975" v="1861" actId="12"/>
      <pc:docMkLst>
        <pc:docMk/>
      </pc:docMkLst>
      <pc:sldChg chg="modSp mod">
        <pc:chgData name="Maria Ciorascu (2121406)" userId="6b02624b-b042-4c6b-8c51-cb509068428c" providerId="ADAL" clId="{04959441-7CA6-45FB-9C60-F5B0EA284711}" dt="2022-07-16T16:08:13.717" v="1821" actId="113"/>
        <pc:sldMkLst>
          <pc:docMk/>
          <pc:sldMk cId="4268701306" sldId="257"/>
        </pc:sldMkLst>
        <pc:spChg chg="mod">
          <ac:chgData name="Maria Ciorascu (2121406)" userId="6b02624b-b042-4c6b-8c51-cb509068428c" providerId="ADAL" clId="{04959441-7CA6-45FB-9C60-F5B0EA284711}" dt="2022-07-16T16:08:13.717" v="1821" actId="113"/>
          <ac:spMkLst>
            <pc:docMk/>
            <pc:sldMk cId="4268701306" sldId="257"/>
            <ac:spMk id="3" creationId="{A69203F6-424A-1707-E87F-BEFFC6E0626D}"/>
          </ac:spMkLst>
        </pc:spChg>
      </pc:sldChg>
      <pc:sldChg chg="modSp mod">
        <pc:chgData name="Maria Ciorascu (2121406)" userId="6b02624b-b042-4c6b-8c51-cb509068428c" providerId="ADAL" clId="{04959441-7CA6-45FB-9C60-F5B0EA284711}" dt="2022-07-16T16:08:55.132" v="1828" actId="20577"/>
        <pc:sldMkLst>
          <pc:docMk/>
          <pc:sldMk cId="986976651" sldId="276"/>
        </pc:sldMkLst>
        <pc:spChg chg="mod">
          <ac:chgData name="Maria Ciorascu (2121406)" userId="6b02624b-b042-4c6b-8c51-cb509068428c" providerId="ADAL" clId="{04959441-7CA6-45FB-9C60-F5B0EA284711}" dt="2022-07-16T15:09:27.755" v="65" actId="20577"/>
          <ac:spMkLst>
            <pc:docMk/>
            <pc:sldMk cId="986976651" sldId="276"/>
            <ac:spMk id="2" creationId="{768BE2BF-4102-DE6C-64E3-72F461D71304}"/>
          </ac:spMkLst>
        </pc:spChg>
        <pc:spChg chg="mod">
          <ac:chgData name="Maria Ciorascu (2121406)" userId="6b02624b-b042-4c6b-8c51-cb509068428c" providerId="ADAL" clId="{04959441-7CA6-45FB-9C60-F5B0EA284711}" dt="2022-07-16T15:45:48.223" v="888" actId="1076"/>
          <ac:spMkLst>
            <pc:docMk/>
            <pc:sldMk cId="986976651" sldId="276"/>
            <ac:spMk id="3" creationId="{AD4EB54B-D27F-E062-E6D8-A6D98E7AB178}"/>
          </ac:spMkLst>
        </pc:spChg>
        <pc:spChg chg="mod">
          <ac:chgData name="Maria Ciorascu (2121406)" userId="6b02624b-b042-4c6b-8c51-cb509068428c" providerId="ADAL" clId="{04959441-7CA6-45FB-9C60-F5B0EA284711}" dt="2022-07-16T16:08:55.132" v="1828" actId="20577"/>
          <ac:spMkLst>
            <pc:docMk/>
            <pc:sldMk cId="986976651" sldId="276"/>
            <ac:spMk id="28" creationId="{E2150913-3148-0ACE-FBF0-9618B3F9C1D6}"/>
          </ac:spMkLst>
        </pc:spChg>
      </pc:sldChg>
      <pc:sldChg chg="addSp delSp modSp mod">
        <pc:chgData name="Maria Ciorascu (2121406)" userId="6b02624b-b042-4c6b-8c51-cb509068428c" providerId="ADAL" clId="{04959441-7CA6-45FB-9C60-F5B0EA284711}" dt="2022-07-16T16:33:08.975" v="1861" actId="12"/>
        <pc:sldMkLst>
          <pc:docMk/>
          <pc:sldMk cId="342711161" sldId="277"/>
        </pc:sldMkLst>
        <pc:spChg chg="add del mod">
          <ac:chgData name="Maria Ciorascu (2121406)" userId="6b02624b-b042-4c6b-8c51-cb509068428c" providerId="ADAL" clId="{04959441-7CA6-45FB-9C60-F5B0EA284711}" dt="2022-07-16T16:33:08.975" v="1861" actId="12"/>
          <ac:spMkLst>
            <pc:docMk/>
            <pc:sldMk cId="342711161" sldId="277"/>
            <ac:spMk id="3" creationId="{DA2AB8E8-BC8B-5BBF-A942-00D86D207F46}"/>
          </ac:spMkLst>
        </pc:spChg>
        <pc:spChg chg="add del mod">
          <ac:chgData name="Maria Ciorascu (2121406)" userId="6b02624b-b042-4c6b-8c51-cb509068428c" providerId="ADAL" clId="{04959441-7CA6-45FB-9C60-F5B0EA284711}" dt="2022-07-16T16:31:25.180" v="1844" actId="478"/>
          <ac:spMkLst>
            <pc:docMk/>
            <pc:sldMk cId="342711161" sldId="277"/>
            <ac:spMk id="5" creationId="{DEE8EB25-F3F3-125B-9EB3-306FCCA9D71E}"/>
          </ac:spMkLst>
        </pc:spChg>
        <pc:spChg chg="add del mod">
          <ac:chgData name="Maria Ciorascu (2121406)" userId="6b02624b-b042-4c6b-8c51-cb509068428c" providerId="ADAL" clId="{04959441-7CA6-45FB-9C60-F5B0EA284711}" dt="2022-07-16T16:31:09.439" v="1843" actId="478"/>
          <ac:spMkLst>
            <pc:docMk/>
            <pc:sldMk cId="342711161" sldId="277"/>
            <ac:spMk id="6" creationId="{53ECAF11-5F30-9102-4ABB-3A3DCCE5B64A}"/>
          </ac:spMkLst>
        </pc:spChg>
        <pc:spChg chg="add del">
          <ac:chgData name="Maria Ciorascu (2121406)" userId="6b02624b-b042-4c6b-8c51-cb509068428c" providerId="ADAL" clId="{04959441-7CA6-45FB-9C60-F5B0EA284711}" dt="2022-07-16T16:31:47.889" v="1849" actId="478"/>
          <ac:spMkLst>
            <pc:docMk/>
            <pc:sldMk cId="342711161" sldId="277"/>
            <ac:spMk id="7" creationId="{4B95632E-F33C-CBCD-3F15-E01B5A69A259}"/>
          </ac:spMkLst>
        </pc:spChg>
        <pc:spChg chg="add del mod">
          <ac:chgData name="Maria Ciorascu (2121406)" userId="6b02624b-b042-4c6b-8c51-cb509068428c" providerId="ADAL" clId="{04959441-7CA6-45FB-9C60-F5B0EA284711}" dt="2022-07-16T16:31:39.705" v="1848" actId="478"/>
          <ac:spMkLst>
            <pc:docMk/>
            <pc:sldMk cId="342711161" sldId="277"/>
            <ac:spMk id="8" creationId="{231A5E44-5773-92DE-E7E5-36CB6EE61E63}"/>
          </ac:spMkLst>
        </pc:spChg>
        <pc:spChg chg="add del mod">
          <ac:chgData name="Maria Ciorascu (2121406)" userId="6b02624b-b042-4c6b-8c51-cb509068428c" providerId="ADAL" clId="{04959441-7CA6-45FB-9C60-F5B0EA284711}" dt="2022-07-16T16:32:14.279" v="1852" actId="478"/>
          <ac:spMkLst>
            <pc:docMk/>
            <pc:sldMk cId="342711161" sldId="277"/>
            <ac:spMk id="10" creationId="{88EC59C0-694E-E401-22B9-FDF29CCCCD33}"/>
          </ac:spMkLst>
        </pc:spChg>
        <pc:picChg chg="add del mod">
          <ac:chgData name="Maria Ciorascu (2121406)" userId="6b02624b-b042-4c6b-8c51-cb509068428c" providerId="ADAL" clId="{04959441-7CA6-45FB-9C60-F5B0EA284711}" dt="2022-07-16T16:31:09.439" v="1843" actId="478"/>
          <ac:picMkLst>
            <pc:docMk/>
            <pc:sldMk cId="342711161" sldId="277"/>
            <ac:picMk id="1026" creationId="{271B7F6F-DB91-498F-CC06-B7D28F88CFBF}"/>
          </ac:picMkLst>
        </pc:picChg>
        <pc:picChg chg="add del">
          <ac:chgData name="Maria Ciorascu (2121406)" userId="6b02624b-b042-4c6b-8c51-cb509068428c" providerId="ADAL" clId="{04959441-7CA6-45FB-9C60-F5B0EA284711}" dt="2022-07-16T16:31:39.705" v="1848" actId="478"/>
          <ac:picMkLst>
            <pc:docMk/>
            <pc:sldMk cId="342711161" sldId="277"/>
            <ac:picMk id="1028" creationId="{85691E4B-2C4A-5CBC-0C8A-4EEA327A449A}"/>
          </ac:picMkLst>
        </pc:picChg>
        <pc:picChg chg="add mod">
          <ac:chgData name="Maria Ciorascu (2121406)" userId="6b02624b-b042-4c6b-8c51-cb509068428c" providerId="ADAL" clId="{04959441-7CA6-45FB-9C60-F5B0EA284711}" dt="2022-07-16T16:31:59.796" v="1851"/>
          <ac:picMkLst>
            <pc:docMk/>
            <pc:sldMk cId="342711161" sldId="277"/>
            <ac:picMk id="1030" creationId="{4D6D7B8E-2490-EA98-ACE9-CD021EA52B11}"/>
          </ac:picMkLst>
        </pc:picChg>
      </pc:sldChg>
      <pc:sldChg chg="addSp modSp new mod ord">
        <pc:chgData name="Maria Ciorascu (2121406)" userId="6b02624b-b042-4c6b-8c51-cb509068428c" providerId="ADAL" clId="{04959441-7CA6-45FB-9C60-F5B0EA284711}" dt="2022-07-16T15:39:19.224" v="613" actId="20577"/>
        <pc:sldMkLst>
          <pc:docMk/>
          <pc:sldMk cId="3188889486" sldId="287"/>
        </pc:sldMkLst>
        <pc:spChg chg="mod">
          <ac:chgData name="Maria Ciorascu (2121406)" userId="6b02624b-b042-4c6b-8c51-cb509068428c" providerId="ADAL" clId="{04959441-7CA6-45FB-9C60-F5B0EA284711}" dt="2022-07-16T15:12:49.437" v="190" actId="20577"/>
          <ac:spMkLst>
            <pc:docMk/>
            <pc:sldMk cId="3188889486" sldId="287"/>
            <ac:spMk id="2" creationId="{9616600A-2CDB-035F-E065-E7F1F2659CD9}"/>
          </ac:spMkLst>
        </pc:spChg>
        <pc:spChg chg="mod">
          <ac:chgData name="Maria Ciorascu (2121406)" userId="6b02624b-b042-4c6b-8c51-cb509068428c" providerId="ADAL" clId="{04959441-7CA6-45FB-9C60-F5B0EA284711}" dt="2022-07-16T15:39:19.224" v="613" actId="20577"/>
          <ac:spMkLst>
            <pc:docMk/>
            <pc:sldMk cId="3188889486" sldId="287"/>
            <ac:spMk id="3" creationId="{ECE2ADE3-3E8F-9849-7AD5-11E8BECE09A0}"/>
          </ac:spMkLst>
        </pc:spChg>
        <pc:graphicFrameChg chg="add modGraphic">
          <ac:chgData name="Maria Ciorascu (2121406)" userId="6b02624b-b042-4c6b-8c51-cb509068428c" providerId="ADAL" clId="{04959441-7CA6-45FB-9C60-F5B0EA284711}" dt="2022-07-16T15:26:13.884" v="578" actId="27309"/>
          <ac:graphicFrameMkLst>
            <pc:docMk/>
            <pc:sldMk cId="3188889486" sldId="287"/>
            <ac:graphicFrameMk id="5" creationId="{1CA25F51-5098-A7A0-9BB0-0BB0DB7668BB}"/>
          </ac:graphicFrameMkLst>
        </pc:graphicFrameChg>
      </pc:sldChg>
      <pc:sldChg chg="new del">
        <pc:chgData name="Maria Ciorascu (2121406)" userId="6b02624b-b042-4c6b-8c51-cb509068428c" providerId="ADAL" clId="{04959441-7CA6-45FB-9C60-F5B0EA284711}" dt="2022-07-16T15:40:11.003" v="616" actId="2696"/>
        <pc:sldMkLst>
          <pc:docMk/>
          <pc:sldMk cId="858310092" sldId="288"/>
        </pc:sldMkLst>
      </pc:sldChg>
      <pc:sldChg chg="modSp new mod">
        <pc:chgData name="Maria Ciorascu (2121406)" userId="6b02624b-b042-4c6b-8c51-cb509068428c" providerId="ADAL" clId="{04959441-7CA6-45FB-9C60-F5B0EA284711}" dt="2022-07-16T16:07:02.361" v="1820" actId="20577"/>
        <pc:sldMkLst>
          <pc:docMk/>
          <pc:sldMk cId="2600072247" sldId="289"/>
        </pc:sldMkLst>
        <pc:spChg chg="mod">
          <ac:chgData name="Maria Ciorascu (2121406)" userId="6b02624b-b042-4c6b-8c51-cb509068428c" providerId="ADAL" clId="{04959441-7CA6-45FB-9C60-F5B0EA284711}" dt="2022-07-16T16:04:53.894" v="1725" actId="20577"/>
          <ac:spMkLst>
            <pc:docMk/>
            <pc:sldMk cId="2600072247" sldId="289"/>
            <ac:spMk id="2" creationId="{40DA4CE3-BBA5-87F2-AC5E-0A05088880F3}"/>
          </ac:spMkLst>
        </pc:spChg>
        <pc:spChg chg="mod">
          <ac:chgData name="Maria Ciorascu (2121406)" userId="6b02624b-b042-4c6b-8c51-cb509068428c" providerId="ADAL" clId="{04959441-7CA6-45FB-9C60-F5B0EA284711}" dt="2022-07-16T16:07:02.361" v="1820" actId="20577"/>
          <ac:spMkLst>
            <pc:docMk/>
            <pc:sldMk cId="2600072247" sldId="289"/>
            <ac:spMk id="3" creationId="{9FC5B32C-E094-2625-8C5B-676FCCEA7FCB}"/>
          </ac:spMkLst>
        </pc:spChg>
      </pc:sldChg>
    </pc:docChg>
  </pc:docChgLst>
  <pc:docChgLst>
    <pc:chgData name="Maria Ciorascu (2121406)" userId="S::2121406@student.uwtsd.ac.uk::6b02624b-b042-4c6b-8c51-cb509068428c" providerId="AD" clId="Web-{51594AA9-8946-8EF4-CB14-D0CF09FA7AB2}"/>
    <pc:docChg chg="modSld">
      <pc:chgData name="Maria Ciorascu (2121406)" userId="S::2121406@student.uwtsd.ac.uk::6b02624b-b042-4c6b-8c51-cb509068428c" providerId="AD" clId="Web-{51594AA9-8946-8EF4-CB14-D0CF09FA7AB2}" dt="2022-07-16T16:24:42.278" v="12" actId="20577"/>
      <pc:docMkLst>
        <pc:docMk/>
      </pc:docMkLst>
      <pc:sldChg chg="addSp modSp">
        <pc:chgData name="Maria Ciorascu (2121406)" userId="S::2121406@student.uwtsd.ac.uk::6b02624b-b042-4c6b-8c51-cb509068428c" providerId="AD" clId="Web-{51594AA9-8946-8EF4-CB14-D0CF09FA7AB2}" dt="2022-07-16T16:20:18.240" v="1" actId="20577"/>
        <pc:sldMkLst>
          <pc:docMk/>
          <pc:sldMk cId="342711161" sldId="277"/>
        </pc:sldMkLst>
        <pc:spChg chg="add mod">
          <ac:chgData name="Maria Ciorascu (2121406)" userId="S::2121406@student.uwtsd.ac.uk::6b02624b-b042-4c6b-8c51-cb509068428c" providerId="AD" clId="Web-{51594AA9-8946-8EF4-CB14-D0CF09FA7AB2}" dt="2022-07-16T16:20:18.240" v="1" actId="20577"/>
          <ac:spMkLst>
            <pc:docMk/>
            <pc:sldMk cId="342711161" sldId="277"/>
            <ac:spMk id="4" creationId="{A74E83EE-B619-7DF2-5DC6-CA6B54884A5D}"/>
          </ac:spMkLst>
        </pc:spChg>
      </pc:sldChg>
      <pc:sldChg chg="modSp">
        <pc:chgData name="Maria Ciorascu (2121406)" userId="S::2121406@student.uwtsd.ac.uk::6b02624b-b042-4c6b-8c51-cb509068428c" providerId="AD" clId="Web-{51594AA9-8946-8EF4-CB14-D0CF09FA7AB2}" dt="2022-07-16T16:24:42.278" v="12" actId="20577"/>
        <pc:sldMkLst>
          <pc:docMk/>
          <pc:sldMk cId="2600072247" sldId="289"/>
        </pc:sldMkLst>
        <pc:spChg chg="mod">
          <ac:chgData name="Maria Ciorascu (2121406)" userId="S::2121406@student.uwtsd.ac.uk::6b02624b-b042-4c6b-8c51-cb509068428c" providerId="AD" clId="Web-{51594AA9-8946-8EF4-CB14-D0CF09FA7AB2}" dt="2022-07-16T16:23:19.823" v="5" actId="20577"/>
          <ac:spMkLst>
            <pc:docMk/>
            <pc:sldMk cId="2600072247" sldId="289"/>
            <ac:spMk id="2" creationId="{40DA4CE3-BBA5-87F2-AC5E-0A05088880F3}"/>
          </ac:spMkLst>
        </pc:spChg>
        <pc:spChg chg="mod">
          <ac:chgData name="Maria Ciorascu (2121406)" userId="S::2121406@student.uwtsd.ac.uk::6b02624b-b042-4c6b-8c51-cb509068428c" providerId="AD" clId="Web-{51594AA9-8946-8EF4-CB14-D0CF09FA7AB2}" dt="2022-07-16T16:24:42.278" v="12" actId="20577"/>
          <ac:spMkLst>
            <pc:docMk/>
            <pc:sldMk cId="2600072247" sldId="289"/>
            <ac:spMk id="3" creationId="{9FC5B32C-E094-2625-8C5B-676FCCEA7FCB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BEEF67-158B-4332-9DF3-C837F0209F5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5F4965-38E4-4B69-8170-EE38679355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PROBLEM SOLVING AND</a:t>
          </a:r>
          <a:endParaRPr lang="en-US"/>
        </a:p>
      </dgm:t>
    </dgm:pt>
    <dgm:pt modelId="{1EB4204C-0C48-497B-B415-A77D47E618EC}" type="parTrans" cxnId="{E017D35C-AFD0-4F90-8AF1-5CC3D7E29675}">
      <dgm:prSet/>
      <dgm:spPr/>
      <dgm:t>
        <a:bodyPr/>
        <a:lstStyle/>
        <a:p>
          <a:endParaRPr lang="en-US"/>
        </a:p>
      </dgm:t>
    </dgm:pt>
    <dgm:pt modelId="{84C38C04-B34B-4F02-AD63-86E9BBE60F25}" type="sibTrans" cxnId="{E017D35C-AFD0-4F90-8AF1-5CC3D7E29675}">
      <dgm:prSet/>
      <dgm:spPr/>
      <dgm:t>
        <a:bodyPr/>
        <a:lstStyle/>
        <a:p>
          <a:endParaRPr lang="en-US"/>
        </a:p>
      </dgm:t>
    </dgm:pt>
    <dgm:pt modelId="{8791BE50-2875-42BD-B9E5-CCEEB590AE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 MAKING</a:t>
          </a:r>
          <a:endParaRPr lang="en-US"/>
        </a:p>
      </dgm:t>
    </dgm:pt>
    <dgm:pt modelId="{90FE2C22-0486-4F9F-874D-44B15345778A}" type="parTrans" cxnId="{162B3669-81F3-42EA-A42B-0FA09B72E1C4}">
      <dgm:prSet/>
      <dgm:spPr/>
      <dgm:t>
        <a:bodyPr/>
        <a:lstStyle/>
        <a:p>
          <a:endParaRPr lang="en-US"/>
        </a:p>
      </dgm:t>
    </dgm:pt>
    <dgm:pt modelId="{3E7FEE1E-594D-41CD-AE71-6E33D7A73B78}" type="sibTrans" cxnId="{162B3669-81F3-42EA-A42B-0FA09B72E1C4}">
      <dgm:prSet/>
      <dgm:spPr/>
      <dgm:t>
        <a:bodyPr/>
        <a:lstStyle/>
        <a:p>
          <a:endParaRPr lang="en-US"/>
        </a:p>
      </dgm:t>
    </dgm:pt>
    <dgm:pt modelId="{24E8598A-2EC7-45AA-B543-18C6E9424456}" type="pres">
      <dgm:prSet presAssocID="{45BEEF67-158B-4332-9DF3-C837F0209F5F}" presName="root" presStyleCnt="0">
        <dgm:presLayoutVars>
          <dgm:dir/>
          <dgm:resizeHandles val="exact"/>
        </dgm:presLayoutVars>
      </dgm:prSet>
      <dgm:spPr/>
    </dgm:pt>
    <dgm:pt modelId="{4BAAF223-FD7B-4E4B-968A-D1D8053988D8}" type="pres">
      <dgm:prSet presAssocID="{325F4965-38E4-4B69-8170-EE3867935544}" presName="compNode" presStyleCnt="0"/>
      <dgm:spPr/>
    </dgm:pt>
    <dgm:pt modelId="{9CD4D8B0-D71F-4C11-A5FD-C51DC64BD532}" type="pres">
      <dgm:prSet presAssocID="{325F4965-38E4-4B69-8170-EE386793554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5532094-3D7C-4207-AAFF-47C0A5196526}" type="pres">
      <dgm:prSet presAssocID="{325F4965-38E4-4B69-8170-EE3867935544}" presName="spaceRect" presStyleCnt="0"/>
      <dgm:spPr/>
    </dgm:pt>
    <dgm:pt modelId="{72413DFE-90EA-4A13-9E3D-33A7418F7A91}" type="pres">
      <dgm:prSet presAssocID="{325F4965-38E4-4B69-8170-EE3867935544}" presName="textRect" presStyleLbl="revTx" presStyleIdx="0" presStyleCnt="2">
        <dgm:presLayoutVars>
          <dgm:chMax val="1"/>
          <dgm:chPref val="1"/>
        </dgm:presLayoutVars>
      </dgm:prSet>
      <dgm:spPr/>
    </dgm:pt>
    <dgm:pt modelId="{F47ECC84-ED44-4C4C-AF11-A9259B8F1DDA}" type="pres">
      <dgm:prSet presAssocID="{84C38C04-B34B-4F02-AD63-86E9BBE60F25}" presName="sibTrans" presStyleCnt="0"/>
      <dgm:spPr/>
    </dgm:pt>
    <dgm:pt modelId="{8C0D41B3-C6E2-4D4A-B89E-174A0D074FC7}" type="pres">
      <dgm:prSet presAssocID="{8791BE50-2875-42BD-B9E5-CCEEB590AEC8}" presName="compNode" presStyleCnt="0"/>
      <dgm:spPr/>
    </dgm:pt>
    <dgm:pt modelId="{3F8EFB30-92BE-47B6-AA8D-895CD6BB9543}" type="pres">
      <dgm:prSet presAssocID="{8791BE50-2875-42BD-B9E5-CCEEB590AEC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5A3C1EFE-2B08-40B1-8531-EA64DD7079CE}" type="pres">
      <dgm:prSet presAssocID="{8791BE50-2875-42BD-B9E5-CCEEB590AEC8}" presName="spaceRect" presStyleCnt="0"/>
      <dgm:spPr/>
    </dgm:pt>
    <dgm:pt modelId="{418FB4B3-21F2-4F71-A73C-B81F9D53FB6F}" type="pres">
      <dgm:prSet presAssocID="{8791BE50-2875-42BD-B9E5-CCEEB590AEC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8F79C2B-F5C0-44E6-80D1-D7BC282A023F}" type="presOf" srcId="{325F4965-38E4-4B69-8170-EE3867935544}" destId="{72413DFE-90EA-4A13-9E3D-33A7418F7A91}" srcOrd="0" destOrd="0" presId="urn:microsoft.com/office/officeart/2018/2/layout/IconLabelList"/>
    <dgm:cxn modelId="{2271B534-3F15-46A8-AA23-848113EC65BA}" type="presOf" srcId="{8791BE50-2875-42BD-B9E5-CCEEB590AEC8}" destId="{418FB4B3-21F2-4F71-A73C-B81F9D53FB6F}" srcOrd="0" destOrd="0" presId="urn:microsoft.com/office/officeart/2018/2/layout/IconLabelList"/>
    <dgm:cxn modelId="{E017D35C-AFD0-4F90-8AF1-5CC3D7E29675}" srcId="{45BEEF67-158B-4332-9DF3-C837F0209F5F}" destId="{325F4965-38E4-4B69-8170-EE3867935544}" srcOrd="0" destOrd="0" parTransId="{1EB4204C-0C48-497B-B415-A77D47E618EC}" sibTransId="{84C38C04-B34B-4F02-AD63-86E9BBE60F25}"/>
    <dgm:cxn modelId="{162B3669-81F3-42EA-A42B-0FA09B72E1C4}" srcId="{45BEEF67-158B-4332-9DF3-C837F0209F5F}" destId="{8791BE50-2875-42BD-B9E5-CCEEB590AEC8}" srcOrd="1" destOrd="0" parTransId="{90FE2C22-0486-4F9F-874D-44B15345778A}" sibTransId="{3E7FEE1E-594D-41CD-AE71-6E33D7A73B78}"/>
    <dgm:cxn modelId="{3B15F293-E265-4828-AE4E-631A5329C839}" type="presOf" srcId="{45BEEF67-158B-4332-9DF3-C837F0209F5F}" destId="{24E8598A-2EC7-45AA-B543-18C6E9424456}" srcOrd="0" destOrd="0" presId="urn:microsoft.com/office/officeart/2018/2/layout/IconLabelList"/>
    <dgm:cxn modelId="{BFF37ACA-7D84-452E-88DB-63A91CECAC4E}" type="presParOf" srcId="{24E8598A-2EC7-45AA-B543-18C6E9424456}" destId="{4BAAF223-FD7B-4E4B-968A-D1D8053988D8}" srcOrd="0" destOrd="0" presId="urn:microsoft.com/office/officeart/2018/2/layout/IconLabelList"/>
    <dgm:cxn modelId="{22F9ABFE-9D7B-4B80-96A2-143BC73173E9}" type="presParOf" srcId="{4BAAF223-FD7B-4E4B-968A-D1D8053988D8}" destId="{9CD4D8B0-D71F-4C11-A5FD-C51DC64BD532}" srcOrd="0" destOrd="0" presId="urn:microsoft.com/office/officeart/2018/2/layout/IconLabelList"/>
    <dgm:cxn modelId="{5938A909-D378-4585-ACC2-2BCB1AAB6423}" type="presParOf" srcId="{4BAAF223-FD7B-4E4B-968A-D1D8053988D8}" destId="{75532094-3D7C-4207-AAFF-47C0A5196526}" srcOrd="1" destOrd="0" presId="urn:microsoft.com/office/officeart/2018/2/layout/IconLabelList"/>
    <dgm:cxn modelId="{6734334C-E276-4769-9FBE-4616345677CE}" type="presParOf" srcId="{4BAAF223-FD7B-4E4B-968A-D1D8053988D8}" destId="{72413DFE-90EA-4A13-9E3D-33A7418F7A91}" srcOrd="2" destOrd="0" presId="urn:microsoft.com/office/officeart/2018/2/layout/IconLabelList"/>
    <dgm:cxn modelId="{DE1AD98A-08A1-4038-9242-B0495A803414}" type="presParOf" srcId="{24E8598A-2EC7-45AA-B543-18C6E9424456}" destId="{F47ECC84-ED44-4C4C-AF11-A9259B8F1DDA}" srcOrd="1" destOrd="0" presId="urn:microsoft.com/office/officeart/2018/2/layout/IconLabelList"/>
    <dgm:cxn modelId="{C88CDAB7-2597-47E1-9151-12DA1E2F5CB9}" type="presParOf" srcId="{24E8598A-2EC7-45AA-B543-18C6E9424456}" destId="{8C0D41B3-C6E2-4D4A-B89E-174A0D074FC7}" srcOrd="2" destOrd="0" presId="urn:microsoft.com/office/officeart/2018/2/layout/IconLabelList"/>
    <dgm:cxn modelId="{D20C583C-8476-4EF2-B75C-C593650CCF6C}" type="presParOf" srcId="{8C0D41B3-C6E2-4D4A-B89E-174A0D074FC7}" destId="{3F8EFB30-92BE-47B6-AA8D-895CD6BB9543}" srcOrd="0" destOrd="0" presId="urn:microsoft.com/office/officeart/2018/2/layout/IconLabelList"/>
    <dgm:cxn modelId="{1400FB2C-0EC3-4DC8-9E27-A5EB2ACDA19D}" type="presParOf" srcId="{8C0D41B3-C6E2-4D4A-B89E-174A0D074FC7}" destId="{5A3C1EFE-2B08-40B1-8531-EA64DD7079CE}" srcOrd="1" destOrd="0" presId="urn:microsoft.com/office/officeart/2018/2/layout/IconLabelList"/>
    <dgm:cxn modelId="{BC338148-CF7A-4AC2-865B-20140FC68021}" type="presParOf" srcId="{8C0D41B3-C6E2-4D4A-B89E-174A0D074FC7}" destId="{418FB4B3-21F2-4F71-A73C-B81F9D53FB6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4D8B0-D71F-4C11-A5FD-C51DC64BD532}">
      <dsp:nvSpPr>
        <dsp:cNvPr id="0" name=""/>
        <dsp:cNvSpPr/>
      </dsp:nvSpPr>
      <dsp:spPr>
        <a:xfrm>
          <a:off x="603002" y="1233855"/>
          <a:ext cx="880875" cy="880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13DFE-90EA-4A13-9E3D-33A7418F7A91}">
      <dsp:nvSpPr>
        <dsp:cNvPr id="0" name=""/>
        <dsp:cNvSpPr/>
      </dsp:nvSpPr>
      <dsp:spPr>
        <a:xfrm>
          <a:off x="64690" y="2397482"/>
          <a:ext cx="195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PROBLEM SOLVING AND</a:t>
          </a:r>
          <a:endParaRPr lang="en-US" sz="2300" kern="1200"/>
        </a:p>
      </dsp:txBody>
      <dsp:txXfrm>
        <a:off x="64690" y="2397482"/>
        <a:ext cx="1957500" cy="720000"/>
      </dsp:txXfrm>
    </dsp:sp>
    <dsp:sp modelId="{3F8EFB30-92BE-47B6-AA8D-895CD6BB9543}">
      <dsp:nvSpPr>
        <dsp:cNvPr id="0" name=""/>
        <dsp:cNvSpPr/>
      </dsp:nvSpPr>
      <dsp:spPr>
        <a:xfrm>
          <a:off x="2903065" y="1233855"/>
          <a:ext cx="880875" cy="880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FB4B3-21F2-4F71-A73C-B81F9D53FB6F}">
      <dsp:nvSpPr>
        <dsp:cNvPr id="0" name=""/>
        <dsp:cNvSpPr/>
      </dsp:nvSpPr>
      <dsp:spPr>
        <a:xfrm>
          <a:off x="2364752" y="2397482"/>
          <a:ext cx="195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DECISION MAKING</a:t>
          </a:r>
          <a:endParaRPr lang="en-US" sz="2300" kern="1200"/>
        </a:p>
      </dsp:txBody>
      <dsp:txXfrm>
        <a:off x="2364752" y="2397482"/>
        <a:ext cx="195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1842D-2BE2-4EBE-FAA4-9F53E4EAF4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EBC4C5-AACF-9528-9AD6-F566D729DF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734BB-0650-ADDD-86CB-6EB057D02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7E4502-87F6-7925-F958-0F1EAB124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C5B45-A417-E83B-8DDA-4B826771C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78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B71E9-519D-C912-C2A8-44C4C8E45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B012D-B891-51CF-79C6-A163CD2C6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A4CDF-0947-09DF-9F23-4F64AB163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A2BDF3-1BA5-3256-0977-06F681455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7B426-8688-E0CF-9BF2-CC69431E1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868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01F02-E090-C847-D6B2-97A760EF5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F1E0A5-DFF7-822A-5E6A-3FA88EB4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60ECB-2F51-55A4-0EB0-EEA75AE77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98A4B-B7DA-DCE9-0F55-53DBA7AA2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0A079-71DE-013D-43D6-D0B15CAEA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985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9F01D-55A1-FB92-95DC-D5A2FDAE2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C640A-8916-9D96-B473-7884F3EDB6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983DF-9F68-A89E-B1C4-8F341EFD3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3684BC-10E8-669F-C461-406A88B84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1B92B6-7B6E-D4F3-2607-068A53B86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A9E1CB-8037-0A2C-4A6E-19AA4873F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367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AF73F-6375-58B1-B6CE-604D2D6CF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377C9-6D00-0B3D-9684-64A6F31A8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D18E-8B7B-0F14-EE73-D73EDEFB5F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919AC-B569-E299-FFD7-15CD275540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0013B4-04B3-CD2C-361D-5A8E452436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4BCB8F-43BB-0CC6-01C6-D7B046839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408FC8-67F7-3766-2001-542A91A31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44E836-CE8F-A996-C766-68021CDD4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047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F87D3-0404-D63A-5134-13440A6C7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BDFE51-2D43-D7A3-8677-3A8BF8ED6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D4029-41A6-2DC0-5B9C-5026BF5F5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B8A4EE-FA06-CEC3-CA1A-D87BE1DAB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11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34F242-DDE4-3D32-AE36-05126D588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AC6B85-F096-2427-D324-53B713E5C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D768C5-BF61-BA2A-AAF5-A57260429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021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30FCA-7A4B-2B85-80AF-90766A91B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C1F97-93E3-864A-2CBA-915415BEB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F52A0-900F-D7D2-D4AF-8046BF75A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0F8BDC-CDE9-1302-4EF6-5C3A56D24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37B59E-1897-A0FE-ADDE-0A1EFDF71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5D15B1-78F0-C82F-1FFA-C012F1904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72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ED067-6ED3-F882-04E2-1A0A8095C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14F850-B494-E6BF-56A3-A15451FF94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3110B-D6E9-738E-91F4-C1DA39F2A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B8DD6-0826-AA3C-C51E-486E2243F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1D7EC-35B2-BABD-752A-DDA541EB7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E3FCC-D679-5438-0090-F702A4ABF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714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E084B-B1A8-8715-D00B-A9DC3B748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500B71-8A65-C4C9-EFC4-657D4DD9A4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7AFEE-DDBA-8280-A5C6-4346174E0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46D0B-CA35-14D7-3BAD-FF400A532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7314D-6665-3D69-84CE-1F0F3CF99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133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C0F135-C68C-70E3-F010-C4E2DD1072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EA65B7-C3D7-389B-3B70-41BB7DCE79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A3F56-3CD8-D2B5-110C-1D45FC9CF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72F8A-D1B3-9FDC-6075-D395B4AC5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6DC5D-B466-BB0D-DC92-CB45837B3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935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99866D-44F3-529B-36FD-0A77E282C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5AA0D-F2BE-1437-1BB3-22D90D56C6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76FD8-5AA5-92FA-3C07-B3845479CA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3462D0-8934-4B80-A4C2-47A5E50C3723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AC883-DE11-DB07-D79C-3B3D59B86C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325CF9-B143-DB21-CB50-07487D7DD2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E3156-2434-4FF0-B657-23573FB3C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16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biased.co.uk/life/managing-your-money/what-is-inflation-im" TargetMode="External"/><Relationship Id="rId2" Type="http://schemas.openxmlformats.org/officeDocument/2006/relationships/hyperlink" Target="https://three-simple-practices.teachabl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E8469-36CC-005B-18DD-73FA17EB5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STAFF SHORTAGE ON PROPER CARE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FAD7834-62B5-1F9D-48BB-C8349077216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438694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57820E-567A-CD20-3C5A-6C019F77EA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Modul Code: BMSW404</a:t>
            </a:r>
          </a:p>
          <a:p>
            <a:r>
              <a:rPr lang="en-GB"/>
              <a:t>Module coordinator: Chijioke Uba</a:t>
            </a:r>
          </a:p>
          <a:p>
            <a:r>
              <a:rPr lang="en-GB"/>
              <a:t>Assignment Title: Problem solving and decision  making</a:t>
            </a:r>
          </a:p>
          <a:p>
            <a:r>
              <a:rPr lang="en-GB">
                <a:cs typeface="Calibri" panose="020F0502020204030204"/>
              </a:rPr>
              <a:t>Student: Maria Ciorascu(2121406)</a:t>
            </a:r>
          </a:p>
        </p:txBody>
      </p:sp>
    </p:spTree>
    <p:extLst>
      <p:ext uri="{BB962C8B-B14F-4D97-AF65-F5344CB8AC3E}">
        <p14:creationId xmlns:p14="http://schemas.microsoft.com/office/powerpoint/2010/main" val="30819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093B1-08BB-A7D2-F3B9-9916AA83E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/>
              <a:t>Understanding the causes of the staff shortage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2ECD2-C463-0CD3-EE6E-29E97BCF8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43466"/>
            <a:ext cx="5452532" cy="557106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To solve this problem, the next step is to understand the cause</a:t>
            </a:r>
          </a:p>
          <a:p>
            <a:endParaRPr lang="en-GB" sz="2000"/>
          </a:p>
          <a:p>
            <a:r>
              <a:rPr lang="en-GB" sz="2000"/>
              <a:t>PESTLE and Fishbone Diagram have been to identify the causes of Staff shortage</a:t>
            </a:r>
            <a:endParaRPr lang="en-GB" sz="2000">
              <a:cs typeface="Calibri"/>
            </a:endParaRP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To identify the most appropriate solution,  after Fishbone Diagram and Pestle analysis, will provide ahead with  PMI </a:t>
            </a:r>
            <a:r>
              <a:rPr lang="en-GB" sz="2000" err="1">
                <a:ea typeface="+mn-lt"/>
                <a:cs typeface="+mn-lt"/>
              </a:rPr>
              <a:t>analiysis</a:t>
            </a:r>
          </a:p>
          <a:p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cs typeface="Calibri" panose="020F0502020204030204"/>
            </a:endParaRPr>
          </a:p>
          <a:p>
            <a:endParaRPr lang="en-GB" sz="2000">
              <a:cs typeface="Calibri" panose="020F0502020204030204"/>
            </a:endParaRPr>
          </a:p>
          <a:p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94649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D0C36A6-51B3-44DD-FD14-64E32CE1F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/>
              <a:t>The nature and Impact o shortage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81A06D-DDFB-91F1-B9D4-177BBFCD3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prstClr val="black"/>
                </a:solidFill>
                <a:cs typeface="Arial" panose="020B0604020202020204" pitchFamily="34" charset="0"/>
              </a:rPr>
              <a:t>The  nature and impact of  the complex problem  on NHS Organization and its employee</a:t>
            </a:r>
            <a:br>
              <a:rPr lang="en-US" sz="2000">
                <a:solidFill>
                  <a:prstClr val="black"/>
                </a:solidFill>
                <a:cs typeface="Arial" panose="020B0604020202020204" pitchFamily="34" charset="0"/>
              </a:rPr>
            </a:br>
            <a:r>
              <a:rPr lang="en-US" sz="2000">
                <a:cs typeface="Arial" panose="020B0604020202020204" pitchFamily="34" charset="0"/>
              </a:rPr>
              <a:t>    The Shortage  complex problem  on Proper Care </a:t>
            </a:r>
            <a:br>
              <a:rPr lang="en-US" sz="2000">
                <a:cs typeface="Arial" panose="020B0604020202020204" pitchFamily="34" charset="0"/>
              </a:rPr>
            </a:br>
            <a:r>
              <a:rPr lang="en-US" sz="2000">
                <a:cs typeface="Arial" panose="020B0604020202020204" pitchFamily="34" charset="0"/>
              </a:rPr>
              <a:t>    Research –informed about nature and impact of  the complex problem  on NHS Organization.</a:t>
            </a:r>
          </a:p>
          <a:p>
            <a:pPr marL="0" indent="0">
              <a:buNone/>
            </a:pPr>
            <a:r>
              <a:rPr lang="en-US" sz="2000">
                <a:cs typeface="Arial" panose="020B0604020202020204" pitchFamily="34" charset="0"/>
              </a:rPr>
              <a:t>1. Nature of problem: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>
                <a:cs typeface="Arial"/>
              </a:rPr>
              <a:t>Staff shortage </a:t>
            </a:r>
            <a:endParaRPr lang="en-US" sz="200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>
                <a:cs typeface="Arial" panose="020B0604020202020204" pitchFamily="34" charset="0"/>
              </a:rPr>
              <a:t>Affecting the NHS and adult care providers in the UK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>
                <a:cs typeface="Arial"/>
              </a:rPr>
              <a:t>Leading to reduce the quality of Health Care , delivery/services</a:t>
            </a:r>
          </a:p>
          <a:p>
            <a:pPr marL="0" indent="0">
              <a:buNone/>
            </a:pPr>
            <a:r>
              <a:rPr lang="en-US" sz="2000">
                <a:cs typeface="Arial"/>
              </a:rPr>
              <a:t>2. Impact of employee on Proper Care</a:t>
            </a:r>
            <a:endParaRPr lang="en-US" sz="200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>
                <a:cs typeface="Arial"/>
              </a:rPr>
              <a:t>Waiting list increasing  continue to grow </a:t>
            </a:r>
            <a:endParaRPr lang="en-US" sz="200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>
                <a:cs typeface="Arial"/>
              </a:rPr>
              <a:t>Deterioration of the future sustainability of the organization</a:t>
            </a:r>
            <a:endParaRPr lang="en-US" sz="200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>
                <a:cs typeface="Arial"/>
              </a:rPr>
              <a:t>Affecting  mental health , increasing the stress,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>
                <a:cs typeface="Arial"/>
              </a:rPr>
              <a:t>Leading to less people  to join  care house as nurses or career</a:t>
            </a:r>
            <a:br>
              <a:rPr lang="en-US" sz="2000">
                <a:cs typeface="Arial" panose="020B0604020202020204" pitchFamily="34" charset="0"/>
              </a:rPr>
            </a:br>
            <a:endParaRPr lang="en-US" sz="2000">
              <a:latin typeface="+mn-lt"/>
              <a:cs typeface="Arial" panose="020B0604020202020204" pitchFamily="34" charset="0"/>
            </a:endParaRPr>
          </a:p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333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A15C3A-9019-673B-B653-853E16A4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PESTLE analysis to identify external factors causing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203F6-424A-1707-E87F-BEFFC6E06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592" y="1686074"/>
            <a:ext cx="10905066" cy="439398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/>
              <a:t>Understanding the cause of staff shortage </a:t>
            </a:r>
          </a:p>
          <a:p>
            <a:r>
              <a:rPr lang="en-GB" sz="2000"/>
              <a:t>To solve a problem , the main cause must be identified  using the Pestle analysis and Fishburne analysis.</a:t>
            </a:r>
            <a:endParaRPr lang="en-GB" sz="2000">
              <a:cs typeface="Calibri"/>
            </a:endParaRPr>
          </a:p>
          <a:p>
            <a:r>
              <a:rPr lang="en-GB" sz="2000"/>
              <a:t>1.</a:t>
            </a:r>
            <a:r>
              <a:rPr lang="en-GB" sz="2000" b="1"/>
              <a:t>Pestle analysis is an important decision-making tool to use , to check if a decision /opportunity  is worth taking.</a:t>
            </a:r>
            <a:endParaRPr lang="en-GB" sz="2000" b="1">
              <a:cs typeface="Calibri"/>
            </a:endParaRPr>
          </a:p>
          <a:p>
            <a:r>
              <a:rPr lang="en-GB" sz="2000" b="1"/>
              <a:t>Political : </a:t>
            </a:r>
            <a:endParaRPr lang="en-GB" sz="2000" b="1">
              <a:cs typeface="Calibri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/>
              <a:t> -Reduce government funding for training of nurses, mean less people,</a:t>
            </a:r>
            <a:endParaRPr lang="en-GB" sz="2000">
              <a:cs typeface="Calibri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/>
              <a:t>- Brexit, has stopped the influx of stuff from the UE.</a:t>
            </a:r>
            <a:endParaRPr lang="en-GB" sz="2000">
              <a:cs typeface="Calibri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/>
              <a:t>- Lack of  professional leader at national  and  local level</a:t>
            </a:r>
            <a:endParaRPr lang="en-GB" sz="2000">
              <a:cs typeface="Calibri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/>
              <a:t>- Low roles of health care</a:t>
            </a:r>
            <a:endParaRPr lang="en-GB" sz="2000">
              <a:cs typeface="Calibri"/>
            </a:endParaRPr>
          </a:p>
          <a:p>
            <a:r>
              <a:rPr lang="en-GB" sz="2000"/>
              <a:t>Social: </a:t>
            </a:r>
            <a:endParaRPr lang="en-GB" sz="2000">
              <a:cs typeface="Calibri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/>
              <a:t>-Career attitude that not favour training to join the nursing profession   Economic:</a:t>
            </a:r>
            <a:endParaRPr lang="en-GB" sz="2000">
              <a:cs typeface="Calibri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/>
              <a:t>-The wage,  causes nurses stress and leading them to look for another job opportunity</a:t>
            </a:r>
            <a:endParaRPr lang="en-GB" sz="2000">
              <a:cs typeface="Calibri"/>
            </a:endParaRPr>
          </a:p>
          <a:p>
            <a:r>
              <a:rPr lang="en-GB" sz="2000"/>
              <a:t>Environmental factor:   </a:t>
            </a:r>
            <a:endParaRPr lang="en-GB" sz="2000">
              <a:cs typeface="Calibri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/>
              <a:t> -Weather,  especially on winter, difficulty of transport.</a:t>
            </a:r>
            <a:br>
              <a:rPr lang="en-GB" sz="1400"/>
            </a:br>
            <a:r>
              <a:rPr lang="en-GB" sz="1400"/>
              <a:t>  </a:t>
            </a:r>
            <a:br>
              <a:rPr lang="en-GB" sz="1400"/>
            </a:br>
            <a:endParaRPr lang="en-GB" sz="1400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701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6600A-2CDB-035F-E065-E7F1F2659C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408964"/>
          </a:xfrm>
        </p:spPr>
        <p:txBody>
          <a:bodyPr>
            <a:normAutofit fontScale="90000"/>
          </a:bodyPr>
          <a:lstStyle/>
          <a:p>
            <a:r>
              <a:rPr lang="en-GB"/>
              <a:t>Fishbone Diagram on staff shortage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E2ADE3-3E8F-9849-7AD5-11E8BECE0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58536" y="2475571"/>
            <a:ext cx="9144000" cy="2503449"/>
          </a:xfrm>
        </p:spPr>
        <p:txBody>
          <a:bodyPr>
            <a:normAutofit/>
          </a:bodyPr>
          <a:lstStyle/>
          <a:p>
            <a:r>
              <a:rPr lang="en-GB"/>
              <a:t>Fishbone Diagram is a visualisation tool wich categorising the potential causes of problem</a:t>
            </a:r>
            <a:r>
              <a:rPr lang="en-GB" b="1"/>
              <a:t>,</a:t>
            </a:r>
            <a:r>
              <a:rPr lang="en-GB" b="1" i="0">
                <a:solidFill>
                  <a:srgbClr val="606060"/>
                </a:solidFill>
                <a:effectLst/>
              </a:rPr>
              <a:t> designed to help both identify the causes of a problem and propose actions</a:t>
            </a:r>
            <a:r>
              <a:rPr lang="en-GB" b="1" i="0">
                <a:solidFill>
                  <a:srgbClr val="606060"/>
                </a:solidFill>
                <a:effectLst/>
                <a:latin typeface="Montserrat" panose="00000500000000000000" pitchFamily="2" charset="0"/>
              </a:rPr>
              <a:t>.(</a:t>
            </a:r>
            <a:r>
              <a:rPr lang="en-GB"/>
              <a:t> Homepage | </a:t>
            </a:r>
            <a:r>
              <a:rPr lang="en-GB" err="1"/>
              <a:t>Kanbanize</a:t>
            </a:r>
            <a:r>
              <a:rPr lang="en-GB"/>
              <a:t> Academy) </a:t>
            </a:r>
            <a:endParaRPr lang="en-GB" sz="3200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1CA25F51-5098-A7A0-9BB0-0BB0DB7668B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798205056"/>
                  </p:ext>
                </p:extLst>
              </p:nvPr>
            </p:nvGraphicFramePr>
            <p:xfrm>
              <a:off x="-2695235" y="3168340"/>
              <a:ext cx="3048000" cy="1714500"/>
            </p:xfrm>
            <a:graphic>
              <a:graphicData uri="http://schemas.microsoft.com/office/powerpoint/2016/slidezoom">
                <pslz:sldZm>
                  <pslz:sldZmObj sldId="287" cId="3188889486">
                    <pslz:zmPr id="{E8084A0F-354C-49B6-8A12-3293527BC361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5" name="Slide Zoom 4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1CA25F51-5098-A7A0-9BB0-0BB0DB7668B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-2695235" y="316834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88889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756573-6DC2-35B8-5049-C35FCFA4C2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801" y="1625599"/>
            <a:ext cx="9217890" cy="415303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27C7FAA-5A75-567C-6DE2-DBE10E5DC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Fishbone Diagram for staff shortage</a:t>
            </a:r>
          </a:p>
        </p:txBody>
      </p:sp>
    </p:spTree>
    <p:extLst>
      <p:ext uri="{BB962C8B-B14F-4D97-AF65-F5344CB8AC3E}">
        <p14:creationId xmlns:p14="http://schemas.microsoft.com/office/powerpoint/2010/main" val="3083198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41CF7-E758-6054-80A9-F8A04390D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Identifying Possible Solutions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D653E-22CB-6745-D866-3BDC96B5E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614" y="1338043"/>
            <a:ext cx="10515600" cy="51548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/>
              <a:t>1.</a:t>
            </a:r>
            <a:r>
              <a:rPr lang="en-GB" sz="2400"/>
              <a:t>From the PESTLE and Fishbone, the following main causes are identified</a:t>
            </a:r>
            <a:endParaRPr lang="en-GB" sz="2400">
              <a:cs typeface="Calibri"/>
            </a:endParaRPr>
          </a:p>
          <a:p>
            <a:pPr lvl="8">
              <a:buFont typeface="Wingdings" panose="05000000000000000000" pitchFamily="2" charset="2"/>
              <a:buChar char="Ø"/>
            </a:pPr>
            <a:r>
              <a:rPr lang="en-GB"/>
              <a:t>  Political  </a:t>
            </a:r>
          </a:p>
          <a:p>
            <a:pPr lvl="8">
              <a:buFont typeface="Wingdings" panose="05000000000000000000" pitchFamily="2" charset="2"/>
              <a:buChar char="Ø"/>
            </a:pPr>
            <a:r>
              <a:rPr lang="en-GB"/>
              <a:t>  Social</a:t>
            </a:r>
          </a:p>
          <a:p>
            <a:pPr lvl="8">
              <a:buFont typeface="Wingdings" panose="05000000000000000000" pitchFamily="2" charset="2"/>
              <a:buChar char="Ø"/>
            </a:pPr>
            <a:r>
              <a:rPr lang="en-GB"/>
              <a:t>  Environmental  factor</a:t>
            </a:r>
          </a:p>
          <a:p>
            <a:pPr lvl="8">
              <a:buFont typeface="Wingdings" panose="05000000000000000000" pitchFamily="2" charset="2"/>
              <a:buChar char="Ø"/>
            </a:pPr>
            <a:r>
              <a:rPr lang="en-GB"/>
              <a:t>  Economical</a:t>
            </a:r>
          </a:p>
          <a:p>
            <a:pPr lvl="8">
              <a:buFont typeface="Wingdings" panose="05000000000000000000" pitchFamily="2" charset="2"/>
              <a:buChar char="Ø"/>
            </a:pPr>
            <a:r>
              <a:rPr lang="en-GB"/>
              <a:t> Work increase </a:t>
            </a:r>
          </a:p>
          <a:p>
            <a:pPr lvl="8">
              <a:buFont typeface="Wingdings" panose="05000000000000000000" pitchFamily="2" charset="2"/>
              <a:buChar char="Ø"/>
            </a:pPr>
            <a:r>
              <a:rPr lang="en-GB"/>
              <a:t>  Educational</a:t>
            </a:r>
          </a:p>
          <a:p>
            <a:pPr marL="0" indent="0">
              <a:buNone/>
            </a:pPr>
            <a:endParaRPr lang="en-GB"/>
          </a:p>
          <a:p>
            <a:pPr>
              <a:buFont typeface="Wingdings" panose="05000000000000000000" pitchFamily="2" charset="2"/>
              <a:buChar char="Ø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90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BE2BF-4102-DE6C-64E3-72F461D71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057" y="365126"/>
            <a:ext cx="5948560" cy="1497611"/>
          </a:xfrm>
        </p:spPr>
        <p:txBody>
          <a:bodyPr>
            <a:normAutofit/>
          </a:bodyPr>
          <a:lstStyle/>
          <a:p>
            <a:r>
              <a:rPr lang="en-GB"/>
              <a:t>       </a:t>
            </a:r>
            <a:r>
              <a:rPr lang="en-GB" sz="3600"/>
              <a:t>PMI Analysis , Shortage      solution </a:t>
            </a:r>
            <a:endParaRPr lang="en-GB" sz="3600">
              <a:cs typeface="Calibri Light"/>
            </a:endParaRPr>
          </a:p>
        </p:txBody>
      </p:sp>
      <p:sp>
        <p:nvSpPr>
          <p:cNvPr id="27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E2150913-3148-0ACE-FBF0-9618B3F9C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0035" y="1331572"/>
            <a:ext cx="5531275" cy="40519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/>
              <a:t> </a:t>
            </a:r>
          </a:p>
          <a:p>
            <a:pPr marL="0" indent="0">
              <a:buNone/>
            </a:pPr>
            <a:r>
              <a:rPr lang="en-GB" sz="2200"/>
              <a:t>The PMI  analysis is  also an important  decision making tool to use to check  if a decision / opportunity is worth taking. Is an  weighing the Pros and Cons. </a:t>
            </a:r>
          </a:p>
          <a:p>
            <a:pPr marL="0" indent="0">
              <a:buNone/>
            </a:pPr>
            <a:r>
              <a:rPr lang="en-GB" sz="2200"/>
              <a:t> The solution can result from our PMI analysis: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/>
              <a:t> Politic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/>
              <a:t>Economic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/>
              <a:t>Educational( training, health care delivery system, political and economic regulations) </a:t>
            </a:r>
          </a:p>
          <a:p>
            <a:pPr marL="0" indent="0">
              <a:buNone/>
            </a:pPr>
            <a:endParaRPr lang="en-GB" sz="2200"/>
          </a:p>
          <a:p>
            <a:pPr>
              <a:buFont typeface="Wingdings" panose="05000000000000000000" pitchFamily="2" charset="2"/>
              <a:buChar char="Ø"/>
            </a:pPr>
            <a:endParaRPr lang="en-GB" sz="2200">
              <a:cs typeface="Calibri"/>
            </a:endParaRPr>
          </a:p>
        </p:txBody>
      </p:sp>
      <p:sp>
        <p:nvSpPr>
          <p:cNvPr id="29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4EB54B-D27F-E062-E6D8-A6D98E7AB178}"/>
              </a:ext>
            </a:extLst>
          </p:cNvPr>
          <p:cNvSpPr txBox="1"/>
          <p:nvPr/>
        </p:nvSpPr>
        <p:spPr>
          <a:xfrm>
            <a:off x="4724400" y="318150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976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56C3C-E4BC-E6C2-E653-DF444B9A2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04" y="36952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PMI </a:t>
            </a:r>
            <a:r>
              <a:rPr lang="en-GB" err="1">
                <a:ea typeface="+mj-lt"/>
                <a:cs typeface="+mj-lt"/>
              </a:rPr>
              <a:t>Analysis,Political</a:t>
            </a:r>
            <a:r>
              <a:rPr lang="en-GB">
                <a:ea typeface="+mj-lt"/>
                <a:cs typeface="+mj-lt"/>
              </a:rPr>
              <a:t>, Solution A  ( from 1 to 5)</a:t>
            </a:r>
            <a:br>
              <a:rPr lang="en-GB">
                <a:ea typeface="+mj-lt"/>
                <a:cs typeface="+mj-lt"/>
              </a:rPr>
            </a:br>
            <a:endParaRPr lang="en-GB">
              <a:ea typeface="+mj-lt"/>
              <a:cs typeface="+mj-lt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06DDD30-FC4A-9002-328E-BA4F9B9655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0618788"/>
              </p:ext>
            </p:extLst>
          </p:nvPr>
        </p:nvGraphicFramePr>
        <p:xfrm>
          <a:off x="702501" y="1032310"/>
          <a:ext cx="10515598" cy="57967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343466650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372563508"/>
                    </a:ext>
                  </a:extLst>
                </a:gridCol>
                <a:gridCol w="2957708">
                  <a:extLst>
                    <a:ext uri="{9D8B030D-6E8A-4147-A177-3AD203B41FA5}">
                      <a16:colId xmlns:a16="http://schemas.microsoft.com/office/drawing/2014/main" val="4032146753"/>
                    </a:ext>
                  </a:extLst>
                </a:gridCol>
                <a:gridCol w="1499990">
                  <a:extLst>
                    <a:ext uri="{9D8B030D-6E8A-4147-A177-3AD203B41FA5}">
                      <a16:colId xmlns:a16="http://schemas.microsoft.com/office/drawing/2014/main" val="843929042"/>
                    </a:ext>
                  </a:extLst>
                </a:gridCol>
              </a:tblGrid>
              <a:tr h="493212">
                <a:tc>
                  <a:txBody>
                    <a:bodyPr/>
                    <a:lstStyle/>
                    <a:p>
                      <a:r>
                        <a:rPr lang="en-GB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Interesting / Implication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Total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734405"/>
                  </a:ext>
                </a:extLst>
              </a:tr>
              <a:tr h="2488127">
                <a:tc>
                  <a:txBody>
                    <a:bodyPr/>
                    <a:lstStyle/>
                    <a:p>
                      <a:r>
                        <a:rPr lang="en-GB"/>
                        <a:t>Procurement and competition low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High level of professional skills leader on NHS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                                   (+4)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After Brexit , advantage  control of democracy , of own money and freedom to make the appropriate own investment on NHS (Brexit                                        (+ 5)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               Total =+9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Lack of collaboration between the National and Local Institution( NHS)              (-4)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Retention level of NHS staff in the year fallowed referendum       (-5)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Inability of NHS to retain qualified helth staff   (-5) 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Difficulty in recruiting staff from UE in future (-5)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Low morale/ disastrous effect on patient care delivery (-5)   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               Total=-24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Too many patience (-5)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Staff for ambulance and emergency missing (-5)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Delayed / missing appointments for patience because the lack of personal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(-4)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Rise in hate and  hostility post referendum / create sense of unwelcome( -3)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Total = -17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-17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178369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6DB75CC-87EB-F66C-4B4C-746E916EA2BA}"/>
              </a:ext>
            </a:extLst>
          </p:cNvPr>
          <p:cNvSpPr txBox="1"/>
          <p:nvPr/>
        </p:nvSpPr>
        <p:spPr>
          <a:xfrm>
            <a:off x="11175304" y="252190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txt</a:t>
            </a:r>
          </a:p>
        </p:txBody>
      </p:sp>
    </p:spTree>
    <p:extLst>
      <p:ext uri="{BB962C8B-B14F-4D97-AF65-F5344CB8AC3E}">
        <p14:creationId xmlns:p14="http://schemas.microsoft.com/office/powerpoint/2010/main" val="2935334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F7605-D548-6CC5-56F5-C831875EB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39891"/>
          </a:xfrm>
        </p:spPr>
        <p:txBody>
          <a:bodyPr>
            <a:noAutofit/>
          </a:bodyPr>
          <a:lstStyle/>
          <a:p>
            <a:r>
              <a:rPr lang="en-GB" sz="4000"/>
              <a:t>PMI Analysis Economic, solution B for shortage  (From 1-5)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2386F2-ECFE-33F2-FACF-208BDA6F6B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06886"/>
            <a:ext cx="9144000" cy="1655762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A13B615-7016-AC2D-50DB-6D38B8F5B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393551"/>
              </p:ext>
            </p:extLst>
          </p:nvPr>
        </p:nvGraphicFramePr>
        <p:xfrm>
          <a:off x="1524000" y="1862253"/>
          <a:ext cx="9520251" cy="45541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1534">
                  <a:extLst>
                    <a:ext uri="{9D8B030D-6E8A-4147-A177-3AD203B41FA5}">
                      <a16:colId xmlns:a16="http://schemas.microsoft.com/office/drawing/2014/main" val="274247459"/>
                    </a:ext>
                  </a:extLst>
                </a:gridCol>
                <a:gridCol w="2331534">
                  <a:extLst>
                    <a:ext uri="{9D8B030D-6E8A-4147-A177-3AD203B41FA5}">
                      <a16:colId xmlns:a16="http://schemas.microsoft.com/office/drawing/2014/main" val="1812524403"/>
                    </a:ext>
                  </a:extLst>
                </a:gridCol>
                <a:gridCol w="3135352">
                  <a:extLst>
                    <a:ext uri="{9D8B030D-6E8A-4147-A177-3AD203B41FA5}">
                      <a16:colId xmlns:a16="http://schemas.microsoft.com/office/drawing/2014/main" val="2750708086"/>
                    </a:ext>
                  </a:extLst>
                </a:gridCol>
                <a:gridCol w="1721831">
                  <a:extLst>
                    <a:ext uri="{9D8B030D-6E8A-4147-A177-3AD203B41FA5}">
                      <a16:colId xmlns:a16="http://schemas.microsoft.com/office/drawing/2014/main" val="2721607153"/>
                    </a:ext>
                  </a:extLst>
                </a:gridCol>
              </a:tblGrid>
              <a:tr h="1170878">
                <a:tc>
                  <a:txBody>
                    <a:bodyPr/>
                    <a:lstStyle/>
                    <a:p>
                      <a:r>
                        <a:rPr lang="en-GB"/>
                        <a:t>        Plus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   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Interesting/ Implication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          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405916"/>
                  </a:ext>
                </a:extLst>
              </a:tr>
              <a:tr h="3066585">
                <a:tc>
                  <a:txBody>
                    <a:bodyPr/>
                    <a:lstStyle/>
                    <a:p>
                      <a:r>
                        <a:rPr lang="en-GB"/>
                        <a:t>Low and regulation changed after Referendum ( Brexit)</a:t>
                      </a:r>
                    </a:p>
                    <a:p>
                      <a:r>
                        <a:rPr lang="en-GB"/>
                        <a:t>                              (+2)</a:t>
                      </a:r>
                    </a:p>
                    <a:p>
                      <a:r>
                        <a:rPr lang="en-GB"/>
                        <a:t> </a:t>
                      </a:r>
                    </a:p>
                    <a:p>
                      <a:r>
                        <a:rPr lang="en-GB"/>
                        <a:t>Can handle own money  (NHS)      (+5) </a:t>
                      </a:r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      Total = +7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Inflation             (-5)     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Low wages </a:t>
                      </a:r>
                    </a:p>
                    <a:p>
                      <a:r>
                        <a:rPr lang="en-GB"/>
                        <a:t>Reduced interest in the job               (-5)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Unemployment  (-5)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Unpaid overtime   (-5)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 Total= -20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Looking for new job opportunity                      (-5)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More stress                       (-5)</a:t>
                      </a:r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            Total -10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-20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49451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531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BBA79-A57A-A49C-1FBD-D740480EA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17588"/>
          </a:xfrm>
        </p:spPr>
        <p:txBody>
          <a:bodyPr>
            <a:normAutofit/>
          </a:bodyPr>
          <a:lstStyle/>
          <a:p>
            <a:r>
              <a:rPr lang="en-GB" sz="2800"/>
              <a:t>PMI </a:t>
            </a:r>
            <a:r>
              <a:rPr lang="en-GB" sz="2800" err="1"/>
              <a:t>Analysis,Educational</a:t>
            </a:r>
            <a:r>
              <a:rPr lang="en-GB" sz="2800"/>
              <a:t> solution C  for Shortage(from 1to 5 )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2CB3F3-421F-6901-B8E4-70956EE690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1" y="1951463"/>
            <a:ext cx="8636000" cy="3306337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E326D9B-CABB-07F8-6CAE-0D6F5FEB47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7359179"/>
              </p:ext>
            </p:extLst>
          </p:nvPr>
        </p:nvGraphicFramePr>
        <p:xfrm>
          <a:off x="1148575" y="1839951"/>
          <a:ext cx="9519424" cy="4778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0455">
                  <a:extLst>
                    <a:ext uri="{9D8B030D-6E8A-4147-A177-3AD203B41FA5}">
                      <a16:colId xmlns:a16="http://schemas.microsoft.com/office/drawing/2014/main" val="1956323073"/>
                    </a:ext>
                  </a:extLst>
                </a:gridCol>
                <a:gridCol w="2459931">
                  <a:extLst>
                    <a:ext uri="{9D8B030D-6E8A-4147-A177-3AD203B41FA5}">
                      <a16:colId xmlns:a16="http://schemas.microsoft.com/office/drawing/2014/main" val="2174774456"/>
                    </a:ext>
                  </a:extLst>
                </a:gridCol>
                <a:gridCol w="2597023">
                  <a:extLst>
                    <a:ext uri="{9D8B030D-6E8A-4147-A177-3AD203B41FA5}">
                      <a16:colId xmlns:a16="http://schemas.microsoft.com/office/drawing/2014/main" val="2203557286"/>
                    </a:ext>
                  </a:extLst>
                </a:gridCol>
                <a:gridCol w="1122015">
                  <a:extLst>
                    <a:ext uri="{9D8B030D-6E8A-4147-A177-3AD203B41FA5}">
                      <a16:colId xmlns:a16="http://schemas.microsoft.com/office/drawing/2014/main" val="3239301992"/>
                    </a:ext>
                  </a:extLst>
                </a:gridCol>
              </a:tblGrid>
              <a:tr h="800426">
                <a:tc>
                  <a:txBody>
                    <a:bodyPr/>
                    <a:lstStyle/>
                    <a:p>
                      <a:r>
                        <a:rPr lang="en-GB"/>
                        <a:t>             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        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Interesting/ Implication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2151813"/>
                  </a:ext>
                </a:extLst>
              </a:tr>
              <a:tr h="3977872">
                <a:tc>
                  <a:txBody>
                    <a:bodyPr/>
                    <a:lstStyle/>
                    <a:p>
                      <a:r>
                        <a:rPr lang="en-GB"/>
                        <a:t>  Work increase 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More work for individual  </a:t>
                      </a:r>
                    </a:p>
                    <a:p>
                      <a:r>
                        <a:rPr lang="en-GB"/>
                        <a:t>                                    (+3)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Increase of level skills among the work place</a:t>
                      </a:r>
                    </a:p>
                    <a:p>
                      <a:r>
                        <a:rPr lang="en-GB"/>
                        <a:t>                                  (+5) 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More work for individual</a:t>
                      </a:r>
                    </a:p>
                    <a:p>
                      <a:r>
                        <a:rPr lang="en-GB"/>
                        <a:t>                                  (+5)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          Total=+13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Professionally incompetent peoples</a:t>
                      </a:r>
                    </a:p>
                    <a:p>
                      <a:r>
                        <a:rPr lang="en-GB"/>
                        <a:t>                           (-5)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Lack of students in medical university</a:t>
                      </a:r>
                    </a:p>
                    <a:p>
                      <a:r>
                        <a:rPr lang="en-GB"/>
                        <a:t>                           (-5)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Missing place work technology on Institutional level </a:t>
                      </a:r>
                    </a:p>
                    <a:p>
                      <a:r>
                        <a:rPr lang="en-GB"/>
                        <a:t>                         (-5)</a:t>
                      </a:r>
                    </a:p>
                    <a:p>
                      <a:r>
                        <a:rPr lang="en-GB"/>
                        <a:t>   Total= 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May to find a new job</a:t>
                      </a:r>
                    </a:p>
                    <a:p>
                      <a:r>
                        <a:rPr lang="en-GB"/>
                        <a:t>                            (-4) </a:t>
                      </a:r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New opportunity to learn and meet people</a:t>
                      </a:r>
                    </a:p>
                    <a:p>
                      <a:r>
                        <a:rPr lang="en-GB"/>
                        <a:t>                             (+5) 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May you check long for a new job     (-3)</a:t>
                      </a:r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         Total=+2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-15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52301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1675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8242A1-A62C-7AA9-473D-B9C831191AE8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/>
              <a:t> </a:t>
            </a:r>
            <a:r>
              <a:rPr lang="en-US" sz="3200"/>
              <a:t> PROPROSED SOLUTION OF SHORTAGE</a:t>
            </a:r>
            <a:r>
              <a:rPr lang="en-US"/>
              <a:t>   </a:t>
            </a:r>
            <a:endParaRPr lang="en-US" sz="3200">
              <a:cs typeface="Calibri" panose="020F0502020204030204"/>
            </a:endParaRPr>
          </a:p>
          <a:p>
            <a:pPr marL="4572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/>
              <a:t>The outcome from my analysis is  taking in account the educational , economic and political factors, and collaboration between government institutions.</a:t>
            </a:r>
            <a:endParaRPr lang="en-US">
              <a:cs typeface="Calibri"/>
            </a:endParaRPr>
          </a:p>
          <a:p>
            <a:pPr marL="4572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/>
              <a:t>The shortage solution will come out of the close collaboration between the leaders of these institutions:“ Leadership in Nursing, Practice and Education, Directors in Government Health, Mass Media" Abstract, </a:t>
            </a:r>
            <a:r>
              <a:rPr lang="en-US" err="1"/>
              <a:t>Nevidjon</a:t>
            </a:r>
            <a:r>
              <a:rPr lang="en-US"/>
              <a:t>, B., Erickson, J. (January 31, 2001). </a:t>
            </a:r>
            <a:endParaRPr lang="en-US">
              <a:cs typeface="Calibri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293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A4CE3-BBA5-87F2-AC5E-0A050888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415566" y="862805"/>
            <a:ext cx="10515600" cy="805447"/>
          </a:xfrm>
        </p:spPr>
        <p:txBody>
          <a:bodyPr>
            <a:normAutofit/>
          </a:bodyPr>
          <a:lstStyle/>
          <a:p>
            <a:r>
              <a:rPr lang="en-GB" sz="4000"/>
              <a:t>           Conclusion PMI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5B32C-E094-2625-8C5B-676FCCEA7F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8069" y="1714436"/>
            <a:ext cx="10515600" cy="441696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/>
              <a:t> </a:t>
            </a:r>
            <a:r>
              <a:rPr lang="en-GB" b="1"/>
              <a:t>Following the limited political  and economic  analysis , we have the following conclusion:</a:t>
            </a:r>
          </a:p>
          <a:p>
            <a:r>
              <a:rPr lang="en-GB" b="1"/>
              <a:t>Political  :       Plus----- Total=+9</a:t>
            </a:r>
          </a:p>
          <a:p>
            <a:r>
              <a:rPr lang="en-GB" b="1"/>
              <a:t>                        Minus---Total=-24</a:t>
            </a:r>
          </a:p>
          <a:p>
            <a:r>
              <a:rPr lang="en-GB" b="1"/>
              <a:t>                         Interesting---Total=-17                             Plus-------Total=+13</a:t>
            </a:r>
          </a:p>
          <a:p>
            <a:r>
              <a:rPr lang="en-GB" b="1"/>
              <a:t>                                                                  Educational:      Minus-----Total=-20</a:t>
            </a:r>
          </a:p>
          <a:p>
            <a:r>
              <a:rPr lang="en-GB" b="1"/>
              <a:t>                                                                                              Interesting---Total=-10    </a:t>
            </a:r>
          </a:p>
          <a:p>
            <a:r>
              <a:rPr lang="en-GB" b="1"/>
              <a:t>Economic:   Plus----Total= +7</a:t>
            </a:r>
          </a:p>
          <a:p>
            <a:r>
              <a:rPr lang="en-GB" b="1"/>
              <a:t>                     Minus--Total=-20</a:t>
            </a:r>
          </a:p>
          <a:p>
            <a:r>
              <a:rPr lang="en-GB" b="1"/>
              <a:t>                     Interesting—Total=-10</a:t>
            </a:r>
          </a:p>
          <a:p>
            <a:endParaRPr lang="en-GB" b="1"/>
          </a:p>
          <a:p>
            <a:r>
              <a:rPr lang="en-GB" b="1"/>
              <a:t>        Predict the minus factor, which mean all of this institution must collaborate each other  .          </a:t>
            </a:r>
            <a:endParaRPr lang="en-GB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00072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4E42D-5A14-C090-ABE8-B69F4D44C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4800">
                <a:cs typeface="Calibri Light"/>
              </a:rPr>
              <a:t>         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AB8E8-BC8B-5BBF-A942-00D86D207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093" y="707596"/>
            <a:ext cx="5978069" cy="4680583"/>
          </a:xfrm>
        </p:spPr>
        <p:txBody>
          <a:bodyPr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ttps://kanbanize.com/lean-management/lean-manufacturing/root-cause-analysis/fishbone-diagram</a:t>
            </a:r>
            <a:r>
              <a:rPr lang="en-GB" sz="20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Homepage | </a:t>
            </a:r>
            <a:r>
              <a:rPr lang="en-GB" sz="200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Kanbanize</a:t>
            </a:r>
            <a:r>
              <a:rPr lang="en-GB" sz="20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Academy (teachable.com)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    Abstract, </a:t>
            </a:r>
            <a:r>
              <a:rPr lang="en-GB" sz="2000" err="1">
                <a:ea typeface="+mn-lt"/>
                <a:cs typeface="+mn-lt"/>
              </a:rPr>
              <a:t>Nevidjon</a:t>
            </a:r>
            <a:r>
              <a:rPr lang="en-GB" sz="2000">
                <a:ea typeface="+mn-lt"/>
                <a:cs typeface="+mn-lt"/>
              </a:rPr>
              <a:t>, B., Erickson, J. (January     31, 2001). "Lack of nursing: short and long term solutions". Online journal of nursing problems. Vol. 6 No. 1, Manuscript</a:t>
            </a:r>
          </a:p>
          <a:p>
            <a:r>
              <a:rPr lang="en-GB" sz="2000" b="0" i="0">
                <a:effectLst/>
                <a:latin typeface="Roboto" panose="020000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www.unbiased.co.uk/life/managing-your-money/what-is-inflation-im</a:t>
            </a:r>
            <a:endParaRPr lang="en-GB" sz="2000" b="0" i="0">
              <a:effectLst/>
              <a:latin typeface="Roboto" panose="02000000000000000000" pitchFamily="2" charset="0"/>
            </a:endParaRPr>
          </a:p>
          <a:p>
            <a:r>
              <a:rPr lang="en-GB" sz="2000" b="0" i="0" u="sng">
                <a:effectLst/>
                <a:latin typeface="Roboto" panose="02000000000000000000" pitchFamily="2" charset="0"/>
              </a:rPr>
              <a:t>What is </a:t>
            </a:r>
            <a:r>
              <a:rPr lang="en-GB" sz="2000" b="0" i="0">
                <a:effectLst/>
                <a:latin typeface="Roboto" panose="02000000000000000000" pitchFamily="2" charset="0"/>
              </a:rPr>
              <a:t>inflation</a:t>
            </a:r>
            <a:r>
              <a:rPr lang="en-GB" sz="2000" b="0" i="0" u="sng">
                <a:effectLst/>
                <a:latin typeface="Roboto" panose="02000000000000000000" pitchFamily="2" charset="0"/>
              </a:rPr>
              <a:t>? Impact, causes &amp; rate predictions for 2022</a:t>
            </a:r>
            <a:r>
              <a:rPr lang="en-GB" sz="2000" b="0" i="0">
                <a:effectLst/>
                <a:latin typeface="Roboto" panose="02000000000000000000" pitchFamily="2" charset="0"/>
              </a:rPr>
              <a:t> </a:t>
            </a:r>
          </a:p>
          <a:p>
            <a:r>
              <a:rPr lang="en-GB" sz="2000" b="0" i="0">
                <a:effectLst/>
                <a:latin typeface="Roboto" panose="02000000000000000000" pitchFamily="2" charset="0"/>
              </a:rPr>
              <a:t>pestleanalysis.com/what-is-pestle-analysis/</a:t>
            </a:r>
            <a:endParaRPr lang="en-GB" sz="20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4E83EE-B619-7DF2-5DC6-CA6B54884A5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pic>
        <p:nvPicPr>
          <p:cNvPr id="1026" name="Picture 2" descr="pestleanalysis.com/what-is-pestle-analysis/">
            <a:extLst>
              <a:ext uri="{FF2B5EF4-FFF2-40B4-BE49-F238E27FC236}">
                <a16:creationId xmlns:a16="http://schemas.microsoft.com/office/drawing/2014/main" id="{271B7F6F-DB91-498F-CC06-B7D28F88C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506" y="714464"/>
            <a:ext cx="152400" cy="15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estleanalysis.com/what-is-pestle-analysis/">
            <a:extLst>
              <a:ext uri="{FF2B5EF4-FFF2-40B4-BE49-F238E27FC236}">
                <a16:creationId xmlns:a16="http://schemas.microsoft.com/office/drawing/2014/main" id="{85691E4B-2C4A-5CBC-0C8A-4EEA327A4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-68263"/>
            <a:ext cx="152400" cy="15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estleanalysis.com/what-is-pestle-analysis/">
            <a:extLst>
              <a:ext uri="{FF2B5EF4-FFF2-40B4-BE49-F238E27FC236}">
                <a16:creationId xmlns:a16="http://schemas.microsoft.com/office/drawing/2014/main" id="{4D6D7B8E-2490-EA98-ACE9-CD021EA52B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84137"/>
            <a:ext cx="152400" cy="15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11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55E164-7EE2-4FF2-9BCF-7F8CB6E842F7}">
  <ds:schemaRefs>
    <ds:schemaRef ds:uri="0e7fbce4-8ae7-4085-8b0a-9efa4c7cae6d"/>
    <ds:schemaRef ds:uri="4eb0a523-77d0-454a-93a8-50ca111d3c4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ED22C40-906C-4F2F-9426-8C01198042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5DE350-5826-41B9-8929-911569BFA001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      STAFF SHORTAGE ON PROPER CARE</vt:lpstr>
      <vt:lpstr>Understanding the causes of the staff shortage</vt:lpstr>
      <vt:lpstr>The nature and Impact o shortage</vt:lpstr>
      <vt:lpstr>PESTLE analysis to identify external factors causing Staff Shortage</vt:lpstr>
      <vt:lpstr>Fishbone Diagram on staff shortage </vt:lpstr>
      <vt:lpstr>Fishbone Diagram for staff shortage</vt:lpstr>
      <vt:lpstr>Identifying Possible Solutions</vt:lpstr>
      <vt:lpstr>       PMI Analysis , Shortage      solution </vt:lpstr>
      <vt:lpstr>PMI Analysis,Political, Solution A  ( from 1 to 5) </vt:lpstr>
      <vt:lpstr>PMI Analysis Economic, solution B for shortage  (From 1-5)</vt:lpstr>
      <vt:lpstr>PMI Analysis,Educational solution C  for Shortage(from 1to 5 )</vt:lpstr>
      <vt:lpstr>PowerPoint Presentation</vt:lpstr>
      <vt:lpstr>           Conclusion PMI Analysis</vt:lpstr>
      <vt:lpstr>         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SHORTAGE ON PROPER CARE</dc:title>
  <dc:creator>Maria Ciorascu (2121406)</dc:creator>
  <cp:revision>1</cp:revision>
  <dcterms:created xsi:type="dcterms:W3CDTF">2022-07-03T11:39:49Z</dcterms:created>
  <dcterms:modified xsi:type="dcterms:W3CDTF">2022-07-16T16:33:13Z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