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69" r:id="rId5"/>
    <p:sldId id="268" r:id="rId6"/>
    <p:sldId id="259" r:id="rId7"/>
    <p:sldId id="260" r:id="rId8"/>
    <p:sldId id="261" r:id="rId9"/>
    <p:sldId id="262" r:id="rId10"/>
    <p:sldId id="270" r:id="rId11"/>
    <p:sldId id="263" r:id="rId12"/>
    <p:sldId id="264" r:id="rId13"/>
    <p:sldId id="265" r:id="rId14"/>
    <p:sldId id="271" r:id="rId15"/>
    <p:sldId id="266" r:id="rId16"/>
    <p:sldId id="267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156" y="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modSld">
      <pc:chgData name="Ebad Banissi" userId="46ce2bb489724496" providerId="LiveId" clId="{00C2EBFC-F7A4-4F9D-811A-7E1AEC1E73C0}" dt="2026-03-18T20:25:46.614" v="0" actId="14100"/>
      <pc:docMkLst>
        <pc:docMk/>
      </pc:docMkLst>
      <pc:sldChg chg="modSp mod">
        <pc:chgData name="Ebad Banissi" userId="46ce2bb489724496" providerId="LiveId" clId="{00C2EBFC-F7A4-4F9D-811A-7E1AEC1E73C0}" dt="2026-03-18T20:25:46.614" v="0" actId="14100"/>
        <pc:sldMkLst>
          <pc:docMk/>
          <pc:sldMk cId="0" sldId="256"/>
        </pc:sldMkLst>
        <pc:spChg chg="mod">
          <ac:chgData name="Ebad Banissi" userId="46ce2bb489724496" providerId="LiveId" clId="{00C2EBFC-F7A4-4F9D-811A-7E1AEC1E73C0}" dt="2026-03-18T20:25:46.614" v="0" actId="14100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EF1167-CC90-4401-A7AB-8D19EBA0D099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A0494AC-567D-4E16-B336-A42C48AAC6A6}">
      <dgm:prSet/>
      <dgm:spPr/>
      <dgm:t>
        <a:bodyPr/>
        <a:lstStyle/>
        <a:p>
          <a:r>
            <a:rPr lang="en-US"/>
            <a:t>Move beyond summary</a:t>
          </a:r>
        </a:p>
      </dgm:t>
    </dgm:pt>
    <dgm:pt modelId="{1243905B-D94D-4AC7-BE05-5A3E155079A3}" type="parTrans" cxnId="{6861F109-9B7F-4EB3-BA36-43E23EFFD302}">
      <dgm:prSet/>
      <dgm:spPr/>
      <dgm:t>
        <a:bodyPr/>
        <a:lstStyle/>
        <a:p>
          <a:endParaRPr lang="en-US"/>
        </a:p>
      </dgm:t>
    </dgm:pt>
    <dgm:pt modelId="{DD97FA65-A23E-4A6B-A53A-FF53DE810CEE}" type="sibTrans" cxnId="{6861F109-9B7F-4EB3-BA36-43E23EFFD302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83FA01F7-D9B7-4726-8A5D-F3A07A3C2EB5}">
      <dgm:prSet/>
      <dgm:spPr/>
      <dgm:t>
        <a:bodyPr/>
        <a:lstStyle/>
        <a:p>
          <a:r>
            <a:rPr lang="en-US"/>
            <a:t>Develop theoretical positioning</a:t>
          </a:r>
        </a:p>
      </dgm:t>
    </dgm:pt>
    <dgm:pt modelId="{CE9B96AD-8FE0-4DBB-823B-DB16DDF7C1AF}" type="parTrans" cxnId="{8B811271-E298-447A-9859-51480821009C}">
      <dgm:prSet/>
      <dgm:spPr/>
      <dgm:t>
        <a:bodyPr/>
        <a:lstStyle/>
        <a:p>
          <a:endParaRPr lang="en-US"/>
        </a:p>
      </dgm:t>
    </dgm:pt>
    <dgm:pt modelId="{CD6A1D16-36F7-45A8-9B31-814BC2AFADD1}" type="sibTrans" cxnId="{8B811271-E298-447A-9859-51480821009C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A2041ABB-3794-4EBB-A39A-62FDBBB5EBF7}">
      <dgm:prSet/>
      <dgm:spPr/>
      <dgm:t>
        <a:bodyPr/>
        <a:lstStyle/>
        <a:p>
          <a:r>
            <a:rPr lang="en-US"/>
            <a:t>Demonstrate original contribution</a:t>
          </a:r>
        </a:p>
      </dgm:t>
    </dgm:pt>
    <dgm:pt modelId="{E5A5F5EB-EC34-432F-9973-8321D10ECAFE}" type="parTrans" cxnId="{A9788384-D7D3-4713-82A4-2592DEE0CABB}">
      <dgm:prSet/>
      <dgm:spPr/>
      <dgm:t>
        <a:bodyPr/>
        <a:lstStyle/>
        <a:p>
          <a:endParaRPr lang="en-US"/>
        </a:p>
      </dgm:t>
    </dgm:pt>
    <dgm:pt modelId="{6014A03D-C697-4203-9481-67D2B698CE6C}" type="sibTrans" cxnId="{A9788384-D7D3-4713-82A4-2592DEE0CABB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7281E5F3-65D2-483E-9985-481C0F7418A1}" type="pres">
      <dgm:prSet presAssocID="{F9EF1167-CC90-4401-A7AB-8D19EBA0D099}" presName="Name0" presStyleCnt="0">
        <dgm:presLayoutVars>
          <dgm:animLvl val="lvl"/>
          <dgm:resizeHandles val="exact"/>
        </dgm:presLayoutVars>
      </dgm:prSet>
      <dgm:spPr/>
    </dgm:pt>
    <dgm:pt modelId="{5BD82B89-4124-4410-80F4-3C173B0BE683}" type="pres">
      <dgm:prSet presAssocID="{3A0494AC-567D-4E16-B336-A42C48AAC6A6}" presName="compositeNode" presStyleCnt="0">
        <dgm:presLayoutVars>
          <dgm:bulletEnabled val="1"/>
        </dgm:presLayoutVars>
      </dgm:prSet>
      <dgm:spPr/>
    </dgm:pt>
    <dgm:pt modelId="{2C887E93-D799-47F6-B8DA-D1A0996CCB90}" type="pres">
      <dgm:prSet presAssocID="{3A0494AC-567D-4E16-B336-A42C48AAC6A6}" presName="bgRect" presStyleLbl="alignNode1" presStyleIdx="0" presStyleCnt="3"/>
      <dgm:spPr/>
    </dgm:pt>
    <dgm:pt modelId="{F4F8DA78-7C75-4CD5-B1D7-C95A2D134A77}" type="pres">
      <dgm:prSet presAssocID="{DD97FA65-A23E-4A6B-A53A-FF53DE810CEE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400D4431-2502-4007-9C1B-EA25E552D3C9}" type="pres">
      <dgm:prSet presAssocID="{3A0494AC-567D-4E16-B336-A42C48AAC6A6}" presName="nodeRect" presStyleLbl="alignNode1" presStyleIdx="0" presStyleCnt="3">
        <dgm:presLayoutVars>
          <dgm:bulletEnabled val="1"/>
        </dgm:presLayoutVars>
      </dgm:prSet>
      <dgm:spPr/>
    </dgm:pt>
    <dgm:pt modelId="{B69ED324-C6B2-4516-9EE9-BF74F2FEFE86}" type="pres">
      <dgm:prSet presAssocID="{DD97FA65-A23E-4A6B-A53A-FF53DE810CEE}" presName="sibTrans" presStyleCnt="0"/>
      <dgm:spPr/>
    </dgm:pt>
    <dgm:pt modelId="{633F918F-6D01-474B-A393-7AEC96957B36}" type="pres">
      <dgm:prSet presAssocID="{83FA01F7-D9B7-4726-8A5D-F3A07A3C2EB5}" presName="compositeNode" presStyleCnt="0">
        <dgm:presLayoutVars>
          <dgm:bulletEnabled val="1"/>
        </dgm:presLayoutVars>
      </dgm:prSet>
      <dgm:spPr/>
    </dgm:pt>
    <dgm:pt modelId="{4D87E3A4-3061-4A62-A3E3-8C4399E0A121}" type="pres">
      <dgm:prSet presAssocID="{83FA01F7-D9B7-4726-8A5D-F3A07A3C2EB5}" presName="bgRect" presStyleLbl="alignNode1" presStyleIdx="1" presStyleCnt="3"/>
      <dgm:spPr/>
    </dgm:pt>
    <dgm:pt modelId="{3B91EB97-CCA7-4939-A384-816ED7737F2A}" type="pres">
      <dgm:prSet presAssocID="{CD6A1D16-36F7-45A8-9B31-814BC2AFADD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604D94D7-C979-4474-AEAC-7FBF1240FCFB}" type="pres">
      <dgm:prSet presAssocID="{83FA01F7-D9B7-4726-8A5D-F3A07A3C2EB5}" presName="nodeRect" presStyleLbl="alignNode1" presStyleIdx="1" presStyleCnt="3">
        <dgm:presLayoutVars>
          <dgm:bulletEnabled val="1"/>
        </dgm:presLayoutVars>
      </dgm:prSet>
      <dgm:spPr/>
    </dgm:pt>
    <dgm:pt modelId="{15EBF631-8B5E-4D83-94CC-17B9C27F4D86}" type="pres">
      <dgm:prSet presAssocID="{CD6A1D16-36F7-45A8-9B31-814BC2AFADD1}" presName="sibTrans" presStyleCnt="0"/>
      <dgm:spPr/>
    </dgm:pt>
    <dgm:pt modelId="{5BD418D9-01BE-406D-8499-4FD49361811D}" type="pres">
      <dgm:prSet presAssocID="{A2041ABB-3794-4EBB-A39A-62FDBBB5EBF7}" presName="compositeNode" presStyleCnt="0">
        <dgm:presLayoutVars>
          <dgm:bulletEnabled val="1"/>
        </dgm:presLayoutVars>
      </dgm:prSet>
      <dgm:spPr/>
    </dgm:pt>
    <dgm:pt modelId="{B8CADADB-37DE-482C-A424-33EA70A26CF2}" type="pres">
      <dgm:prSet presAssocID="{A2041ABB-3794-4EBB-A39A-62FDBBB5EBF7}" presName="bgRect" presStyleLbl="alignNode1" presStyleIdx="2" presStyleCnt="3"/>
      <dgm:spPr/>
    </dgm:pt>
    <dgm:pt modelId="{E83958DC-CB2E-44BE-BE9D-7BE762CD4E3B}" type="pres">
      <dgm:prSet presAssocID="{6014A03D-C697-4203-9481-67D2B698CE6C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73285438-7DA8-4A0C-8A97-8E8671CAB6C8}" type="pres">
      <dgm:prSet presAssocID="{A2041ABB-3794-4EBB-A39A-62FDBBB5EBF7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6861F109-9B7F-4EB3-BA36-43E23EFFD302}" srcId="{F9EF1167-CC90-4401-A7AB-8D19EBA0D099}" destId="{3A0494AC-567D-4E16-B336-A42C48AAC6A6}" srcOrd="0" destOrd="0" parTransId="{1243905B-D94D-4AC7-BE05-5A3E155079A3}" sibTransId="{DD97FA65-A23E-4A6B-A53A-FF53DE810CEE}"/>
    <dgm:cxn modelId="{29953620-F952-4571-A077-8980BFC8BB1F}" type="presOf" srcId="{CD6A1D16-36F7-45A8-9B31-814BC2AFADD1}" destId="{3B91EB97-CCA7-4939-A384-816ED7737F2A}" srcOrd="0" destOrd="0" presId="urn:microsoft.com/office/officeart/2016/7/layout/LinearBlockProcessNumbered"/>
    <dgm:cxn modelId="{AC11D941-2C16-4091-A173-FAC52D57247C}" type="presOf" srcId="{83FA01F7-D9B7-4726-8A5D-F3A07A3C2EB5}" destId="{604D94D7-C979-4474-AEAC-7FBF1240FCFB}" srcOrd="1" destOrd="0" presId="urn:microsoft.com/office/officeart/2016/7/layout/LinearBlockProcessNumbered"/>
    <dgm:cxn modelId="{A3EB756A-AB44-4E01-BA39-C9B8A3CE2CAA}" type="presOf" srcId="{F9EF1167-CC90-4401-A7AB-8D19EBA0D099}" destId="{7281E5F3-65D2-483E-9985-481C0F7418A1}" srcOrd="0" destOrd="0" presId="urn:microsoft.com/office/officeart/2016/7/layout/LinearBlockProcessNumbered"/>
    <dgm:cxn modelId="{8016BA6E-A7B8-4F62-8F32-D35751524851}" type="presOf" srcId="{83FA01F7-D9B7-4726-8A5D-F3A07A3C2EB5}" destId="{4D87E3A4-3061-4A62-A3E3-8C4399E0A121}" srcOrd="0" destOrd="0" presId="urn:microsoft.com/office/officeart/2016/7/layout/LinearBlockProcessNumbered"/>
    <dgm:cxn modelId="{8B811271-E298-447A-9859-51480821009C}" srcId="{F9EF1167-CC90-4401-A7AB-8D19EBA0D099}" destId="{83FA01F7-D9B7-4726-8A5D-F3A07A3C2EB5}" srcOrd="1" destOrd="0" parTransId="{CE9B96AD-8FE0-4DBB-823B-DB16DDF7C1AF}" sibTransId="{CD6A1D16-36F7-45A8-9B31-814BC2AFADD1}"/>
    <dgm:cxn modelId="{A9788384-D7D3-4713-82A4-2592DEE0CABB}" srcId="{F9EF1167-CC90-4401-A7AB-8D19EBA0D099}" destId="{A2041ABB-3794-4EBB-A39A-62FDBBB5EBF7}" srcOrd="2" destOrd="0" parTransId="{E5A5F5EB-EC34-432F-9973-8321D10ECAFE}" sibTransId="{6014A03D-C697-4203-9481-67D2B698CE6C}"/>
    <dgm:cxn modelId="{2ABB6C86-F217-4322-A2D1-12F8956355FC}" type="presOf" srcId="{A2041ABB-3794-4EBB-A39A-62FDBBB5EBF7}" destId="{73285438-7DA8-4A0C-8A97-8E8671CAB6C8}" srcOrd="1" destOrd="0" presId="urn:microsoft.com/office/officeart/2016/7/layout/LinearBlockProcessNumbered"/>
    <dgm:cxn modelId="{923DFBB0-91CF-4674-BB9E-1D9065FAE00F}" type="presOf" srcId="{DD97FA65-A23E-4A6B-A53A-FF53DE810CEE}" destId="{F4F8DA78-7C75-4CD5-B1D7-C95A2D134A77}" srcOrd="0" destOrd="0" presId="urn:microsoft.com/office/officeart/2016/7/layout/LinearBlockProcessNumbered"/>
    <dgm:cxn modelId="{E5854EE8-8759-4852-B9E5-E8819EFA2DFB}" type="presOf" srcId="{3A0494AC-567D-4E16-B336-A42C48AAC6A6}" destId="{2C887E93-D799-47F6-B8DA-D1A0996CCB90}" srcOrd="0" destOrd="0" presId="urn:microsoft.com/office/officeart/2016/7/layout/LinearBlockProcessNumbered"/>
    <dgm:cxn modelId="{7077DEEA-5BBA-4F81-9E61-02F913C86072}" type="presOf" srcId="{3A0494AC-567D-4E16-B336-A42C48AAC6A6}" destId="{400D4431-2502-4007-9C1B-EA25E552D3C9}" srcOrd="1" destOrd="0" presId="urn:microsoft.com/office/officeart/2016/7/layout/LinearBlockProcessNumbered"/>
    <dgm:cxn modelId="{0640A8F0-8B46-4867-9408-FB708CDEFD25}" type="presOf" srcId="{A2041ABB-3794-4EBB-A39A-62FDBBB5EBF7}" destId="{B8CADADB-37DE-482C-A424-33EA70A26CF2}" srcOrd="0" destOrd="0" presId="urn:microsoft.com/office/officeart/2016/7/layout/LinearBlockProcessNumbered"/>
    <dgm:cxn modelId="{CFD537F3-F429-4390-85FA-CE1D9264119B}" type="presOf" srcId="{6014A03D-C697-4203-9481-67D2B698CE6C}" destId="{E83958DC-CB2E-44BE-BE9D-7BE762CD4E3B}" srcOrd="0" destOrd="0" presId="urn:microsoft.com/office/officeart/2016/7/layout/LinearBlockProcessNumbered"/>
    <dgm:cxn modelId="{8FCEF527-F795-454C-8034-A246C4E7563B}" type="presParOf" srcId="{7281E5F3-65D2-483E-9985-481C0F7418A1}" destId="{5BD82B89-4124-4410-80F4-3C173B0BE683}" srcOrd="0" destOrd="0" presId="urn:microsoft.com/office/officeart/2016/7/layout/LinearBlockProcessNumbered"/>
    <dgm:cxn modelId="{29E6952D-07FC-48A1-8E17-C627E7F87A51}" type="presParOf" srcId="{5BD82B89-4124-4410-80F4-3C173B0BE683}" destId="{2C887E93-D799-47F6-B8DA-D1A0996CCB90}" srcOrd="0" destOrd="0" presId="urn:microsoft.com/office/officeart/2016/7/layout/LinearBlockProcessNumbered"/>
    <dgm:cxn modelId="{4EA5BE44-8A65-4A49-B4E6-41DA76BC4605}" type="presParOf" srcId="{5BD82B89-4124-4410-80F4-3C173B0BE683}" destId="{F4F8DA78-7C75-4CD5-B1D7-C95A2D134A77}" srcOrd="1" destOrd="0" presId="urn:microsoft.com/office/officeart/2016/7/layout/LinearBlockProcessNumbered"/>
    <dgm:cxn modelId="{11FF26D6-4A8D-4CDC-981A-D659A8395F8E}" type="presParOf" srcId="{5BD82B89-4124-4410-80F4-3C173B0BE683}" destId="{400D4431-2502-4007-9C1B-EA25E552D3C9}" srcOrd="2" destOrd="0" presId="urn:microsoft.com/office/officeart/2016/7/layout/LinearBlockProcessNumbered"/>
    <dgm:cxn modelId="{DEBEECD2-247D-45D3-A656-1EFBAA933B86}" type="presParOf" srcId="{7281E5F3-65D2-483E-9985-481C0F7418A1}" destId="{B69ED324-C6B2-4516-9EE9-BF74F2FEFE86}" srcOrd="1" destOrd="0" presId="urn:microsoft.com/office/officeart/2016/7/layout/LinearBlockProcessNumbered"/>
    <dgm:cxn modelId="{50B343CD-753B-4030-AF81-48AAB9FDE389}" type="presParOf" srcId="{7281E5F3-65D2-483E-9985-481C0F7418A1}" destId="{633F918F-6D01-474B-A393-7AEC96957B36}" srcOrd="2" destOrd="0" presId="urn:microsoft.com/office/officeart/2016/7/layout/LinearBlockProcessNumbered"/>
    <dgm:cxn modelId="{41F11034-DC46-4F00-B528-2378F60BFA6E}" type="presParOf" srcId="{633F918F-6D01-474B-A393-7AEC96957B36}" destId="{4D87E3A4-3061-4A62-A3E3-8C4399E0A121}" srcOrd="0" destOrd="0" presId="urn:microsoft.com/office/officeart/2016/7/layout/LinearBlockProcessNumbered"/>
    <dgm:cxn modelId="{83852F46-1ADD-44CD-9812-3F163E80BEC6}" type="presParOf" srcId="{633F918F-6D01-474B-A393-7AEC96957B36}" destId="{3B91EB97-CCA7-4939-A384-816ED7737F2A}" srcOrd="1" destOrd="0" presId="urn:microsoft.com/office/officeart/2016/7/layout/LinearBlockProcessNumbered"/>
    <dgm:cxn modelId="{90DD1206-CB58-490A-852F-6D6E1B2A6EEC}" type="presParOf" srcId="{633F918F-6D01-474B-A393-7AEC96957B36}" destId="{604D94D7-C979-4474-AEAC-7FBF1240FCFB}" srcOrd="2" destOrd="0" presId="urn:microsoft.com/office/officeart/2016/7/layout/LinearBlockProcessNumbered"/>
    <dgm:cxn modelId="{A8F7DC45-D417-46DE-9A9F-3F69DEB33718}" type="presParOf" srcId="{7281E5F3-65D2-483E-9985-481C0F7418A1}" destId="{15EBF631-8B5E-4D83-94CC-17B9C27F4D86}" srcOrd="3" destOrd="0" presId="urn:microsoft.com/office/officeart/2016/7/layout/LinearBlockProcessNumbered"/>
    <dgm:cxn modelId="{82684DCD-7363-46A6-80BD-025CAF4D20EA}" type="presParOf" srcId="{7281E5F3-65D2-483E-9985-481C0F7418A1}" destId="{5BD418D9-01BE-406D-8499-4FD49361811D}" srcOrd="4" destOrd="0" presId="urn:microsoft.com/office/officeart/2016/7/layout/LinearBlockProcessNumbered"/>
    <dgm:cxn modelId="{4A2F47C1-D23A-4250-8CB9-59A1A577E95A}" type="presParOf" srcId="{5BD418D9-01BE-406D-8499-4FD49361811D}" destId="{B8CADADB-37DE-482C-A424-33EA70A26CF2}" srcOrd="0" destOrd="0" presId="urn:microsoft.com/office/officeart/2016/7/layout/LinearBlockProcessNumbered"/>
    <dgm:cxn modelId="{B2CDB4C6-C02A-422D-A2A4-26630B418F65}" type="presParOf" srcId="{5BD418D9-01BE-406D-8499-4FD49361811D}" destId="{E83958DC-CB2E-44BE-BE9D-7BE762CD4E3B}" srcOrd="1" destOrd="0" presId="urn:microsoft.com/office/officeart/2016/7/layout/LinearBlockProcessNumbered"/>
    <dgm:cxn modelId="{BD8EDC01-BCC9-4F3E-A7AC-0E6DA3D1485E}" type="presParOf" srcId="{5BD418D9-01BE-406D-8499-4FD49361811D}" destId="{73285438-7DA8-4A0C-8A97-8E8671CAB6C8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31B012-5609-4BC0-83F3-5396C976F6C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253BF2-1AC3-48B7-94E8-D6A9039E8057}">
      <dgm:prSet/>
      <dgm:spPr/>
      <dgm:t>
        <a:bodyPr/>
        <a:lstStyle/>
        <a:p>
          <a:r>
            <a:rPr lang="en-US"/>
            <a:t>Validity: truth of findings</a:t>
          </a:r>
        </a:p>
      </dgm:t>
    </dgm:pt>
    <dgm:pt modelId="{EBB07C4C-0CB5-44BB-8D08-E3779B54CEC8}" type="parTrans" cxnId="{12A72E61-C771-4F90-87FB-58F64CBF65E7}">
      <dgm:prSet/>
      <dgm:spPr/>
      <dgm:t>
        <a:bodyPr/>
        <a:lstStyle/>
        <a:p>
          <a:endParaRPr lang="en-US"/>
        </a:p>
      </dgm:t>
    </dgm:pt>
    <dgm:pt modelId="{4AC044AA-49F5-4DAF-9C8B-58ADFD7D2BE3}" type="sibTrans" cxnId="{12A72E61-C771-4F90-87FB-58F64CBF65E7}">
      <dgm:prSet/>
      <dgm:spPr/>
      <dgm:t>
        <a:bodyPr/>
        <a:lstStyle/>
        <a:p>
          <a:endParaRPr lang="en-US"/>
        </a:p>
      </dgm:t>
    </dgm:pt>
    <dgm:pt modelId="{1E8831BE-928C-451B-9EBF-C087DD5DD2D5}">
      <dgm:prSet/>
      <dgm:spPr/>
      <dgm:t>
        <a:bodyPr/>
        <a:lstStyle/>
        <a:p>
          <a:r>
            <a:rPr lang="en-US"/>
            <a:t>Reliability: consistency</a:t>
          </a:r>
        </a:p>
      </dgm:t>
    </dgm:pt>
    <dgm:pt modelId="{2E11F469-4EA8-4FF7-819B-0CE2D2C4C580}" type="parTrans" cxnId="{1DD97538-071F-46F6-922C-F207C25E922F}">
      <dgm:prSet/>
      <dgm:spPr/>
      <dgm:t>
        <a:bodyPr/>
        <a:lstStyle/>
        <a:p>
          <a:endParaRPr lang="en-US"/>
        </a:p>
      </dgm:t>
    </dgm:pt>
    <dgm:pt modelId="{CD1E3C5D-3B8D-4ACE-8DD4-E023F9799989}" type="sibTrans" cxnId="{1DD97538-071F-46F6-922C-F207C25E922F}">
      <dgm:prSet/>
      <dgm:spPr/>
      <dgm:t>
        <a:bodyPr/>
        <a:lstStyle/>
        <a:p>
          <a:endParaRPr lang="en-US"/>
        </a:p>
      </dgm:t>
    </dgm:pt>
    <dgm:pt modelId="{82A7B021-F872-46E3-8990-AEAC5CCD7270}">
      <dgm:prSet/>
      <dgm:spPr/>
      <dgm:t>
        <a:bodyPr/>
        <a:lstStyle/>
        <a:p>
          <a:r>
            <a:rPr lang="en-US"/>
            <a:t>Applicability: generalisation</a:t>
          </a:r>
        </a:p>
      </dgm:t>
    </dgm:pt>
    <dgm:pt modelId="{A5D3CCDA-717E-4AAD-86E5-DD144756CACB}" type="parTrans" cxnId="{FFE25C8A-E1E1-44F4-99D3-6E0BEE280008}">
      <dgm:prSet/>
      <dgm:spPr/>
      <dgm:t>
        <a:bodyPr/>
        <a:lstStyle/>
        <a:p>
          <a:endParaRPr lang="en-US"/>
        </a:p>
      </dgm:t>
    </dgm:pt>
    <dgm:pt modelId="{C648DDD1-B089-47FB-9493-EC751FE2B1C9}" type="sibTrans" cxnId="{FFE25C8A-E1E1-44F4-99D3-6E0BEE280008}">
      <dgm:prSet/>
      <dgm:spPr/>
      <dgm:t>
        <a:bodyPr/>
        <a:lstStyle/>
        <a:p>
          <a:endParaRPr lang="en-US"/>
        </a:p>
      </dgm:t>
    </dgm:pt>
    <dgm:pt modelId="{CB91C30C-CCF8-410B-B14A-3AC7B65E1C36}" type="pres">
      <dgm:prSet presAssocID="{8F31B012-5609-4BC0-83F3-5396C976F6C7}" presName="linear" presStyleCnt="0">
        <dgm:presLayoutVars>
          <dgm:animLvl val="lvl"/>
          <dgm:resizeHandles val="exact"/>
        </dgm:presLayoutVars>
      </dgm:prSet>
      <dgm:spPr/>
    </dgm:pt>
    <dgm:pt modelId="{84E1965E-7877-4DAF-BACB-39D2A53BC88F}" type="pres">
      <dgm:prSet presAssocID="{77253BF2-1AC3-48B7-94E8-D6A9039E80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0EA0DC5-60DF-4560-B66E-D8D0E22B22E6}" type="pres">
      <dgm:prSet presAssocID="{4AC044AA-49F5-4DAF-9C8B-58ADFD7D2BE3}" presName="spacer" presStyleCnt="0"/>
      <dgm:spPr/>
    </dgm:pt>
    <dgm:pt modelId="{72B08478-3AB9-4FA5-B3C3-53A0D3C86EF7}" type="pres">
      <dgm:prSet presAssocID="{1E8831BE-928C-451B-9EBF-C087DD5DD2D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9BE6789-AF02-4219-B600-52FB538F490E}" type="pres">
      <dgm:prSet presAssocID="{CD1E3C5D-3B8D-4ACE-8DD4-E023F9799989}" presName="spacer" presStyleCnt="0"/>
      <dgm:spPr/>
    </dgm:pt>
    <dgm:pt modelId="{8789C9A9-1C1F-4945-8CF8-468918AE019F}" type="pres">
      <dgm:prSet presAssocID="{82A7B021-F872-46E3-8990-AEAC5CCD727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9259818-A347-409F-8028-6693350073C0}" type="presOf" srcId="{1E8831BE-928C-451B-9EBF-C087DD5DD2D5}" destId="{72B08478-3AB9-4FA5-B3C3-53A0D3C86EF7}" srcOrd="0" destOrd="0" presId="urn:microsoft.com/office/officeart/2005/8/layout/vList2"/>
    <dgm:cxn modelId="{1DD97538-071F-46F6-922C-F207C25E922F}" srcId="{8F31B012-5609-4BC0-83F3-5396C976F6C7}" destId="{1E8831BE-928C-451B-9EBF-C087DD5DD2D5}" srcOrd="1" destOrd="0" parTransId="{2E11F469-4EA8-4FF7-819B-0CE2D2C4C580}" sibTransId="{CD1E3C5D-3B8D-4ACE-8DD4-E023F9799989}"/>
    <dgm:cxn modelId="{12A72E61-C771-4F90-87FB-58F64CBF65E7}" srcId="{8F31B012-5609-4BC0-83F3-5396C976F6C7}" destId="{77253BF2-1AC3-48B7-94E8-D6A9039E8057}" srcOrd="0" destOrd="0" parTransId="{EBB07C4C-0CB5-44BB-8D08-E3779B54CEC8}" sibTransId="{4AC044AA-49F5-4DAF-9C8B-58ADFD7D2BE3}"/>
    <dgm:cxn modelId="{6001047A-8A30-4052-8344-C29B9C24F611}" type="presOf" srcId="{77253BF2-1AC3-48B7-94E8-D6A9039E8057}" destId="{84E1965E-7877-4DAF-BACB-39D2A53BC88F}" srcOrd="0" destOrd="0" presId="urn:microsoft.com/office/officeart/2005/8/layout/vList2"/>
    <dgm:cxn modelId="{FFE25C8A-E1E1-44F4-99D3-6E0BEE280008}" srcId="{8F31B012-5609-4BC0-83F3-5396C976F6C7}" destId="{82A7B021-F872-46E3-8990-AEAC5CCD7270}" srcOrd="2" destOrd="0" parTransId="{A5D3CCDA-717E-4AAD-86E5-DD144756CACB}" sibTransId="{C648DDD1-B089-47FB-9493-EC751FE2B1C9}"/>
    <dgm:cxn modelId="{5BB043B6-EE28-4065-B8CC-59D339266AE4}" type="presOf" srcId="{8F31B012-5609-4BC0-83F3-5396C976F6C7}" destId="{CB91C30C-CCF8-410B-B14A-3AC7B65E1C36}" srcOrd="0" destOrd="0" presId="urn:microsoft.com/office/officeart/2005/8/layout/vList2"/>
    <dgm:cxn modelId="{5AD7B6B6-0FE8-4CD4-AD1B-39541F319843}" type="presOf" srcId="{82A7B021-F872-46E3-8990-AEAC5CCD7270}" destId="{8789C9A9-1C1F-4945-8CF8-468918AE019F}" srcOrd="0" destOrd="0" presId="urn:microsoft.com/office/officeart/2005/8/layout/vList2"/>
    <dgm:cxn modelId="{C872057B-8FDC-4926-9271-276D1A27CC67}" type="presParOf" srcId="{CB91C30C-CCF8-410B-B14A-3AC7B65E1C36}" destId="{84E1965E-7877-4DAF-BACB-39D2A53BC88F}" srcOrd="0" destOrd="0" presId="urn:microsoft.com/office/officeart/2005/8/layout/vList2"/>
    <dgm:cxn modelId="{94E70B01-5548-4556-805A-2B0B266959E1}" type="presParOf" srcId="{CB91C30C-CCF8-410B-B14A-3AC7B65E1C36}" destId="{20EA0DC5-60DF-4560-B66E-D8D0E22B22E6}" srcOrd="1" destOrd="0" presId="urn:microsoft.com/office/officeart/2005/8/layout/vList2"/>
    <dgm:cxn modelId="{021C62D8-13BC-4D10-B6D6-B9E2A145CA0F}" type="presParOf" srcId="{CB91C30C-CCF8-410B-B14A-3AC7B65E1C36}" destId="{72B08478-3AB9-4FA5-B3C3-53A0D3C86EF7}" srcOrd="2" destOrd="0" presId="urn:microsoft.com/office/officeart/2005/8/layout/vList2"/>
    <dgm:cxn modelId="{AB5DCC0E-C717-4449-9AF8-B9069120B1C5}" type="presParOf" srcId="{CB91C30C-CCF8-410B-B14A-3AC7B65E1C36}" destId="{39BE6789-AF02-4219-B600-52FB538F490E}" srcOrd="3" destOrd="0" presId="urn:microsoft.com/office/officeart/2005/8/layout/vList2"/>
    <dgm:cxn modelId="{18C10387-CE98-43A2-B6F6-F62991472514}" type="presParOf" srcId="{CB91C30C-CCF8-410B-B14A-3AC7B65E1C36}" destId="{8789C9A9-1C1F-4945-8CF8-468918AE019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87E93-D799-47F6-B8DA-D1A0996CCB90}">
      <dsp:nvSpPr>
        <dsp:cNvPr id="0" name=""/>
        <dsp:cNvSpPr/>
      </dsp:nvSpPr>
      <dsp:spPr>
        <a:xfrm>
          <a:off x="640" y="540467"/>
          <a:ext cx="2593224" cy="311186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153" tIns="0" rIns="25615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Move beyond summary</a:t>
          </a:r>
        </a:p>
      </dsp:txBody>
      <dsp:txXfrm>
        <a:off x="640" y="1785215"/>
        <a:ext cx="2593224" cy="1867121"/>
      </dsp:txXfrm>
    </dsp:sp>
    <dsp:sp modelId="{F4F8DA78-7C75-4CD5-B1D7-C95A2D134A77}">
      <dsp:nvSpPr>
        <dsp:cNvPr id="0" name=""/>
        <dsp:cNvSpPr/>
      </dsp:nvSpPr>
      <dsp:spPr>
        <a:xfrm>
          <a:off x="640" y="540467"/>
          <a:ext cx="2593224" cy="124474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153" tIns="165100" rIns="25615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01</a:t>
          </a:r>
        </a:p>
      </dsp:txBody>
      <dsp:txXfrm>
        <a:off x="640" y="540467"/>
        <a:ext cx="2593224" cy="1244747"/>
      </dsp:txXfrm>
    </dsp:sp>
    <dsp:sp modelId="{4D87E3A4-3061-4A62-A3E3-8C4399E0A121}">
      <dsp:nvSpPr>
        <dsp:cNvPr id="0" name=""/>
        <dsp:cNvSpPr/>
      </dsp:nvSpPr>
      <dsp:spPr>
        <a:xfrm>
          <a:off x="2801323" y="540467"/>
          <a:ext cx="2593224" cy="3111869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153" tIns="0" rIns="25615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Develop theoretical positioning</a:t>
          </a:r>
        </a:p>
      </dsp:txBody>
      <dsp:txXfrm>
        <a:off x="2801323" y="1785215"/>
        <a:ext cx="2593224" cy="1867121"/>
      </dsp:txXfrm>
    </dsp:sp>
    <dsp:sp modelId="{3B91EB97-CCA7-4939-A384-816ED7737F2A}">
      <dsp:nvSpPr>
        <dsp:cNvPr id="0" name=""/>
        <dsp:cNvSpPr/>
      </dsp:nvSpPr>
      <dsp:spPr>
        <a:xfrm>
          <a:off x="2801323" y="540467"/>
          <a:ext cx="2593224" cy="124474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153" tIns="165100" rIns="25615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02</a:t>
          </a:r>
        </a:p>
      </dsp:txBody>
      <dsp:txXfrm>
        <a:off x="2801323" y="540467"/>
        <a:ext cx="2593224" cy="1244747"/>
      </dsp:txXfrm>
    </dsp:sp>
    <dsp:sp modelId="{B8CADADB-37DE-482C-A424-33EA70A26CF2}">
      <dsp:nvSpPr>
        <dsp:cNvPr id="0" name=""/>
        <dsp:cNvSpPr/>
      </dsp:nvSpPr>
      <dsp:spPr>
        <a:xfrm>
          <a:off x="5602005" y="540467"/>
          <a:ext cx="2593224" cy="3111869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153" tIns="0" rIns="25615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Demonstrate original contribution</a:t>
          </a:r>
        </a:p>
      </dsp:txBody>
      <dsp:txXfrm>
        <a:off x="5602005" y="1785215"/>
        <a:ext cx="2593224" cy="1867121"/>
      </dsp:txXfrm>
    </dsp:sp>
    <dsp:sp modelId="{E83958DC-CB2E-44BE-BE9D-7BE762CD4E3B}">
      <dsp:nvSpPr>
        <dsp:cNvPr id="0" name=""/>
        <dsp:cNvSpPr/>
      </dsp:nvSpPr>
      <dsp:spPr>
        <a:xfrm>
          <a:off x="5602005" y="540467"/>
          <a:ext cx="2593224" cy="124474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153" tIns="165100" rIns="25615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03</a:t>
          </a:r>
        </a:p>
      </dsp:txBody>
      <dsp:txXfrm>
        <a:off x="5602005" y="540467"/>
        <a:ext cx="2593224" cy="12447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E1965E-7877-4DAF-BACB-39D2A53BC88F}">
      <dsp:nvSpPr>
        <dsp:cNvPr id="0" name=""/>
        <dsp:cNvSpPr/>
      </dsp:nvSpPr>
      <dsp:spPr>
        <a:xfrm>
          <a:off x="0" y="15870"/>
          <a:ext cx="5175384" cy="1750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Validity: truth of findings</a:t>
          </a:r>
        </a:p>
      </dsp:txBody>
      <dsp:txXfrm>
        <a:off x="85444" y="101314"/>
        <a:ext cx="5004496" cy="1579432"/>
      </dsp:txXfrm>
    </dsp:sp>
    <dsp:sp modelId="{72B08478-3AB9-4FA5-B3C3-53A0D3C86EF7}">
      <dsp:nvSpPr>
        <dsp:cNvPr id="0" name=""/>
        <dsp:cNvSpPr/>
      </dsp:nvSpPr>
      <dsp:spPr>
        <a:xfrm>
          <a:off x="0" y="1892910"/>
          <a:ext cx="5175384" cy="175032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Reliability: consistency</a:t>
          </a:r>
        </a:p>
      </dsp:txBody>
      <dsp:txXfrm>
        <a:off x="85444" y="1978354"/>
        <a:ext cx="5004496" cy="1579432"/>
      </dsp:txXfrm>
    </dsp:sp>
    <dsp:sp modelId="{8789C9A9-1C1F-4945-8CF8-468918AE019F}">
      <dsp:nvSpPr>
        <dsp:cNvPr id="0" name=""/>
        <dsp:cNvSpPr/>
      </dsp:nvSpPr>
      <dsp:spPr>
        <a:xfrm>
          <a:off x="0" y="3769950"/>
          <a:ext cx="5175384" cy="175032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Applicability: generalisation</a:t>
          </a:r>
        </a:p>
      </dsp:txBody>
      <dsp:txXfrm>
        <a:off x="85444" y="3855394"/>
        <a:ext cx="5004496" cy="1579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566CA-1D2B-456D-B74C-0F21DC4FAFC2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12FD6D-7F90-49A9-99F6-78FB82B9B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01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12FD6D-7F90-49A9-99F6-78FB82B9BA1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595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kcl.ac.uk/systematicreview/recording" TargetMode="External"/><Relationship Id="rId2" Type="http://schemas.openxmlformats.org/officeDocument/2006/relationships/hyperlink" Target="https://www.prisma-statement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KeKpVgydlAQ" TargetMode="External"/><Relationship Id="rId4" Type="http://schemas.openxmlformats.org/officeDocument/2006/relationships/hyperlink" Target="https://www.youtube.com/watch?v=g9p0ozaqqK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 sz="3200" b="1">
                <a:solidFill>
                  <a:srgbClr val="003366"/>
                </a:solidFill>
              </a:defRPr>
            </a:pPr>
            <a:r>
              <a:rPr lang="en-GB" sz="4300"/>
              <a:t>From Review to Contribution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1780566"/>
          </a:xfrm>
        </p:spPr>
        <p:txBody>
          <a:bodyPr>
            <a:normAutofit/>
          </a:bodyPr>
          <a:lstStyle/>
          <a:p>
            <a:endParaRPr lang="en-GB" sz="1900" dirty="0"/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lang="en-GB" sz="1900" dirty="0"/>
              <a:t>Advanced DBA Critical Literature Review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lang="en-GB" sz="1900" dirty="0"/>
              <a:t>Focus: synthesis, critique, contribution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0ABD17-F223-F58C-C4FB-1FD6088853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28" r="19679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lang="en-GB" sz="3500">
                <a:solidFill>
                  <a:srgbClr val="FFFFFF"/>
                </a:solidFill>
              </a:rPr>
              <a:t>Doctoral-Level Expectations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9DA2D2-C2CF-5BEA-A2B5-B730F61BD6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64440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40080"/>
            <a:ext cx="3614166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 sz="3200" b="1">
                <a:solidFill>
                  <a:srgbClr val="003366"/>
                </a:solidFill>
              </a:defRPr>
            </a:pPr>
            <a:r>
              <a:rPr lang="en-GB" sz="4000"/>
              <a:t>PRISMA Process (Visual Logic)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372868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02" y="2660904"/>
            <a:ext cx="3614166" cy="3547872"/>
          </a:xfrm>
        </p:spPr>
        <p:txBody>
          <a:bodyPr anchor="t">
            <a:normAutofit/>
          </a:bodyPr>
          <a:lstStyle/>
          <a:p>
            <a:pPr>
              <a:defRPr sz="2000">
                <a:solidFill>
                  <a:srgbClr val="404040"/>
                </a:solidFill>
              </a:defRPr>
            </a:pPr>
            <a:r>
              <a:rPr lang="en-GB" sz="1900"/>
              <a:t>Search → Screen → Eligibility → Inclusion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lang="en-GB" sz="1900"/>
              <a:t>Ensure transparency and rigour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E175E6-6A4B-4F58-10DB-5D81FC788F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286" y="1499170"/>
            <a:ext cx="4094226" cy="385966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EE294A6-AFF8-DA2E-43E7-E20830D48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382" y="55418"/>
            <a:ext cx="66385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954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15E59-DC48-3065-05B3-F11650EE9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084"/>
            <a:ext cx="9144000" cy="606511"/>
          </a:xfrm>
        </p:spPr>
        <p:txBody>
          <a:bodyPr>
            <a:normAutofit fontScale="90000"/>
          </a:bodyPr>
          <a:lstStyle/>
          <a:p>
            <a:r>
              <a:rPr lang="en-GB" dirty="0"/>
              <a:t>PRISMA Process – some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638D1-E0B6-1B01-F489-5A0324215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707968"/>
            <a:ext cx="9143999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PRISMA (Preferred Reporting Items for Systematic reviews and Meta-Analyses):</a:t>
            </a:r>
          </a:p>
          <a:p>
            <a:r>
              <a:rPr lang="en-GB" dirty="0">
                <a:hlinkClick r:id="rId2"/>
              </a:rPr>
              <a:t>https://www.prisma-statement.org/</a:t>
            </a:r>
            <a:r>
              <a:rPr lang="en-GB" dirty="0"/>
              <a:t> </a:t>
            </a:r>
          </a:p>
          <a:p>
            <a:r>
              <a:rPr lang="en-GB" dirty="0">
                <a:hlinkClick r:id="rId3"/>
              </a:rPr>
              <a:t>https://libguides.kcl.ac.uk/systematicreview/recording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Filling out the PRISMA Flow chart </a:t>
            </a:r>
            <a:r>
              <a:rPr lang="en-GB" dirty="0">
                <a:hlinkClick r:id="rId4"/>
              </a:rPr>
              <a:t>https://www.youtube.com/watch?v=g9p0ozaqqKY</a:t>
            </a:r>
            <a:r>
              <a:rPr lang="en-GB" dirty="0"/>
              <a:t>  </a:t>
            </a:r>
          </a:p>
          <a:p>
            <a:r>
              <a:rPr lang="en-GB" u="sng" dirty="0">
                <a:hlinkClick r:id="rId5"/>
              </a:rPr>
              <a:t>PRISMA Literature Review (Flow Chart &amp; Example)</a:t>
            </a:r>
          </a:p>
          <a:p>
            <a:pPr lvl="1"/>
            <a:r>
              <a:rPr lang="en-GB" dirty="0"/>
              <a:t>https://www.youtube.com/watch?v=KeKpVgydlAQ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814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lang="en-GB" sz="3600"/>
              <a:t>Critical Appraisal Framework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8DDE62-8136-1A13-D051-DFC5394564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330125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3076"/>
            <a:ext cx="8229600" cy="595427"/>
          </a:xfrm>
        </p:spPr>
        <p:txBody>
          <a:bodyPr/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dirty="0"/>
              <a:t>Conceptual Framework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73" y="635924"/>
            <a:ext cx="8229600" cy="4525963"/>
          </a:xfrm>
        </p:spPr>
        <p:txBody>
          <a:bodyPr/>
          <a:lstStyle/>
          <a:p>
            <a:endParaRPr dirty="0"/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Digital Marketing → Trust → Loyalty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Mediator: Customer value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Moderator: Consumer </a:t>
            </a:r>
            <a:r>
              <a:rPr dirty="0" err="1"/>
              <a:t>scepticism</a:t>
            </a:r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0ADA11-2630-69C9-8C3E-55F750831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964" y="2350804"/>
            <a:ext cx="7426036" cy="445082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C8140645-FDA9-FE7C-35E1-8B64A0BFC3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3003" y="642018"/>
            <a:ext cx="8578735" cy="543319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5" y="0"/>
            <a:ext cx="8229600" cy="667471"/>
          </a:xfrm>
        </p:spPr>
        <p:txBody>
          <a:bodyPr/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dirty="0" err="1"/>
              <a:t>Problematisation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" y="677169"/>
            <a:ext cx="8229600" cy="4525963"/>
          </a:xfrm>
        </p:spPr>
        <p:txBody>
          <a:bodyPr/>
          <a:lstStyle/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Challenge dominant assumptions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Reframe existing debates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516E899D-3CD2-82F5-5514-6C07AB10C9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99506" y="1530928"/>
            <a:ext cx="9144000" cy="51816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B3BD0B-CA18-956A-60E6-7267EB8234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963420"/>
              </p:ext>
            </p:extLst>
          </p:nvPr>
        </p:nvGraphicFramePr>
        <p:xfrm>
          <a:off x="518160" y="1718497"/>
          <a:ext cx="8229600" cy="219456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1184252737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7622804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Stage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Function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82550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PRISMA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Evidence filtering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142862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Gap Matrix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Gap identification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80879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Problematisation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Critical challenge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1123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Framework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Theory building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98375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Contribution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New knowledge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66939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617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 sz="3200" b="1">
                <a:solidFill>
                  <a:srgbClr val="003366"/>
                </a:solidFill>
              </a:defRPr>
            </a:pPr>
            <a:r>
              <a:rPr lang="en-GB" sz="4000"/>
              <a:t>Synthesis Techniques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pPr>
              <a:defRPr sz="2000">
                <a:solidFill>
                  <a:srgbClr val="404040"/>
                </a:solidFill>
              </a:defRPr>
            </a:pPr>
            <a:r>
              <a:rPr lang="en-GB" sz="1900"/>
              <a:t>Thematic synthesis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lang="en-GB" sz="1900"/>
              <a:t>Conceptual synthesis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lang="en-GB" sz="1900"/>
              <a:t>Comparative synthesis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1A275AB5-FF0C-312B-0888-1FF45EE32C8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90722" y="1764710"/>
            <a:ext cx="5177790" cy="332857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t>DBA 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66018"/>
            <a:ext cx="4197928" cy="4525963"/>
          </a:xfrm>
        </p:spPr>
        <p:txBody>
          <a:bodyPr/>
          <a:lstStyle/>
          <a:p>
            <a:endParaRPr dirty="0"/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AI adoption in SMEs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Gap: lack of governance models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Contribution: strategic framework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D5E1B1-8486-08D3-315F-5B0FF06FDA76}"/>
              </a:ext>
            </a:extLst>
          </p:cNvPr>
          <p:cNvSpPr txBox="1"/>
          <p:nvPr/>
        </p:nvSpPr>
        <p:spPr>
          <a:xfrm>
            <a:off x="4572000" y="1542302"/>
            <a:ext cx="45720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     [ AI Adoption Drivers ]</a:t>
            </a:r>
          </a:p>
          <a:p>
            <a:r>
              <a:rPr lang="en-GB" dirty="0"/>
              <a:t>     (Cost, Efficiency, Competition)</a:t>
            </a:r>
          </a:p>
          <a:p>
            <a:r>
              <a:rPr lang="en-GB" dirty="0"/>
              <a:t>                    ↓</a:t>
            </a:r>
          </a:p>
          <a:p>
            <a:r>
              <a:rPr lang="en-GB" dirty="0"/>
              <a:t>         [ AI Implementation ]</a:t>
            </a:r>
          </a:p>
          <a:p>
            <a:r>
              <a:rPr lang="en-GB" dirty="0"/>
              <a:t>                    ↓</a:t>
            </a:r>
          </a:p>
          <a:p>
            <a:r>
              <a:rPr lang="en-GB" dirty="0"/>
              <a:t>      ┌─────────────────────────┐</a:t>
            </a:r>
          </a:p>
          <a:p>
            <a:r>
              <a:rPr lang="en-GB" dirty="0"/>
              <a:t>      │   Governance Layer                    │</a:t>
            </a:r>
          </a:p>
          <a:p>
            <a:r>
              <a:rPr lang="en-GB" dirty="0"/>
              <a:t>      │------------------------------ ----------│</a:t>
            </a:r>
          </a:p>
          <a:p>
            <a:r>
              <a:rPr lang="en-GB" dirty="0"/>
              <a:t>      │ • Ethical Guidelines                   │</a:t>
            </a:r>
          </a:p>
          <a:p>
            <a:r>
              <a:rPr lang="en-GB" dirty="0"/>
              <a:t>      │ • Risk Management                   │</a:t>
            </a:r>
          </a:p>
          <a:p>
            <a:r>
              <a:rPr lang="en-GB" dirty="0"/>
              <a:t>      │ • Human Oversight                    │</a:t>
            </a:r>
          </a:p>
          <a:p>
            <a:r>
              <a:rPr lang="en-GB" dirty="0"/>
              <a:t>      │ • Data Governance                    │</a:t>
            </a:r>
          </a:p>
          <a:p>
            <a:r>
              <a:rPr lang="en-GB" dirty="0"/>
              <a:t>      └─────────────────────────┘</a:t>
            </a:r>
          </a:p>
          <a:p>
            <a:r>
              <a:rPr lang="en-GB" dirty="0"/>
              <a:t>                    ↓</a:t>
            </a:r>
          </a:p>
          <a:p>
            <a:r>
              <a:rPr lang="en-GB" dirty="0"/>
              <a:t>         [ Organisational Outcomes ]</a:t>
            </a:r>
          </a:p>
          <a:p>
            <a:r>
              <a:rPr lang="en-GB" dirty="0"/>
              <a:t>     (Performance, Trust, Compliance)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1316" y="44334"/>
            <a:ext cx="8229600" cy="731837"/>
          </a:xfrm>
        </p:spPr>
        <p:txBody>
          <a:bodyPr/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dirty="0"/>
              <a:t>DBA 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76171"/>
            <a:ext cx="9144000" cy="4525963"/>
          </a:xfrm>
        </p:spPr>
        <p:txBody>
          <a:bodyPr/>
          <a:lstStyle/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Influencer marketing &amp; trust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Gap: long-term sustainability impact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Contribution: trust-based ROI model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4A3611FD-19CA-6D5D-3059-132C9FC2A4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93964" y="2308168"/>
            <a:ext cx="9144000" cy="5334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91ED-5FB2-CA9C-4E76-621BB0A1DE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8794" y="547870"/>
            <a:ext cx="9080944" cy="5578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902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083"/>
            <a:ext cx="9144000" cy="722889"/>
          </a:xfrm>
        </p:spPr>
        <p:txBody>
          <a:bodyPr/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dirty="0"/>
              <a:t>Common Mistakes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19800"/>
            <a:ext cx="8229600" cy="4525963"/>
          </a:xfrm>
        </p:spPr>
        <p:txBody>
          <a:bodyPr/>
          <a:lstStyle/>
          <a:p>
            <a:endParaRPr dirty="0"/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Descriptive writing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No synthesis</a:t>
            </a:r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Weak contribution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5" y="5542"/>
            <a:ext cx="9058102" cy="573260"/>
          </a:xfrm>
        </p:spPr>
        <p:txBody>
          <a:bodyPr>
            <a:normAutofit fontScale="90000"/>
          </a:bodyPr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dirty="0"/>
              <a:t>From Literature to Contribution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" y="588500"/>
            <a:ext cx="9058102" cy="4525963"/>
          </a:xfrm>
        </p:spPr>
        <p:txBody>
          <a:bodyPr/>
          <a:lstStyle/>
          <a:p>
            <a:pPr>
              <a:defRPr sz="2000">
                <a:solidFill>
                  <a:srgbClr val="404040"/>
                </a:solidFill>
              </a:defRPr>
            </a:pPr>
            <a:endParaRPr lang="en-GB" dirty="0"/>
          </a:p>
          <a:p>
            <a:pPr>
              <a:defRPr sz="2000">
                <a:solidFill>
                  <a:srgbClr val="404040"/>
                </a:solidFill>
              </a:defRPr>
            </a:pPr>
            <a:r>
              <a:rPr dirty="0"/>
              <a:t>Review → Synthesis → Gap → Framework → Contribution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319</Words>
  <Application>Microsoft Office PowerPoint</Application>
  <PresentationFormat>On-screen Show (4:3)</PresentationFormat>
  <Paragraphs>81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Calibri</vt:lpstr>
      <vt:lpstr>Office Theme</vt:lpstr>
      <vt:lpstr>From Review to Contribution</vt:lpstr>
      <vt:lpstr>Doctoral-Level Expectations</vt:lpstr>
      <vt:lpstr>PRISMA Process (Visual Logic)</vt:lpstr>
      <vt:lpstr>PowerPoint Presentation</vt:lpstr>
      <vt:lpstr>PRISMA Process – some resources</vt:lpstr>
      <vt:lpstr>Critical Appraisal Framework</vt:lpstr>
      <vt:lpstr>Conceptual Framework Example</vt:lpstr>
      <vt:lpstr>PowerPoint Presentation</vt:lpstr>
      <vt:lpstr>Problematisation</vt:lpstr>
      <vt:lpstr>PowerPoint Presentation</vt:lpstr>
      <vt:lpstr>Synthesis Techniques</vt:lpstr>
      <vt:lpstr>DBA Example 1</vt:lpstr>
      <vt:lpstr>DBA Example 2</vt:lpstr>
      <vt:lpstr>PowerPoint Presentation</vt:lpstr>
      <vt:lpstr>Common Mistakes</vt:lpstr>
      <vt:lpstr>From Literature to Contribution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Ebad Banissi</dc:creator>
  <cp:keywords/>
  <dc:description>generated using python-pptx</dc:description>
  <cp:lastModifiedBy>Ebad Banissi</cp:lastModifiedBy>
  <cp:revision>2</cp:revision>
  <dcterms:created xsi:type="dcterms:W3CDTF">2013-01-27T09:14:16Z</dcterms:created>
  <dcterms:modified xsi:type="dcterms:W3CDTF">2026-03-18T20:25:48Z</dcterms:modified>
  <cp:category/>
</cp:coreProperties>
</file>