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257" r:id="rId2"/>
    <p:sldId id="301" r:id="rId3"/>
    <p:sldId id="305" r:id="rId4"/>
    <p:sldId id="260" r:id="rId5"/>
    <p:sldId id="307" r:id="rId6"/>
    <p:sldId id="304" r:id="rId7"/>
    <p:sldId id="278" r:id="rId8"/>
    <p:sldId id="284" r:id="rId9"/>
    <p:sldId id="287" r:id="rId10"/>
    <p:sldId id="308" r:id="rId11"/>
    <p:sldId id="258" r:id="rId12"/>
    <p:sldId id="309" r:id="rId13"/>
    <p:sldId id="310" r:id="rId14"/>
    <p:sldId id="311" r:id="rId15"/>
    <p:sldId id="259" r:id="rId16"/>
    <p:sldId id="312" r:id="rId17"/>
    <p:sldId id="313" r:id="rId18"/>
    <p:sldId id="314" r:id="rId19"/>
    <p:sldId id="262" r:id="rId20"/>
    <p:sldId id="316" r:id="rId21"/>
    <p:sldId id="286" r:id="rId22"/>
    <p:sldId id="280" r:id="rId23"/>
    <p:sldId id="288" r:id="rId24"/>
    <p:sldId id="289" r:id="rId25"/>
    <p:sldId id="290" r:id="rId26"/>
    <p:sldId id="291" r:id="rId27"/>
    <p:sldId id="292" r:id="rId28"/>
    <p:sldId id="293" r:id="rId29"/>
    <p:sldId id="294" r:id="rId30"/>
    <p:sldId id="295" r:id="rId31"/>
    <p:sldId id="296" r:id="rId32"/>
    <p:sldId id="297" r:id="rId33"/>
    <p:sldId id="302" r:id="rId34"/>
    <p:sldId id="263" r:id="rId35"/>
    <p:sldId id="264" r:id="rId36"/>
    <p:sldId id="265" r:id="rId37"/>
    <p:sldId id="266" r:id="rId38"/>
    <p:sldId id="267" r:id="rId39"/>
    <p:sldId id="268" r:id="rId40"/>
    <p:sldId id="269" r:id="rId41"/>
    <p:sldId id="270" r:id="rId42"/>
    <p:sldId id="271" r:id="rId43"/>
    <p:sldId id="272" r:id="rId44"/>
    <p:sldId id="273" r:id="rId45"/>
    <p:sldId id="274" r:id="rId46"/>
    <p:sldId id="275" r:id="rId47"/>
    <p:sldId id="299" r:id="rId48"/>
    <p:sldId id="303" r:id="rId49"/>
    <p:sldId id="317"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09" autoAdjust="0"/>
    <p:restoredTop sz="79300" autoAdjust="0"/>
  </p:normalViewPr>
  <p:slideViewPr>
    <p:cSldViewPr snapToGrid="0">
      <p:cViewPr varScale="1">
        <p:scale>
          <a:sx n="71" d="100"/>
          <a:sy n="71" d="100"/>
        </p:scale>
        <p:origin x="348" y="39"/>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yfanwy Davies (IMH)" userId="52247bc3-e5a6-45c4-853d-c8dfd9b976e8" providerId="ADAL" clId="{F9195AC8-1D70-4BB1-A0EF-F3E39884490D}"/>
    <pc:docChg chg="custSel modSld">
      <pc:chgData name="Myfanwy Davies (IMH)" userId="52247bc3-e5a6-45c4-853d-c8dfd9b976e8" providerId="ADAL" clId="{F9195AC8-1D70-4BB1-A0EF-F3E39884490D}" dt="2023-07-27T13:34:06.803" v="103" actId="20577"/>
      <pc:docMkLst>
        <pc:docMk/>
      </pc:docMkLst>
      <pc:sldChg chg="modNotesTx">
        <pc:chgData name="Myfanwy Davies (IMH)" userId="52247bc3-e5a6-45c4-853d-c8dfd9b976e8" providerId="ADAL" clId="{F9195AC8-1D70-4BB1-A0EF-F3E39884490D}" dt="2023-07-27T13:31:03.885" v="98"/>
        <pc:sldMkLst>
          <pc:docMk/>
          <pc:sldMk cId="2868327680" sldId="275"/>
        </pc:sldMkLst>
      </pc:sldChg>
      <pc:sldChg chg="modSp mod">
        <pc:chgData name="Myfanwy Davies (IMH)" userId="52247bc3-e5a6-45c4-853d-c8dfd9b976e8" providerId="ADAL" clId="{F9195AC8-1D70-4BB1-A0EF-F3E39884490D}" dt="2023-07-27T13:34:06.803" v="103" actId="20577"/>
        <pc:sldMkLst>
          <pc:docMk/>
          <pc:sldMk cId="3866845237" sldId="299"/>
        </pc:sldMkLst>
        <pc:spChg chg="mod">
          <ac:chgData name="Myfanwy Davies (IMH)" userId="52247bc3-e5a6-45c4-853d-c8dfd9b976e8" providerId="ADAL" clId="{F9195AC8-1D70-4BB1-A0EF-F3E39884490D}" dt="2023-07-27T13:34:06.803" v="103" actId="20577"/>
          <ac:spMkLst>
            <pc:docMk/>
            <pc:sldMk cId="3866845237" sldId="299"/>
            <ac:spMk id="3" creationId="{0386C08B-8FA6-DFBE-60D6-AC8CEA87FD99}"/>
          </ac:spMkLst>
        </pc:spChg>
      </pc:sldChg>
    </pc:docChg>
  </pc:docChgLst>
</pc:chgInfo>
</file>

<file path=ppt/diagrams/_rels/data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DFDDB7-DA39-41CC-8311-CDA30E63502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4C8A478-59E9-4CC8-8A78-08923B91BF6F}">
      <dgm:prSet/>
      <dgm:spPr/>
      <dgm:t>
        <a:bodyPr/>
        <a:lstStyle/>
        <a:p>
          <a:pPr>
            <a:defRPr cap="all"/>
          </a:pPr>
          <a:r>
            <a:rPr lang="en-US" b="1" i="1" dirty="0"/>
            <a:t>1) It Attracts and Retains Top Talent Within Your </a:t>
          </a:r>
          <a:r>
            <a:rPr lang="en-US" b="1" i="1" dirty="0" err="1"/>
            <a:t>Organisation</a:t>
          </a:r>
          <a:endParaRPr lang="en-US" dirty="0"/>
        </a:p>
      </dgm:t>
    </dgm:pt>
    <dgm:pt modelId="{F78DBE51-D52E-4BD2-B8A3-214CAC52F7B9}" type="parTrans" cxnId="{13B88B46-ADF1-4081-9CB2-51079EBC342A}">
      <dgm:prSet/>
      <dgm:spPr/>
      <dgm:t>
        <a:bodyPr/>
        <a:lstStyle/>
        <a:p>
          <a:endParaRPr lang="en-US"/>
        </a:p>
      </dgm:t>
    </dgm:pt>
    <dgm:pt modelId="{0A6AFBD6-4C91-4D5D-8300-4E327B6EA4A2}" type="sibTrans" cxnId="{13B88B46-ADF1-4081-9CB2-51079EBC342A}">
      <dgm:prSet/>
      <dgm:spPr/>
      <dgm:t>
        <a:bodyPr/>
        <a:lstStyle/>
        <a:p>
          <a:endParaRPr lang="en-US"/>
        </a:p>
      </dgm:t>
    </dgm:pt>
    <dgm:pt modelId="{758359CA-F8AA-4B1B-83C2-1029657AB97D}">
      <dgm:prSet/>
      <dgm:spPr/>
      <dgm:t>
        <a:bodyPr/>
        <a:lstStyle/>
        <a:p>
          <a:pPr>
            <a:defRPr cap="all"/>
          </a:pPr>
          <a:r>
            <a:rPr lang="en-US" b="1" i="1"/>
            <a:t>2) L&amp;D Improves Employee Engagement and Motivation</a:t>
          </a:r>
          <a:endParaRPr lang="en-US"/>
        </a:p>
      </dgm:t>
    </dgm:pt>
    <dgm:pt modelId="{0D319B8E-E307-4EB8-B638-6CC5FE896E71}" type="parTrans" cxnId="{E81FC4DB-069A-4032-8F2A-B664C4847D39}">
      <dgm:prSet/>
      <dgm:spPr/>
      <dgm:t>
        <a:bodyPr/>
        <a:lstStyle/>
        <a:p>
          <a:endParaRPr lang="en-US"/>
        </a:p>
      </dgm:t>
    </dgm:pt>
    <dgm:pt modelId="{D4B7F979-95C2-4B2F-8F62-BFDE95333704}" type="sibTrans" cxnId="{E81FC4DB-069A-4032-8F2A-B664C4847D39}">
      <dgm:prSet/>
      <dgm:spPr/>
      <dgm:t>
        <a:bodyPr/>
        <a:lstStyle/>
        <a:p>
          <a:endParaRPr lang="en-US"/>
        </a:p>
      </dgm:t>
    </dgm:pt>
    <dgm:pt modelId="{EBC1A1DA-287F-4298-AB06-7BE98DB1CFAF}">
      <dgm:prSet/>
      <dgm:spPr/>
      <dgm:t>
        <a:bodyPr/>
        <a:lstStyle/>
        <a:p>
          <a:pPr>
            <a:defRPr cap="all"/>
          </a:pPr>
          <a:r>
            <a:rPr lang="en-US" b="1" i="1"/>
            <a:t>3) It Helps Develop and Nurture Future Leaders</a:t>
          </a:r>
          <a:endParaRPr lang="en-US"/>
        </a:p>
      </dgm:t>
    </dgm:pt>
    <dgm:pt modelId="{E63A9985-1EBE-49D7-98C0-6121171C611A}" type="parTrans" cxnId="{05414EFE-9ECD-4CCE-8A81-B5A426C8DABC}">
      <dgm:prSet/>
      <dgm:spPr/>
      <dgm:t>
        <a:bodyPr/>
        <a:lstStyle/>
        <a:p>
          <a:endParaRPr lang="en-US"/>
        </a:p>
      </dgm:t>
    </dgm:pt>
    <dgm:pt modelId="{B24CAE8B-C88D-4FFE-B4CA-66B9081FC6C3}" type="sibTrans" cxnId="{05414EFE-9ECD-4CCE-8A81-B5A426C8DABC}">
      <dgm:prSet/>
      <dgm:spPr/>
      <dgm:t>
        <a:bodyPr/>
        <a:lstStyle/>
        <a:p>
          <a:endParaRPr lang="en-US"/>
        </a:p>
      </dgm:t>
    </dgm:pt>
    <dgm:pt modelId="{A61CB1A4-447B-45EB-8784-BACDB5037EB4}">
      <dgm:prSet/>
      <dgm:spPr/>
      <dgm:t>
        <a:bodyPr/>
        <a:lstStyle/>
        <a:p>
          <a:pPr>
            <a:defRPr cap="all"/>
          </a:pPr>
          <a:r>
            <a:rPr lang="en-US" b="1" i="1"/>
            <a:t>4) It Improves Employee Performance and Productivity</a:t>
          </a:r>
          <a:endParaRPr lang="en-US"/>
        </a:p>
      </dgm:t>
    </dgm:pt>
    <dgm:pt modelId="{9AA3DD68-D025-4E2E-AF90-66A69953C70B}" type="parTrans" cxnId="{9AE276D7-3C76-46A8-A532-C016FE0E5794}">
      <dgm:prSet/>
      <dgm:spPr/>
      <dgm:t>
        <a:bodyPr/>
        <a:lstStyle/>
        <a:p>
          <a:endParaRPr lang="en-US"/>
        </a:p>
      </dgm:t>
    </dgm:pt>
    <dgm:pt modelId="{BCDE4054-EBC6-4CE7-9BDF-49266B2E79A5}" type="sibTrans" cxnId="{9AE276D7-3C76-46A8-A532-C016FE0E5794}">
      <dgm:prSet/>
      <dgm:spPr/>
      <dgm:t>
        <a:bodyPr/>
        <a:lstStyle/>
        <a:p>
          <a:endParaRPr lang="en-US"/>
        </a:p>
      </dgm:t>
    </dgm:pt>
    <dgm:pt modelId="{55837826-0BFE-42BC-9752-3DD468A79A35}">
      <dgm:prSet/>
      <dgm:spPr/>
      <dgm:t>
        <a:bodyPr/>
        <a:lstStyle/>
        <a:p>
          <a:pPr>
            <a:defRPr cap="all"/>
          </a:pPr>
          <a:r>
            <a:rPr lang="en-US" b="1" i="1"/>
            <a:t>5. L&amp;D Is Now the Standard and Helps Give You a Competitive Advantage</a:t>
          </a:r>
          <a:endParaRPr lang="en-US"/>
        </a:p>
      </dgm:t>
    </dgm:pt>
    <dgm:pt modelId="{8AB02DD6-53B6-42D8-86F6-E73A4C52419C}" type="parTrans" cxnId="{2F7F136A-BD6C-44A9-A525-5C8FE31499AE}">
      <dgm:prSet/>
      <dgm:spPr/>
      <dgm:t>
        <a:bodyPr/>
        <a:lstStyle/>
        <a:p>
          <a:endParaRPr lang="en-US"/>
        </a:p>
      </dgm:t>
    </dgm:pt>
    <dgm:pt modelId="{4EC53E26-A225-4C91-8D02-DCE817C81CD6}" type="sibTrans" cxnId="{2F7F136A-BD6C-44A9-A525-5C8FE31499AE}">
      <dgm:prSet/>
      <dgm:spPr/>
      <dgm:t>
        <a:bodyPr/>
        <a:lstStyle/>
        <a:p>
          <a:endParaRPr lang="en-US"/>
        </a:p>
      </dgm:t>
    </dgm:pt>
    <dgm:pt modelId="{4FBDC34F-B7C0-453F-89B7-27E73FB5E718}" type="pres">
      <dgm:prSet presAssocID="{11DFDDB7-DA39-41CC-8311-CDA30E63502C}" presName="vert0" presStyleCnt="0">
        <dgm:presLayoutVars>
          <dgm:dir/>
          <dgm:animOne val="branch"/>
          <dgm:animLvl val="lvl"/>
        </dgm:presLayoutVars>
      </dgm:prSet>
      <dgm:spPr/>
    </dgm:pt>
    <dgm:pt modelId="{B336DAB3-F36E-4A30-903D-3AD6A564B8A1}" type="pres">
      <dgm:prSet presAssocID="{34C8A478-59E9-4CC8-8A78-08923B91BF6F}" presName="thickLine" presStyleLbl="alignNode1" presStyleIdx="0" presStyleCnt="5"/>
      <dgm:spPr/>
    </dgm:pt>
    <dgm:pt modelId="{59C3BB64-7169-4759-9615-A65349EB2A7E}" type="pres">
      <dgm:prSet presAssocID="{34C8A478-59E9-4CC8-8A78-08923B91BF6F}" presName="horz1" presStyleCnt="0"/>
      <dgm:spPr/>
    </dgm:pt>
    <dgm:pt modelId="{B22D69B9-23A8-44B2-B7AB-F55719F66B51}" type="pres">
      <dgm:prSet presAssocID="{34C8A478-59E9-4CC8-8A78-08923B91BF6F}" presName="tx1" presStyleLbl="revTx" presStyleIdx="0" presStyleCnt="5"/>
      <dgm:spPr/>
    </dgm:pt>
    <dgm:pt modelId="{107B85AF-6A9D-4ABB-BE10-04E55B561D8B}" type="pres">
      <dgm:prSet presAssocID="{34C8A478-59E9-4CC8-8A78-08923B91BF6F}" presName="vert1" presStyleCnt="0"/>
      <dgm:spPr/>
    </dgm:pt>
    <dgm:pt modelId="{93258E9D-A019-469A-81D3-F9812BC21B1B}" type="pres">
      <dgm:prSet presAssocID="{758359CA-F8AA-4B1B-83C2-1029657AB97D}" presName="thickLine" presStyleLbl="alignNode1" presStyleIdx="1" presStyleCnt="5"/>
      <dgm:spPr/>
    </dgm:pt>
    <dgm:pt modelId="{C5D8D1AC-CC24-41CB-809D-9EABB2FE9071}" type="pres">
      <dgm:prSet presAssocID="{758359CA-F8AA-4B1B-83C2-1029657AB97D}" presName="horz1" presStyleCnt="0"/>
      <dgm:spPr/>
    </dgm:pt>
    <dgm:pt modelId="{872A0366-4407-43C8-B77B-864389D3EC31}" type="pres">
      <dgm:prSet presAssocID="{758359CA-F8AA-4B1B-83C2-1029657AB97D}" presName="tx1" presStyleLbl="revTx" presStyleIdx="1" presStyleCnt="5"/>
      <dgm:spPr/>
    </dgm:pt>
    <dgm:pt modelId="{D6F7B183-360C-4C05-801C-512DD920746B}" type="pres">
      <dgm:prSet presAssocID="{758359CA-F8AA-4B1B-83C2-1029657AB97D}" presName="vert1" presStyleCnt="0"/>
      <dgm:spPr/>
    </dgm:pt>
    <dgm:pt modelId="{8FBAFE57-ADA5-4C4C-821F-A987B1CFA989}" type="pres">
      <dgm:prSet presAssocID="{EBC1A1DA-287F-4298-AB06-7BE98DB1CFAF}" presName="thickLine" presStyleLbl="alignNode1" presStyleIdx="2" presStyleCnt="5"/>
      <dgm:spPr/>
    </dgm:pt>
    <dgm:pt modelId="{98185ECD-168D-4C4C-BAF5-5C31151D6C93}" type="pres">
      <dgm:prSet presAssocID="{EBC1A1DA-287F-4298-AB06-7BE98DB1CFAF}" presName="horz1" presStyleCnt="0"/>
      <dgm:spPr/>
    </dgm:pt>
    <dgm:pt modelId="{E6C2CDEC-9BC8-437F-B35F-22236B606095}" type="pres">
      <dgm:prSet presAssocID="{EBC1A1DA-287F-4298-AB06-7BE98DB1CFAF}" presName="tx1" presStyleLbl="revTx" presStyleIdx="2" presStyleCnt="5"/>
      <dgm:spPr/>
    </dgm:pt>
    <dgm:pt modelId="{B1085ACA-E579-4CD1-9975-B37BC68CC7BA}" type="pres">
      <dgm:prSet presAssocID="{EBC1A1DA-287F-4298-AB06-7BE98DB1CFAF}" presName="vert1" presStyleCnt="0"/>
      <dgm:spPr/>
    </dgm:pt>
    <dgm:pt modelId="{FEF35DD8-4A7D-41D2-A26B-3FDA08505C1A}" type="pres">
      <dgm:prSet presAssocID="{A61CB1A4-447B-45EB-8784-BACDB5037EB4}" presName="thickLine" presStyleLbl="alignNode1" presStyleIdx="3" presStyleCnt="5"/>
      <dgm:spPr/>
    </dgm:pt>
    <dgm:pt modelId="{740A9616-52A5-4391-80A8-0A108394E3D1}" type="pres">
      <dgm:prSet presAssocID="{A61CB1A4-447B-45EB-8784-BACDB5037EB4}" presName="horz1" presStyleCnt="0"/>
      <dgm:spPr/>
    </dgm:pt>
    <dgm:pt modelId="{3128B91D-F1A4-4F6C-AD83-C9AE0B1B93BC}" type="pres">
      <dgm:prSet presAssocID="{A61CB1A4-447B-45EB-8784-BACDB5037EB4}" presName="tx1" presStyleLbl="revTx" presStyleIdx="3" presStyleCnt="5"/>
      <dgm:spPr/>
    </dgm:pt>
    <dgm:pt modelId="{5F0A3C13-B848-4900-A36B-3B3C826188D3}" type="pres">
      <dgm:prSet presAssocID="{A61CB1A4-447B-45EB-8784-BACDB5037EB4}" presName="vert1" presStyleCnt="0"/>
      <dgm:spPr/>
    </dgm:pt>
    <dgm:pt modelId="{A2840C5B-1525-43E4-AE5B-8AAE8AA8E734}" type="pres">
      <dgm:prSet presAssocID="{55837826-0BFE-42BC-9752-3DD468A79A35}" presName="thickLine" presStyleLbl="alignNode1" presStyleIdx="4" presStyleCnt="5"/>
      <dgm:spPr/>
    </dgm:pt>
    <dgm:pt modelId="{934032D6-5210-414C-9407-87E1E82749D4}" type="pres">
      <dgm:prSet presAssocID="{55837826-0BFE-42BC-9752-3DD468A79A35}" presName="horz1" presStyleCnt="0"/>
      <dgm:spPr/>
    </dgm:pt>
    <dgm:pt modelId="{5F157333-2618-48EE-845E-5C3CDCA2D2BC}" type="pres">
      <dgm:prSet presAssocID="{55837826-0BFE-42BC-9752-3DD468A79A35}" presName="tx1" presStyleLbl="revTx" presStyleIdx="4" presStyleCnt="5"/>
      <dgm:spPr/>
    </dgm:pt>
    <dgm:pt modelId="{836001F8-3B53-4113-B28A-6DDBAD08B3B0}" type="pres">
      <dgm:prSet presAssocID="{55837826-0BFE-42BC-9752-3DD468A79A35}" presName="vert1" presStyleCnt="0"/>
      <dgm:spPr/>
    </dgm:pt>
  </dgm:ptLst>
  <dgm:cxnLst>
    <dgm:cxn modelId="{C687A633-D992-4736-8DAE-EF7EA5A0D395}" type="presOf" srcId="{34C8A478-59E9-4CC8-8A78-08923B91BF6F}" destId="{B22D69B9-23A8-44B2-B7AB-F55719F66B51}" srcOrd="0" destOrd="0" presId="urn:microsoft.com/office/officeart/2008/layout/LinedList"/>
    <dgm:cxn modelId="{2545B363-3BBF-463C-A3E5-5660E24368B6}" type="presOf" srcId="{11DFDDB7-DA39-41CC-8311-CDA30E63502C}" destId="{4FBDC34F-B7C0-453F-89B7-27E73FB5E718}" srcOrd="0" destOrd="0" presId="urn:microsoft.com/office/officeart/2008/layout/LinedList"/>
    <dgm:cxn modelId="{13B88B46-ADF1-4081-9CB2-51079EBC342A}" srcId="{11DFDDB7-DA39-41CC-8311-CDA30E63502C}" destId="{34C8A478-59E9-4CC8-8A78-08923B91BF6F}" srcOrd="0" destOrd="0" parTransId="{F78DBE51-D52E-4BD2-B8A3-214CAC52F7B9}" sibTransId="{0A6AFBD6-4C91-4D5D-8300-4E327B6EA4A2}"/>
    <dgm:cxn modelId="{9EC6C069-D6EA-40E0-8452-5E93DC7B65A6}" type="presOf" srcId="{A61CB1A4-447B-45EB-8784-BACDB5037EB4}" destId="{3128B91D-F1A4-4F6C-AD83-C9AE0B1B93BC}" srcOrd="0" destOrd="0" presId="urn:microsoft.com/office/officeart/2008/layout/LinedList"/>
    <dgm:cxn modelId="{2F7F136A-BD6C-44A9-A525-5C8FE31499AE}" srcId="{11DFDDB7-DA39-41CC-8311-CDA30E63502C}" destId="{55837826-0BFE-42BC-9752-3DD468A79A35}" srcOrd="4" destOrd="0" parTransId="{8AB02DD6-53B6-42D8-86F6-E73A4C52419C}" sibTransId="{4EC53E26-A225-4C91-8D02-DCE817C81CD6}"/>
    <dgm:cxn modelId="{2CB3E652-3924-43D7-A8A3-183CE1A578A4}" type="presOf" srcId="{EBC1A1DA-287F-4298-AB06-7BE98DB1CFAF}" destId="{E6C2CDEC-9BC8-437F-B35F-22236B606095}" srcOrd="0" destOrd="0" presId="urn:microsoft.com/office/officeart/2008/layout/LinedList"/>
    <dgm:cxn modelId="{86DB1973-0A79-4259-B0B8-23B1378CC2E2}" type="presOf" srcId="{758359CA-F8AA-4B1B-83C2-1029657AB97D}" destId="{872A0366-4407-43C8-B77B-864389D3EC31}" srcOrd="0" destOrd="0" presId="urn:microsoft.com/office/officeart/2008/layout/LinedList"/>
    <dgm:cxn modelId="{9AE276D7-3C76-46A8-A532-C016FE0E5794}" srcId="{11DFDDB7-DA39-41CC-8311-CDA30E63502C}" destId="{A61CB1A4-447B-45EB-8784-BACDB5037EB4}" srcOrd="3" destOrd="0" parTransId="{9AA3DD68-D025-4E2E-AF90-66A69953C70B}" sibTransId="{BCDE4054-EBC6-4CE7-9BDF-49266B2E79A5}"/>
    <dgm:cxn modelId="{E81FC4DB-069A-4032-8F2A-B664C4847D39}" srcId="{11DFDDB7-DA39-41CC-8311-CDA30E63502C}" destId="{758359CA-F8AA-4B1B-83C2-1029657AB97D}" srcOrd="1" destOrd="0" parTransId="{0D319B8E-E307-4EB8-B638-6CC5FE896E71}" sibTransId="{D4B7F979-95C2-4B2F-8F62-BFDE95333704}"/>
    <dgm:cxn modelId="{7E464EE0-F9A5-4BAD-A29C-0DEA7CA85F96}" type="presOf" srcId="{55837826-0BFE-42BC-9752-3DD468A79A35}" destId="{5F157333-2618-48EE-845E-5C3CDCA2D2BC}" srcOrd="0" destOrd="0" presId="urn:microsoft.com/office/officeart/2008/layout/LinedList"/>
    <dgm:cxn modelId="{05414EFE-9ECD-4CCE-8A81-B5A426C8DABC}" srcId="{11DFDDB7-DA39-41CC-8311-CDA30E63502C}" destId="{EBC1A1DA-287F-4298-AB06-7BE98DB1CFAF}" srcOrd="2" destOrd="0" parTransId="{E63A9985-1EBE-49D7-98C0-6121171C611A}" sibTransId="{B24CAE8B-C88D-4FFE-B4CA-66B9081FC6C3}"/>
    <dgm:cxn modelId="{C1AF9E9A-5945-41F1-8F3C-4B2598DC44BE}" type="presParOf" srcId="{4FBDC34F-B7C0-453F-89B7-27E73FB5E718}" destId="{B336DAB3-F36E-4A30-903D-3AD6A564B8A1}" srcOrd="0" destOrd="0" presId="urn:microsoft.com/office/officeart/2008/layout/LinedList"/>
    <dgm:cxn modelId="{B51A5844-4E50-4D24-8B39-0FD5B8CE7E14}" type="presParOf" srcId="{4FBDC34F-B7C0-453F-89B7-27E73FB5E718}" destId="{59C3BB64-7169-4759-9615-A65349EB2A7E}" srcOrd="1" destOrd="0" presId="urn:microsoft.com/office/officeart/2008/layout/LinedList"/>
    <dgm:cxn modelId="{3077908A-DDC3-4E58-85B4-072B77489DD8}" type="presParOf" srcId="{59C3BB64-7169-4759-9615-A65349EB2A7E}" destId="{B22D69B9-23A8-44B2-B7AB-F55719F66B51}" srcOrd="0" destOrd="0" presId="urn:microsoft.com/office/officeart/2008/layout/LinedList"/>
    <dgm:cxn modelId="{4FE48B64-E265-40D4-83D1-0FC78EA12FAA}" type="presParOf" srcId="{59C3BB64-7169-4759-9615-A65349EB2A7E}" destId="{107B85AF-6A9D-4ABB-BE10-04E55B561D8B}" srcOrd="1" destOrd="0" presId="urn:microsoft.com/office/officeart/2008/layout/LinedList"/>
    <dgm:cxn modelId="{F8DE7846-9E74-41CA-8008-BAC945A79DB3}" type="presParOf" srcId="{4FBDC34F-B7C0-453F-89B7-27E73FB5E718}" destId="{93258E9D-A019-469A-81D3-F9812BC21B1B}" srcOrd="2" destOrd="0" presId="urn:microsoft.com/office/officeart/2008/layout/LinedList"/>
    <dgm:cxn modelId="{F16130E3-5EC3-4F96-A6BC-096B85E99D9A}" type="presParOf" srcId="{4FBDC34F-B7C0-453F-89B7-27E73FB5E718}" destId="{C5D8D1AC-CC24-41CB-809D-9EABB2FE9071}" srcOrd="3" destOrd="0" presId="urn:microsoft.com/office/officeart/2008/layout/LinedList"/>
    <dgm:cxn modelId="{8A45F331-4FED-4B52-943B-8EB8C2718190}" type="presParOf" srcId="{C5D8D1AC-CC24-41CB-809D-9EABB2FE9071}" destId="{872A0366-4407-43C8-B77B-864389D3EC31}" srcOrd="0" destOrd="0" presId="urn:microsoft.com/office/officeart/2008/layout/LinedList"/>
    <dgm:cxn modelId="{51C41E6C-A50F-4487-B8A7-CA7F11CFED58}" type="presParOf" srcId="{C5D8D1AC-CC24-41CB-809D-9EABB2FE9071}" destId="{D6F7B183-360C-4C05-801C-512DD920746B}" srcOrd="1" destOrd="0" presId="urn:microsoft.com/office/officeart/2008/layout/LinedList"/>
    <dgm:cxn modelId="{27F5095B-3D25-46B0-B6BD-62029DCBE355}" type="presParOf" srcId="{4FBDC34F-B7C0-453F-89B7-27E73FB5E718}" destId="{8FBAFE57-ADA5-4C4C-821F-A987B1CFA989}" srcOrd="4" destOrd="0" presId="urn:microsoft.com/office/officeart/2008/layout/LinedList"/>
    <dgm:cxn modelId="{9AF7257E-85BD-4B0E-A531-36C5232E58A9}" type="presParOf" srcId="{4FBDC34F-B7C0-453F-89B7-27E73FB5E718}" destId="{98185ECD-168D-4C4C-BAF5-5C31151D6C93}" srcOrd="5" destOrd="0" presId="urn:microsoft.com/office/officeart/2008/layout/LinedList"/>
    <dgm:cxn modelId="{EFAFEA0E-D375-4B0F-B2C8-859282425A2E}" type="presParOf" srcId="{98185ECD-168D-4C4C-BAF5-5C31151D6C93}" destId="{E6C2CDEC-9BC8-437F-B35F-22236B606095}" srcOrd="0" destOrd="0" presId="urn:microsoft.com/office/officeart/2008/layout/LinedList"/>
    <dgm:cxn modelId="{8BF85734-1F92-49DB-935D-09B4094DF294}" type="presParOf" srcId="{98185ECD-168D-4C4C-BAF5-5C31151D6C93}" destId="{B1085ACA-E579-4CD1-9975-B37BC68CC7BA}" srcOrd="1" destOrd="0" presId="urn:microsoft.com/office/officeart/2008/layout/LinedList"/>
    <dgm:cxn modelId="{99A872FC-CD1A-4CDC-8872-B60DBE844E01}" type="presParOf" srcId="{4FBDC34F-B7C0-453F-89B7-27E73FB5E718}" destId="{FEF35DD8-4A7D-41D2-A26B-3FDA08505C1A}" srcOrd="6" destOrd="0" presId="urn:microsoft.com/office/officeart/2008/layout/LinedList"/>
    <dgm:cxn modelId="{CDA0E1A0-F071-4766-9B41-D0E4CB40A508}" type="presParOf" srcId="{4FBDC34F-B7C0-453F-89B7-27E73FB5E718}" destId="{740A9616-52A5-4391-80A8-0A108394E3D1}" srcOrd="7" destOrd="0" presId="urn:microsoft.com/office/officeart/2008/layout/LinedList"/>
    <dgm:cxn modelId="{DB93F4A7-0AB3-4DF1-91EC-7191B67D1EE6}" type="presParOf" srcId="{740A9616-52A5-4391-80A8-0A108394E3D1}" destId="{3128B91D-F1A4-4F6C-AD83-C9AE0B1B93BC}" srcOrd="0" destOrd="0" presId="urn:microsoft.com/office/officeart/2008/layout/LinedList"/>
    <dgm:cxn modelId="{AE67ECA3-5531-4E2C-98F2-6883830D0520}" type="presParOf" srcId="{740A9616-52A5-4391-80A8-0A108394E3D1}" destId="{5F0A3C13-B848-4900-A36B-3B3C826188D3}" srcOrd="1" destOrd="0" presId="urn:microsoft.com/office/officeart/2008/layout/LinedList"/>
    <dgm:cxn modelId="{940E2B73-4FC0-450F-9B51-911B2BC0A750}" type="presParOf" srcId="{4FBDC34F-B7C0-453F-89B7-27E73FB5E718}" destId="{A2840C5B-1525-43E4-AE5B-8AAE8AA8E734}" srcOrd="8" destOrd="0" presId="urn:microsoft.com/office/officeart/2008/layout/LinedList"/>
    <dgm:cxn modelId="{7819EEF7-BBD4-41C3-9D43-FCC09698AD75}" type="presParOf" srcId="{4FBDC34F-B7C0-453F-89B7-27E73FB5E718}" destId="{934032D6-5210-414C-9407-87E1E82749D4}" srcOrd="9" destOrd="0" presId="urn:microsoft.com/office/officeart/2008/layout/LinedList"/>
    <dgm:cxn modelId="{147A6E10-A3E9-4CCD-AF99-E9AA4BF3D17E}" type="presParOf" srcId="{934032D6-5210-414C-9407-87E1E82749D4}" destId="{5F157333-2618-48EE-845E-5C3CDCA2D2BC}" srcOrd="0" destOrd="0" presId="urn:microsoft.com/office/officeart/2008/layout/LinedList"/>
    <dgm:cxn modelId="{9668A701-7B71-4B08-81E3-FA4257851474}" type="presParOf" srcId="{934032D6-5210-414C-9407-87E1E82749D4}" destId="{836001F8-3B53-4113-B28A-6DDBAD08B3B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403069-448C-4BAF-B874-644415EADF62}"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50C9EB55-BCEB-4B80-B6EB-A92312D24803}">
      <dgm:prSet/>
      <dgm:spPr/>
      <dgm:t>
        <a:bodyPr/>
        <a:lstStyle/>
        <a:p>
          <a:r>
            <a:rPr lang="en-US" b="0" dirty="0"/>
            <a:t>The LNA/TNA process needs to flow from business strategy. Its aim is to produce a plan to make sure </a:t>
          </a:r>
          <a:r>
            <a:rPr lang="en-GB" b="0" dirty="0"/>
            <a:t>there is sufficient capability to sustain current and future business performance</a:t>
          </a:r>
          <a:r>
            <a:rPr lang="en-GB" b="1" dirty="0"/>
            <a:t>. </a:t>
          </a:r>
          <a:endParaRPr lang="en-US" dirty="0"/>
        </a:p>
      </dgm:t>
    </dgm:pt>
    <dgm:pt modelId="{46ED3759-CD6C-4DB1-8869-BA70B5C2B32E}" type="parTrans" cxnId="{614946BB-9F15-4032-9A3E-F5D818C1C126}">
      <dgm:prSet/>
      <dgm:spPr/>
      <dgm:t>
        <a:bodyPr/>
        <a:lstStyle/>
        <a:p>
          <a:endParaRPr lang="en-US"/>
        </a:p>
      </dgm:t>
    </dgm:pt>
    <dgm:pt modelId="{C15ADC1B-7E75-4618-8AC5-78438DD94C76}" type="sibTrans" cxnId="{614946BB-9F15-4032-9A3E-F5D818C1C126}">
      <dgm:prSet/>
      <dgm:spPr/>
      <dgm:t>
        <a:bodyPr/>
        <a:lstStyle/>
        <a:p>
          <a:endParaRPr lang="en-US"/>
        </a:p>
      </dgm:t>
    </dgm:pt>
    <dgm:pt modelId="{3582F85F-B341-4C10-906F-93A721BC7B77}" type="pres">
      <dgm:prSet presAssocID="{3B403069-448C-4BAF-B874-644415EADF62}" presName="vert0" presStyleCnt="0">
        <dgm:presLayoutVars>
          <dgm:dir/>
          <dgm:animOne val="branch"/>
          <dgm:animLvl val="lvl"/>
        </dgm:presLayoutVars>
      </dgm:prSet>
      <dgm:spPr/>
    </dgm:pt>
    <dgm:pt modelId="{FDA96131-E1CC-4721-83D3-24C3180C55B2}" type="pres">
      <dgm:prSet presAssocID="{50C9EB55-BCEB-4B80-B6EB-A92312D24803}" presName="thickLine" presStyleLbl="alignNode1" presStyleIdx="0" presStyleCnt="1"/>
      <dgm:spPr/>
    </dgm:pt>
    <dgm:pt modelId="{EFCD32EB-82FC-4775-9DF9-C334F1E18C60}" type="pres">
      <dgm:prSet presAssocID="{50C9EB55-BCEB-4B80-B6EB-A92312D24803}" presName="horz1" presStyleCnt="0"/>
      <dgm:spPr/>
    </dgm:pt>
    <dgm:pt modelId="{039B6F47-A5C9-47C0-916C-5FAE8792377B}" type="pres">
      <dgm:prSet presAssocID="{50C9EB55-BCEB-4B80-B6EB-A92312D24803}" presName="tx1" presStyleLbl="revTx" presStyleIdx="0" presStyleCnt="1"/>
      <dgm:spPr/>
    </dgm:pt>
    <dgm:pt modelId="{EA1769DC-3D32-4184-BA23-A534314FED33}" type="pres">
      <dgm:prSet presAssocID="{50C9EB55-BCEB-4B80-B6EB-A92312D24803}" presName="vert1" presStyleCnt="0"/>
      <dgm:spPr/>
    </dgm:pt>
  </dgm:ptLst>
  <dgm:cxnLst>
    <dgm:cxn modelId="{614946BB-9F15-4032-9A3E-F5D818C1C126}" srcId="{3B403069-448C-4BAF-B874-644415EADF62}" destId="{50C9EB55-BCEB-4B80-B6EB-A92312D24803}" srcOrd="0" destOrd="0" parTransId="{46ED3759-CD6C-4DB1-8869-BA70B5C2B32E}" sibTransId="{C15ADC1B-7E75-4618-8AC5-78438DD94C76}"/>
    <dgm:cxn modelId="{BFEE31CD-759F-448C-9652-1504752EA919}" type="presOf" srcId="{3B403069-448C-4BAF-B874-644415EADF62}" destId="{3582F85F-B341-4C10-906F-93A721BC7B77}" srcOrd="0" destOrd="0" presId="urn:microsoft.com/office/officeart/2008/layout/LinedList"/>
    <dgm:cxn modelId="{385E6FD7-BF71-4C09-8312-95261DB81172}" type="presOf" srcId="{50C9EB55-BCEB-4B80-B6EB-A92312D24803}" destId="{039B6F47-A5C9-47C0-916C-5FAE8792377B}" srcOrd="0" destOrd="0" presId="urn:microsoft.com/office/officeart/2008/layout/LinedList"/>
    <dgm:cxn modelId="{F9B9F1E0-02A1-4A0B-85C2-D128BD91A338}" type="presParOf" srcId="{3582F85F-B341-4C10-906F-93A721BC7B77}" destId="{FDA96131-E1CC-4721-83D3-24C3180C55B2}" srcOrd="0" destOrd="0" presId="urn:microsoft.com/office/officeart/2008/layout/LinedList"/>
    <dgm:cxn modelId="{398F70F1-EC78-4170-B6B6-527ED80FA4E5}" type="presParOf" srcId="{3582F85F-B341-4C10-906F-93A721BC7B77}" destId="{EFCD32EB-82FC-4775-9DF9-C334F1E18C60}" srcOrd="1" destOrd="0" presId="urn:microsoft.com/office/officeart/2008/layout/LinedList"/>
    <dgm:cxn modelId="{D65787FA-401F-4CD6-8A99-7FB39CB29391}" type="presParOf" srcId="{EFCD32EB-82FC-4775-9DF9-C334F1E18C60}" destId="{039B6F47-A5C9-47C0-916C-5FAE8792377B}" srcOrd="0" destOrd="0" presId="urn:microsoft.com/office/officeart/2008/layout/LinedList"/>
    <dgm:cxn modelId="{333336ED-25EE-4A61-8256-38043A11AA85}" type="presParOf" srcId="{EFCD32EB-82FC-4775-9DF9-C334F1E18C60}" destId="{EA1769DC-3D32-4184-BA23-A534314FED3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C93207-B32D-4410-94E7-D1F57E914C7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47D2B933-1E7F-4309-B798-FF0F529C1344}">
      <dgm:prSet phldrT="[Text]"/>
      <dgm:spPr/>
      <dgm:t>
        <a:bodyPr/>
        <a:lstStyle/>
        <a:p>
          <a:r>
            <a:rPr lang="en-GB" dirty="0"/>
            <a:t>Organisational Level</a:t>
          </a:r>
        </a:p>
      </dgm:t>
    </dgm:pt>
    <dgm:pt modelId="{B1390AD4-BA56-4784-8A0C-0AB250EDD323}" type="parTrans" cxnId="{D532FF72-1AC8-438C-887D-1BDE296EB684}">
      <dgm:prSet/>
      <dgm:spPr/>
      <dgm:t>
        <a:bodyPr/>
        <a:lstStyle/>
        <a:p>
          <a:endParaRPr lang="en-GB"/>
        </a:p>
      </dgm:t>
    </dgm:pt>
    <dgm:pt modelId="{53454D38-E621-4209-9106-2C059BF06F4C}" type="sibTrans" cxnId="{D532FF72-1AC8-438C-887D-1BDE296EB684}">
      <dgm:prSet/>
      <dgm:spPr/>
      <dgm:t>
        <a:bodyPr/>
        <a:lstStyle/>
        <a:p>
          <a:endParaRPr lang="en-GB"/>
        </a:p>
      </dgm:t>
    </dgm:pt>
    <dgm:pt modelId="{3860358D-E741-4D55-B022-F9EBB59E1C37}">
      <dgm:prSet phldrT="[Text]"/>
      <dgm:spPr/>
      <dgm:t>
        <a:bodyPr/>
        <a:lstStyle/>
        <a:p>
          <a:r>
            <a:rPr lang="en-GB" dirty="0"/>
            <a:t>Team/Department/Service Level</a:t>
          </a:r>
        </a:p>
      </dgm:t>
    </dgm:pt>
    <dgm:pt modelId="{D2381C8D-6D36-4E0E-9012-1B5C4920356F}" type="parTrans" cxnId="{D101D11E-290C-4B84-917D-F5FB4E73DB6F}">
      <dgm:prSet/>
      <dgm:spPr/>
      <dgm:t>
        <a:bodyPr/>
        <a:lstStyle/>
        <a:p>
          <a:endParaRPr lang="en-GB"/>
        </a:p>
      </dgm:t>
    </dgm:pt>
    <dgm:pt modelId="{FD6C2ACD-0EC6-4D10-886B-1CA6580FF98F}" type="sibTrans" cxnId="{D101D11E-290C-4B84-917D-F5FB4E73DB6F}">
      <dgm:prSet/>
      <dgm:spPr/>
      <dgm:t>
        <a:bodyPr/>
        <a:lstStyle/>
        <a:p>
          <a:endParaRPr lang="en-GB"/>
        </a:p>
      </dgm:t>
    </dgm:pt>
    <dgm:pt modelId="{23D2F2B7-1AE9-40F3-B892-917FC0922357}">
      <dgm:prSet phldrT="[Text]"/>
      <dgm:spPr/>
      <dgm:t>
        <a:bodyPr/>
        <a:lstStyle/>
        <a:p>
          <a:r>
            <a:rPr lang="en-GB" dirty="0"/>
            <a:t>Individual Level</a:t>
          </a:r>
        </a:p>
      </dgm:t>
    </dgm:pt>
    <dgm:pt modelId="{27FB1131-0D57-483E-A59A-85D51EB4A54A}" type="parTrans" cxnId="{0F6570E2-F55F-49F0-89AD-7C422B054EB5}">
      <dgm:prSet/>
      <dgm:spPr/>
      <dgm:t>
        <a:bodyPr/>
        <a:lstStyle/>
        <a:p>
          <a:endParaRPr lang="en-GB"/>
        </a:p>
      </dgm:t>
    </dgm:pt>
    <dgm:pt modelId="{EE2AAD3C-BAA3-4766-A3C0-D7D385BD6815}" type="sibTrans" cxnId="{0F6570E2-F55F-49F0-89AD-7C422B054EB5}">
      <dgm:prSet/>
      <dgm:spPr/>
      <dgm:t>
        <a:bodyPr/>
        <a:lstStyle/>
        <a:p>
          <a:endParaRPr lang="en-GB"/>
        </a:p>
      </dgm:t>
    </dgm:pt>
    <dgm:pt modelId="{CD089D32-4A04-45E4-B20D-7BB576F1762E}" type="pres">
      <dgm:prSet presAssocID="{80C93207-B32D-4410-94E7-D1F57E914C76}" presName="outerComposite" presStyleCnt="0">
        <dgm:presLayoutVars>
          <dgm:chMax val="5"/>
          <dgm:dir/>
          <dgm:resizeHandles val="exact"/>
        </dgm:presLayoutVars>
      </dgm:prSet>
      <dgm:spPr/>
    </dgm:pt>
    <dgm:pt modelId="{2906FA5B-CC5F-45EC-992A-1246D888454E}" type="pres">
      <dgm:prSet presAssocID="{80C93207-B32D-4410-94E7-D1F57E914C76}" presName="dummyMaxCanvas" presStyleCnt="0">
        <dgm:presLayoutVars/>
      </dgm:prSet>
      <dgm:spPr/>
    </dgm:pt>
    <dgm:pt modelId="{27E9AD7A-9E9D-456E-9180-BE2269255AF7}" type="pres">
      <dgm:prSet presAssocID="{80C93207-B32D-4410-94E7-D1F57E914C76}" presName="ThreeNodes_1" presStyleLbl="node1" presStyleIdx="0" presStyleCnt="3">
        <dgm:presLayoutVars>
          <dgm:bulletEnabled val="1"/>
        </dgm:presLayoutVars>
      </dgm:prSet>
      <dgm:spPr/>
    </dgm:pt>
    <dgm:pt modelId="{E18050B2-2BF6-4CE5-B9F1-69B6A4858FF0}" type="pres">
      <dgm:prSet presAssocID="{80C93207-B32D-4410-94E7-D1F57E914C76}" presName="ThreeNodes_2" presStyleLbl="node1" presStyleIdx="1" presStyleCnt="3">
        <dgm:presLayoutVars>
          <dgm:bulletEnabled val="1"/>
        </dgm:presLayoutVars>
      </dgm:prSet>
      <dgm:spPr/>
    </dgm:pt>
    <dgm:pt modelId="{04BB0E6C-2413-4EF6-A539-1AE8C93D37B7}" type="pres">
      <dgm:prSet presAssocID="{80C93207-B32D-4410-94E7-D1F57E914C76}" presName="ThreeNodes_3" presStyleLbl="node1" presStyleIdx="2" presStyleCnt="3">
        <dgm:presLayoutVars>
          <dgm:bulletEnabled val="1"/>
        </dgm:presLayoutVars>
      </dgm:prSet>
      <dgm:spPr/>
    </dgm:pt>
    <dgm:pt modelId="{AA30CFF6-B956-44E7-A9F2-A0F6176A3A6C}" type="pres">
      <dgm:prSet presAssocID="{80C93207-B32D-4410-94E7-D1F57E914C76}" presName="ThreeConn_1-2" presStyleLbl="fgAccFollowNode1" presStyleIdx="0" presStyleCnt="2">
        <dgm:presLayoutVars>
          <dgm:bulletEnabled val="1"/>
        </dgm:presLayoutVars>
      </dgm:prSet>
      <dgm:spPr/>
    </dgm:pt>
    <dgm:pt modelId="{AB934BB7-7B4C-4293-AAFB-5D257F3D3A2A}" type="pres">
      <dgm:prSet presAssocID="{80C93207-B32D-4410-94E7-D1F57E914C76}" presName="ThreeConn_2-3" presStyleLbl="fgAccFollowNode1" presStyleIdx="1" presStyleCnt="2">
        <dgm:presLayoutVars>
          <dgm:bulletEnabled val="1"/>
        </dgm:presLayoutVars>
      </dgm:prSet>
      <dgm:spPr/>
    </dgm:pt>
    <dgm:pt modelId="{43130FB6-8568-46AC-BE90-68249F7B2CE1}" type="pres">
      <dgm:prSet presAssocID="{80C93207-B32D-4410-94E7-D1F57E914C76}" presName="ThreeNodes_1_text" presStyleLbl="node1" presStyleIdx="2" presStyleCnt="3">
        <dgm:presLayoutVars>
          <dgm:bulletEnabled val="1"/>
        </dgm:presLayoutVars>
      </dgm:prSet>
      <dgm:spPr/>
    </dgm:pt>
    <dgm:pt modelId="{7CD15419-E04C-4929-BE2F-8FE4CFF07584}" type="pres">
      <dgm:prSet presAssocID="{80C93207-B32D-4410-94E7-D1F57E914C76}" presName="ThreeNodes_2_text" presStyleLbl="node1" presStyleIdx="2" presStyleCnt="3">
        <dgm:presLayoutVars>
          <dgm:bulletEnabled val="1"/>
        </dgm:presLayoutVars>
      </dgm:prSet>
      <dgm:spPr/>
    </dgm:pt>
    <dgm:pt modelId="{524AE7A3-3427-46E7-95A1-CE68D6DF21F0}" type="pres">
      <dgm:prSet presAssocID="{80C93207-B32D-4410-94E7-D1F57E914C76}" presName="ThreeNodes_3_text" presStyleLbl="node1" presStyleIdx="2" presStyleCnt="3">
        <dgm:presLayoutVars>
          <dgm:bulletEnabled val="1"/>
        </dgm:presLayoutVars>
      </dgm:prSet>
      <dgm:spPr/>
    </dgm:pt>
  </dgm:ptLst>
  <dgm:cxnLst>
    <dgm:cxn modelId="{D101D11E-290C-4B84-917D-F5FB4E73DB6F}" srcId="{80C93207-B32D-4410-94E7-D1F57E914C76}" destId="{3860358D-E741-4D55-B022-F9EBB59E1C37}" srcOrd="1" destOrd="0" parTransId="{D2381C8D-6D36-4E0E-9012-1B5C4920356F}" sibTransId="{FD6C2ACD-0EC6-4D10-886B-1CA6580FF98F}"/>
    <dgm:cxn modelId="{414BC55C-FFF8-4FE4-AC71-DD8FB6C7C3EE}" type="presOf" srcId="{80C93207-B32D-4410-94E7-D1F57E914C76}" destId="{CD089D32-4A04-45E4-B20D-7BB576F1762E}" srcOrd="0" destOrd="0" presId="urn:microsoft.com/office/officeart/2005/8/layout/vProcess5"/>
    <dgm:cxn modelId="{4F19455E-8390-444D-9E35-48D4AE5A7675}" type="presOf" srcId="{23D2F2B7-1AE9-40F3-B892-917FC0922357}" destId="{524AE7A3-3427-46E7-95A1-CE68D6DF21F0}" srcOrd="1" destOrd="0" presId="urn:microsoft.com/office/officeart/2005/8/layout/vProcess5"/>
    <dgm:cxn modelId="{E2C08669-463A-47F7-900C-94AF189CA40F}" type="presOf" srcId="{FD6C2ACD-0EC6-4D10-886B-1CA6580FF98F}" destId="{AB934BB7-7B4C-4293-AAFB-5D257F3D3A2A}" srcOrd="0" destOrd="0" presId="urn:microsoft.com/office/officeart/2005/8/layout/vProcess5"/>
    <dgm:cxn modelId="{D532FF72-1AC8-438C-887D-1BDE296EB684}" srcId="{80C93207-B32D-4410-94E7-D1F57E914C76}" destId="{47D2B933-1E7F-4309-B798-FF0F529C1344}" srcOrd="0" destOrd="0" parTransId="{B1390AD4-BA56-4784-8A0C-0AB250EDD323}" sibTransId="{53454D38-E621-4209-9106-2C059BF06F4C}"/>
    <dgm:cxn modelId="{337DA77F-678C-4B14-A021-EB4A6768AD52}" type="presOf" srcId="{47D2B933-1E7F-4309-B798-FF0F529C1344}" destId="{27E9AD7A-9E9D-456E-9180-BE2269255AF7}" srcOrd="0" destOrd="0" presId="urn:microsoft.com/office/officeart/2005/8/layout/vProcess5"/>
    <dgm:cxn modelId="{337448CA-B15E-471E-A89C-3D69067AAE13}" type="presOf" srcId="{23D2F2B7-1AE9-40F3-B892-917FC0922357}" destId="{04BB0E6C-2413-4EF6-A539-1AE8C93D37B7}" srcOrd="0" destOrd="0" presId="urn:microsoft.com/office/officeart/2005/8/layout/vProcess5"/>
    <dgm:cxn modelId="{0F6570E2-F55F-49F0-89AD-7C422B054EB5}" srcId="{80C93207-B32D-4410-94E7-D1F57E914C76}" destId="{23D2F2B7-1AE9-40F3-B892-917FC0922357}" srcOrd="2" destOrd="0" parTransId="{27FB1131-0D57-483E-A59A-85D51EB4A54A}" sibTransId="{EE2AAD3C-BAA3-4766-A3C0-D7D385BD6815}"/>
    <dgm:cxn modelId="{467F06E4-F346-44E3-8434-500DA9D9BDC8}" type="presOf" srcId="{47D2B933-1E7F-4309-B798-FF0F529C1344}" destId="{43130FB6-8568-46AC-BE90-68249F7B2CE1}" srcOrd="1" destOrd="0" presId="urn:microsoft.com/office/officeart/2005/8/layout/vProcess5"/>
    <dgm:cxn modelId="{92E7B5E4-F7A3-461A-9AB8-75D727330E8C}" type="presOf" srcId="{3860358D-E741-4D55-B022-F9EBB59E1C37}" destId="{E18050B2-2BF6-4CE5-B9F1-69B6A4858FF0}" srcOrd="0" destOrd="0" presId="urn:microsoft.com/office/officeart/2005/8/layout/vProcess5"/>
    <dgm:cxn modelId="{E062F0FA-C517-4B6E-A5FB-CDEDE6695AFA}" type="presOf" srcId="{3860358D-E741-4D55-B022-F9EBB59E1C37}" destId="{7CD15419-E04C-4929-BE2F-8FE4CFF07584}" srcOrd="1" destOrd="0" presId="urn:microsoft.com/office/officeart/2005/8/layout/vProcess5"/>
    <dgm:cxn modelId="{7C4634FC-3550-4E6F-9085-CF28ABD3D64F}" type="presOf" srcId="{53454D38-E621-4209-9106-2C059BF06F4C}" destId="{AA30CFF6-B956-44E7-A9F2-A0F6176A3A6C}" srcOrd="0" destOrd="0" presId="urn:microsoft.com/office/officeart/2005/8/layout/vProcess5"/>
    <dgm:cxn modelId="{05ACFF65-9EA8-4A7A-A217-B5E4B368CE3E}" type="presParOf" srcId="{CD089D32-4A04-45E4-B20D-7BB576F1762E}" destId="{2906FA5B-CC5F-45EC-992A-1246D888454E}" srcOrd="0" destOrd="0" presId="urn:microsoft.com/office/officeart/2005/8/layout/vProcess5"/>
    <dgm:cxn modelId="{B41D6872-4DF2-4712-A1AF-AD1CD7DF4812}" type="presParOf" srcId="{CD089D32-4A04-45E4-B20D-7BB576F1762E}" destId="{27E9AD7A-9E9D-456E-9180-BE2269255AF7}" srcOrd="1" destOrd="0" presId="urn:microsoft.com/office/officeart/2005/8/layout/vProcess5"/>
    <dgm:cxn modelId="{7356302E-DAB1-4EBC-AC96-F65D3D710530}" type="presParOf" srcId="{CD089D32-4A04-45E4-B20D-7BB576F1762E}" destId="{E18050B2-2BF6-4CE5-B9F1-69B6A4858FF0}" srcOrd="2" destOrd="0" presId="urn:microsoft.com/office/officeart/2005/8/layout/vProcess5"/>
    <dgm:cxn modelId="{6FC3AFD8-6C68-4362-8067-019C4AFDAA7C}" type="presParOf" srcId="{CD089D32-4A04-45E4-B20D-7BB576F1762E}" destId="{04BB0E6C-2413-4EF6-A539-1AE8C93D37B7}" srcOrd="3" destOrd="0" presId="urn:microsoft.com/office/officeart/2005/8/layout/vProcess5"/>
    <dgm:cxn modelId="{788C5D4F-BFFE-4486-B105-74D80F74D614}" type="presParOf" srcId="{CD089D32-4A04-45E4-B20D-7BB576F1762E}" destId="{AA30CFF6-B956-44E7-A9F2-A0F6176A3A6C}" srcOrd="4" destOrd="0" presId="urn:microsoft.com/office/officeart/2005/8/layout/vProcess5"/>
    <dgm:cxn modelId="{C8319EE2-D2F5-43CC-8365-06E37F6444DF}" type="presParOf" srcId="{CD089D32-4A04-45E4-B20D-7BB576F1762E}" destId="{AB934BB7-7B4C-4293-AAFB-5D257F3D3A2A}" srcOrd="5" destOrd="0" presId="urn:microsoft.com/office/officeart/2005/8/layout/vProcess5"/>
    <dgm:cxn modelId="{016FDC8F-6747-4304-84DF-5B67FEC99E85}" type="presParOf" srcId="{CD089D32-4A04-45E4-B20D-7BB576F1762E}" destId="{43130FB6-8568-46AC-BE90-68249F7B2CE1}" srcOrd="6" destOrd="0" presId="urn:microsoft.com/office/officeart/2005/8/layout/vProcess5"/>
    <dgm:cxn modelId="{37CB95EE-4C3A-49E5-A11F-986A7431ACBF}" type="presParOf" srcId="{CD089D32-4A04-45E4-B20D-7BB576F1762E}" destId="{7CD15419-E04C-4929-BE2F-8FE4CFF07584}" srcOrd="7" destOrd="0" presId="urn:microsoft.com/office/officeart/2005/8/layout/vProcess5"/>
    <dgm:cxn modelId="{DF727E86-EA44-4967-8516-30874E8771FC}" type="presParOf" srcId="{CD089D32-4A04-45E4-B20D-7BB576F1762E}" destId="{524AE7A3-3427-46E7-95A1-CE68D6DF21F0}"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3BCDEF-A73B-46CF-9379-72D8F8EC0E66}"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6B259135-09F9-4147-825D-D8A0B899B272}">
      <dgm:prSet/>
      <dgm:spPr/>
      <dgm:t>
        <a:bodyPr/>
        <a:lstStyle/>
        <a:p>
          <a:r>
            <a:rPr lang="en-GB"/>
            <a:t>Understand Short and Long-Term Business Goals</a:t>
          </a:r>
        </a:p>
      </dgm:t>
    </dgm:pt>
    <dgm:pt modelId="{3D06532E-2795-4585-8787-75727577C63B}" type="parTrans" cxnId="{B42C4D68-8A3F-446A-8F9C-3C76748156E4}">
      <dgm:prSet/>
      <dgm:spPr/>
      <dgm:t>
        <a:bodyPr/>
        <a:lstStyle/>
        <a:p>
          <a:endParaRPr lang="en-GB"/>
        </a:p>
      </dgm:t>
    </dgm:pt>
    <dgm:pt modelId="{1FE2E472-6A8F-43B8-B488-7EBB0ED6C12E}" type="sibTrans" cxnId="{B42C4D68-8A3F-446A-8F9C-3C76748156E4}">
      <dgm:prSet/>
      <dgm:spPr/>
      <dgm:t>
        <a:bodyPr/>
        <a:lstStyle/>
        <a:p>
          <a:endParaRPr lang="en-GB"/>
        </a:p>
      </dgm:t>
    </dgm:pt>
    <dgm:pt modelId="{3706092E-DE83-4591-A6CE-A4D2F48A805F}">
      <dgm:prSet/>
      <dgm:spPr/>
      <dgm:t>
        <a:bodyPr/>
        <a:lstStyle/>
        <a:p>
          <a:r>
            <a:rPr lang="en-GB"/>
            <a:t>Identify the Desired Performance Outcomes</a:t>
          </a:r>
        </a:p>
      </dgm:t>
    </dgm:pt>
    <dgm:pt modelId="{EA90D2EE-DD4F-4A5E-BD13-15391152608C}" type="parTrans" cxnId="{57517194-2BEF-42C4-95B4-3CFFBACE2EE5}">
      <dgm:prSet/>
      <dgm:spPr/>
      <dgm:t>
        <a:bodyPr/>
        <a:lstStyle/>
        <a:p>
          <a:endParaRPr lang="en-GB"/>
        </a:p>
      </dgm:t>
    </dgm:pt>
    <dgm:pt modelId="{054E3747-2D6A-4CC4-B62B-7B977198A5C7}" type="sibTrans" cxnId="{57517194-2BEF-42C4-95B4-3CFFBACE2EE5}">
      <dgm:prSet/>
      <dgm:spPr/>
      <dgm:t>
        <a:bodyPr/>
        <a:lstStyle/>
        <a:p>
          <a:endParaRPr lang="en-GB"/>
        </a:p>
      </dgm:t>
    </dgm:pt>
    <dgm:pt modelId="{DD085E16-0C65-4388-8468-53CA42E5E2BF}">
      <dgm:prSet/>
      <dgm:spPr/>
      <dgm:t>
        <a:bodyPr/>
        <a:lstStyle/>
        <a:p>
          <a:r>
            <a:rPr lang="en-GB" b="0" i="0"/>
            <a:t>Examine the Current Performance Outcomes and Identify Gaps</a:t>
          </a:r>
          <a:endParaRPr lang="en-GB"/>
        </a:p>
      </dgm:t>
    </dgm:pt>
    <dgm:pt modelId="{E8D626B3-3EA4-47D9-BBA1-3CFDD03EC30D}" type="parTrans" cxnId="{2658C4EB-5D92-4379-9A69-2E1903560DBA}">
      <dgm:prSet/>
      <dgm:spPr/>
      <dgm:t>
        <a:bodyPr/>
        <a:lstStyle/>
        <a:p>
          <a:endParaRPr lang="en-GB"/>
        </a:p>
      </dgm:t>
    </dgm:pt>
    <dgm:pt modelId="{94525CBB-5330-4959-8E55-0F114F2D047C}" type="sibTrans" cxnId="{2658C4EB-5D92-4379-9A69-2E1903560DBA}">
      <dgm:prSet/>
      <dgm:spPr/>
      <dgm:t>
        <a:bodyPr/>
        <a:lstStyle/>
        <a:p>
          <a:endParaRPr lang="en-GB"/>
        </a:p>
      </dgm:t>
    </dgm:pt>
    <dgm:pt modelId="{E1D92305-97BF-4A50-92EE-487F0290EB36}">
      <dgm:prSet/>
      <dgm:spPr/>
      <dgm:t>
        <a:bodyPr/>
        <a:lstStyle/>
        <a:p>
          <a:r>
            <a:rPr lang="en-GB"/>
            <a:t>Establish and Prioritize a Solution</a:t>
          </a:r>
        </a:p>
      </dgm:t>
    </dgm:pt>
    <dgm:pt modelId="{9089D4EC-34FC-4CAE-86CF-AC9DCD906490}" type="parTrans" cxnId="{AD6E668B-DC3B-499B-87D5-EEC24302566B}">
      <dgm:prSet/>
      <dgm:spPr/>
      <dgm:t>
        <a:bodyPr/>
        <a:lstStyle/>
        <a:p>
          <a:endParaRPr lang="en-GB"/>
        </a:p>
      </dgm:t>
    </dgm:pt>
    <dgm:pt modelId="{2E434DAB-9453-43C7-99E9-110604E657E5}" type="sibTrans" cxnId="{AD6E668B-DC3B-499B-87D5-EEC24302566B}">
      <dgm:prSet/>
      <dgm:spPr/>
      <dgm:t>
        <a:bodyPr/>
        <a:lstStyle/>
        <a:p>
          <a:endParaRPr lang="en-GB"/>
        </a:p>
      </dgm:t>
    </dgm:pt>
    <dgm:pt modelId="{F96B1FAF-5D2E-4C62-ABCB-A8D158207851}">
      <dgm:prSet/>
      <dgm:spPr/>
      <dgm:t>
        <a:bodyPr/>
        <a:lstStyle/>
        <a:p>
          <a:r>
            <a:rPr lang="en-GB" dirty="0"/>
            <a:t>Evaluate</a:t>
          </a:r>
        </a:p>
      </dgm:t>
    </dgm:pt>
    <dgm:pt modelId="{354E63EE-69F4-4B45-9096-5179204CE9B3}" type="parTrans" cxnId="{F20A7F7E-D5F8-4924-A500-8CA0ECE4931D}">
      <dgm:prSet/>
      <dgm:spPr/>
      <dgm:t>
        <a:bodyPr/>
        <a:lstStyle/>
        <a:p>
          <a:endParaRPr lang="en-GB"/>
        </a:p>
      </dgm:t>
    </dgm:pt>
    <dgm:pt modelId="{9A8F1367-5585-4F04-84B9-B6A2AE08C07D}" type="sibTrans" cxnId="{F20A7F7E-D5F8-4924-A500-8CA0ECE4931D}">
      <dgm:prSet/>
      <dgm:spPr/>
      <dgm:t>
        <a:bodyPr/>
        <a:lstStyle/>
        <a:p>
          <a:endParaRPr lang="en-GB"/>
        </a:p>
      </dgm:t>
    </dgm:pt>
    <dgm:pt modelId="{C67CEF34-BBE0-4DB7-BB4D-D98CB01132A5}" type="pres">
      <dgm:prSet presAssocID="{F43BCDEF-A73B-46CF-9379-72D8F8EC0E66}" presName="Name0" presStyleCnt="0">
        <dgm:presLayoutVars>
          <dgm:dir/>
          <dgm:resizeHandles val="exact"/>
        </dgm:presLayoutVars>
      </dgm:prSet>
      <dgm:spPr/>
    </dgm:pt>
    <dgm:pt modelId="{9848D1E5-6325-4D79-A121-6CED38BBEB4E}" type="pres">
      <dgm:prSet presAssocID="{F43BCDEF-A73B-46CF-9379-72D8F8EC0E66}" presName="cycle" presStyleCnt="0"/>
      <dgm:spPr/>
    </dgm:pt>
    <dgm:pt modelId="{E0A16B1B-AE52-4A0E-A035-9E5B96069B5A}" type="pres">
      <dgm:prSet presAssocID="{6B259135-09F9-4147-825D-D8A0B899B272}" presName="nodeFirstNode" presStyleLbl="node1" presStyleIdx="0" presStyleCnt="5">
        <dgm:presLayoutVars>
          <dgm:bulletEnabled val="1"/>
        </dgm:presLayoutVars>
      </dgm:prSet>
      <dgm:spPr/>
    </dgm:pt>
    <dgm:pt modelId="{85D28C47-D75D-49BD-ACEE-3A8C853D1DD2}" type="pres">
      <dgm:prSet presAssocID="{1FE2E472-6A8F-43B8-B488-7EBB0ED6C12E}" presName="sibTransFirstNode" presStyleLbl="bgShp" presStyleIdx="0" presStyleCnt="1"/>
      <dgm:spPr/>
    </dgm:pt>
    <dgm:pt modelId="{80185DA0-E0F3-415C-A520-19F547696D91}" type="pres">
      <dgm:prSet presAssocID="{3706092E-DE83-4591-A6CE-A4D2F48A805F}" presName="nodeFollowingNodes" presStyleLbl="node1" presStyleIdx="1" presStyleCnt="5">
        <dgm:presLayoutVars>
          <dgm:bulletEnabled val="1"/>
        </dgm:presLayoutVars>
      </dgm:prSet>
      <dgm:spPr/>
    </dgm:pt>
    <dgm:pt modelId="{3F68971A-A18F-4CA6-9C93-9D55E9D6CFC6}" type="pres">
      <dgm:prSet presAssocID="{DD085E16-0C65-4388-8468-53CA42E5E2BF}" presName="nodeFollowingNodes" presStyleLbl="node1" presStyleIdx="2" presStyleCnt="5">
        <dgm:presLayoutVars>
          <dgm:bulletEnabled val="1"/>
        </dgm:presLayoutVars>
      </dgm:prSet>
      <dgm:spPr/>
    </dgm:pt>
    <dgm:pt modelId="{8FDF1082-ECE5-4882-8F46-65044791A696}" type="pres">
      <dgm:prSet presAssocID="{E1D92305-97BF-4A50-92EE-487F0290EB36}" presName="nodeFollowingNodes" presStyleLbl="node1" presStyleIdx="3" presStyleCnt="5">
        <dgm:presLayoutVars>
          <dgm:bulletEnabled val="1"/>
        </dgm:presLayoutVars>
      </dgm:prSet>
      <dgm:spPr/>
    </dgm:pt>
    <dgm:pt modelId="{82D95B9C-69DB-4ABD-97E9-73508664ED9A}" type="pres">
      <dgm:prSet presAssocID="{F96B1FAF-5D2E-4C62-ABCB-A8D158207851}" presName="nodeFollowingNodes" presStyleLbl="node1" presStyleIdx="4" presStyleCnt="5">
        <dgm:presLayoutVars>
          <dgm:bulletEnabled val="1"/>
        </dgm:presLayoutVars>
      </dgm:prSet>
      <dgm:spPr/>
    </dgm:pt>
  </dgm:ptLst>
  <dgm:cxnLst>
    <dgm:cxn modelId="{2240B608-F334-4E16-8830-B7885CC493F1}" type="presOf" srcId="{3706092E-DE83-4591-A6CE-A4D2F48A805F}" destId="{80185DA0-E0F3-415C-A520-19F547696D91}" srcOrd="0" destOrd="0" presId="urn:microsoft.com/office/officeart/2005/8/layout/cycle3"/>
    <dgm:cxn modelId="{C7A16B14-511D-49C5-8A16-EA5A1593ED82}" type="presOf" srcId="{6B259135-09F9-4147-825D-D8A0B899B272}" destId="{E0A16B1B-AE52-4A0E-A035-9E5B96069B5A}" srcOrd="0" destOrd="0" presId="urn:microsoft.com/office/officeart/2005/8/layout/cycle3"/>
    <dgm:cxn modelId="{28375C2F-A461-4D12-AE76-39B3E4D13BA1}" type="presOf" srcId="{DD085E16-0C65-4388-8468-53CA42E5E2BF}" destId="{3F68971A-A18F-4CA6-9C93-9D55E9D6CFC6}" srcOrd="0" destOrd="0" presId="urn:microsoft.com/office/officeart/2005/8/layout/cycle3"/>
    <dgm:cxn modelId="{B42C4D68-8A3F-446A-8F9C-3C76748156E4}" srcId="{F43BCDEF-A73B-46CF-9379-72D8F8EC0E66}" destId="{6B259135-09F9-4147-825D-D8A0B899B272}" srcOrd="0" destOrd="0" parTransId="{3D06532E-2795-4585-8787-75727577C63B}" sibTransId="{1FE2E472-6A8F-43B8-B488-7EBB0ED6C12E}"/>
    <dgm:cxn modelId="{F20A7F7E-D5F8-4924-A500-8CA0ECE4931D}" srcId="{F43BCDEF-A73B-46CF-9379-72D8F8EC0E66}" destId="{F96B1FAF-5D2E-4C62-ABCB-A8D158207851}" srcOrd="4" destOrd="0" parTransId="{354E63EE-69F4-4B45-9096-5179204CE9B3}" sibTransId="{9A8F1367-5585-4F04-84B9-B6A2AE08C07D}"/>
    <dgm:cxn modelId="{AD6E668B-DC3B-499B-87D5-EEC24302566B}" srcId="{F43BCDEF-A73B-46CF-9379-72D8F8EC0E66}" destId="{E1D92305-97BF-4A50-92EE-487F0290EB36}" srcOrd="3" destOrd="0" parTransId="{9089D4EC-34FC-4CAE-86CF-AC9DCD906490}" sibTransId="{2E434DAB-9453-43C7-99E9-110604E657E5}"/>
    <dgm:cxn modelId="{57517194-2BEF-42C4-95B4-3CFFBACE2EE5}" srcId="{F43BCDEF-A73B-46CF-9379-72D8F8EC0E66}" destId="{3706092E-DE83-4591-A6CE-A4D2F48A805F}" srcOrd="1" destOrd="0" parTransId="{EA90D2EE-DD4F-4A5E-BD13-15391152608C}" sibTransId="{054E3747-2D6A-4CC4-B62B-7B977198A5C7}"/>
    <dgm:cxn modelId="{04E332AF-8664-4976-AD89-DEC6BE079D2B}" type="presOf" srcId="{E1D92305-97BF-4A50-92EE-487F0290EB36}" destId="{8FDF1082-ECE5-4882-8F46-65044791A696}" srcOrd="0" destOrd="0" presId="urn:microsoft.com/office/officeart/2005/8/layout/cycle3"/>
    <dgm:cxn modelId="{8BEF6DC0-B872-4A32-9DE1-94CF20B1EF2F}" type="presOf" srcId="{1FE2E472-6A8F-43B8-B488-7EBB0ED6C12E}" destId="{85D28C47-D75D-49BD-ACEE-3A8C853D1DD2}" srcOrd="0" destOrd="0" presId="urn:microsoft.com/office/officeart/2005/8/layout/cycle3"/>
    <dgm:cxn modelId="{920B01C9-E428-4E98-98C4-1718EBE9ACC5}" type="presOf" srcId="{F43BCDEF-A73B-46CF-9379-72D8F8EC0E66}" destId="{C67CEF34-BBE0-4DB7-BB4D-D98CB01132A5}" srcOrd="0" destOrd="0" presId="urn:microsoft.com/office/officeart/2005/8/layout/cycle3"/>
    <dgm:cxn modelId="{AD0BEEC9-923F-4848-A7AD-745BA85ABD96}" type="presOf" srcId="{F96B1FAF-5D2E-4C62-ABCB-A8D158207851}" destId="{82D95B9C-69DB-4ABD-97E9-73508664ED9A}" srcOrd="0" destOrd="0" presId="urn:microsoft.com/office/officeart/2005/8/layout/cycle3"/>
    <dgm:cxn modelId="{2658C4EB-5D92-4379-9A69-2E1903560DBA}" srcId="{F43BCDEF-A73B-46CF-9379-72D8F8EC0E66}" destId="{DD085E16-0C65-4388-8468-53CA42E5E2BF}" srcOrd="2" destOrd="0" parTransId="{E8D626B3-3EA4-47D9-BBA1-3CFDD03EC30D}" sibTransId="{94525CBB-5330-4959-8E55-0F114F2D047C}"/>
    <dgm:cxn modelId="{C8294766-E39C-4D8D-B5C7-3EA7ABE4D41F}" type="presParOf" srcId="{C67CEF34-BBE0-4DB7-BB4D-D98CB01132A5}" destId="{9848D1E5-6325-4D79-A121-6CED38BBEB4E}" srcOrd="0" destOrd="0" presId="urn:microsoft.com/office/officeart/2005/8/layout/cycle3"/>
    <dgm:cxn modelId="{A10E565C-1EDC-4FD8-81EE-26055F1AC19C}" type="presParOf" srcId="{9848D1E5-6325-4D79-A121-6CED38BBEB4E}" destId="{E0A16B1B-AE52-4A0E-A035-9E5B96069B5A}" srcOrd="0" destOrd="0" presId="urn:microsoft.com/office/officeart/2005/8/layout/cycle3"/>
    <dgm:cxn modelId="{EE71EA7C-EF44-4ECB-95CB-31A0C1762838}" type="presParOf" srcId="{9848D1E5-6325-4D79-A121-6CED38BBEB4E}" destId="{85D28C47-D75D-49BD-ACEE-3A8C853D1DD2}" srcOrd="1" destOrd="0" presId="urn:microsoft.com/office/officeart/2005/8/layout/cycle3"/>
    <dgm:cxn modelId="{E28F9CA6-F683-46E7-BA2B-E262F4FBB862}" type="presParOf" srcId="{9848D1E5-6325-4D79-A121-6CED38BBEB4E}" destId="{80185DA0-E0F3-415C-A520-19F547696D91}" srcOrd="2" destOrd="0" presId="urn:microsoft.com/office/officeart/2005/8/layout/cycle3"/>
    <dgm:cxn modelId="{D8822729-4846-48ED-9B90-0A458CBEA269}" type="presParOf" srcId="{9848D1E5-6325-4D79-A121-6CED38BBEB4E}" destId="{3F68971A-A18F-4CA6-9C93-9D55E9D6CFC6}" srcOrd="3" destOrd="0" presId="urn:microsoft.com/office/officeart/2005/8/layout/cycle3"/>
    <dgm:cxn modelId="{EB925861-4427-4CA1-8F48-E2F765DA2C2F}" type="presParOf" srcId="{9848D1E5-6325-4D79-A121-6CED38BBEB4E}" destId="{8FDF1082-ECE5-4882-8F46-65044791A696}" srcOrd="4" destOrd="0" presId="urn:microsoft.com/office/officeart/2005/8/layout/cycle3"/>
    <dgm:cxn modelId="{7C76F67D-94F7-47B7-9F1A-A86F930F23FF}" type="presParOf" srcId="{9848D1E5-6325-4D79-A121-6CED38BBEB4E}" destId="{82D95B9C-69DB-4ABD-97E9-73508664ED9A}"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1725F9-CABD-431C-B9B3-1E19DCCB263C}"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577B7123-9F5F-44E4-B220-504055A4EC61}">
      <dgm:prSet phldrT="[Text]"/>
      <dgm:spPr/>
      <dgm:t>
        <a:bodyPr/>
        <a:lstStyle/>
        <a:p>
          <a:r>
            <a:rPr lang="en-GB" dirty="0"/>
            <a:t>Training Needs Analysis</a:t>
          </a:r>
        </a:p>
      </dgm:t>
    </dgm:pt>
    <dgm:pt modelId="{A4196791-56CA-41BE-9FF6-50A319CAE454}" type="parTrans" cxnId="{1A8B276E-D76D-4F74-A3E0-5CBB05974BB8}">
      <dgm:prSet/>
      <dgm:spPr/>
      <dgm:t>
        <a:bodyPr/>
        <a:lstStyle/>
        <a:p>
          <a:endParaRPr lang="en-GB"/>
        </a:p>
      </dgm:t>
    </dgm:pt>
    <dgm:pt modelId="{4D32549F-6126-46CD-AC29-548B66AD0FEC}" type="sibTrans" cxnId="{1A8B276E-D76D-4F74-A3E0-5CBB05974BB8}">
      <dgm:prSet/>
      <dgm:spPr/>
      <dgm:t>
        <a:bodyPr/>
        <a:lstStyle/>
        <a:p>
          <a:endParaRPr lang="en-GB"/>
        </a:p>
      </dgm:t>
    </dgm:pt>
    <dgm:pt modelId="{48E0045A-9206-4604-97D2-3ACCBCBDDA02}">
      <dgm:prSet phldrT="[Text]"/>
      <dgm:spPr/>
      <dgm:t>
        <a:bodyPr/>
        <a:lstStyle/>
        <a:p>
          <a:r>
            <a:rPr lang="en-GB" dirty="0"/>
            <a:t>Observation</a:t>
          </a:r>
        </a:p>
      </dgm:t>
    </dgm:pt>
    <dgm:pt modelId="{96E3A1EF-ACCE-4FD8-B473-30B5DA93C7D9}" type="parTrans" cxnId="{EA0F5A36-C6C1-4A33-9D28-2861C08F2C8F}">
      <dgm:prSet/>
      <dgm:spPr/>
      <dgm:t>
        <a:bodyPr/>
        <a:lstStyle/>
        <a:p>
          <a:endParaRPr lang="en-GB"/>
        </a:p>
      </dgm:t>
    </dgm:pt>
    <dgm:pt modelId="{4610591F-BFC2-4C1B-8199-BD2CA003C0FE}" type="sibTrans" cxnId="{EA0F5A36-C6C1-4A33-9D28-2861C08F2C8F}">
      <dgm:prSet/>
      <dgm:spPr/>
      <dgm:t>
        <a:bodyPr/>
        <a:lstStyle/>
        <a:p>
          <a:endParaRPr lang="en-GB"/>
        </a:p>
      </dgm:t>
    </dgm:pt>
    <dgm:pt modelId="{50F345F1-547F-4E09-958F-54567ADC413D}">
      <dgm:prSet phldrT="[Text]"/>
      <dgm:spPr/>
      <dgm:t>
        <a:bodyPr/>
        <a:lstStyle/>
        <a:p>
          <a:r>
            <a:rPr lang="en-GB" dirty="0"/>
            <a:t>Management Request</a:t>
          </a:r>
        </a:p>
      </dgm:t>
    </dgm:pt>
    <dgm:pt modelId="{3407E248-BE29-4DD3-8A62-6C010A8A4FC5}" type="parTrans" cxnId="{6B674B55-3C8F-4B43-9543-ED7802E80F00}">
      <dgm:prSet/>
      <dgm:spPr/>
      <dgm:t>
        <a:bodyPr/>
        <a:lstStyle/>
        <a:p>
          <a:endParaRPr lang="en-GB"/>
        </a:p>
      </dgm:t>
    </dgm:pt>
    <dgm:pt modelId="{E8F02AF7-B813-4B7D-9622-A12AEFD7B7F2}" type="sibTrans" cxnId="{6B674B55-3C8F-4B43-9543-ED7802E80F00}">
      <dgm:prSet/>
      <dgm:spPr/>
      <dgm:t>
        <a:bodyPr/>
        <a:lstStyle/>
        <a:p>
          <a:endParaRPr lang="en-GB"/>
        </a:p>
      </dgm:t>
    </dgm:pt>
    <dgm:pt modelId="{7640457A-C25B-4E9C-A787-0610F1DE7ADD}">
      <dgm:prSet phldrT="[Text]"/>
      <dgm:spPr/>
      <dgm:t>
        <a:bodyPr/>
        <a:lstStyle/>
        <a:p>
          <a:r>
            <a:rPr lang="en-GB" dirty="0"/>
            <a:t>Interview</a:t>
          </a:r>
        </a:p>
      </dgm:t>
    </dgm:pt>
    <dgm:pt modelId="{1B8CC805-86C1-40FB-B4EE-B5368CBF4CF1}" type="parTrans" cxnId="{76B4F1B4-4B71-40D4-B28A-E327C3B881F0}">
      <dgm:prSet/>
      <dgm:spPr/>
      <dgm:t>
        <a:bodyPr/>
        <a:lstStyle/>
        <a:p>
          <a:endParaRPr lang="en-GB"/>
        </a:p>
      </dgm:t>
    </dgm:pt>
    <dgm:pt modelId="{D0832CB5-2036-435D-99B4-0AFBEA791FC6}" type="sibTrans" cxnId="{76B4F1B4-4B71-40D4-B28A-E327C3B881F0}">
      <dgm:prSet/>
      <dgm:spPr/>
      <dgm:t>
        <a:bodyPr/>
        <a:lstStyle/>
        <a:p>
          <a:endParaRPr lang="en-GB"/>
        </a:p>
      </dgm:t>
    </dgm:pt>
    <dgm:pt modelId="{323771E4-E24F-4B73-B17D-57582F29753C}">
      <dgm:prSet phldrT="[Text]"/>
      <dgm:spPr/>
      <dgm:t>
        <a:bodyPr/>
        <a:lstStyle/>
        <a:p>
          <a:r>
            <a:rPr lang="en-GB" dirty="0"/>
            <a:t>Group Forums</a:t>
          </a:r>
        </a:p>
      </dgm:t>
    </dgm:pt>
    <dgm:pt modelId="{D7572E84-4359-4181-AA1A-5702C4589D38}" type="parTrans" cxnId="{751A1A04-9374-4CDE-BC4C-52D934451022}">
      <dgm:prSet/>
      <dgm:spPr/>
      <dgm:t>
        <a:bodyPr/>
        <a:lstStyle/>
        <a:p>
          <a:endParaRPr lang="en-GB"/>
        </a:p>
      </dgm:t>
    </dgm:pt>
    <dgm:pt modelId="{97973E86-F10B-4924-BB42-898E1652FC89}" type="sibTrans" cxnId="{751A1A04-9374-4CDE-BC4C-52D934451022}">
      <dgm:prSet/>
      <dgm:spPr/>
      <dgm:t>
        <a:bodyPr/>
        <a:lstStyle/>
        <a:p>
          <a:endParaRPr lang="en-GB"/>
        </a:p>
      </dgm:t>
    </dgm:pt>
    <dgm:pt modelId="{6FFA1C84-CA2A-4A9F-93D2-640A69FE44B5}">
      <dgm:prSet/>
      <dgm:spPr/>
      <dgm:t>
        <a:bodyPr/>
        <a:lstStyle/>
        <a:p>
          <a:r>
            <a:rPr lang="en-GB" dirty="0"/>
            <a:t>Job Analysis</a:t>
          </a:r>
        </a:p>
      </dgm:t>
    </dgm:pt>
    <dgm:pt modelId="{1E427367-7DAA-40C1-B5A4-5F1CD8C28316}" type="parTrans" cxnId="{B83AAEFA-1667-4605-B197-C6A55F4E2A97}">
      <dgm:prSet/>
      <dgm:spPr/>
      <dgm:t>
        <a:bodyPr/>
        <a:lstStyle/>
        <a:p>
          <a:endParaRPr lang="en-GB"/>
        </a:p>
      </dgm:t>
    </dgm:pt>
    <dgm:pt modelId="{E1D05ADA-D3DA-47DD-936E-647A18BA9D96}" type="sibTrans" cxnId="{B83AAEFA-1667-4605-B197-C6A55F4E2A97}">
      <dgm:prSet/>
      <dgm:spPr/>
      <dgm:t>
        <a:bodyPr/>
        <a:lstStyle/>
        <a:p>
          <a:endParaRPr lang="en-GB"/>
        </a:p>
      </dgm:t>
    </dgm:pt>
    <dgm:pt modelId="{803A3D34-0E4C-44F4-BD90-9D51849D23C4}">
      <dgm:prSet/>
      <dgm:spPr/>
      <dgm:t>
        <a:bodyPr/>
        <a:lstStyle/>
        <a:p>
          <a:r>
            <a:rPr lang="en-GB" dirty="0"/>
            <a:t>Questionnaires</a:t>
          </a:r>
        </a:p>
      </dgm:t>
    </dgm:pt>
    <dgm:pt modelId="{5A003EB7-92EB-47F3-AABF-5B78E071049D}" type="parTrans" cxnId="{4A47B3DC-EB39-476C-B0D5-D8EF24A565CA}">
      <dgm:prSet/>
      <dgm:spPr/>
      <dgm:t>
        <a:bodyPr/>
        <a:lstStyle/>
        <a:p>
          <a:endParaRPr lang="en-GB"/>
        </a:p>
      </dgm:t>
    </dgm:pt>
    <dgm:pt modelId="{1BEED71E-0D75-43F1-AD55-B5BB1ED4D728}" type="sibTrans" cxnId="{4A47B3DC-EB39-476C-B0D5-D8EF24A565CA}">
      <dgm:prSet/>
      <dgm:spPr/>
      <dgm:t>
        <a:bodyPr/>
        <a:lstStyle/>
        <a:p>
          <a:endParaRPr lang="en-GB"/>
        </a:p>
      </dgm:t>
    </dgm:pt>
    <dgm:pt modelId="{77152EA2-BB24-45F8-ADF6-CDB66A3085E4}" type="pres">
      <dgm:prSet presAssocID="{2C1725F9-CABD-431C-B9B3-1E19DCCB263C}" presName="cycle" presStyleCnt="0">
        <dgm:presLayoutVars>
          <dgm:chMax val="1"/>
          <dgm:dir/>
          <dgm:animLvl val="ctr"/>
          <dgm:resizeHandles val="exact"/>
        </dgm:presLayoutVars>
      </dgm:prSet>
      <dgm:spPr/>
    </dgm:pt>
    <dgm:pt modelId="{A6E3B8D4-1F57-4F83-9E1A-FCA73C7F9016}" type="pres">
      <dgm:prSet presAssocID="{577B7123-9F5F-44E4-B220-504055A4EC61}" presName="centerShape" presStyleLbl="node0" presStyleIdx="0" presStyleCnt="1"/>
      <dgm:spPr/>
    </dgm:pt>
    <dgm:pt modelId="{91B1A3CD-3B78-4670-8EE6-2F9FEF8ADAE3}" type="pres">
      <dgm:prSet presAssocID="{96E3A1EF-ACCE-4FD8-B473-30B5DA93C7D9}" presName="Name9" presStyleLbl="parChTrans1D2" presStyleIdx="0" presStyleCnt="6"/>
      <dgm:spPr/>
    </dgm:pt>
    <dgm:pt modelId="{CD2270D5-9221-4BAB-877B-9BB207888ED9}" type="pres">
      <dgm:prSet presAssocID="{96E3A1EF-ACCE-4FD8-B473-30B5DA93C7D9}" presName="connTx" presStyleLbl="parChTrans1D2" presStyleIdx="0" presStyleCnt="6"/>
      <dgm:spPr/>
    </dgm:pt>
    <dgm:pt modelId="{6DEB766A-3276-481C-8B85-8D2690772B86}" type="pres">
      <dgm:prSet presAssocID="{48E0045A-9206-4604-97D2-3ACCBCBDDA02}" presName="node" presStyleLbl="node1" presStyleIdx="0" presStyleCnt="6">
        <dgm:presLayoutVars>
          <dgm:bulletEnabled val="1"/>
        </dgm:presLayoutVars>
      </dgm:prSet>
      <dgm:spPr/>
    </dgm:pt>
    <dgm:pt modelId="{4B3F8647-2FDC-45A8-A87E-E1EE877DF0B5}" type="pres">
      <dgm:prSet presAssocID="{3407E248-BE29-4DD3-8A62-6C010A8A4FC5}" presName="Name9" presStyleLbl="parChTrans1D2" presStyleIdx="1" presStyleCnt="6"/>
      <dgm:spPr/>
    </dgm:pt>
    <dgm:pt modelId="{866E77DA-ED56-4AE0-ADF9-EA88E88B6416}" type="pres">
      <dgm:prSet presAssocID="{3407E248-BE29-4DD3-8A62-6C010A8A4FC5}" presName="connTx" presStyleLbl="parChTrans1D2" presStyleIdx="1" presStyleCnt="6"/>
      <dgm:spPr/>
    </dgm:pt>
    <dgm:pt modelId="{4EE6C94B-CF0B-477A-9B01-0B47846138DA}" type="pres">
      <dgm:prSet presAssocID="{50F345F1-547F-4E09-958F-54567ADC413D}" presName="node" presStyleLbl="node1" presStyleIdx="1" presStyleCnt="6">
        <dgm:presLayoutVars>
          <dgm:bulletEnabled val="1"/>
        </dgm:presLayoutVars>
      </dgm:prSet>
      <dgm:spPr/>
    </dgm:pt>
    <dgm:pt modelId="{07D88CD7-7E27-46F6-B4B9-5CE8A044C3E4}" type="pres">
      <dgm:prSet presAssocID="{1B8CC805-86C1-40FB-B4EE-B5368CBF4CF1}" presName="Name9" presStyleLbl="parChTrans1D2" presStyleIdx="2" presStyleCnt="6"/>
      <dgm:spPr/>
    </dgm:pt>
    <dgm:pt modelId="{C0D87AD4-9472-4BBB-8C23-46A26DC23530}" type="pres">
      <dgm:prSet presAssocID="{1B8CC805-86C1-40FB-B4EE-B5368CBF4CF1}" presName="connTx" presStyleLbl="parChTrans1D2" presStyleIdx="2" presStyleCnt="6"/>
      <dgm:spPr/>
    </dgm:pt>
    <dgm:pt modelId="{26D0A098-45B8-409C-952B-77364F119855}" type="pres">
      <dgm:prSet presAssocID="{7640457A-C25B-4E9C-A787-0610F1DE7ADD}" presName="node" presStyleLbl="node1" presStyleIdx="2" presStyleCnt="6">
        <dgm:presLayoutVars>
          <dgm:bulletEnabled val="1"/>
        </dgm:presLayoutVars>
      </dgm:prSet>
      <dgm:spPr/>
    </dgm:pt>
    <dgm:pt modelId="{05C5CC56-1B43-45C3-8930-027DCD3061D6}" type="pres">
      <dgm:prSet presAssocID="{D7572E84-4359-4181-AA1A-5702C4589D38}" presName="Name9" presStyleLbl="parChTrans1D2" presStyleIdx="3" presStyleCnt="6"/>
      <dgm:spPr/>
    </dgm:pt>
    <dgm:pt modelId="{17A358B4-4236-4439-BED6-B89C5D6C39C4}" type="pres">
      <dgm:prSet presAssocID="{D7572E84-4359-4181-AA1A-5702C4589D38}" presName="connTx" presStyleLbl="parChTrans1D2" presStyleIdx="3" presStyleCnt="6"/>
      <dgm:spPr/>
    </dgm:pt>
    <dgm:pt modelId="{46A1B09A-47C3-4458-8C79-DFCA3B23AF8C}" type="pres">
      <dgm:prSet presAssocID="{323771E4-E24F-4B73-B17D-57582F29753C}" presName="node" presStyleLbl="node1" presStyleIdx="3" presStyleCnt="6">
        <dgm:presLayoutVars>
          <dgm:bulletEnabled val="1"/>
        </dgm:presLayoutVars>
      </dgm:prSet>
      <dgm:spPr/>
    </dgm:pt>
    <dgm:pt modelId="{CD2DC235-C869-4671-9570-B42A2428D943}" type="pres">
      <dgm:prSet presAssocID="{1E427367-7DAA-40C1-B5A4-5F1CD8C28316}" presName="Name9" presStyleLbl="parChTrans1D2" presStyleIdx="4" presStyleCnt="6"/>
      <dgm:spPr/>
    </dgm:pt>
    <dgm:pt modelId="{D6BF63DD-F949-47BC-B81A-1FCF54FA2101}" type="pres">
      <dgm:prSet presAssocID="{1E427367-7DAA-40C1-B5A4-5F1CD8C28316}" presName="connTx" presStyleLbl="parChTrans1D2" presStyleIdx="4" presStyleCnt="6"/>
      <dgm:spPr/>
    </dgm:pt>
    <dgm:pt modelId="{85C2C31F-BF4A-4B46-B173-31F92CFFD6DC}" type="pres">
      <dgm:prSet presAssocID="{6FFA1C84-CA2A-4A9F-93D2-640A69FE44B5}" presName="node" presStyleLbl="node1" presStyleIdx="4" presStyleCnt="6">
        <dgm:presLayoutVars>
          <dgm:bulletEnabled val="1"/>
        </dgm:presLayoutVars>
      </dgm:prSet>
      <dgm:spPr/>
    </dgm:pt>
    <dgm:pt modelId="{9A42C416-E8F0-46A7-B607-8B511C73CEC0}" type="pres">
      <dgm:prSet presAssocID="{5A003EB7-92EB-47F3-AABF-5B78E071049D}" presName="Name9" presStyleLbl="parChTrans1D2" presStyleIdx="5" presStyleCnt="6"/>
      <dgm:spPr/>
    </dgm:pt>
    <dgm:pt modelId="{C173A0D0-209C-408D-B2BE-83AAEF94AF80}" type="pres">
      <dgm:prSet presAssocID="{5A003EB7-92EB-47F3-AABF-5B78E071049D}" presName="connTx" presStyleLbl="parChTrans1D2" presStyleIdx="5" presStyleCnt="6"/>
      <dgm:spPr/>
    </dgm:pt>
    <dgm:pt modelId="{297BEE4E-6D44-4886-8C7A-9C02D063C860}" type="pres">
      <dgm:prSet presAssocID="{803A3D34-0E4C-44F4-BD90-9D51849D23C4}" presName="node" presStyleLbl="node1" presStyleIdx="5" presStyleCnt="6">
        <dgm:presLayoutVars>
          <dgm:bulletEnabled val="1"/>
        </dgm:presLayoutVars>
      </dgm:prSet>
      <dgm:spPr/>
    </dgm:pt>
  </dgm:ptLst>
  <dgm:cxnLst>
    <dgm:cxn modelId="{BDCF2900-0F6E-43CF-8924-90AB2E46D8BB}" type="presOf" srcId="{96E3A1EF-ACCE-4FD8-B473-30B5DA93C7D9}" destId="{91B1A3CD-3B78-4670-8EE6-2F9FEF8ADAE3}" srcOrd="0" destOrd="0" presId="urn:microsoft.com/office/officeart/2005/8/layout/radial1"/>
    <dgm:cxn modelId="{751A1A04-9374-4CDE-BC4C-52D934451022}" srcId="{577B7123-9F5F-44E4-B220-504055A4EC61}" destId="{323771E4-E24F-4B73-B17D-57582F29753C}" srcOrd="3" destOrd="0" parTransId="{D7572E84-4359-4181-AA1A-5702C4589D38}" sibTransId="{97973E86-F10B-4924-BB42-898E1652FC89}"/>
    <dgm:cxn modelId="{BFFF780F-B563-4283-BD68-5F920B98439D}" type="presOf" srcId="{1B8CC805-86C1-40FB-B4EE-B5368CBF4CF1}" destId="{07D88CD7-7E27-46F6-B4B9-5CE8A044C3E4}" srcOrd="0" destOrd="0" presId="urn:microsoft.com/office/officeart/2005/8/layout/radial1"/>
    <dgm:cxn modelId="{BF18951A-F6F2-4ED1-99B6-7B0F335EB5D8}" type="presOf" srcId="{D7572E84-4359-4181-AA1A-5702C4589D38}" destId="{05C5CC56-1B43-45C3-8930-027DCD3061D6}" srcOrd="0" destOrd="0" presId="urn:microsoft.com/office/officeart/2005/8/layout/radial1"/>
    <dgm:cxn modelId="{E318C024-75E5-4C88-9739-5899F9E37E83}" type="presOf" srcId="{6FFA1C84-CA2A-4A9F-93D2-640A69FE44B5}" destId="{85C2C31F-BF4A-4B46-B173-31F92CFFD6DC}" srcOrd="0" destOrd="0" presId="urn:microsoft.com/office/officeart/2005/8/layout/radial1"/>
    <dgm:cxn modelId="{16100726-AE25-4963-B0EE-B8CC755B96C1}" type="presOf" srcId="{D7572E84-4359-4181-AA1A-5702C4589D38}" destId="{17A358B4-4236-4439-BED6-B89C5D6C39C4}" srcOrd="1" destOrd="0" presId="urn:microsoft.com/office/officeart/2005/8/layout/radial1"/>
    <dgm:cxn modelId="{9999DA26-8751-40B1-AB37-62A2512E923E}" type="presOf" srcId="{48E0045A-9206-4604-97D2-3ACCBCBDDA02}" destId="{6DEB766A-3276-481C-8B85-8D2690772B86}" srcOrd="0" destOrd="0" presId="urn:microsoft.com/office/officeart/2005/8/layout/radial1"/>
    <dgm:cxn modelId="{9945D729-48A5-44A2-B43A-9DC45BF09B17}" type="presOf" srcId="{3407E248-BE29-4DD3-8A62-6C010A8A4FC5}" destId="{866E77DA-ED56-4AE0-ADF9-EA88E88B6416}" srcOrd="1" destOrd="0" presId="urn:microsoft.com/office/officeart/2005/8/layout/radial1"/>
    <dgm:cxn modelId="{A74EA62C-7D5F-4240-BB24-F00BBC276BED}" type="presOf" srcId="{5A003EB7-92EB-47F3-AABF-5B78E071049D}" destId="{C173A0D0-209C-408D-B2BE-83AAEF94AF80}" srcOrd="1" destOrd="0" presId="urn:microsoft.com/office/officeart/2005/8/layout/radial1"/>
    <dgm:cxn modelId="{57853E2D-F0C8-4FDD-BB83-5D036573A316}" type="presOf" srcId="{323771E4-E24F-4B73-B17D-57582F29753C}" destId="{46A1B09A-47C3-4458-8C79-DFCA3B23AF8C}" srcOrd="0" destOrd="0" presId="urn:microsoft.com/office/officeart/2005/8/layout/radial1"/>
    <dgm:cxn modelId="{3A46C82E-84F9-4EC7-BFBB-B87BE4146379}" type="presOf" srcId="{577B7123-9F5F-44E4-B220-504055A4EC61}" destId="{A6E3B8D4-1F57-4F83-9E1A-FCA73C7F9016}" srcOrd="0" destOrd="0" presId="urn:microsoft.com/office/officeart/2005/8/layout/radial1"/>
    <dgm:cxn modelId="{604A5B2F-7315-4D63-83E8-DB477C6EC98C}" type="presOf" srcId="{1E427367-7DAA-40C1-B5A4-5F1CD8C28316}" destId="{D6BF63DD-F949-47BC-B81A-1FCF54FA2101}" srcOrd="1" destOrd="0" presId="urn:microsoft.com/office/officeart/2005/8/layout/radial1"/>
    <dgm:cxn modelId="{32EE0036-42DF-42FC-B96E-31AADADCFD76}" type="presOf" srcId="{1B8CC805-86C1-40FB-B4EE-B5368CBF4CF1}" destId="{C0D87AD4-9472-4BBB-8C23-46A26DC23530}" srcOrd="1" destOrd="0" presId="urn:microsoft.com/office/officeart/2005/8/layout/radial1"/>
    <dgm:cxn modelId="{EA0F5A36-C6C1-4A33-9D28-2861C08F2C8F}" srcId="{577B7123-9F5F-44E4-B220-504055A4EC61}" destId="{48E0045A-9206-4604-97D2-3ACCBCBDDA02}" srcOrd="0" destOrd="0" parTransId="{96E3A1EF-ACCE-4FD8-B473-30B5DA93C7D9}" sibTransId="{4610591F-BFC2-4C1B-8199-BD2CA003C0FE}"/>
    <dgm:cxn modelId="{8E7D6E3B-A494-4610-A4A2-4BCC456024D6}" type="presOf" srcId="{2C1725F9-CABD-431C-B9B3-1E19DCCB263C}" destId="{77152EA2-BB24-45F8-ADF6-CDB66A3085E4}" srcOrd="0" destOrd="0" presId="urn:microsoft.com/office/officeart/2005/8/layout/radial1"/>
    <dgm:cxn modelId="{84C81346-BCA7-40E2-82F1-B2F5F39564D8}" type="presOf" srcId="{96E3A1EF-ACCE-4FD8-B473-30B5DA93C7D9}" destId="{CD2270D5-9221-4BAB-877B-9BB207888ED9}" srcOrd="1" destOrd="0" presId="urn:microsoft.com/office/officeart/2005/8/layout/radial1"/>
    <dgm:cxn modelId="{DEB70E4E-5F17-44A6-9314-E1875A4B2BE4}" type="presOf" srcId="{7640457A-C25B-4E9C-A787-0610F1DE7ADD}" destId="{26D0A098-45B8-409C-952B-77364F119855}" srcOrd="0" destOrd="0" presId="urn:microsoft.com/office/officeart/2005/8/layout/radial1"/>
    <dgm:cxn modelId="{1A8B276E-D76D-4F74-A3E0-5CBB05974BB8}" srcId="{2C1725F9-CABD-431C-B9B3-1E19DCCB263C}" destId="{577B7123-9F5F-44E4-B220-504055A4EC61}" srcOrd="0" destOrd="0" parTransId="{A4196791-56CA-41BE-9FF6-50A319CAE454}" sibTransId="{4D32549F-6126-46CD-AC29-548B66AD0FEC}"/>
    <dgm:cxn modelId="{DED3C051-07A1-4468-888B-B21A69970209}" type="presOf" srcId="{803A3D34-0E4C-44F4-BD90-9D51849D23C4}" destId="{297BEE4E-6D44-4886-8C7A-9C02D063C860}" srcOrd="0" destOrd="0" presId="urn:microsoft.com/office/officeart/2005/8/layout/radial1"/>
    <dgm:cxn modelId="{6B674B55-3C8F-4B43-9543-ED7802E80F00}" srcId="{577B7123-9F5F-44E4-B220-504055A4EC61}" destId="{50F345F1-547F-4E09-958F-54567ADC413D}" srcOrd="1" destOrd="0" parTransId="{3407E248-BE29-4DD3-8A62-6C010A8A4FC5}" sibTransId="{E8F02AF7-B813-4B7D-9622-A12AEFD7B7F2}"/>
    <dgm:cxn modelId="{D607FE81-11CF-459D-AFCA-440A1EB327FE}" type="presOf" srcId="{3407E248-BE29-4DD3-8A62-6C010A8A4FC5}" destId="{4B3F8647-2FDC-45A8-A87E-E1EE877DF0B5}" srcOrd="0" destOrd="0" presId="urn:microsoft.com/office/officeart/2005/8/layout/radial1"/>
    <dgm:cxn modelId="{F02E6290-67FB-4BD8-AA8B-B78CC9D1732E}" type="presOf" srcId="{50F345F1-547F-4E09-958F-54567ADC413D}" destId="{4EE6C94B-CF0B-477A-9B01-0B47846138DA}" srcOrd="0" destOrd="0" presId="urn:microsoft.com/office/officeart/2005/8/layout/radial1"/>
    <dgm:cxn modelId="{ECF982A6-AFF5-4D67-BACE-CBF8ADE4626E}" type="presOf" srcId="{1E427367-7DAA-40C1-B5A4-5F1CD8C28316}" destId="{CD2DC235-C869-4671-9570-B42A2428D943}" srcOrd="0" destOrd="0" presId="urn:microsoft.com/office/officeart/2005/8/layout/radial1"/>
    <dgm:cxn modelId="{F32A85AE-941E-47B2-A02D-E0D0FFC47D7C}" type="presOf" srcId="{5A003EB7-92EB-47F3-AABF-5B78E071049D}" destId="{9A42C416-E8F0-46A7-B607-8B511C73CEC0}" srcOrd="0" destOrd="0" presId="urn:microsoft.com/office/officeart/2005/8/layout/radial1"/>
    <dgm:cxn modelId="{76B4F1B4-4B71-40D4-B28A-E327C3B881F0}" srcId="{577B7123-9F5F-44E4-B220-504055A4EC61}" destId="{7640457A-C25B-4E9C-A787-0610F1DE7ADD}" srcOrd="2" destOrd="0" parTransId="{1B8CC805-86C1-40FB-B4EE-B5368CBF4CF1}" sibTransId="{D0832CB5-2036-435D-99B4-0AFBEA791FC6}"/>
    <dgm:cxn modelId="{4A47B3DC-EB39-476C-B0D5-D8EF24A565CA}" srcId="{577B7123-9F5F-44E4-B220-504055A4EC61}" destId="{803A3D34-0E4C-44F4-BD90-9D51849D23C4}" srcOrd="5" destOrd="0" parTransId="{5A003EB7-92EB-47F3-AABF-5B78E071049D}" sibTransId="{1BEED71E-0D75-43F1-AD55-B5BB1ED4D728}"/>
    <dgm:cxn modelId="{B83AAEFA-1667-4605-B197-C6A55F4E2A97}" srcId="{577B7123-9F5F-44E4-B220-504055A4EC61}" destId="{6FFA1C84-CA2A-4A9F-93D2-640A69FE44B5}" srcOrd="4" destOrd="0" parTransId="{1E427367-7DAA-40C1-B5A4-5F1CD8C28316}" sibTransId="{E1D05ADA-D3DA-47DD-936E-647A18BA9D96}"/>
    <dgm:cxn modelId="{42CE17D7-D2EF-4FDB-8807-EF6905D84942}" type="presParOf" srcId="{77152EA2-BB24-45F8-ADF6-CDB66A3085E4}" destId="{A6E3B8D4-1F57-4F83-9E1A-FCA73C7F9016}" srcOrd="0" destOrd="0" presId="urn:microsoft.com/office/officeart/2005/8/layout/radial1"/>
    <dgm:cxn modelId="{3843C4B0-62FC-49E3-B395-A25A2BC3D1DB}" type="presParOf" srcId="{77152EA2-BB24-45F8-ADF6-CDB66A3085E4}" destId="{91B1A3CD-3B78-4670-8EE6-2F9FEF8ADAE3}" srcOrd="1" destOrd="0" presId="urn:microsoft.com/office/officeart/2005/8/layout/radial1"/>
    <dgm:cxn modelId="{6DA4DFCE-69CC-487B-AAC7-529B5AF3A990}" type="presParOf" srcId="{91B1A3CD-3B78-4670-8EE6-2F9FEF8ADAE3}" destId="{CD2270D5-9221-4BAB-877B-9BB207888ED9}" srcOrd="0" destOrd="0" presId="urn:microsoft.com/office/officeart/2005/8/layout/radial1"/>
    <dgm:cxn modelId="{A12FA7A6-64C2-4890-9E29-F19087689D7C}" type="presParOf" srcId="{77152EA2-BB24-45F8-ADF6-CDB66A3085E4}" destId="{6DEB766A-3276-481C-8B85-8D2690772B86}" srcOrd="2" destOrd="0" presId="urn:microsoft.com/office/officeart/2005/8/layout/radial1"/>
    <dgm:cxn modelId="{C1D4C232-8356-49AF-AF3A-DAC87660F05B}" type="presParOf" srcId="{77152EA2-BB24-45F8-ADF6-CDB66A3085E4}" destId="{4B3F8647-2FDC-45A8-A87E-E1EE877DF0B5}" srcOrd="3" destOrd="0" presId="urn:microsoft.com/office/officeart/2005/8/layout/radial1"/>
    <dgm:cxn modelId="{D35F4C32-64A4-4E79-B9D5-2E9499D89784}" type="presParOf" srcId="{4B3F8647-2FDC-45A8-A87E-E1EE877DF0B5}" destId="{866E77DA-ED56-4AE0-ADF9-EA88E88B6416}" srcOrd="0" destOrd="0" presId="urn:microsoft.com/office/officeart/2005/8/layout/radial1"/>
    <dgm:cxn modelId="{15C553AD-AC84-4CDE-A768-6EFAB8947947}" type="presParOf" srcId="{77152EA2-BB24-45F8-ADF6-CDB66A3085E4}" destId="{4EE6C94B-CF0B-477A-9B01-0B47846138DA}" srcOrd="4" destOrd="0" presId="urn:microsoft.com/office/officeart/2005/8/layout/radial1"/>
    <dgm:cxn modelId="{2437C579-11FD-4081-A51B-B944FE7FFB1D}" type="presParOf" srcId="{77152EA2-BB24-45F8-ADF6-CDB66A3085E4}" destId="{07D88CD7-7E27-46F6-B4B9-5CE8A044C3E4}" srcOrd="5" destOrd="0" presId="urn:microsoft.com/office/officeart/2005/8/layout/radial1"/>
    <dgm:cxn modelId="{F5181483-0D82-4DA7-8A49-D48444E6904C}" type="presParOf" srcId="{07D88CD7-7E27-46F6-B4B9-5CE8A044C3E4}" destId="{C0D87AD4-9472-4BBB-8C23-46A26DC23530}" srcOrd="0" destOrd="0" presId="urn:microsoft.com/office/officeart/2005/8/layout/radial1"/>
    <dgm:cxn modelId="{EEB76D15-A17C-4810-ADC9-A4BA4BAB04AC}" type="presParOf" srcId="{77152EA2-BB24-45F8-ADF6-CDB66A3085E4}" destId="{26D0A098-45B8-409C-952B-77364F119855}" srcOrd="6" destOrd="0" presId="urn:microsoft.com/office/officeart/2005/8/layout/radial1"/>
    <dgm:cxn modelId="{3C30345E-E1C9-4CBF-8F2E-328C8CE75A23}" type="presParOf" srcId="{77152EA2-BB24-45F8-ADF6-CDB66A3085E4}" destId="{05C5CC56-1B43-45C3-8930-027DCD3061D6}" srcOrd="7" destOrd="0" presId="urn:microsoft.com/office/officeart/2005/8/layout/radial1"/>
    <dgm:cxn modelId="{D47D4C67-2E80-4FA3-BFCB-2174D7D5EB96}" type="presParOf" srcId="{05C5CC56-1B43-45C3-8930-027DCD3061D6}" destId="{17A358B4-4236-4439-BED6-B89C5D6C39C4}" srcOrd="0" destOrd="0" presId="urn:microsoft.com/office/officeart/2005/8/layout/radial1"/>
    <dgm:cxn modelId="{3EE82265-6E6A-41DD-8851-42E8D10254B9}" type="presParOf" srcId="{77152EA2-BB24-45F8-ADF6-CDB66A3085E4}" destId="{46A1B09A-47C3-4458-8C79-DFCA3B23AF8C}" srcOrd="8" destOrd="0" presId="urn:microsoft.com/office/officeart/2005/8/layout/radial1"/>
    <dgm:cxn modelId="{E31F7A06-F267-42A5-AACE-458394DFABDB}" type="presParOf" srcId="{77152EA2-BB24-45F8-ADF6-CDB66A3085E4}" destId="{CD2DC235-C869-4671-9570-B42A2428D943}" srcOrd="9" destOrd="0" presId="urn:microsoft.com/office/officeart/2005/8/layout/radial1"/>
    <dgm:cxn modelId="{9AEAF1AD-2529-40EA-B9DB-58EEEE1DC3F6}" type="presParOf" srcId="{CD2DC235-C869-4671-9570-B42A2428D943}" destId="{D6BF63DD-F949-47BC-B81A-1FCF54FA2101}" srcOrd="0" destOrd="0" presId="urn:microsoft.com/office/officeart/2005/8/layout/radial1"/>
    <dgm:cxn modelId="{74F590C2-E553-4EBA-B74E-9F3B85945203}" type="presParOf" srcId="{77152EA2-BB24-45F8-ADF6-CDB66A3085E4}" destId="{85C2C31F-BF4A-4B46-B173-31F92CFFD6DC}" srcOrd="10" destOrd="0" presId="urn:microsoft.com/office/officeart/2005/8/layout/radial1"/>
    <dgm:cxn modelId="{422920CA-DF05-4CE2-8397-092048FB74E0}" type="presParOf" srcId="{77152EA2-BB24-45F8-ADF6-CDB66A3085E4}" destId="{9A42C416-E8F0-46A7-B607-8B511C73CEC0}" srcOrd="11" destOrd="0" presId="urn:microsoft.com/office/officeart/2005/8/layout/radial1"/>
    <dgm:cxn modelId="{DCDC9106-A3C6-487C-83D6-B5386D08CF15}" type="presParOf" srcId="{9A42C416-E8F0-46A7-B607-8B511C73CEC0}" destId="{C173A0D0-209C-408D-B2BE-83AAEF94AF80}" srcOrd="0" destOrd="0" presId="urn:microsoft.com/office/officeart/2005/8/layout/radial1"/>
    <dgm:cxn modelId="{F4412A62-5827-4773-ABB5-3B148676EABF}" type="presParOf" srcId="{77152EA2-BB24-45F8-ADF6-CDB66A3085E4}" destId="{297BEE4E-6D44-4886-8C7A-9C02D063C860}"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3E9E59-9971-4D8A-80B5-7C3DFA8205D4}"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58A9BD15-A473-4E21-AFAE-BF8D98091D17}">
      <dgm:prSet phldrT="[Text]"/>
      <dgm:spPr/>
      <dgm:t>
        <a:bodyPr/>
        <a:lstStyle/>
        <a:p>
          <a:r>
            <a:rPr lang="en-GB" dirty="0"/>
            <a:t>Poorly designed TNA</a:t>
          </a:r>
        </a:p>
      </dgm:t>
    </dgm:pt>
    <dgm:pt modelId="{94919CCF-F643-4A7B-91C0-A09F6D21C9A4}" type="parTrans" cxnId="{60FA1134-746D-4BF5-B0AA-A57AA81FD3FC}">
      <dgm:prSet/>
      <dgm:spPr/>
      <dgm:t>
        <a:bodyPr/>
        <a:lstStyle/>
        <a:p>
          <a:endParaRPr lang="en-GB"/>
        </a:p>
      </dgm:t>
    </dgm:pt>
    <dgm:pt modelId="{1FD261A2-784F-4D76-A031-20530BBB563E}" type="sibTrans" cxnId="{60FA1134-746D-4BF5-B0AA-A57AA81FD3FC}">
      <dgm:prSet/>
      <dgm:spPr/>
      <dgm:t>
        <a:bodyPr/>
        <a:lstStyle/>
        <a:p>
          <a:endParaRPr lang="en-GB"/>
        </a:p>
      </dgm:t>
    </dgm:pt>
    <dgm:pt modelId="{A2A9F82C-1A05-4CFD-8FCC-890877837913}">
      <dgm:prSet phldrT="[Text]"/>
      <dgm:spPr/>
      <dgm:t>
        <a:bodyPr/>
        <a:lstStyle/>
        <a:p>
          <a:r>
            <a:rPr lang="en-GB" dirty="0"/>
            <a:t>Incurs Unnecessary Training Costs</a:t>
          </a:r>
        </a:p>
      </dgm:t>
    </dgm:pt>
    <dgm:pt modelId="{02AE1547-FD08-4778-B6C9-CAB760E79C76}" type="parTrans" cxnId="{0BE05EF9-4A84-4638-AF8D-744A29D94A0B}">
      <dgm:prSet/>
      <dgm:spPr/>
      <dgm:t>
        <a:bodyPr/>
        <a:lstStyle/>
        <a:p>
          <a:endParaRPr lang="en-GB"/>
        </a:p>
      </dgm:t>
    </dgm:pt>
    <dgm:pt modelId="{DC35DE0E-3F4C-4FD0-9804-4869455F3E20}" type="sibTrans" cxnId="{0BE05EF9-4A84-4638-AF8D-744A29D94A0B}">
      <dgm:prSet/>
      <dgm:spPr/>
      <dgm:t>
        <a:bodyPr/>
        <a:lstStyle/>
        <a:p>
          <a:endParaRPr lang="en-GB"/>
        </a:p>
      </dgm:t>
    </dgm:pt>
    <dgm:pt modelId="{DE85B15E-9647-44BB-9866-56CD9FC3656A}">
      <dgm:prSet phldrT="[Text]"/>
      <dgm:spPr/>
      <dgm:t>
        <a:bodyPr/>
        <a:lstStyle/>
        <a:p>
          <a:r>
            <a:rPr lang="en-GB" dirty="0"/>
            <a:t>Uses the Wrong Training Methods</a:t>
          </a:r>
        </a:p>
      </dgm:t>
    </dgm:pt>
    <dgm:pt modelId="{4AA33AC9-5A87-4D60-A41D-704A0AB7B957}" type="parTrans" cxnId="{3E36DB3B-E863-4062-AF32-CE6383DC9E5A}">
      <dgm:prSet/>
      <dgm:spPr/>
      <dgm:t>
        <a:bodyPr/>
        <a:lstStyle/>
        <a:p>
          <a:endParaRPr lang="en-GB"/>
        </a:p>
      </dgm:t>
    </dgm:pt>
    <dgm:pt modelId="{8789B0DD-5792-411D-8BF3-8A18AA9F1982}" type="sibTrans" cxnId="{3E36DB3B-E863-4062-AF32-CE6383DC9E5A}">
      <dgm:prSet/>
      <dgm:spPr/>
      <dgm:t>
        <a:bodyPr/>
        <a:lstStyle/>
        <a:p>
          <a:endParaRPr lang="en-GB"/>
        </a:p>
      </dgm:t>
    </dgm:pt>
    <dgm:pt modelId="{FB150E4E-4AA3-466C-A25A-D996210630E9}">
      <dgm:prSet phldrT="[Text]"/>
      <dgm:spPr/>
      <dgm:t>
        <a:bodyPr/>
        <a:lstStyle/>
        <a:p>
          <a:r>
            <a:rPr lang="en-GB" dirty="0"/>
            <a:t>Trains the Wrong People</a:t>
          </a:r>
        </a:p>
      </dgm:t>
    </dgm:pt>
    <dgm:pt modelId="{8D83E83F-C2E4-42B2-B113-D75DA34F65BA}" type="parTrans" cxnId="{AFAB0B3B-2455-4C97-B422-E3EB7277EABD}">
      <dgm:prSet/>
      <dgm:spPr/>
      <dgm:t>
        <a:bodyPr/>
        <a:lstStyle/>
        <a:p>
          <a:endParaRPr lang="en-GB"/>
        </a:p>
      </dgm:t>
    </dgm:pt>
    <dgm:pt modelId="{13297DBE-D00A-4B01-A41A-950F52DA13D1}" type="sibTrans" cxnId="{AFAB0B3B-2455-4C97-B422-E3EB7277EABD}">
      <dgm:prSet/>
      <dgm:spPr/>
      <dgm:t>
        <a:bodyPr/>
        <a:lstStyle/>
        <a:p>
          <a:endParaRPr lang="en-GB"/>
        </a:p>
      </dgm:t>
    </dgm:pt>
    <dgm:pt modelId="{D8686730-C81F-49F1-B82C-808CFB06A389}">
      <dgm:prSet phldrT="[Text]"/>
      <dgm:spPr/>
      <dgm:t>
        <a:bodyPr/>
        <a:lstStyle/>
        <a:p>
          <a:r>
            <a:rPr lang="en-GB" dirty="0"/>
            <a:t>Addresses the Wrong Competencies</a:t>
          </a:r>
        </a:p>
      </dgm:t>
    </dgm:pt>
    <dgm:pt modelId="{C2CE734A-6BA9-4952-9641-0C299E8251B3}" type="parTrans" cxnId="{975B45EA-4055-44AD-BB4D-525C800AC3D5}">
      <dgm:prSet/>
      <dgm:spPr/>
      <dgm:t>
        <a:bodyPr/>
        <a:lstStyle/>
        <a:p>
          <a:endParaRPr lang="en-GB"/>
        </a:p>
      </dgm:t>
    </dgm:pt>
    <dgm:pt modelId="{60055F2B-57DD-46BE-BEA0-07315DCA89E7}" type="sibTrans" cxnId="{975B45EA-4055-44AD-BB4D-525C800AC3D5}">
      <dgm:prSet/>
      <dgm:spPr/>
      <dgm:t>
        <a:bodyPr/>
        <a:lstStyle/>
        <a:p>
          <a:endParaRPr lang="en-GB"/>
        </a:p>
      </dgm:t>
    </dgm:pt>
    <dgm:pt modelId="{02ADB73D-61DA-4A69-A1F9-2F3A0DDAC80D}" type="pres">
      <dgm:prSet presAssocID="{BC3E9E59-9971-4D8A-80B5-7C3DFA8205D4}" presName="diagram" presStyleCnt="0">
        <dgm:presLayoutVars>
          <dgm:chMax val="1"/>
          <dgm:dir/>
          <dgm:animLvl val="ctr"/>
          <dgm:resizeHandles val="exact"/>
        </dgm:presLayoutVars>
      </dgm:prSet>
      <dgm:spPr/>
    </dgm:pt>
    <dgm:pt modelId="{3EAFC82D-1C40-4558-A3F9-AC9AF452BD23}" type="pres">
      <dgm:prSet presAssocID="{BC3E9E59-9971-4D8A-80B5-7C3DFA8205D4}" presName="matrix" presStyleCnt="0"/>
      <dgm:spPr/>
    </dgm:pt>
    <dgm:pt modelId="{E59063F5-083C-4234-B346-A92625DCF591}" type="pres">
      <dgm:prSet presAssocID="{BC3E9E59-9971-4D8A-80B5-7C3DFA8205D4}" presName="tile1" presStyleLbl="node1" presStyleIdx="0" presStyleCnt="4"/>
      <dgm:spPr/>
    </dgm:pt>
    <dgm:pt modelId="{FFD7594B-5CAD-4723-A421-E2798BA5D8E5}" type="pres">
      <dgm:prSet presAssocID="{BC3E9E59-9971-4D8A-80B5-7C3DFA8205D4}" presName="tile1text" presStyleLbl="node1" presStyleIdx="0" presStyleCnt="4">
        <dgm:presLayoutVars>
          <dgm:chMax val="0"/>
          <dgm:chPref val="0"/>
          <dgm:bulletEnabled val="1"/>
        </dgm:presLayoutVars>
      </dgm:prSet>
      <dgm:spPr/>
    </dgm:pt>
    <dgm:pt modelId="{0389FE9A-1881-418A-8435-5618E7782061}" type="pres">
      <dgm:prSet presAssocID="{BC3E9E59-9971-4D8A-80B5-7C3DFA8205D4}" presName="tile2" presStyleLbl="node1" presStyleIdx="1" presStyleCnt="4"/>
      <dgm:spPr/>
    </dgm:pt>
    <dgm:pt modelId="{B0733081-5A51-4EAD-825D-44FE1F7E00FA}" type="pres">
      <dgm:prSet presAssocID="{BC3E9E59-9971-4D8A-80B5-7C3DFA8205D4}" presName="tile2text" presStyleLbl="node1" presStyleIdx="1" presStyleCnt="4">
        <dgm:presLayoutVars>
          <dgm:chMax val="0"/>
          <dgm:chPref val="0"/>
          <dgm:bulletEnabled val="1"/>
        </dgm:presLayoutVars>
      </dgm:prSet>
      <dgm:spPr/>
    </dgm:pt>
    <dgm:pt modelId="{1D2A13E6-62A2-4446-8C71-19EAE46BBD39}" type="pres">
      <dgm:prSet presAssocID="{BC3E9E59-9971-4D8A-80B5-7C3DFA8205D4}" presName="tile3" presStyleLbl="node1" presStyleIdx="2" presStyleCnt="4"/>
      <dgm:spPr/>
    </dgm:pt>
    <dgm:pt modelId="{A07A9BFE-9C8A-4647-B45A-62A57E80DA0A}" type="pres">
      <dgm:prSet presAssocID="{BC3E9E59-9971-4D8A-80B5-7C3DFA8205D4}" presName="tile3text" presStyleLbl="node1" presStyleIdx="2" presStyleCnt="4">
        <dgm:presLayoutVars>
          <dgm:chMax val="0"/>
          <dgm:chPref val="0"/>
          <dgm:bulletEnabled val="1"/>
        </dgm:presLayoutVars>
      </dgm:prSet>
      <dgm:spPr/>
    </dgm:pt>
    <dgm:pt modelId="{65AFF002-637B-4C40-BA1F-4422BEF7CE95}" type="pres">
      <dgm:prSet presAssocID="{BC3E9E59-9971-4D8A-80B5-7C3DFA8205D4}" presName="tile4" presStyleLbl="node1" presStyleIdx="3" presStyleCnt="4"/>
      <dgm:spPr/>
    </dgm:pt>
    <dgm:pt modelId="{39AD8A5C-D808-49E3-9F5D-50CBC9FBAFDB}" type="pres">
      <dgm:prSet presAssocID="{BC3E9E59-9971-4D8A-80B5-7C3DFA8205D4}" presName="tile4text" presStyleLbl="node1" presStyleIdx="3" presStyleCnt="4">
        <dgm:presLayoutVars>
          <dgm:chMax val="0"/>
          <dgm:chPref val="0"/>
          <dgm:bulletEnabled val="1"/>
        </dgm:presLayoutVars>
      </dgm:prSet>
      <dgm:spPr/>
    </dgm:pt>
    <dgm:pt modelId="{569F86E8-2310-40F5-AE3B-16B78CB856F7}" type="pres">
      <dgm:prSet presAssocID="{BC3E9E59-9971-4D8A-80B5-7C3DFA8205D4}" presName="centerTile" presStyleLbl="fgShp" presStyleIdx="0" presStyleCnt="1">
        <dgm:presLayoutVars>
          <dgm:chMax val="0"/>
          <dgm:chPref val="0"/>
        </dgm:presLayoutVars>
      </dgm:prSet>
      <dgm:spPr/>
    </dgm:pt>
  </dgm:ptLst>
  <dgm:cxnLst>
    <dgm:cxn modelId="{1263230F-2EA7-4DEB-AEBA-0A4CF123970E}" type="presOf" srcId="{FB150E4E-4AA3-466C-A25A-D996210630E9}" destId="{A07A9BFE-9C8A-4647-B45A-62A57E80DA0A}" srcOrd="1" destOrd="0" presId="urn:microsoft.com/office/officeart/2005/8/layout/matrix1"/>
    <dgm:cxn modelId="{D4A1F90F-9CC5-4353-A5A5-A25026FD4BD5}" type="presOf" srcId="{FB150E4E-4AA3-466C-A25A-D996210630E9}" destId="{1D2A13E6-62A2-4446-8C71-19EAE46BBD39}" srcOrd="0" destOrd="0" presId="urn:microsoft.com/office/officeart/2005/8/layout/matrix1"/>
    <dgm:cxn modelId="{A8AD0E11-7AFC-4243-A2C4-D4BCF1606D2F}" type="presOf" srcId="{A2A9F82C-1A05-4CFD-8FCC-890877837913}" destId="{FFD7594B-5CAD-4723-A421-E2798BA5D8E5}" srcOrd="1" destOrd="0" presId="urn:microsoft.com/office/officeart/2005/8/layout/matrix1"/>
    <dgm:cxn modelId="{60FA1134-746D-4BF5-B0AA-A57AA81FD3FC}" srcId="{BC3E9E59-9971-4D8A-80B5-7C3DFA8205D4}" destId="{58A9BD15-A473-4E21-AFAE-BF8D98091D17}" srcOrd="0" destOrd="0" parTransId="{94919CCF-F643-4A7B-91C0-A09F6D21C9A4}" sibTransId="{1FD261A2-784F-4D76-A031-20530BBB563E}"/>
    <dgm:cxn modelId="{AFAB0B3B-2455-4C97-B422-E3EB7277EABD}" srcId="{58A9BD15-A473-4E21-AFAE-BF8D98091D17}" destId="{FB150E4E-4AA3-466C-A25A-D996210630E9}" srcOrd="2" destOrd="0" parTransId="{8D83E83F-C2E4-42B2-B113-D75DA34F65BA}" sibTransId="{13297DBE-D00A-4B01-A41A-950F52DA13D1}"/>
    <dgm:cxn modelId="{3E36DB3B-E863-4062-AF32-CE6383DC9E5A}" srcId="{58A9BD15-A473-4E21-AFAE-BF8D98091D17}" destId="{DE85B15E-9647-44BB-9866-56CD9FC3656A}" srcOrd="1" destOrd="0" parTransId="{4AA33AC9-5A87-4D60-A41D-704A0AB7B957}" sibTransId="{8789B0DD-5792-411D-8BF3-8A18AA9F1982}"/>
    <dgm:cxn modelId="{D9865D47-8415-4A10-BE09-57EB8E1835D9}" type="presOf" srcId="{58A9BD15-A473-4E21-AFAE-BF8D98091D17}" destId="{569F86E8-2310-40F5-AE3B-16B78CB856F7}" srcOrd="0" destOrd="0" presId="urn:microsoft.com/office/officeart/2005/8/layout/matrix1"/>
    <dgm:cxn modelId="{F3487468-EF93-4865-9D22-1AD68815E578}" type="presOf" srcId="{A2A9F82C-1A05-4CFD-8FCC-890877837913}" destId="{E59063F5-083C-4234-B346-A92625DCF591}" srcOrd="0" destOrd="0" presId="urn:microsoft.com/office/officeart/2005/8/layout/matrix1"/>
    <dgm:cxn modelId="{868AC449-CF4D-4B00-9AE5-010DF641C438}" type="presOf" srcId="{BC3E9E59-9971-4D8A-80B5-7C3DFA8205D4}" destId="{02ADB73D-61DA-4A69-A1F9-2F3A0DDAC80D}" srcOrd="0" destOrd="0" presId="urn:microsoft.com/office/officeart/2005/8/layout/matrix1"/>
    <dgm:cxn modelId="{F1BEFA57-8434-4983-AE2D-13365D2CBE77}" type="presOf" srcId="{D8686730-C81F-49F1-B82C-808CFB06A389}" destId="{65AFF002-637B-4C40-BA1F-4422BEF7CE95}" srcOrd="0" destOrd="0" presId="urn:microsoft.com/office/officeart/2005/8/layout/matrix1"/>
    <dgm:cxn modelId="{C1BAAD94-8C22-4AE7-91E1-80C363F1F3D4}" type="presOf" srcId="{DE85B15E-9647-44BB-9866-56CD9FC3656A}" destId="{B0733081-5A51-4EAD-825D-44FE1F7E00FA}" srcOrd="1" destOrd="0" presId="urn:microsoft.com/office/officeart/2005/8/layout/matrix1"/>
    <dgm:cxn modelId="{FCCDB2C0-C774-4A98-B653-DEEF8AFF3D3C}" type="presOf" srcId="{D8686730-C81F-49F1-B82C-808CFB06A389}" destId="{39AD8A5C-D808-49E3-9F5D-50CBC9FBAFDB}" srcOrd="1" destOrd="0" presId="urn:microsoft.com/office/officeart/2005/8/layout/matrix1"/>
    <dgm:cxn modelId="{B4ACE9D2-B3FF-47EF-9B42-C3A2375CA9CC}" type="presOf" srcId="{DE85B15E-9647-44BB-9866-56CD9FC3656A}" destId="{0389FE9A-1881-418A-8435-5618E7782061}" srcOrd="0" destOrd="0" presId="urn:microsoft.com/office/officeart/2005/8/layout/matrix1"/>
    <dgm:cxn modelId="{975B45EA-4055-44AD-BB4D-525C800AC3D5}" srcId="{58A9BD15-A473-4E21-AFAE-BF8D98091D17}" destId="{D8686730-C81F-49F1-B82C-808CFB06A389}" srcOrd="3" destOrd="0" parTransId="{C2CE734A-6BA9-4952-9641-0C299E8251B3}" sibTransId="{60055F2B-57DD-46BE-BEA0-07315DCA89E7}"/>
    <dgm:cxn modelId="{0BE05EF9-4A84-4638-AF8D-744A29D94A0B}" srcId="{58A9BD15-A473-4E21-AFAE-BF8D98091D17}" destId="{A2A9F82C-1A05-4CFD-8FCC-890877837913}" srcOrd="0" destOrd="0" parTransId="{02AE1547-FD08-4778-B6C9-CAB760E79C76}" sibTransId="{DC35DE0E-3F4C-4FD0-9804-4869455F3E20}"/>
    <dgm:cxn modelId="{04774CE0-1F79-4E4D-AA5D-F8270536470D}" type="presParOf" srcId="{02ADB73D-61DA-4A69-A1F9-2F3A0DDAC80D}" destId="{3EAFC82D-1C40-4558-A3F9-AC9AF452BD23}" srcOrd="0" destOrd="0" presId="urn:microsoft.com/office/officeart/2005/8/layout/matrix1"/>
    <dgm:cxn modelId="{267C021C-E40A-432C-896A-636FE1051304}" type="presParOf" srcId="{3EAFC82D-1C40-4558-A3F9-AC9AF452BD23}" destId="{E59063F5-083C-4234-B346-A92625DCF591}" srcOrd="0" destOrd="0" presId="urn:microsoft.com/office/officeart/2005/8/layout/matrix1"/>
    <dgm:cxn modelId="{75F4BA10-C5DF-4C45-B8B7-D223B3E04110}" type="presParOf" srcId="{3EAFC82D-1C40-4558-A3F9-AC9AF452BD23}" destId="{FFD7594B-5CAD-4723-A421-E2798BA5D8E5}" srcOrd="1" destOrd="0" presId="urn:microsoft.com/office/officeart/2005/8/layout/matrix1"/>
    <dgm:cxn modelId="{D171D1DD-5D21-4A99-9B8E-F7277CDBAF7E}" type="presParOf" srcId="{3EAFC82D-1C40-4558-A3F9-AC9AF452BD23}" destId="{0389FE9A-1881-418A-8435-5618E7782061}" srcOrd="2" destOrd="0" presId="urn:microsoft.com/office/officeart/2005/8/layout/matrix1"/>
    <dgm:cxn modelId="{7219B444-189D-4A40-8D1C-9DE08F7E37BA}" type="presParOf" srcId="{3EAFC82D-1C40-4558-A3F9-AC9AF452BD23}" destId="{B0733081-5A51-4EAD-825D-44FE1F7E00FA}" srcOrd="3" destOrd="0" presId="urn:microsoft.com/office/officeart/2005/8/layout/matrix1"/>
    <dgm:cxn modelId="{D67DBACA-546E-4A55-AC7B-029B89A20771}" type="presParOf" srcId="{3EAFC82D-1C40-4558-A3F9-AC9AF452BD23}" destId="{1D2A13E6-62A2-4446-8C71-19EAE46BBD39}" srcOrd="4" destOrd="0" presId="urn:microsoft.com/office/officeart/2005/8/layout/matrix1"/>
    <dgm:cxn modelId="{A54D4A60-47DD-4362-BBDE-F6051C248FC9}" type="presParOf" srcId="{3EAFC82D-1C40-4558-A3F9-AC9AF452BD23}" destId="{A07A9BFE-9C8A-4647-B45A-62A57E80DA0A}" srcOrd="5" destOrd="0" presId="urn:microsoft.com/office/officeart/2005/8/layout/matrix1"/>
    <dgm:cxn modelId="{85FEE083-2456-4813-9572-0799CBA12697}" type="presParOf" srcId="{3EAFC82D-1C40-4558-A3F9-AC9AF452BD23}" destId="{65AFF002-637B-4C40-BA1F-4422BEF7CE95}" srcOrd="6" destOrd="0" presId="urn:microsoft.com/office/officeart/2005/8/layout/matrix1"/>
    <dgm:cxn modelId="{2D31CCC1-186C-4D12-85ED-8FAF82E3C440}" type="presParOf" srcId="{3EAFC82D-1C40-4558-A3F9-AC9AF452BD23}" destId="{39AD8A5C-D808-49E3-9F5D-50CBC9FBAFDB}" srcOrd="7" destOrd="0" presId="urn:microsoft.com/office/officeart/2005/8/layout/matrix1"/>
    <dgm:cxn modelId="{323EA12D-DCCE-4CA0-8998-B2E25B0F7627}" type="presParOf" srcId="{02ADB73D-61DA-4A69-A1F9-2F3A0DDAC80D}" destId="{569F86E8-2310-40F5-AE3B-16B78CB856F7}"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715F81-2040-4D28-9A53-1C4DE72C652F}"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DB09651D-099F-405E-9E1A-74C45E4BA8E1}">
      <dgm:prSet/>
      <dgm:spPr/>
      <dgm:t>
        <a:bodyPr/>
        <a:lstStyle/>
        <a:p>
          <a:r>
            <a:rPr lang="en-GB" b="0" i="0"/>
            <a:t>Who needs a learning pathway?</a:t>
          </a:r>
          <a:endParaRPr lang="en-US"/>
        </a:p>
      </dgm:t>
    </dgm:pt>
    <dgm:pt modelId="{390A2717-7227-4DB3-B536-F6817FCEACD9}" type="parTrans" cxnId="{9C1E7000-9DE7-4E36-BBD6-DBFA5C18D7E6}">
      <dgm:prSet/>
      <dgm:spPr/>
      <dgm:t>
        <a:bodyPr/>
        <a:lstStyle/>
        <a:p>
          <a:endParaRPr lang="en-US"/>
        </a:p>
      </dgm:t>
    </dgm:pt>
    <dgm:pt modelId="{02D56294-7741-4F74-BF12-8CCDA8FA1C48}" type="sibTrans" cxnId="{9C1E7000-9DE7-4E36-BBD6-DBFA5C18D7E6}">
      <dgm:prSet/>
      <dgm:spPr/>
      <dgm:t>
        <a:bodyPr/>
        <a:lstStyle/>
        <a:p>
          <a:endParaRPr lang="en-US"/>
        </a:p>
      </dgm:t>
    </dgm:pt>
    <dgm:pt modelId="{2F0A70D6-EC2B-402F-A61E-B75205DAE560}">
      <dgm:prSet/>
      <dgm:spPr/>
      <dgm:t>
        <a:bodyPr/>
        <a:lstStyle/>
        <a:p>
          <a:r>
            <a:rPr lang="en-GB" b="0" i="0"/>
            <a:t>What is it that they need to learn to help achieve company goals?</a:t>
          </a:r>
          <a:endParaRPr lang="en-US"/>
        </a:p>
      </dgm:t>
    </dgm:pt>
    <dgm:pt modelId="{6C7F0C10-0CBB-409A-8866-6E4F936581C6}" type="parTrans" cxnId="{E4D3402D-7A6F-4308-B66F-9AD67DEB3067}">
      <dgm:prSet/>
      <dgm:spPr/>
      <dgm:t>
        <a:bodyPr/>
        <a:lstStyle/>
        <a:p>
          <a:endParaRPr lang="en-US"/>
        </a:p>
      </dgm:t>
    </dgm:pt>
    <dgm:pt modelId="{A83CA6BE-89E7-4D86-9F82-2FD7759C0645}" type="sibTrans" cxnId="{E4D3402D-7A6F-4308-B66F-9AD67DEB3067}">
      <dgm:prSet/>
      <dgm:spPr/>
      <dgm:t>
        <a:bodyPr/>
        <a:lstStyle/>
        <a:p>
          <a:endParaRPr lang="en-US"/>
        </a:p>
      </dgm:t>
    </dgm:pt>
    <dgm:pt modelId="{E8B27EF3-EB66-47B1-8A25-E1C37269401F}">
      <dgm:prSet/>
      <dgm:spPr/>
      <dgm:t>
        <a:bodyPr/>
        <a:lstStyle/>
        <a:p>
          <a:r>
            <a:rPr lang="en-GB" b="0" i="0"/>
            <a:t>How do those relate to their personal learning and development objectives.</a:t>
          </a:r>
          <a:endParaRPr lang="en-US"/>
        </a:p>
      </dgm:t>
    </dgm:pt>
    <dgm:pt modelId="{576C7F40-5270-4705-9966-A44801BF5395}" type="parTrans" cxnId="{F1221BA3-B268-45CD-8FC8-6B704CCBDFF8}">
      <dgm:prSet/>
      <dgm:spPr/>
      <dgm:t>
        <a:bodyPr/>
        <a:lstStyle/>
        <a:p>
          <a:endParaRPr lang="en-US"/>
        </a:p>
      </dgm:t>
    </dgm:pt>
    <dgm:pt modelId="{5359B11C-C871-42D3-AE4F-39F548BAE56D}" type="sibTrans" cxnId="{F1221BA3-B268-45CD-8FC8-6B704CCBDFF8}">
      <dgm:prSet/>
      <dgm:spPr/>
      <dgm:t>
        <a:bodyPr/>
        <a:lstStyle/>
        <a:p>
          <a:endParaRPr lang="en-US"/>
        </a:p>
      </dgm:t>
    </dgm:pt>
    <dgm:pt modelId="{3935638E-24FD-4CCE-BB5F-E6F8A85FB61E}">
      <dgm:prSet/>
      <dgm:spPr/>
      <dgm:t>
        <a:bodyPr/>
        <a:lstStyle/>
        <a:p>
          <a:r>
            <a:rPr lang="en-GB" b="0" i="0"/>
            <a:t>How are you going to create effective learning courses for them?</a:t>
          </a:r>
          <a:endParaRPr lang="en-US"/>
        </a:p>
      </dgm:t>
    </dgm:pt>
    <dgm:pt modelId="{A98D378B-00B1-4F5C-8499-9F304403FDD9}" type="parTrans" cxnId="{02D5233F-8D72-4344-A6DE-E6FEB9B0D1AC}">
      <dgm:prSet/>
      <dgm:spPr/>
      <dgm:t>
        <a:bodyPr/>
        <a:lstStyle/>
        <a:p>
          <a:endParaRPr lang="en-US"/>
        </a:p>
      </dgm:t>
    </dgm:pt>
    <dgm:pt modelId="{359E1765-CC48-43F8-943B-890FFAC53FBE}" type="sibTrans" cxnId="{02D5233F-8D72-4344-A6DE-E6FEB9B0D1AC}">
      <dgm:prSet/>
      <dgm:spPr/>
      <dgm:t>
        <a:bodyPr/>
        <a:lstStyle/>
        <a:p>
          <a:endParaRPr lang="en-US"/>
        </a:p>
      </dgm:t>
    </dgm:pt>
    <dgm:pt modelId="{25DABBAA-6E32-4FB1-839F-B1FB11879349}">
      <dgm:prSet/>
      <dgm:spPr/>
      <dgm:t>
        <a:bodyPr/>
        <a:lstStyle/>
        <a:p>
          <a:r>
            <a:rPr lang="en-GB" b="0" i="0"/>
            <a:t>What impact is it going to have on your business and their development?</a:t>
          </a:r>
          <a:endParaRPr lang="en-US"/>
        </a:p>
      </dgm:t>
    </dgm:pt>
    <dgm:pt modelId="{3E566C8F-EA51-4977-BAA8-E9D20D40A713}" type="parTrans" cxnId="{CAD45D25-A953-47D8-A295-1DE5FC16005E}">
      <dgm:prSet/>
      <dgm:spPr/>
      <dgm:t>
        <a:bodyPr/>
        <a:lstStyle/>
        <a:p>
          <a:endParaRPr lang="en-US"/>
        </a:p>
      </dgm:t>
    </dgm:pt>
    <dgm:pt modelId="{36F70ADE-02F7-4EF7-9AC8-166E43D2ADC2}" type="sibTrans" cxnId="{CAD45D25-A953-47D8-A295-1DE5FC16005E}">
      <dgm:prSet/>
      <dgm:spPr/>
      <dgm:t>
        <a:bodyPr/>
        <a:lstStyle/>
        <a:p>
          <a:endParaRPr lang="en-US"/>
        </a:p>
      </dgm:t>
    </dgm:pt>
    <dgm:pt modelId="{9FFEB6BC-C66D-4C9D-BE22-17185604F613}">
      <dgm:prSet/>
      <dgm:spPr/>
      <dgm:t>
        <a:bodyPr/>
        <a:lstStyle/>
        <a:p>
          <a:r>
            <a:rPr lang="en-GB" b="0" i="0"/>
            <a:t>Where does this fit into your learning and development budget?</a:t>
          </a:r>
          <a:endParaRPr lang="en-US"/>
        </a:p>
      </dgm:t>
    </dgm:pt>
    <dgm:pt modelId="{7793C03D-9F38-44CA-8120-B6800CFC49D9}" type="parTrans" cxnId="{7D5017A7-2E04-4E35-861C-AFA1FF4A4753}">
      <dgm:prSet/>
      <dgm:spPr/>
      <dgm:t>
        <a:bodyPr/>
        <a:lstStyle/>
        <a:p>
          <a:endParaRPr lang="en-US"/>
        </a:p>
      </dgm:t>
    </dgm:pt>
    <dgm:pt modelId="{BA4D9511-67AC-434D-BA08-8E0F2FE0428F}" type="sibTrans" cxnId="{7D5017A7-2E04-4E35-861C-AFA1FF4A4753}">
      <dgm:prSet/>
      <dgm:spPr/>
      <dgm:t>
        <a:bodyPr/>
        <a:lstStyle/>
        <a:p>
          <a:endParaRPr lang="en-US"/>
        </a:p>
      </dgm:t>
    </dgm:pt>
    <dgm:pt modelId="{B20C5969-602A-4A03-8696-DD97A1443426}" type="pres">
      <dgm:prSet presAssocID="{CA715F81-2040-4D28-9A53-1C4DE72C652F}" presName="Name0" presStyleCnt="0">
        <dgm:presLayoutVars>
          <dgm:dir/>
          <dgm:resizeHandles val="exact"/>
        </dgm:presLayoutVars>
      </dgm:prSet>
      <dgm:spPr/>
    </dgm:pt>
    <dgm:pt modelId="{EA58F8D1-D871-4EAC-B33B-1610B34238B6}" type="pres">
      <dgm:prSet presAssocID="{DB09651D-099F-405E-9E1A-74C45E4BA8E1}" presName="node" presStyleLbl="node1" presStyleIdx="0" presStyleCnt="6">
        <dgm:presLayoutVars>
          <dgm:bulletEnabled val="1"/>
        </dgm:presLayoutVars>
      </dgm:prSet>
      <dgm:spPr/>
    </dgm:pt>
    <dgm:pt modelId="{C6FAD8EC-D23D-44EF-A143-0417613A06C0}" type="pres">
      <dgm:prSet presAssocID="{02D56294-7741-4F74-BF12-8CCDA8FA1C48}" presName="sibTrans" presStyleLbl="sibTrans1D1" presStyleIdx="0" presStyleCnt="5"/>
      <dgm:spPr/>
    </dgm:pt>
    <dgm:pt modelId="{7F0D2BF8-38BE-4B92-B261-68074219F4D0}" type="pres">
      <dgm:prSet presAssocID="{02D56294-7741-4F74-BF12-8CCDA8FA1C48}" presName="connectorText" presStyleLbl="sibTrans1D1" presStyleIdx="0" presStyleCnt="5"/>
      <dgm:spPr/>
    </dgm:pt>
    <dgm:pt modelId="{9BAB247B-85AC-44C8-B412-C3EEF57EDC97}" type="pres">
      <dgm:prSet presAssocID="{2F0A70D6-EC2B-402F-A61E-B75205DAE560}" presName="node" presStyleLbl="node1" presStyleIdx="1" presStyleCnt="6">
        <dgm:presLayoutVars>
          <dgm:bulletEnabled val="1"/>
        </dgm:presLayoutVars>
      </dgm:prSet>
      <dgm:spPr/>
    </dgm:pt>
    <dgm:pt modelId="{9C40926D-5162-4393-9CAE-FC8631190DA6}" type="pres">
      <dgm:prSet presAssocID="{A83CA6BE-89E7-4D86-9F82-2FD7759C0645}" presName="sibTrans" presStyleLbl="sibTrans1D1" presStyleIdx="1" presStyleCnt="5"/>
      <dgm:spPr/>
    </dgm:pt>
    <dgm:pt modelId="{6090A16B-C069-49C2-A798-9D5F6DD9D786}" type="pres">
      <dgm:prSet presAssocID="{A83CA6BE-89E7-4D86-9F82-2FD7759C0645}" presName="connectorText" presStyleLbl="sibTrans1D1" presStyleIdx="1" presStyleCnt="5"/>
      <dgm:spPr/>
    </dgm:pt>
    <dgm:pt modelId="{237B259A-459C-453C-B028-BE63464E917D}" type="pres">
      <dgm:prSet presAssocID="{E8B27EF3-EB66-47B1-8A25-E1C37269401F}" presName="node" presStyleLbl="node1" presStyleIdx="2" presStyleCnt="6">
        <dgm:presLayoutVars>
          <dgm:bulletEnabled val="1"/>
        </dgm:presLayoutVars>
      </dgm:prSet>
      <dgm:spPr/>
    </dgm:pt>
    <dgm:pt modelId="{6E9EF970-BE63-4A0D-9D4D-2EF5928A4C84}" type="pres">
      <dgm:prSet presAssocID="{5359B11C-C871-42D3-AE4F-39F548BAE56D}" presName="sibTrans" presStyleLbl="sibTrans1D1" presStyleIdx="2" presStyleCnt="5"/>
      <dgm:spPr/>
    </dgm:pt>
    <dgm:pt modelId="{DE7B1742-D4B7-4265-AB4F-F7E3D2A96446}" type="pres">
      <dgm:prSet presAssocID="{5359B11C-C871-42D3-AE4F-39F548BAE56D}" presName="connectorText" presStyleLbl="sibTrans1D1" presStyleIdx="2" presStyleCnt="5"/>
      <dgm:spPr/>
    </dgm:pt>
    <dgm:pt modelId="{ED1AD688-04EB-487C-B36B-98C84E2CE4DD}" type="pres">
      <dgm:prSet presAssocID="{3935638E-24FD-4CCE-BB5F-E6F8A85FB61E}" presName="node" presStyleLbl="node1" presStyleIdx="3" presStyleCnt="6">
        <dgm:presLayoutVars>
          <dgm:bulletEnabled val="1"/>
        </dgm:presLayoutVars>
      </dgm:prSet>
      <dgm:spPr/>
    </dgm:pt>
    <dgm:pt modelId="{B01B660B-F080-4F4C-902D-AED57811867E}" type="pres">
      <dgm:prSet presAssocID="{359E1765-CC48-43F8-943B-890FFAC53FBE}" presName="sibTrans" presStyleLbl="sibTrans1D1" presStyleIdx="3" presStyleCnt="5"/>
      <dgm:spPr/>
    </dgm:pt>
    <dgm:pt modelId="{9ADCF83B-F2AC-4C15-B56E-321747E0CD00}" type="pres">
      <dgm:prSet presAssocID="{359E1765-CC48-43F8-943B-890FFAC53FBE}" presName="connectorText" presStyleLbl="sibTrans1D1" presStyleIdx="3" presStyleCnt="5"/>
      <dgm:spPr/>
    </dgm:pt>
    <dgm:pt modelId="{0603A5FB-A3B7-4F29-954A-4A991502C8B2}" type="pres">
      <dgm:prSet presAssocID="{25DABBAA-6E32-4FB1-839F-B1FB11879349}" presName="node" presStyleLbl="node1" presStyleIdx="4" presStyleCnt="6">
        <dgm:presLayoutVars>
          <dgm:bulletEnabled val="1"/>
        </dgm:presLayoutVars>
      </dgm:prSet>
      <dgm:spPr/>
    </dgm:pt>
    <dgm:pt modelId="{4DD707C2-EE1C-4DC4-A9B0-AD484362C632}" type="pres">
      <dgm:prSet presAssocID="{36F70ADE-02F7-4EF7-9AC8-166E43D2ADC2}" presName="sibTrans" presStyleLbl="sibTrans1D1" presStyleIdx="4" presStyleCnt="5"/>
      <dgm:spPr/>
    </dgm:pt>
    <dgm:pt modelId="{E76FF877-71A2-4285-B975-2C0FD061557D}" type="pres">
      <dgm:prSet presAssocID="{36F70ADE-02F7-4EF7-9AC8-166E43D2ADC2}" presName="connectorText" presStyleLbl="sibTrans1D1" presStyleIdx="4" presStyleCnt="5"/>
      <dgm:spPr/>
    </dgm:pt>
    <dgm:pt modelId="{4227F969-9C3F-4720-B582-C3F3AB094F89}" type="pres">
      <dgm:prSet presAssocID="{9FFEB6BC-C66D-4C9D-BE22-17185604F613}" presName="node" presStyleLbl="node1" presStyleIdx="5" presStyleCnt="6">
        <dgm:presLayoutVars>
          <dgm:bulletEnabled val="1"/>
        </dgm:presLayoutVars>
      </dgm:prSet>
      <dgm:spPr/>
    </dgm:pt>
  </dgm:ptLst>
  <dgm:cxnLst>
    <dgm:cxn modelId="{9C1E7000-9DE7-4E36-BBD6-DBFA5C18D7E6}" srcId="{CA715F81-2040-4D28-9A53-1C4DE72C652F}" destId="{DB09651D-099F-405E-9E1A-74C45E4BA8E1}" srcOrd="0" destOrd="0" parTransId="{390A2717-7227-4DB3-B536-F6817FCEACD9}" sibTransId="{02D56294-7741-4F74-BF12-8CCDA8FA1C48}"/>
    <dgm:cxn modelId="{6AF39A0D-EAA3-4372-8C08-369F13330447}" type="presOf" srcId="{2F0A70D6-EC2B-402F-A61E-B75205DAE560}" destId="{9BAB247B-85AC-44C8-B412-C3EEF57EDC97}" srcOrd="0" destOrd="0" presId="urn:microsoft.com/office/officeart/2016/7/layout/RepeatingBendingProcessNew"/>
    <dgm:cxn modelId="{CAD45D25-A953-47D8-A295-1DE5FC16005E}" srcId="{CA715F81-2040-4D28-9A53-1C4DE72C652F}" destId="{25DABBAA-6E32-4FB1-839F-B1FB11879349}" srcOrd="4" destOrd="0" parTransId="{3E566C8F-EA51-4977-BAA8-E9D20D40A713}" sibTransId="{36F70ADE-02F7-4EF7-9AC8-166E43D2ADC2}"/>
    <dgm:cxn modelId="{AB8AD226-B845-4011-A0A9-84C0B261286C}" type="presOf" srcId="{25DABBAA-6E32-4FB1-839F-B1FB11879349}" destId="{0603A5FB-A3B7-4F29-954A-4A991502C8B2}" srcOrd="0" destOrd="0" presId="urn:microsoft.com/office/officeart/2016/7/layout/RepeatingBendingProcessNew"/>
    <dgm:cxn modelId="{E4D3402D-7A6F-4308-B66F-9AD67DEB3067}" srcId="{CA715F81-2040-4D28-9A53-1C4DE72C652F}" destId="{2F0A70D6-EC2B-402F-A61E-B75205DAE560}" srcOrd="1" destOrd="0" parTransId="{6C7F0C10-0CBB-409A-8866-6E4F936581C6}" sibTransId="{A83CA6BE-89E7-4D86-9F82-2FD7759C0645}"/>
    <dgm:cxn modelId="{F4AAF334-A525-40E1-B710-80894F437727}" type="presOf" srcId="{02D56294-7741-4F74-BF12-8CCDA8FA1C48}" destId="{7F0D2BF8-38BE-4B92-B261-68074219F4D0}" srcOrd="1" destOrd="0" presId="urn:microsoft.com/office/officeart/2016/7/layout/RepeatingBendingProcessNew"/>
    <dgm:cxn modelId="{02D5233F-8D72-4344-A6DE-E6FEB9B0D1AC}" srcId="{CA715F81-2040-4D28-9A53-1C4DE72C652F}" destId="{3935638E-24FD-4CCE-BB5F-E6F8A85FB61E}" srcOrd="3" destOrd="0" parTransId="{A98D378B-00B1-4F5C-8499-9F304403FDD9}" sibTransId="{359E1765-CC48-43F8-943B-890FFAC53FBE}"/>
    <dgm:cxn modelId="{7C0BB363-34AB-4850-96A8-32D78286906A}" type="presOf" srcId="{A83CA6BE-89E7-4D86-9F82-2FD7759C0645}" destId="{6090A16B-C069-49C2-A798-9D5F6DD9D786}" srcOrd="1" destOrd="0" presId="urn:microsoft.com/office/officeart/2016/7/layout/RepeatingBendingProcessNew"/>
    <dgm:cxn modelId="{A3C70646-627B-44A7-8311-565871CE1B01}" type="presOf" srcId="{9FFEB6BC-C66D-4C9D-BE22-17185604F613}" destId="{4227F969-9C3F-4720-B582-C3F3AB094F89}" srcOrd="0" destOrd="0" presId="urn:microsoft.com/office/officeart/2016/7/layout/RepeatingBendingProcessNew"/>
    <dgm:cxn modelId="{9D36526C-6086-45A2-A6AF-CECE36EBA0D4}" type="presOf" srcId="{A83CA6BE-89E7-4D86-9F82-2FD7759C0645}" destId="{9C40926D-5162-4393-9CAE-FC8631190DA6}" srcOrd="0" destOrd="0" presId="urn:microsoft.com/office/officeart/2016/7/layout/RepeatingBendingProcessNew"/>
    <dgm:cxn modelId="{8BDF944D-E041-4266-98A9-16398B6379CC}" type="presOf" srcId="{5359B11C-C871-42D3-AE4F-39F548BAE56D}" destId="{DE7B1742-D4B7-4265-AB4F-F7E3D2A96446}" srcOrd="1" destOrd="0" presId="urn:microsoft.com/office/officeart/2016/7/layout/RepeatingBendingProcessNew"/>
    <dgm:cxn modelId="{D2C4987E-CE82-4592-9704-1083A15CBE15}" type="presOf" srcId="{359E1765-CC48-43F8-943B-890FFAC53FBE}" destId="{B01B660B-F080-4F4C-902D-AED57811867E}" srcOrd="0" destOrd="0" presId="urn:microsoft.com/office/officeart/2016/7/layout/RepeatingBendingProcessNew"/>
    <dgm:cxn modelId="{DF4ED17F-C400-41BA-AE64-68A264AD9B7B}" type="presOf" srcId="{359E1765-CC48-43F8-943B-890FFAC53FBE}" destId="{9ADCF83B-F2AC-4C15-B56E-321747E0CD00}" srcOrd="1" destOrd="0" presId="urn:microsoft.com/office/officeart/2016/7/layout/RepeatingBendingProcessNew"/>
    <dgm:cxn modelId="{CDB90983-E903-4A10-A845-C857EF16DC9B}" type="presOf" srcId="{3935638E-24FD-4CCE-BB5F-E6F8A85FB61E}" destId="{ED1AD688-04EB-487C-B36B-98C84E2CE4DD}" srcOrd="0" destOrd="0" presId="urn:microsoft.com/office/officeart/2016/7/layout/RepeatingBendingProcessNew"/>
    <dgm:cxn modelId="{AD818389-2B7D-4359-BBF9-DE693C0EA293}" type="presOf" srcId="{36F70ADE-02F7-4EF7-9AC8-166E43D2ADC2}" destId="{E76FF877-71A2-4285-B975-2C0FD061557D}" srcOrd="1" destOrd="0" presId="urn:microsoft.com/office/officeart/2016/7/layout/RepeatingBendingProcessNew"/>
    <dgm:cxn modelId="{F1221BA3-B268-45CD-8FC8-6B704CCBDFF8}" srcId="{CA715F81-2040-4D28-9A53-1C4DE72C652F}" destId="{E8B27EF3-EB66-47B1-8A25-E1C37269401F}" srcOrd="2" destOrd="0" parTransId="{576C7F40-5270-4705-9966-A44801BF5395}" sibTransId="{5359B11C-C871-42D3-AE4F-39F548BAE56D}"/>
    <dgm:cxn modelId="{A0F1EEA6-EF9A-45EE-AC3B-2473154DCFB9}" type="presOf" srcId="{5359B11C-C871-42D3-AE4F-39F548BAE56D}" destId="{6E9EF970-BE63-4A0D-9D4D-2EF5928A4C84}" srcOrd="0" destOrd="0" presId="urn:microsoft.com/office/officeart/2016/7/layout/RepeatingBendingProcessNew"/>
    <dgm:cxn modelId="{7D5017A7-2E04-4E35-861C-AFA1FF4A4753}" srcId="{CA715F81-2040-4D28-9A53-1C4DE72C652F}" destId="{9FFEB6BC-C66D-4C9D-BE22-17185604F613}" srcOrd="5" destOrd="0" parTransId="{7793C03D-9F38-44CA-8120-B6800CFC49D9}" sibTransId="{BA4D9511-67AC-434D-BA08-8E0F2FE0428F}"/>
    <dgm:cxn modelId="{33424BBC-54DD-4364-A080-7EE8B9A2BBD0}" type="presOf" srcId="{CA715F81-2040-4D28-9A53-1C4DE72C652F}" destId="{B20C5969-602A-4A03-8696-DD97A1443426}" srcOrd="0" destOrd="0" presId="urn:microsoft.com/office/officeart/2016/7/layout/RepeatingBendingProcessNew"/>
    <dgm:cxn modelId="{9D8B66CA-803A-40D9-9859-4FCAE9D7005D}" type="presOf" srcId="{36F70ADE-02F7-4EF7-9AC8-166E43D2ADC2}" destId="{4DD707C2-EE1C-4DC4-A9B0-AD484362C632}" srcOrd="0" destOrd="0" presId="urn:microsoft.com/office/officeart/2016/7/layout/RepeatingBendingProcessNew"/>
    <dgm:cxn modelId="{70EB22D9-F0B9-483F-AB05-618C974C2E69}" type="presOf" srcId="{E8B27EF3-EB66-47B1-8A25-E1C37269401F}" destId="{237B259A-459C-453C-B028-BE63464E917D}" srcOrd="0" destOrd="0" presId="urn:microsoft.com/office/officeart/2016/7/layout/RepeatingBendingProcessNew"/>
    <dgm:cxn modelId="{7D6978DA-2028-4E21-A5FE-F79EA812B6AD}" type="presOf" srcId="{02D56294-7741-4F74-BF12-8CCDA8FA1C48}" destId="{C6FAD8EC-D23D-44EF-A143-0417613A06C0}" srcOrd="0" destOrd="0" presId="urn:microsoft.com/office/officeart/2016/7/layout/RepeatingBendingProcessNew"/>
    <dgm:cxn modelId="{85BC86FC-50AF-4E15-AC00-2BE958986B36}" type="presOf" srcId="{DB09651D-099F-405E-9E1A-74C45E4BA8E1}" destId="{EA58F8D1-D871-4EAC-B33B-1610B34238B6}" srcOrd="0" destOrd="0" presId="urn:microsoft.com/office/officeart/2016/7/layout/RepeatingBendingProcessNew"/>
    <dgm:cxn modelId="{F1543EB9-6508-489C-8A2A-183A659C01A2}" type="presParOf" srcId="{B20C5969-602A-4A03-8696-DD97A1443426}" destId="{EA58F8D1-D871-4EAC-B33B-1610B34238B6}" srcOrd="0" destOrd="0" presId="urn:microsoft.com/office/officeart/2016/7/layout/RepeatingBendingProcessNew"/>
    <dgm:cxn modelId="{3838C964-2AA7-434F-8E4D-0B3CBFB01711}" type="presParOf" srcId="{B20C5969-602A-4A03-8696-DD97A1443426}" destId="{C6FAD8EC-D23D-44EF-A143-0417613A06C0}" srcOrd="1" destOrd="0" presId="urn:microsoft.com/office/officeart/2016/7/layout/RepeatingBendingProcessNew"/>
    <dgm:cxn modelId="{ABDB7383-DEE0-4EAE-8B87-E2CDC5B525D3}" type="presParOf" srcId="{C6FAD8EC-D23D-44EF-A143-0417613A06C0}" destId="{7F0D2BF8-38BE-4B92-B261-68074219F4D0}" srcOrd="0" destOrd="0" presId="urn:microsoft.com/office/officeart/2016/7/layout/RepeatingBendingProcessNew"/>
    <dgm:cxn modelId="{9D567B51-BF1B-4409-879D-B046C8AC6E73}" type="presParOf" srcId="{B20C5969-602A-4A03-8696-DD97A1443426}" destId="{9BAB247B-85AC-44C8-B412-C3EEF57EDC97}" srcOrd="2" destOrd="0" presId="urn:microsoft.com/office/officeart/2016/7/layout/RepeatingBendingProcessNew"/>
    <dgm:cxn modelId="{1031CE40-D7AB-4012-A92B-DE4AD2C3D810}" type="presParOf" srcId="{B20C5969-602A-4A03-8696-DD97A1443426}" destId="{9C40926D-5162-4393-9CAE-FC8631190DA6}" srcOrd="3" destOrd="0" presId="urn:microsoft.com/office/officeart/2016/7/layout/RepeatingBendingProcessNew"/>
    <dgm:cxn modelId="{4F9F597E-6055-44A2-8535-C39176ED094F}" type="presParOf" srcId="{9C40926D-5162-4393-9CAE-FC8631190DA6}" destId="{6090A16B-C069-49C2-A798-9D5F6DD9D786}" srcOrd="0" destOrd="0" presId="urn:microsoft.com/office/officeart/2016/7/layout/RepeatingBendingProcessNew"/>
    <dgm:cxn modelId="{F9F2EE1A-5BED-461F-8AFE-AAF24E89B38A}" type="presParOf" srcId="{B20C5969-602A-4A03-8696-DD97A1443426}" destId="{237B259A-459C-453C-B028-BE63464E917D}" srcOrd="4" destOrd="0" presId="urn:microsoft.com/office/officeart/2016/7/layout/RepeatingBendingProcessNew"/>
    <dgm:cxn modelId="{B854433F-661A-4E1A-ADEC-1450E520081E}" type="presParOf" srcId="{B20C5969-602A-4A03-8696-DD97A1443426}" destId="{6E9EF970-BE63-4A0D-9D4D-2EF5928A4C84}" srcOrd="5" destOrd="0" presId="urn:microsoft.com/office/officeart/2016/7/layout/RepeatingBendingProcessNew"/>
    <dgm:cxn modelId="{8F3A35DE-A4D0-48BB-AB32-758EDC8CC760}" type="presParOf" srcId="{6E9EF970-BE63-4A0D-9D4D-2EF5928A4C84}" destId="{DE7B1742-D4B7-4265-AB4F-F7E3D2A96446}" srcOrd="0" destOrd="0" presId="urn:microsoft.com/office/officeart/2016/7/layout/RepeatingBendingProcessNew"/>
    <dgm:cxn modelId="{898CCC7A-193D-4832-B336-2C84A62B31BF}" type="presParOf" srcId="{B20C5969-602A-4A03-8696-DD97A1443426}" destId="{ED1AD688-04EB-487C-B36B-98C84E2CE4DD}" srcOrd="6" destOrd="0" presId="urn:microsoft.com/office/officeart/2016/7/layout/RepeatingBendingProcessNew"/>
    <dgm:cxn modelId="{57122AC9-D393-47E1-969A-F875547F657A}" type="presParOf" srcId="{B20C5969-602A-4A03-8696-DD97A1443426}" destId="{B01B660B-F080-4F4C-902D-AED57811867E}" srcOrd="7" destOrd="0" presId="urn:microsoft.com/office/officeart/2016/7/layout/RepeatingBendingProcessNew"/>
    <dgm:cxn modelId="{E45C560E-EBFD-4330-8D37-F6B99EC5850B}" type="presParOf" srcId="{B01B660B-F080-4F4C-902D-AED57811867E}" destId="{9ADCF83B-F2AC-4C15-B56E-321747E0CD00}" srcOrd="0" destOrd="0" presId="urn:microsoft.com/office/officeart/2016/7/layout/RepeatingBendingProcessNew"/>
    <dgm:cxn modelId="{8529782A-8AB3-46C4-914D-8BA3EB7C15A8}" type="presParOf" srcId="{B20C5969-602A-4A03-8696-DD97A1443426}" destId="{0603A5FB-A3B7-4F29-954A-4A991502C8B2}" srcOrd="8" destOrd="0" presId="urn:microsoft.com/office/officeart/2016/7/layout/RepeatingBendingProcessNew"/>
    <dgm:cxn modelId="{0E460BB2-EB67-48B6-9977-B6048565035D}" type="presParOf" srcId="{B20C5969-602A-4A03-8696-DD97A1443426}" destId="{4DD707C2-EE1C-4DC4-A9B0-AD484362C632}" srcOrd="9" destOrd="0" presId="urn:microsoft.com/office/officeart/2016/7/layout/RepeatingBendingProcessNew"/>
    <dgm:cxn modelId="{52A34ED4-9F77-46C0-99AC-875439635E64}" type="presParOf" srcId="{4DD707C2-EE1C-4DC4-A9B0-AD484362C632}" destId="{E76FF877-71A2-4285-B975-2C0FD061557D}" srcOrd="0" destOrd="0" presId="urn:microsoft.com/office/officeart/2016/7/layout/RepeatingBendingProcessNew"/>
    <dgm:cxn modelId="{557A675F-57BC-4EFD-9552-305B94F2DB9F}" type="presParOf" srcId="{B20C5969-602A-4A03-8696-DD97A1443426}" destId="{4227F969-9C3F-4720-B582-C3F3AB094F89}"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F281B8B-545F-47FE-ABC5-7381FB3239E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5C604F-9D3A-4840-8EA2-AD10591068D0}">
      <dgm:prSet/>
      <dgm:spPr/>
      <dgm:t>
        <a:bodyPr/>
        <a:lstStyle/>
        <a:p>
          <a:pPr>
            <a:lnSpc>
              <a:spcPct val="100000"/>
            </a:lnSpc>
          </a:pPr>
          <a:r>
            <a:rPr lang="en-US" b="0" i="0" dirty="0"/>
            <a:t>One of the primary goals of a successful L&amp;D strategy is to align itself with the business's overall goals, strategies, and talent composition. The L&amp;D strategy chosen will support the professional development and capabilities of the company’s talent in a time-efficient and cost-effective manner. </a:t>
          </a:r>
          <a:endParaRPr lang="en-US" dirty="0"/>
        </a:p>
      </dgm:t>
    </dgm:pt>
    <dgm:pt modelId="{07F87553-84A7-4DBD-976D-5616C8695382}" type="parTrans" cxnId="{E4DD7D7B-4B96-4DB6-86B1-B92F8A007CF1}">
      <dgm:prSet/>
      <dgm:spPr/>
      <dgm:t>
        <a:bodyPr/>
        <a:lstStyle/>
        <a:p>
          <a:endParaRPr lang="en-US"/>
        </a:p>
      </dgm:t>
    </dgm:pt>
    <dgm:pt modelId="{0FD07BA3-1A3C-43D5-9F25-73A97FBCF71A}" type="sibTrans" cxnId="{E4DD7D7B-4B96-4DB6-86B1-B92F8A007CF1}">
      <dgm:prSet/>
      <dgm:spPr/>
      <dgm:t>
        <a:bodyPr/>
        <a:lstStyle/>
        <a:p>
          <a:endParaRPr lang="en-US"/>
        </a:p>
      </dgm:t>
    </dgm:pt>
    <dgm:pt modelId="{58F018F8-6C33-4151-985A-B265B8547686}">
      <dgm:prSet/>
      <dgm:spPr/>
      <dgm:t>
        <a:bodyPr/>
        <a:lstStyle/>
        <a:p>
          <a:pPr>
            <a:lnSpc>
              <a:spcPct val="100000"/>
            </a:lnSpc>
          </a:pPr>
          <a:r>
            <a:rPr lang="en-US" b="0" i="0"/>
            <a:t>For many organizations, their L&amp;D initiatives support the implementation of their business strategy. For example, if an organization’s business strategy involves digital transformation, L&amp;D will focus on training and building the necessary people capabilities.</a:t>
          </a:r>
          <a:endParaRPr lang="en-US"/>
        </a:p>
      </dgm:t>
    </dgm:pt>
    <dgm:pt modelId="{42649AB1-E9BA-4D22-BA3B-C9DD3620C34E}" type="parTrans" cxnId="{9B5F18DF-DEEA-4ACC-A32E-B6377488645E}">
      <dgm:prSet/>
      <dgm:spPr/>
      <dgm:t>
        <a:bodyPr/>
        <a:lstStyle/>
        <a:p>
          <a:endParaRPr lang="en-US"/>
        </a:p>
      </dgm:t>
    </dgm:pt>
    <dgm:pt modelId="{D72C8F7C-CBF9-4A5C-B699-419D8391000E}" type="sibTrans" cxnId="{9B5F18DF-DEEA-4ACC-A32E-B6377488645E}">
      <dgm:prSet/>
      <dgm:spPr/>
      <dgm:t>
        <a:bodyPr/>
        <a:lstStyle/>
        <a:p>
          <a:endParaRPr lang="en-US"/>
        </a:p>
      </dgm:t>
    </dgm:pt>
    <dgm:pt modelId="{0B22E3D8-F281-46F2-BC3B-F732F21BE4F5}" type="pres">
      <dgm:prSet presAssocID="{3F281B8B-545F-47FE-ABC5-7381FB3239EB}" presName="root" presStyleCnt="0">
        <dgm:presLayoutVars>
          <dgm:dir/>
          <dgm:resizeHandles val="exact"/>
        </dgm:presLayoutVars>
      </dgm:prSet>
      <dgm:spPr/>
    </dgm:pt>
    <dgm:pt modelId="{8CC539D3-A5CF-4ADD-9037-A50889596477}" type="pres">
      <dgm:prSet presAssocID="{395C604F-9D3A-4840-8EA2-AD10591068D0}" presName="compNode" presStyleCnt="0"/>
      <dgm:spPr/>
    </dgm:pt>
    <dgm:pt modelId="{537F38E2-FD32-4719-BD58-4F1FA1F31B32}" type="pres">
      <dgm:prSet presAssocID="{395C604F-9D3A-4840-8EA2-AD10591068D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C6FD309C-B3A7-428A-99C9-44065E232CD7}" type="pres">
      <dgm:prSet presAssocID="{395C604F-9D3A-4840-8EA2-AD10591068D0}" presName="spaceRect" presStyleCnt="0"/>
      <dgm:spPr/>
    </dgm:pt>
    <dgm:pt modelId="{D748BAAE-A98F-4CFA-8B41-0CE7DA0822D2}" type="pres">
      <dgm:prSet presAssocID="{395C604F-9D3A-4840-8EA2-AD10591068D0}" presName="textRect" presStyleLbl="revTx" presStyleIdx="0" presStyleCnt="2">
        <dgm:presLayoutVars>
          <dgm:chMax val="1"/>
          <dgm:chPref val="1"/>
        </dgm:presLayoutVars>
      </dgm:prSet>
      <dgm:spPr/>
    </dgm:pt>
    <dgm:pt modelId="{4F2D95BF-F811-48EF-A6C2-327A323B2C6A}" type="pres">
      <dgm:prSet presAssocID="{0FD07BA3-1A3C-43D5-9F25-73A97FBCF71A}" presName="sibTrans" presStyleCnt="0"/>
      <dgm:spPr/>
    </dgm:pt>
    <dgm:pt modelId="{C580A971-F7FF-4F58-B4A6-A864C6703558}" type="pres">
      <dgm:prSet presAssocID="{58F018F8-6C33-4151-985A-B265B8547686}" presName="compNode" presStyleCnt="0"/>
      <dgm:spPr/>
    </dgm:pt>
    <dgm:pt modelId="{25954C3E-E1B6-4ECD-90C7-A442D97D37A5}" type="pres">
      <dgm:prSet presAssocID="{58F018F8-6C33-4151-985A-B265B854768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3744E52D-9084-4D6D-A805-E83CBA3FDB2A}" type="pres">
      <dgm:prSet presAssocID="{58F018F8-6C33-4151-985A-B265B8547686}" presName="spaceRect" presStyleCnt="0"/>
      <dgm:spPr/>
    </dgm:pt>
    <dgm:pt modelId="{B2D8AC6D-15D9-4135-8F18-E96D6F8EAC49}" type="pres">
      <dgm:prSet presAssocID="{58F018F8-6C33-4151-985A-B265B8547686}" presName="textRect" presStyleLbl="revTx" presStyleIdx="1" presStyleCnt="2">
        <dgm:presLayoutVars>
          <dgm:chMax val="1"/>
          <dgm:chPref val="1"/>
        </dgm:presLayoutVars>
      </dgm:prSet>
      <dgm:spPr/>
    </dgm:pt>
  </dgm:ptLst>
  <dgm:cxnLst>
    <dgm:cxn modelId="{58660A38-8A88-4932-AC90-68A704136173}" type="presOf" srcId="{395C604F-9D3A-4840-8EA2-AD10591068D0}" destId="{D748BAAE-A98F-4CFA-8B41-0CE7DA0822D2}" srcOrd="0" destOrd="0" presId="urn:microsoft.com/office/officeart/2018/2/layout/IconLabelList"/>
    <dgm:cxn modelId="{E4DD7D7B-4B96-4DB6-86B1-B92F8A007CF1}" srcId="{3F281B8B-545F-47FE-ABC5-7381FB3239EB}" destId="{395C604F-9D3A-4840-8EA2-AD10591068D0}" srcOrd="0" destOrd="0" parTransId="{07F87553-84A7-4DBD-976D-5616C8695382}" sibTransId="{0FD07BA3-1A3C-43D5-9F25-73A97FBCF71A}"/>
    <dgm:cxn modelId="{1B954E8E-FCB0-4C65-8936-1BCE7630711F}" type="presOf" srcId="{58F018F8-6C33-4151-985A-B265B8547686}" destId="{B2D8AC6D-15D9-4135-8F18-E96D6F8EAC49}" srcOrd="0" destOrd="0" presId="urn:microsoft.com/office/officeart/2018/2/layout/IconLabelList"/>
    <dgm:cxn modelId="{46702B91-883D-4820-BADF-4EA5FAF127A0}" type="presOf" srcId="{3F281B8B-545F-47FE-ABC5-7381FB3239EB}" destId="{0B22E3D8-F281-46F2-BC3B-F732F21BE4F5}" srcOrd="0" destOrd="0" presId="urn:microsoft.com/office/officeart/2018/2/layout/IconLabelList"/>
    <dgm:cxn modelId="{9B5F18DF-DEEA-4ACC-A32E-B6377488645E}" srcId="{3F281B8B-545F-47FE-ABC5-7381FB3239EB}" destId="{58F018F8-6C33-4151-985A-B265B8547686}" srcOrd="1" destOrd="0" parTransId="{42649AB1-E9BA-4D22-BA3B-C9DD3620C34E}" sibTransId="{D72C8F7C-CBF9-4A5C-B699-419D8391000E}"/>
    <dgm:cxn modelId="{EA353108-1038-46A7-AD57-4DB25C710301}" type="presParOf" srcId="{0B22E3D8-F281-46F2-BC3B-F732F21BE4F5}" destId="{8CC539D3-A5CF-4ADD-9037-A50889596477}" srcOrd="0" destOrd="0" presId="urn:microsoft.com/office/officeart/2018/2/layout/IconLabelList"/>
    <dgm:cxn modelId="{5E591996-8F5C-496C-9DC7-ABEE9C8608E9}" type="presParOf" srcId="{8CC539D3-A5CF-4ADD-9037-A50889596477}" destId="{537F38E2-FD32-4719-BD58-4F1FA1F31B32}" srcOrd="0" destOrd="0" presId="urn:microsoft.com/office/officeart/2018/2/layout/IconLabelList"/>
    <dgm:cxn modelId="{B5BBBF2D-21D4-434C-8B07-3216BDC506B6}" type="presParOf" srcId="{8CC539D3-A5CF-4ADD-9037-A50889596477}" destId="{C6FD309C-B3A7-428A-99C9-44065E232CD7}" srcOrd="1" destOrd="0" presId="urn:microsoft.com/office/officeart/2018/2/layout/IconLabelList"/>
    <dgm:cxn modelId="{F87586EE-527E-49AD-BCA1-C767E24A3CF9}" type="presParOf" srcId="{8CC539D3-A5CF-4ADD-9037-A50889596477}" destId="{D748BAAE-A98F-4CFA-8B41-0CE7DA0822D2}" srcOrd="2" destOrd="0" presId="urn:microsoft.com/office/officeart/2018/2/layout/IconLabelList"/>
    <dgm:cxn modelId="{E7174267-5830-422C-B95E-0274BAE00324}" type="presParOf" srcId="{0B22E3D8-F281-46F2-BC3B-F732F21BE4F5}" destId="{4F2D95BF-F811-48EF-A6C2-327A323B2C6A}" srcOrd="1" destOrd="0" presId="urn:microsoft.com/office/officeart/2018/2/layout/IconLabelList"/>
    <dgm:cxn modelId="{13BBC42F-A302-4237-AC41-3EB7F9AA3AC0}" type="presParOf" srcId="{0B22E3D8-F281-46F2-BC3B-F732F21BE4F5}" destId="{C580A971-F7FF-4F58-B4A6-A864C6703558}" srcOrd="2" destOrd="0" presId="urn:microsoft.com/office/officeart/2018/2/layout/IconLabelList"/>
    <dgm:cxn modelId="{344EF2FF-B416-4EBA-BB63-F7FE0F45750E}" type="presParOf" srcId="{C580A971-F7FF-4F58-B4A6-A864C6703558}" destId="{25954C3E-E1B6-4ECD-90C7-A442D97D37A5}" srcOrd="0" destOrd="0" presId="urn:microsoft.com/office/officeart/2018/2/layout/IconLabelList"/>
    <dgm:cxn modelId="{EF449152-3501-4C98-832F-D7ECF7B0E68A}" type="presParOf" srcId="{C580A971-F7FF-4F58-B4A6-A864C6703558}" destId="{3744E52D-9084-4D6D-A805-E83CBA3FDB2A}" srcOrd="1" destOrd="0" presId="urn:microsoft.com/office/officeart/2018/2/layout/IconLabelList"/>
    <dgm:cxn modelId="{5DE78735-CB6C-487D-8697-55186A8C4C5D}" type="presParOf" srcId="{C580A971-F7FF-4F58-B4A6-A864C6703558}" destId="{B2D8AC6D-15D9-4135-8F18-E96D6F8EAC4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36DAB3-F36E-4A30-903D-3AD6A564B8A1}">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D69B9-23A8-44B2-B7AB-F55719F66B51}">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defRPr cap="all"/>
          </a:pPr>
          <a:r>
            <a:rPr lang="en-US" sz="2900" b="1" i="1" kern="1200" dirty="0"/>
            <a:t>1) It Attracts and Retains Top Talent Within Your </a:t>
          </a:r>
          <a:r>
            <a:rPr lang="en-US" sz="2900" b="1" i="1" kern="1200" dirty="0" err="1"/>
            <a:t>Organisation</a:t>
          </a:r>
          <a:endParaRPr lang="en-US" sz="2900" kern="1200" dirty="0"/>
        </a:p>
      </dsp:txBody>
      <dsp:txXfrm>
        <a:off x="0" y="675"/>
        <a:ext cx="6900512" cy="1106957"/>
      </dsp:txXfrm>
    </dsp:sp>
    <dsp:sp modelId="{93258E9D-A019-469A-81D3-F9812BC21B1B}">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2A0366-4407-43C8-B77B-864389D3EC31}">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defRPr cap="all"/>
          </a:pPr>
          <a:r>
            <a:rPr lang="en-US" sz="2900" b="1" i="1" kern="1200"/>
            <a:t>2) L&amp;D Improves Employee Engagement and Motivation</a:t>
          </a:r>
          <a:endParaRPr lang="en-US" sz="2900" kern="1200"/>
        </a:p>
      </dsp:txBody>
      <dsp:txXfrm>
        <a:off x="0" y="1107633"/>
        <a:ext cx="6900512" cy="1106957"/>
      </dsp:txXfrm>
    </dsp:sp>
    <dsp:sp modelId="{8FBAFE57-ADA5-4C4C-821F-A987B1CFA989}">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C2CDEC-9BC8-437F-B35F-22236B60609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defRPr cap="all"/>
          </a:pPr>
          <a:r>
            <a:rPr lang="en-US" sz="2900" b="1" i="1" kern="1200"/>
            <a:t>3) It Helps Develop and Nurture Future Leaders</a:t>
          </a:r>
          <a:endParaRPr lang="en-US" sz="2900" kern="1200"/>
        </a:p>
      </dsp:txBody>
      <dsp:txXfrm>
        <a:off x="0" y="2214591"/>
        <a:ext cx="6900512" cy="1106957"/>
      </dsp:txXfrm>
    </dsp:sp>
    <dsp:sp modelId="{FEF35DD8-4A7D-41D2-A26B-3FDA08505C1A}">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28B91D-F1A4-4F6C-AD83-C9AE0B1B93BC}">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defRPr cap="all"/>
          </a:pPr>
          <a:r>
            <a:rPr lang="en-US" sz="2900" b="1" i="1" kern="1200"/>
            <a:t>4) It Improves Employee Performance and Productivity</a:t>
          </a:r>
          <a:endParaRPr lang="en-US" sz="2900" kern="1200"/>
        </a:p>
      </dsp:txBody>
      <dsp:txXfrm>
        <a:off x="0" y="3321549"/>
        <a:ext cx="6900512" cy="1106957"/>
      </dsp:txXfrm>
    </dsp:sp>
    <dsp:sp modelId="{A2840C5B-1525-43E4-AE5B-8AAE8AA8E734}">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157333-2618-48EE-845E-5C3CDCA2D2BC}">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defRPr cap="all"/>
          </a:pPr>
          <a:r>
            <a:rPr lang="en-US" sz="2900" b="1" i="1" kern="1200"/>
            <a:t>5. L&amp;D Is Now the Standard and Helps Give You a Competitive Advantage</a:t>
          </a:r>
          <a:endParaRPr lang="en-US" sz="2900" kern="1200"/>
        </a:p>
      </dsp:txBody>
      <dsp:txXfrm>
        <a:off x="0" y="4428507"/>
        <a:ext cx="6900512"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A96131-E1CC-4721-83D3-24C3180C55B2}">
      <dsp:nvSpPr>
        <dsp:cNvPr id="0" name=""/>
        <dsp:cNvSpPr/>
      </dsp:nvSpPr>
      <dsp:spPr>
        <a:xfrm>
          <a:off x="0" y="0"/>
          <a:ext cx="6713552"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39B6F47-A5C9-47C0-916C-5FAE8792377B}">
      <dsp:nvSpPr>
        <dsp:cNvPr id="0" name=""/>
        <dsp:cNvSpPr/>
      </dsp:nvSpPr>
      <dsp:spPr>
        <a:xfrm>
          <a:off x="0" y="0"/>
          <a:ext cx="6713552" cy="41191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b="0" kern="1200" dirty="0"/>
            <a:t>The LNA/TNA process needs to flow from business strategy. Its aim is to produce a plan to make sure </a:t>
          </a:r>
          <a:r>
            <a:rPr lang="en-GB" sz="3900" b="0" kern="1200" dirty="0"/>
            <a:t>there is sufficient capability to sustain current and future business performance</a:t>
          </a:r>
          <a:r>
            <a:rPr lang="en-GB" sz="3900" b="1" kern="1200" dirty="0"/>
            <a:t>. </a:t>
          </a:r>
          <a:endParaRPr lang="en-US" sz="3900" kern="1200" dirty="0"/>
        </a:p>
      </dsp:txBody>
      <dsp:txXfrm>
        <a:off x="0" y="0"/>
        <a:ext cx="6713552" cy="41191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9AD7A-9E9D-456E-9180-BE2269255AF7}">
      <dsp:nvSpPr>
        <dsp:cNvPr id="0" name=""/>
        <dsp:cNvSpPr/>
      </dsp:nvSpPr>
      <dsp:spPr>
        <a:xfrm>
          <a:off x="0" y="0"/>
          <a:ext cx="8938260" cy="13054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Organisational Level</a:t>
          </a:r>
        </a:p>
      </dsp:txBody>
      <dsp:txXfrm>
        <a:off x="38234" y="38234"/>
        <a:ext cx="7529629" cy="1228933"/>
      </dsp:txXfrm>
    </dsp:sp>
    <dsp:sp modelId="{E18050B2-2BF6-4CE5-B9F1-69B6A4858FF0}">
      <dsp:nvSpPr>
        <dsp:cNvPr id="0" name=""/>
        <dsp:cNvSpPr/>
      </dsp:nvSpPr>
      <dsp:spPr>
        <a:xfrm>
          <a:off x="788669" y="1522968"/>
          <a:ext cx="8938260" cy="13054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Team/Department/Service Level</a:t>
          </a:r>
        </a:p>
      </dsp:txBody>
      <dsp:txXfrm>
        <a:off x="826903" y="1561202"/>
        <a:ext cx="7224611" cy="1228933"/>
      </dsp:txXfrm>
    </dsp:sp>
    <dsp:sp modelId="{04BB0E6C-2413-4EF6-A539-1AE8C93D37B7}">
      <dsp:nvSpPr>
        <dsp:cNvPr id="0" name=""/>
        <dsp:cNvSpPr/>
      </dsp:nvSpPr>
      <dsp:spPr>
        <a:xfrm>
          <a:off x="1577339" y="3045936"/>
          <a:ext cx="8938260" cy="13054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Individual Level</a:t>
          </a:r>
        </a:p>
      </dsp:txBody>
      <dsp:txXfrm>
        <a:off x="1615573" y="3084170"/>
        <a:ext cx="7224611" cy="1228933"/>
      </dsp:txXfrm>
    </dsp:sp>
    <dsp:sp modelId="{AA30CFF6-B956-44E7-A9F2-A0F6176A3A6C}">
      <dsp:nvSpPr>
        <dsp:cNvPr id="0" name=""/>
        <dsp:cNvSpPr/>
      </dsp:nvSpPr>
      <dsp:spPr>
        <a:xfrm>
          <a:off x="8089749" y="989929"/>
          <a:ext cx="848510" cy="84851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280664" y="989929"/>
        <a:ext cx="466680" cy="638504"/>
      </dsp:txXfrm>
    </dsp:sp>
    <dsp:sp modelId="{AB934BB7-7B4C-4293-AAFB-5D257F3D3A2A}">
      <dsp:nvSpPr>
        <dsp:cNvPr id="0" name=""/>
        <dsp:cNvSpPr/>
      </dsp:nvSpPr>
      <dsp:spPr>
        <a:xfrm>
          <a:off x="8878419" y="2504195"/>
          <a:ext cx="848510" cy="84851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9069334" y="2504195"/>
        <a:ext cx="466680" cy="6385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28C47-D75D-49BD-ACEE-3A8C853D1DD2}">
      <dsp:nvSpPr>
        <dsp:cNvPr id="0" name=""/>
        <dsp:cNvSpPr/>
      </dsp:nvSpPr>
      <dsp:spPr>
        <a:xfrm>
          <a:off x="3104102" y="-27825"/>
          <a:ext cx="4307394" cy="4307394"/>
        </a:xfrm>
        <a:prstGeom prst="circularArrow">
          <a:avLst>
            <a:gd name="adj1" fmla="val 5544"/>
            <a:gd name="adj2" fmla="val 330680"/>
            <a:gd name="adj3" fmla="val 13736417"/>
            <a:gd name="adj4" fmla="val 17410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16B1B-AE52-4A0E-A035-9E5B96069B5A}">
      <dsp:nvSpPr>
        <dsp:cNvPr id="0" name=""/>
        <dsp:cNvSpPr/>
      </dsp:nvSpPr>
      <dsp:spPr>
        <a:xfrm>
          <a:off x="4232169" y="1414"/>
          <a:ext cx="2051260" cy="10256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Understand Short and Long-Term Business Goals</a:t>
          </a:r>
        </a:p>
      </dsp:txBody>
      <dsp:txXfrm>
        <a:off x="4282236" y="51481"/>
        <a:ext cx="1951126" cy="925496"/>
      </dsp:txXfrm>
    </dsp:sp>
    <dsp:sp modelId="{80185DA0-E0F3-415C-A520-19F547696D91}">
      <dsp:nvSpPr>
        <dsp:cNvPr id="0" name=""/>
        <dsp:cNvSpPr/>
      </dsp:nvSpPr>
      <dsp:spPr>
        <a:xfrm>
          <a:off x="5979109" y="1270641"/>
          <a:ext cx="2051260" cy="10256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Identify the Desired Performance Outcomes</a:t>
          </a:r>
        </a:p>
      </dsp:txBody>
      <dsp:txXfrm>
        <a:off x="6029176" y="1320708"/>
        <a:ext cx="1951126" cy="925496"/>
      </dsp:txXfrm>
    </dsp:sp>
    <dsp:sp modelId="{3F68971A-A18F-4CA6-9C93-9D55E9D6CFC6}">
      <dsp:nvSpPr>
        <dsp:cNvPr id="0" name=""/>
        <dsp:cNvSpPr/>
      </dsp:nvSpPr>
      <dsp:spPr>
        <a:xfrm>
          <a:off x="5311838" y="3324292"/>
          <a:ext cx="2051260" cy="10256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Examine the Current Performance Outcomes and Identify Gaps</a:t>
          </a:r>
          <a:endParaRPr lang="en-GB" sz="1500" kern="1200"/>
        </a:p>
      </dsp:txBody>
      <dsp:txXfrm>
        <a:off x="5361905" y="3374359"/>
        <a:ext cx="1951126" cy="925496"/>
      </dsp:txXfrm>
    </dsp:sp>
    <dsp:sp modelId="{8FDF1082-ECE5-4882-8F46-65044791A696}">
      <dsp:nvSpPr>
        <dsp:cNvPr id="0" name=""/>
        <dsp:cNvSpPr/>
      </dsp:nvSpPr>
      <dsp:spPr>
        <a:xfrm>
          <a:off x="3152501" y="3324292"/>
          <a:ext cx="2051260" cy="10256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Establish and Prioritize a Solution</a:t>
          </a:r>
        </a:p>
      </dsp:txBody>
      <dsp:txXfrm>
        <a:off x="3202568" y="3374359"/>
        <a:ext cx="1951126" cy="925496"/>
      </dsp:txXfrm>
    </dsp:sp>
    <dsp:sp modelId="{82D95B9C-69DB-4ABD-97E9-73508664ED9A}">
      <dsp:nvSpPr>
        <dsp:cNvPr id="0" name=""/>
        <dsp:cNvSpPr/>
      </dsp:nvSpPr>
      <dsp:spPr>
        <a:xfrm>
          <a:off x="2485229" y="1270641"/>
          <a:ext cx="2051260" cy="10256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Evaluate</a:t>
          </a:r>
        </a:p>
      </dsp:txBody>
      <dsp:txXfrm>
        <a:off x="2535296" y="1320708"/>
        <a:ext cx="1951126" cy="9254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E3B8D4-1F57-4F83-9E1A-FCA73C7F9016}">
      <dsp:nvSpPr>
        <dsp:cNvPr id="0" name=""/>
        <dsp:cNvSpPr/>
      </dsp:nvSpPr>
      <dsp:spPr>
        <a:xfrm>
          <a:off x="4658564" y="1576433"/>
          <a:ext cx="1198470" cy="11984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Training Needs Analysis</a:t>
          </a:r>
        </a:p>
      </dsp:txBody>
      <dsp:txXfrm>
        <a:off x="4834076" y="1751945"/>
        <a:ext cx="847446" cy="847446"/>
      </dsp:txXfrm>
    </dsp:sp>
    <dsp:sp modelId="{91B1A3CD-3B78-4670-8EE6-2F9FEF8ADAE3}">
      <dsp:nvSpPr>
        <dsp:cNvPr id="0" name=""/>
        <dsp:cNvSpPr/>
      </dsp:nvSpPr>
      <dsp:spPr>
        <a:xfrm rot="16200000">
          <a:off x="5077105" y="1385481"/>
          <a:ext cx="361389" cy="20514"/>
        </a:xfrm>
        <a:custGeom>
          <a:avLst/>
          <a:gdLst/>
          <a:ahLst/>
          <a:cxnLst/>
          <a:rect l="0" t="0" r="0" b="0"/>
          <a:pathLst>
            <a:path>
              <a:moveTo>
                <a:pt x="0" y="10257"/>
              </a:moveTo>
              <a:lnTo>
                <a:pt x="361389" y="102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48765" y="1386703"/>
        <a:ext cx="18069" cy="18069"/>
      </dsp:txXfrm>
    </dsp:sp>
    <dsp:sp modelId="{6DEB766A-3276-481C-8B85-8D2690772B86}">
      <dsp:nvSpPr>
        <dsp:cNvPr id="0" name=""/>
        <dsp:cNvSpPr/>
      </dsp:nvSpPr>
      <dsp:spPr>
        <a:xfrm>
          <a:off x="4658564" y="16572"/>
          <a:ext cx="1198470" cy="11984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Observation</a:t>
          </a:r>
        </a:p>
      </dsp:txBody>
      <dsp:txXfrm>
        <a:off x="4834076" y="192084"/>
        <a:ext cx="847446" cy="847446"/>
      </dsp:txXfrm>
    </dsp:sp>
    <dsp:sp modelId="{4B3F8647-2FDC-45A8-A87E-E1EE877DF0B5}">
      <dsp:nvSpPr>
        <dsp:cNvPr id="0" name=""/>
        <dsp:cNvSpPr/>
      </dsp:nvSpPr>
      <dsp:spPr>
        <a:xfrm rot="19800000">
          <a:off x="5752544" y="1775446"/>
          <a:ext cx="361389" cy="20514"/>
        </a:xfrm>
        <a:custGeom>
          <a:avLst/>
          <a:gdLst/>
          <a:ahLst/>
          <a:cxnLst/>
          <a:rect l="0" t="0" r="0" b="0"/>
          <a:pathLst>
            <a:path>
              <a:moveTo>
                <a:pt x="0" y="10257"/>
              </a:moveTo>
              <a:lnTo>
                <a:pt x="361389" y="102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924204" y="1776669"/>
        <a:ext cx="18069" cy="18069"/>
      </dsp:txXfrm>
    </dsp:sp>
    <dsp:sp modelId="{4EE6C94B-CF0B-477A-9B01-0B47846138DA}">
      <dsp:nvSpPr>
        <dsp:cNvPr id="0" name=""/>
        <dsp:cNvSpPr/>
      </dsp:nvSpPr>
      <dsp:spPr>
        <a:xfrm>
          <a:off x="6009443" y="796503"/>
          <a:ext cx="1198470" cy="11984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Management Request</a:t>
          </a:r>
        </a:p>
      </dsp:txBody>
      <dsp:txXfrm>
        <a:off x="6184955" y="972015"/>
        <a:ext cx="847446" cy="847446"/>
      </dsp:txXfrm>
    </dsp:sp>
    <dsp:sp modelId="{07D88CD7-7E27-46F6-B4B9-5CE8A044C3E4}">
      <dsp:nvSpPr>
        <dsp:cNvPr id="0" name=""/>
        <dsp:cNvSpPr/>
      </dsp:nvSpPr>
      <dsp:spPr>
        <a:xfrm rot="1800000">
          <a:off x="5752544" y="2555376"/>
          <a:ext cx="361389" cy="20514"/>
        </a:xfrm>
        <a:custGeom>
          <a:avLst/>
          <a:gdLst/>
          <a:ahLst/>
          <a:cxnLst/>
          <a:rect l="0" t="0" r="0" b="0"/>
          <a:pathLst>
            <a:path>
              <a:moveTo>
                <a:pt x="0" y="10257"/>
              </a:moveTo>
              <a:lnTo>
                <a:pt x="361389" y="102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924204" y="2556599"/>
        <a:ext cx="18069" cy="18069"/>
      </dsp:txXfrm>
    </dsp:sp>
    <dsp:sp modelId="{26D0A098-45B8-409C-952B-77364F119855}">
      <dsp:nvSpPr>
        <dsp:cNvPr id="0" name=""/>
        <dsp:cNvSpPr/>
      </dsp:nvSpPr>
      <dsp:spPr>
        <a:xfrm>
          <a:off x="6009443" y="2356363"/>
          <a:ext cx="1198470" cy="11984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Interview</a:t>
          </a:r>
        </a:p>
      </dsp:txBody>
      <dsp:txXfrm>
        <a:off x="6184955" y="2531875"/>
        <a:ext cx="847446" cy="847446"/>
      </dsp:txXfrm>
    </dsp:sp>
    <dsp:sp modelId="{05C5CC56-1B43-45C3-8930-027DCD3061D6}">
      <dsp:nvSpPr>
        <dsp:cNvPr id="0" name=""/>
        <dsp:cNvSpPr/>
      </dsp:nvSpPr>
      <dsp:spPr>
        <a:xfrm rot="5400000">
          <a:off x="5077105" y="2945342"/>
          <a:ext cx="361389" cy="20514"/>
        </a:xfrm>
        <a:custGeom>
          <a:avLst/>
          <a:gdLst/>
          <a:ahLst/>
          <a:cxnLst/>
          <a:rect l="0" t="0" r="0" b="0"/>
          <a:pathLst>
            <a:path>
              <a:moveTo>
                <a:pt x="0" y="10257"/>
              </a:moveTo>
              <a:lnTo>
                <a:pt x="361389" y="102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48765" y="2946564"/>
        <a:ext cx="18069" cy="18069"/>
      </dsp:txXfrm>
    </dsp:sp>
    <dsp:sp modelId="{46A1B09A-47C3-4458-8C79-DFCA3B23AF8C}">
      <dsp:nvSpPr>
        <dsp:cNvPr id="0" name=""/>
        <dsp:cNvSpPr/>
      </dsp:nvSpPr>
      <dsp:spPr>
        <a:xfrm>
          <a:off x="4658564" y="3136294"/>
          <a:ext cx="1198470" cy="11984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Group Forums</a:t>
          </a:r>
        </a:p>
      </dsp:txBody>
      <dsp:txXfrm>
        <a:off x="4834076" y="3311806"/>
        <a:ext cx="847446" cy="847446"/>
      </dsp:txXfrm>
    </dsp:sp>
    <dsp:sp modelId="{CD2DC235-C869-4671-9570-B42A2428D943}">
      <dsp:nvSpPr>
        <dsp:cNvPr id="0" name=""/>
        <dsp:cNvSpPr/>
      </dsp:nvSpPr>
      <dsp:spPr>
        <a:xfrm rot="9000000">
          <a:off x="4401665" y="2555376"/>
          <a:ext cx="361389" cy="20514"/>
        </a:xfrm>
        <a:custGeom>
          <a:avLst/>
          <a:gdLst/>
          <a:ahLst/>
          <a:cxnLst/>
          <a:rect l="0" t="0" r="0" b="0"/>
          <a:pathLst>
            <a:path>
              <a:moveTo>
                <a:pt x="0" y="10257"/>
              </a:moveTo>
              <a:lnTo>
                <a:pt x="361389" y="102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73325" y="2556599"/>
        <a:ext cx="18069" cy="18069"/>
      </dsp:txXfrm>
    </dsp:sp>
    <dsp:sp modelId="{85C2C31F-BF4A-4B46-B173-31F92CFFD6DC}">
      <dsp:nvSpPr>
        <dsp:cNvPr id="0" name=""/>
        <dsp:cNvSpPr/>
      </dsp:nvSpPr>
      <dsp:spPr>
        <a:xfrm>
          <a:off x="3307685" y="2356363"/>
          <a:ext cx="1198470" cy="11984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Job Analysis</a:t>
          </a:r>
        </a:p>
      </dsp:txBody>
      <dsp:txXfrm>
        <a:off x="3483197" y="2531875"/>
        <a:ext cx="847446" cy="847446"/>
      </dsp:txXfrm>
    </dsp:sp>
    <dsp:sp modelId="{9A42C416-E8F0-46A7-B607-8B511C73CEC0}">
      <dsp:nvSpPr>
        <dsp:cNvPr id="0" name=""/>
        <dsp:cNvSpPr/>
      </dsp:nvSpPr>
      <dsp:spPr>
        <a:xfrm rot="12600000">
          <a:off x="4401665" y="1775446"/>
          <a:ext cx="361389" cy="20514"/>
        </a:xfrm>
        <a:custGeom>
          <a:avLst/>
          <a:gdLst/>
          <a:ahLst/>
          <a:cxnLst/>
          <a:rect l="0" t="0" r="0" b="0"/>
          <a:pathLst>
            <a:path>
              <a:moveTo>
                <a:pt x="0" y="10257"/>
              </a:moveTo>
              <a:lnTo>
                <a:pt x="361389" y="102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73325" y="1776669"/>
        <a:ext cx="18069" cy="18069"/>
      </dsp:txXfrm>
    </dsp:sp>
    <dsp:sp modelId="{297BEE4E-6D44-4886-8C7A-9C02D063C860}">
      <dsp:nvSpPr>
        <dsp:cNvPr id="0" name=""/>
        <dsp:cNvSpPr/>
      </dsp:nvSpPr>
      <dsp:spPr>
        <a:xfrm>
          <a:off x="3307685" y="796503"/>
          <a:ext cx="1198470" cy="11984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Questionnaires</a:t>
          </a:r>
        </a:p>
      </dsp:txBody>
      <dsp:txXfrm>
        <a:off x="3483197" y="972015"/>
        <a:ext cx="847446" cy="8474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063F5-083C-4234-B346-A92625DCF591}">
      <dsp:nvSpPr>
        <dsp:cNvPr id="0" name=""/>
        <dsp:cNvSpPr/>
      </dsp:nvSpPr>
      <dsp:spPr>
        <a:xfrm rot="16200000">
          <a:off x="677333" y="-677333"/>
          <a:ext cx="2709333" cy="406400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dirty="0"/>
            <a:t>Incurs Unnecessary Training Costs</a:t>
          </a:r>
        </a:p>
      </dsp:txBody>
      <dsp:txXfrm rot="5400000">
        <a:off x="-1" y="1"/>
        <a:ext cx="4064000" cy="2032000"/>
      </dsp:txXfrm>
    </dsp:sp>
    <dsp:sp modelId="{0389FE9A-1881-418A-8435-5618E7782061}">
      <dsp:nvSpPr>
        <dsp:cNvPr id="0" name=""/>
        <dsp:cNvSpPr/>
      </dsp:nvSpPr>
      <dsp:spPr>
        <a:xfrm>
          <a:off x="4064000" y="0"/>
          <a:ext cx="4064000" cy="2709333"/>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dirty="0"/>
            <a:t>Uses the Wrong Training Methods</a:t>
          </a:r>
        </a:p>
      </dsp:txBody>
      <dsp:txXfrm>
        <a:off x="4064000" y="0"/>
        <a:ext cx="4064000" cy="2032000"/>
      </dsp:txXfrm>
    </dsp:sp>
    <dsp:sp modelId="{1D2A13E6-62A2-4446-8C71-19EAE46BBD39}">
      <dsp:nvSpPr>
        <dsp:cNvPr id="0" name=""/>
        <dsp:cNvSpPr/>
      </dsp:nvSpPr>
      <dsp:spPr>
        <a:xfrm rot="10800000">
          <a:off x="0" y="2709333"/>
          <a:ext cx="4064000" cy="2709333"/>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dirty="0"/>
            <a:t>Trains the Wrong People</a:t>
          </a:r>
        </a:p>
      </dsp:txBody>
      <dsp:txXfrm rot="10800000">
        <a:off x="0" y="3386666"/>
        <a:ext cx="4064000" cy="2032000"/>
      </dsp:txXfrm>
    </dsp:sp>
    <dsp:sp modelId="{65AFF002-637B-4C40-BA1F-4422BEF7CE95}">
      <dsp:nvSpPr>
        <dsp:cNvPr id="0" name=""/>
        <dsp:cNvSpPr/>
      </dsp:nvSpPr>
      <dsp:spPr>
        <a:xfrm rot="5400000">
          <a:off x="4741333" y="2032000"/>
          <a:ext cx="2709333" cy="406400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dirty="0"/>
            <a:t>Addresses the Wrong Competencies</a:t>
          </a:r>
        </a:p>
      </dsp:txBody>
      <dsp:txXfrm rot="-5400000">
        <a:off x="4063999" y="3386666"/>
        <a:ext cx="4064000" cy="2032000"/>
      </dsp:txXfrm>
    </dsp:sp>
    <dsp:sp modelId="{569F86E8-2310-40F5-AE3B-16B78CB856F7}">
      <dsp:nvSpPr>
        <dsp:cNvPr id="0" name=""/>
        <dsp:cNvSpPr/>
      </dsp:nvSpPr>
      <dsp:spPr>
        <a:xfrm>
          <a:off x="2844799" y="2032000"/>
          <a:ext cx="2438400" cy="1354666"/>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Poorly designed TNA</a:t>
          </a:r>
        </a:p>
      </dsp:txBody>
      <dsp:txXfrm>
        <a:off x="2910928" y="2098129"/>
        <a:ext cx="2306142" cy="12224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FAD8EC-D23D-44EF-A143-0417613A06C0}">
      <dsp:nvSpPr>
        <dsp:cNvPr id="0" name=""/>
        <dsp:cNvSpPr/>
      </dsp:nvSpPr>
      <dsp:spPr>
        <a:xfrm>
          <a:off x="2943612" y="682990"/>
          <a:ext cx="527820" cy="91440"/>
        </a:xfrm>
        <a:custGeom>
          <a:avLst/>
          <a:gdLst/>
          <a:ahLst/>
          <a:cxnLst/>
          <a:rect l="0" t="0" r="0" b="0"/>
          <a:pathLst>
            <a:path>
              <a:moveTo>
                <a:pt x="0" y="45720"/>
              </a:moveTo>
              <a:lnTo>
                <a:pt x="52782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3562" y="725917"/>
        <a:ext cx="27921" cy="5584"/>
      </dsp:txXfrm>
    </dsp:sp>
    <dsp:sp modelId="{EA58F8D1-D871-4EAC-B33B-1610B34238B6}">
      <dsp:nvSpPr>
        <dsp:cNvPr id="0" name=""/>
        <dsp:cNvSpPr/>
      </dsp:nvSpPr>
      <dsp:spPr>
        <a:xfrm>
          <a:off x="517498" y="335"/>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800100">
            <a:lnSpc>
              <a:spcPct val="90000"/>
            </a:lnSpc>
            <a:spcBef>
              <a:spcPct val="0"/>
            </a:spcBef>
            <a:spcAft>
              <a:spcPct val="35000"/>
            </a:spcAft>
            <a:buNone/>
          </a:pPr>
          <a:r>
            <a:rPr lang="en-GB" sz="1800" b="0" i="0" kern="1200"/>
            <a:t>Who needs a learning pathway?</a:t>
          </a:r>
          <a:endParaRPr lang="en-US" sz="1800" kern="1200"/>
        </a:p>
      </dsp:txBody>
      <dsp:txXfrm>
        <a:off x="517498" y="335"/>
        <a:ext cx="2427914" cy="1456748"/>
      </dsp:txXfrm>
    </dsp:sp>
    <dsp:sp modelId="{9C40926D-5162-4393-9CAE-FC8631190DA6}">
      <dsp:nvSpPr>
        <dsp:cNvPr id="0" name=""/>
        <dsp:cNvSpPr/>
      </dsp:nvSpPr>
      <dsp:spPr>
        <a:xfrm>
          <a:off x="1731455" y="1455284"/>
          <a:ext cx="2986334" cy="527820"/>
        </a:xfrm>
        <a:custGeom>
          <a:avLst/>
          <a:gdLst/>
          <a:ahLst/>
          <a:cxnLst/>
          <a:rect l="0" t="0" r="0" b="0"/>
          <a:pathLst>
            <a:path>
              <a:moveTo>
                <a:pt x="2986334" y="0"/>
              </a:moveTo>
              <a:lnTo>
                <a:pt x="2986334" y="281010"/>
              </a:lnTo>
              <a:lnTo>
                <a:pt x="0" y="281010"/>
              </a:lnTo>
              <a:lnTo>
                <a:pt x="0" y="5278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8670" y="1716402"/>
        <a:ext cx="151904" cy="5584"/>
      </dsp:txXfrm>
    </dsp:sp>
    <dsp:sp modelId="{9BAB247B-85AC-44C8-B412-C3EEF57EDC97}">
      <dsp:nvSpPr>
        <dsp:cNvPr id="0" name=""/>
        <dsp:cNvSpPr/>
      </dsp:nvSpPr>
      <dsp:spPr>
        <a:xfrm>
          <a:off x="3503833" y="335"/>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800100">
            <a:lnSpc>
              <a:spcPct val="90000"/>
            </a:lnSpc>
            <a:spcBef>
              <a:spcPct val="0"/>
            </a:spcBef>
            <a:spcAft>
              <a:spcPct val="35000"/>
            </a:spcAft>
            <a:buNone/>
          </a:pPr>
          <a:r>
            <a:rPr lang="en-GB" sz="1800" b="0" i="0" kern="1200"/>
            <a:t>What is it that they need to learn to help achieve company goals?</a:t>
          </a:r>
          <a:endParaRPr lang="en-US" sz="1800" kern="1200"/>
        </a:p>
      </dsp:txBody>
      <dsp:txXfrm>
        <a:off x="3503833" y="335"/>
        <a:ext cx="2427914" cy="1456748"/>
      </dsp:txXfrm>
    </dsp:sp>
    <dsp:sp modelId="{6E9EF970-BE63-4A0D-9D4D-2EF5928A4C84}">
      <dsp:nvSpPr>
        <dsp:cNvPr id="0" name=""/>
        <dsp:cNvSpPr/>
      </dsp:nvSpPr>
      <dsp:spPr>
        <a:xfrm>
          <a:off x="2943612" y="2698158"/>
          <a:ext cx="527820" cy="91440"/>
        </a:xfrm>
        <a:custGeom>
          <a:avLst/>
          <a:gdLst/>
          <a:ahLst/>
          <a:cxnLst/>
          <a:rect l="0" t="0" r="0" b="0"/>
          <a:pathLst>
            <a:path>
              <a:moveTo>
                <a:pt x="0" y="45720"/>
              </a:moveTo>
              <a:lnTo>
                <a:pt x="52782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3562" y="2741086"/>
        <a:ext cx="27921" cy="5584"/>
      </dsp:txXfrm>
    </dsp:sp>
    <dsp:sp modelId="{237B259A-459C-453C-B028-BE63464E917D}">
      <dsp:nvSpPr>
        <dsp:cNvPr id="0" name=""/>
        <dsp:cNvSpPr/>
      </dsp:nvSpPr>
      <dsp:spPr>
        <a:xfrm>
          <a:off x="517498" y="2015504"/>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800100">
            <a:lnSpc>
              <a:spcPct val="90000"/>
            </a:lnSpc>
            <a:spcBef>
              <a:spcPct val="0"/>
            </a:spcBef>
            <a:spcAft>
              <a:spcPct val="35000"/>
            </a:spcAft>
            <a:buNone/>
          </a:pPr>
          <a:r>
            <a:rPr lang="en-GB" sz="1800" b="0" i="0" kern="1200"/>
            <a:t>How do those relate to their personal learning and development objectives.</a:t>
          </a:r>
          <a:endParaRPr lang="en-US" sz="1800" kern="1200"/>
        </a:p>
      </dsp:txBody>
      <dsp:txXfrm>
        <a:off x="517498" y="2015504"/>
        <a:ext cx="2427914" cy="1456748"/>
      </dsp:txXfrm>
    </dsp:sp>
    <dsp:sp modelId="{B01B660B-F080-4F4C-902D-AED57811867E}">
      <dsp:nvSpPr>
        <dsp:cNvPr id="0" name=""/>
        <dsp:cNvSpPr/>
      </dsp:nvSpPr>
      <dsp:spPr>
        <a:xfrm>
          <a:off x="1731455" y="3470453"/>
          <a:ext cx="2986334" cy="527820"/>
        </a:xfrm>
        <a:custGeom>
          <a:avLst/>
          <a:gdLst/>
          <a:ahLst/>
          <a:cxnLst/>
          <a:rect l="0" t="0" r="0" b="0"/>
          <a:pathLst>
            <a:path>
              <a:moveTo>
                <a:pt x="2986334" y="0"/>
              </a:moveTo>
              <a:lnTo>
                <a:pt x="2986334" y="281010"/>
              </a:lnTo>
              <a:lnTo>
                <a:pt x="0" y="281010"/>
              </a:lnTo>
              <a:lnTo>
                <a:pt x="0" y="5278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8670" y="3731571"/>
        <a:ext cx="151904" cy="5584"/>
      </dsp:txXfrm>
    </dsp:sp>
    <dsp:sp modelId="{ED1AD688-04EB-487C-B36B-98C84E2CE4DD}">
      <dsp:nvSpPr>
        <dsp:cNvPr id="0" name=""/>
        <dsp:cNvSpPr/>
      </dsp:nvSpPr>
      <dsp:spPr>
        <a:xfrm>
          <a:off x="3503833" y="2015504"/>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800100">
            <a:lnSpc>
              <a:spcPct val="90000"/>
            </a:lnSpc>
            <a:spcBef>
              <a:spcPct val="0"/>
            </a:spcBef>
            <a:spcAft>
              <a:spcPct val="35000"/>
            </a:spcAft>
            <a:buNone/>
          </a:pPr>
          <a:r>
            <a:rPr lang="en-GB" sz="1800" b="0" i="0" kern="1200"/>
            <a:t>How are you going to create effective learning courses for them?</a:t>
          </a:r>
          <a:endParaRPr lang="en-US" sz="1800" kern="1200"/>
        </a:p>
      </dsp:txBody>
      <dsp:txXfrm>
        <a:off x="3503833" y="2015504"/>
        <a:ext cx="2427914" cy="1456748"/>
      </dsp:txXfrm>
    </dsp:sp>
    <dsp:sp modelId="{4DD707C2-EE1C-4DC4-A9B0-AD484362C632}">
      <dsp:nvSpPr>
        <dsp:cNvPr id="0" name=""/>
        <dsp:cNvSpPr/>
      </dsp:nvSpPr>
      <dsp:spPr>
        <a:xfrm>
          <a:off x="2943612" y="4713327"/>
          <a:ext cx="527820" cy="91440"/>
        </a:xfrm>
        <a:custGeom>
          <a:avLst/>
          <a:gdLst/>
          <a:ahLst/>
          <a:cxnLst/>
          <a:rect l="0" t="0" r="0" b="0"/>
          <a:pathLst>
            <a:path>
              <a:moveTo>
                <a:pt x="0" y="45720"/>
              </a:moveTo>
              <a:lnTo>
                <a:pt x="52782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3562" y="4756255"/>
        <a:ext cx="27921" cy="5584"/>
      </dsp:txXfrm>
    </dsp:sp>
    <dsp:sp modelId="{0603A5FB-A3B7-4F29-954A-4A991502C8B2}">
      <dsp:nvSpPr>
        <dsp:cNvPr id="0" name=""/>
        <dsp:cNvSpPr/>
      </dsp:nvSpPr>
      <dsp:spPr>
        <a:xfrm>
          <a:off x="517498" y="4030673"/>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800100">
            <a:lnSpc>
              <a:spcPct val="90000"/>
            </a:lnSpc>
            <a:spcBef>
              <a:spcPct val="0"/>
            </a:spcBef>
            <a:spcAft>
              <a:spcPct val="35000"/>
            </a:spcAft>
            <a:buNone/>
          </a:pPr>
          <a:r>
            <a:rPr lang="en-GB" sz="1800" b="0" i="0" kern="1200"/>
            <a:t>What impact is it going to have on your business and their development?</a:t>
          </a:r>
          <a:endParaRPr lang="en-US" sz="1800" kern="1200"/>
        </a:p>
      </dsp:txBody>
      <dsp:txXfrm>
        <a:off x="517498" y="4030673"/>
        <a:ext cx="2427914" cy="1456748"/>
      </dsp:txXfrm>
    </dsp:sp>
    <dsp:sp modelId="{4227F969-9C3F-4720-B582-C3F3AB094F89}">
      <dsp:nvSpPr>
        <dsp:cNvPr id="0" name=""/>
        <dsp:cNvSpPr/>
      </dsp:nvSpPr>
      <dsp:spPr>
        <a:xfrm>
          <a:off x="3503833" y="4030673"/>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800100">
            <a:lnSpc>
              <a:spcPct val="90000"/>
            </a:lnSpc>
            <a:spcBef>
              <a:spcPct val="0"/>
            </a:spcBef>
            <a:spcAft>
              <a:spcPct val="35000"/>
            </a:spcAft>
            <a:buNone/>
          </a:pPr>
          <a:r>
            <a:rPr lang="en-GB" sz="1800" b="0" i="0" kern="1200"/>
            <a:t>Where does this fit into your learning and development budget?</a:t>
          </a:r>
          <a:endParaRPr lang="en-US" sz="1800" kern="1200"/>
        </a:p>
      </dsp:txBody>
      <dsp:txXfrm>
        <a:off x="3503833" y="4030673"/>
        <a:ext cx="2427914" cy="14567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7F38E2-FD32-4719-BD58-4F1FA1F31B32}">
      <dsp:nvSpPr>
        <dsp:cNvPr id="0" name=""/>
        <dsp:cNvSpPr/>
      </dsp:nvSpPr>
      <dsp:spPr>
        <a:xfrm>
          <a:off x="1747800" y="40735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48BAAE-A98F-4CFA-8B41-0CE7DA0822D2}">
      <dsp:nvSpPr>
        <dsp:cNvPr id="0" name=""/>
        <dsp:cNvSpPr/>
      </dsp:nvSpPr>
      <dsp:spPr>
        <a:xfrm>
          <a:off x="559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dirty="0"/>
            <a:t>One of the primary goals of a successful L&amp;D strategy is to align itself with the business's overall goals, strategies, and talent composition. The L&amp;D strategy chosen will support the professional development and capabilities of the company’s talent in a time-efficient and cost-effective manner. </a:t>
          </a:r>
          <a:endParaRPr lang="en-US" sz="1100" kern="1200" dirty="0"/>
        </a:p>
      </dsp:txBody>
      <dsp:txXfrm>
        <a:off x="559800" y="2821519"/>
        <a:ext cx="4320000" cy="720000"/>
      </dsp:txXfrm>
    </dsp:sp>
    <dsp:sp modelId="{25954C3E-E1B6-4ECD-90C7-A442D97D37A5}">
      <dsp:nvSpPr>
        <dsp:cNvPr id="0" name=""/>
        <dsp:cNvSpPr/>
      </dsp:nvSpPr>
      <dsp:spPr>
        <a:xfrm>
          <a:off x="6823800" y="40735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D8AC6D-15D9-4135-8F18-E96D6F8EAC49}">
      <dsp:nvSpPr>
        <dsp:cNvPr id="0" name=""/>
        <dsp:cNvSpPr/>
      </dsp:nvSpPr>
      <dsp:spPr>
        <a:xfrm>
          <a:off x="5635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For many organizations, their L&amp;D initiatives support the implementation of their business strategy. For example, if an organization’s business strategy involves digital transformation, L&amp;D will focus on training and building the necessary people capabilities.</a:t>
          </a:r>
          <a:endParaRPr lang="en-US" sz="1100" kern="1200"/>
        </a:p>
      </dsp:txBody>
      <dsp:txXfrm>
        <a:off x="5635800" y="2821519"/>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7DB9E6-C925-4CA8-8C4C-063D5F7B6A0B}" type="datetimeFigureOut">
              <a:rPr lang="en-GB" smtClean="0"/>
              <a:t>27/07/2023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43D5E0-FB33-4A3E-882C-DDCC98D30716}" type="slidenum">
              <a:rPr lang="en-GB" smtClean="0"/>
              <a:t>‹#›</a:t>
            </a:fld>
            <a:endParaRPr lang="en-GB"/>
          </a:p>
        </p:txBody>
      </p:sp>
    </p:spTree>
    <p:extLst>
      <p:ext uri="{BB962C8B-B14F-4D97-AF65-F5344CB8AC3E}">
        <p14:creationId xmlns:p14="http://schemas.microsoft.com/office/powerpoint/2010/main" val="4167420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learnupon.com/blog/obstacles-measuring-training-roi/"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learnupon.com/blog/strategic-alignment/"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43D5E0-FB33-4A3E-882C-DDCC98D30716}" type="slidenum">
              <a:rPr lang="en-GB" smtClean="0"/>
              <a:t>2</a:t>
            </a:fld>
            <a:endParaRPr lang="en-GB"/>
          </a:p>
        </p:txBody>
      </p:sp>
    </p:spTree>
    <p:extLst>
      <p:ext uri="{BB962C8B-B14F-4D97-AF65-F5344CB8AC3E}">
        <p14:creationId xmlns:p14="http://schemas.microsoft.com/office/powerpoint/2010/main" val="1127125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Poppins-Light"/>
              </a:rPr>
              <a:t>When you think about the rapid switch to remote working, multi-generational workforces, and technology booms, L&amp;D really has had to adapt to many changes over the years. The L&amp;D industry is constantly evolving, so those working within it must continue to be agile, and implement the best approaches and strategies. A strong learning and development strategy is essential for organizational success as it outlines how to develop people’s capabilities, skills and competencies. The aim is to provide employees with the necessary skills and tools to perform their jobs to the required standard, thereby meeting the needs of the business.</a:t>
            </a:r>
            <a:endParaRPr lang="en-GB" dirty="0"/>
          </a:p>
        </p:txBody>
      </p:sp>
      <p:sp>
        <p:nvSpPr>
          <p:cNvPr id="4" name="Slide Number Placeholder 3"/>
          <p:cNvSpPr>
            <a:spLocks noGrp="1"/>
          </p:cNvSpPr>
          <p:nvPr>
            <p:ph type="sldNum" sz="quarter" idx="5"/>
          </p:nvPr>
        </p:nvSpPr>
        <p:spPr/>
        <p:txBody>
          <a:bodyPr/>
          <a:lstStyle/>
          <a:p>
            <a:fld id="{9643D5E0-FB33-4A3E-882C-DDCC98D30716}" type="slidenum">
              <a:rPr lang="en-GB" smtClean="0"/>
              <a:t>3</a:t>
            </a:fld>
            <a:endParaRPr lang="en-GB"/>
          </a:p>
        </p:txBody>
      </p:sp>
    </p:spTree>
    <p:extLst>
      <p:ext uri="{BB962C8B-B14F-4D97-AF65-F5344CB8AC3E}">
        <p14:creationId xmlns:p14="http://schemas.microsoft.com/office/powerpoint/2010/main" val="2924956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A learning culture requires organisational systems, values and resources to be aligned with continual. learning, and for individuals to be empowered to fail and learn from mistakes</a:t>
            </a:r>
          </a:p>
          <a:p>
            <a:r>
              <a:rPr lang="en-GB" b="0" i="0" dirty="0">
                <a:solidFill>
                  <a:srgbClr val="333F48"/>
                </a:solidFill>
                <a:effectLst/>
                <a:latin typeface="Montserrat" panose="00000500000000000000" pitchFamily="2" charset="0"/>
              </a:rPr>
              <a:t>In a true learning culture, learning is an ongoing process undertaken by all members of the team, including the leader.</a:t>
            </a:r>
            <a:endParaRPr lang="en-GB" dirty="0"/>
          </a:p>
        </p:txBody>
      </p:sp>
      <p:sp>
        <p:nvSpPr>
          <p:cNvPr id="4" name="Slide Number Placeholder 3"/>
          <p:cNvSpPr>
            <a:spLocks noGrp="1"/>
          </p:cNvSpPr>
          <p:nvPr>
            <p:ph type="sldNum" sz="quarter" idx="5"/>
          </p:nvPr>
        </p:nvSpPr>
        <p:spPr/>
        <p:txBody>
          <a:bodyPr/>
          <a:lstStyle/>
          <a:p>
            <a:fld id="{9643D5E0-FB33-4A3E-882C-DDCC98D30716}" type="slidenum">
              <a:rPr lang="en-GB" smtClean="0"/>
              <a:t>4</a:t>
            </a:fld>
            <a:endParaRPr lang="en-GB"/>
          </a:p>
        </p:txBody>
      </p:sp>
    </p:spTree>
    <p:extLst>
      <p:ext uri="{BB962C8B-B14F-4D97-AF65-F5344CB8AC3E}">
        <p14:creationId xmlns:p14="http://schemas.microsoft.com/office/powerpoint/2010/main" val="672375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F48"/>
                </a:solidFill>
                <a:effectLst/>
                <a:latin typeface="Montserrat" panose="00000500000000000000" pitchFamily="2" charset="0"/>
              </a:rPr>
              <a:t>We can’t transform if we don’t take risks, getting out of our comfort zone together. We can’t attain a culture of excellence if we don’t improve our skills and approach as the context changes. Connection and trust will not grow if we are not willing to learn about each other. Yet, often we see learning as something organised by the L&amp;D team, that people go and ‘do’. Team members attend workshops of professional learning, and we hope that whatever they were exposed to permeates the way they work immediately. </a:t>
            </a:r>
          </a:p>
          <a:p>
            <a:r>
              <a:rPr lang="en-GB" b="0" i="0" dirty="0">
                <a:solidFill>
                  <a:srgbClr val="333F48"/>
                </a:solidFill>
                <a:effectLst/>
                <a:latin typeface="Montserrat" panose="00000500000000000000" pitchFamily="2" charset="0"/>
              </a:rPr>
              <a:t>1) A collective growth mindset - Teams showing high quality learning culture behaviour see the learnability of the collective as their superpower. Focusing on increasing these skills in and across our organisations can help to evolve beyond individual and isolated learning to working as a collective to approach challenges, build innovation and challenging the status quo. Team members all show willingness to: </a:t>
            </a:r>
          </a:p>
          <a:p>
            <a:pPr marL="171450" indent="-171450">
              <a:buFont typeface="Arial" panose="020B0604020202020204" pitchFamily="34" charset="0"/>
              <a:buChar char="•"/>
            </a:pPr>
            <a:r>
              <a:rPr lang="en-GB" b="0" i="0" dirty="0">
                <a:solidFill>
                  <a:srgbClr val="333F48"/>
                </a:solidFill>
                <a:effectLst/>
                <a:latin typeface="Montserrat" panose="00000500000000000000" pitchFamily="2" charset="0"/>
              </a:rPr>
              <a:t>Discuss and commit to the behaviours of learning. </a:t>
            </a:r>
          </a:p>
          <a:p>
            <a:pPr marL="171450" indent="-171450">
              <a:buFont typeface="Arial" panose="020B0604020202020204" pitchFamily="34" charset="0"/>
              <a:buChar char="•"/>
            </a:pPr>
            <a:r>
              <a:rPr lang="en-GB" b="0" i="0" dirty="0">
                <a:solidFill>
                  <a:srgbClr val="333F48"/>
                </a:solidFill>
                <a:effectLst/>
                <a:latin typeface="Montserrat" panose="00000500000000000000" pitchFamily="2" charset="0"/>
              </a:rPr>
              <a:t>See feedback as a critical part of the individual and group learning cycle. </a:t>
            </a:r>
          </a:p>
          <a:p>
            <a:pPr marL="171450" indent="-171450">
              <a:buFont typeface="Arial" panose="020B0604020202020204" pitchFamily="34" charset="0"/>
              <a:buChar char="•"/>
            </a:pPr>
            <a:r>
              <a:rPr lang="en-GB" b="0" i="0" dirty="0">
                <a:solidFill>
                  <a:srgbClr val="333F48"/>
                </a:solidFill>
                <a:effectLst/>
                <a:latin typeface="Montserrat" panose="00000500000000000000" pitchFamily="2" charset="0"/>
              </a:rPr>
              <a:t>Assume the positive intent of actions and seek to understand. </a:t>
            </a:r>
          </a:p>
          <a:p>
            <a:pPr marL="171450" indent="-171450">
              <a:buFont typeface="Arial" panose="020B0604020202020204" pitchFamily="34" charset="0"/>
              <a:buChar char="•"/>
            </a:pPr>
            <a:r>
              <a:rPr lang="en-GB" b="0" i="0" dirty="0">
                <a:solidFill>
                  <a:srgbClr val="333F48"/>
                </a:solidFill>
                <a:effectLst/>
                <a:latin typeface="Montserrat" panose="00000500000000000000" pitchFamily="2" charset="0"/>
              </a:rPr>
              <a:t>See failure and mistakes as opportunities for learning. </a:t>
            </a:r>
          </a:p>
          <a:p>
            <a:pPr marL="0" indent="0">
              <a:buFont typeface="Arial" panose="020B0604020202020204" pitchFamily="34" charset="0"/>
              <a:buNone/>
            </a:pPr>
            <a:r>
              <a:rPr lang="en-GB" dirty="0"/>
              <a:t>2. A compelling environment - This is about creating an environment where people feel compelled to learn from and with each other, rather than repelled. Team dynamics play a major part in this, as does the modelling of the leaders, displaying openness to listening and learning. Being curious of the context a team sits within, encourages people to explore. Here are some gamechangers: </a:t>
            </a:r>
          </a:p>
          <a:p>
            <a:pPr marL="171450" indent="-171450">
              <a:buFont typeface="Arial" panose="020B0604020202020204" pitchFamily="34" charset="0"/>
              <a:buChar char="•"/>
            </a:pPr>
            <a:r>
              <a:rPr lang="en-GB" dirty="0"/>
              <a:t>Foster a warm and inviting space to have rich debate, leaving the personal behind.  </a:t>
            </a:r>
          </a:p>
          <a:p>
            <a:pPr marL="171450" indent="-171450">
              <a:buFont typeface="Arial" panose="020B0604020202020204" pitchFamily="34" charset="0"/>
              <a:buChar char="•"/>
            </a:pPr>
            <a:r>
              <a:rPr lang="en-GB" dirty="0"/>
              <a:t>Make meetings purposeful and interactive. </a:t>
            </a:r>
          </a:p>
          <a:p>
            <a:pPr marL="171450" indent="-171450">
              <a:buFont typeface="Arial" panose="020B0604020202020204" pitchFamily="34" charset="0"/>
              <a:buChar char="•"/>
            </a:pPr>
            <a:r>
              <a:rPr lang="en-GB" dirty="0"/>
              <a:t>Use processes to facilitate dialogue rather than a free for all. </a:t>
            </a:r>
          </a:p>
          <a:p>
            <a:pPr marL="171450" indent="-171450">
              <a:buFont typeface="Arial" panose="020B0604020202020204" pitchFamily="34" charset="0"/>
              <a:buChar char="•"/>
            </a:pPr>
            <a:r>
              <a:rPr lang="en-GB" dirty="0"/>
              <a:t>Have behaviours and norms that build trust and psychological safety.  A willingness to be open and vulnerable together are critical to step outside our comfort and grow into our learning zone.  </a:t>
            </a:r>
          </a:p>
          <a:p>
            <a:pPr marL="171450" indent="-171450">
              <a:buFont typeface="Arial" panose="020B0604020202020204" pitchFamily="34" charset="0"/>
              <a:buChar char="•"/>
            </a:pPr>
            <a:r>
              <a:rPr lang="en-GB" dirty="0"/>
              <a:t>Learn out loud with each other, be curious and explore thinking. Inquire more, tell less. </a:t>
            </a:r>
          </a:p>
          <a:p>
            <a:pPr marL="0" indent="0">
              <a:buFont typeface="Arial" panose="020B0604020202020204" pitchFamily="34" charset="0"/>
              <a:buNone/>
            </a:pPr>
            <a:r>
              <a:rPr lang="en-GB" dirty="0"/>
              <a:t>3. Authentic dialogue - The quality of our culture is found in the quality of our conversation. A learning culture has certain words that ‘glue’ the language of a team. Words and phrases such as “we, possible, OK, what did we learn, how can we, what do you think, tell me more, what will we do differently next time” are heard in far greater numbers than “can’t, won’t, never, done it before and didn’t work, not a hope, it wasn’t my fault”. Have a listen out for these authentic dialogue indicators: </a:t>
            </a:r>
          </a:p>
          <a:p>
            <a:pPr marL="171450" indent="-171450">
              <a:buFont typeface="Arial" panose="020B0604020202020204" pitchFamily="34" charset="0"/>
              <a:buChar char="•"/>
            </a:pPr>
            <a:r>
              <a:rPr lang="en-GB" dirty="0"/>
              <a:t>We balance high challenge and high support in our conversations.  </a:t>
            </a:r>
          </a:p>
          <a:p>
            <a:pPr marL="171450" indent="-171450">
              <a:buFont typeface="Arial" panose="020B0604020202020204" pitchFamily="34" charset="0"/>
              <a:buChar char="•"/>
            </a:pPr>
            <a:r>
              <a:rPr lang="en-GB" dirty="0"/>
              <a:t>Our conversations build trust and understanding.  </a:t>
            </a:r>
          </a:p>
          <a:p>
            <a:pPr marL="171450" indent="-171450">
              <a:buFont typeface="Arial" panose="020B0604020202020204" pitchFamily="34" charset="0"/>
              <a:buChar char="•"/>
            </a:pPr>
            <a:r>
              <a:rPr lang="en-GB" dirty="0"/>
              <a:t>We challenge ourselves with curiosity, not with judgement.  </a:t>
            </a:r>
          </a:p>
          <a:p>
            <a:pPr marL="171450" indent="-171450">
              <a:buFont typeface="Arial" panose="020B0604020202020204" pitchFamily="34" charset="0"/>
              <a:buChar char="•"/>
            </a:pPr>
            <a:r>
              <a:rPr lang="en-GB" dirty="0"/>
              <a:t>We clarify our misunderstandings when they arise.  </a:t>
            </a:r>
          </a:p>
          <a:p>
            <a:pPr marL="0" indent="0">
              <a:buFont typeface="Arial" panose="020B0604020202020204" pitchFamily="34" charset="0"/>
              <a:buNone/>
            </a:pPr>
            <a:r>
              <a:rPr lang="en-GB" dirty="0"/>
              <a:t>Learning cultures don’t happen by chance.  Building a strong collective learning mindset, a compelling team environment and having the right conversations is a momentum turbocharge for teams. These cultures are crafted by leaders who create environments were curiosity, reflections and deeper discussions are the norm – not the exception. </a:t>
            </a:r>
          </a:p>
        </p:txBody>
      </p:sp>
      <p:sp>
        <p:nvSpPr>
          <p:cNvPr id="4" name="Slide Number Placeholder 3"/>
          <p:cNvSpPr>
            <a:spLocks noGrp="1"/>
          </p:cNvSpPr>
          <p:nvPr>
            <p:ph type="sldNum" sz="quarter" idx="5"/>
          </p:nvPr>
        </p:nvSpPr>
        <p:spPr/>
        <p:txBody>
          <a:bodyPr/>
          <a:lstStyle/>
          <a:p>
            <a:fld id="{9643D5E0-FB33-4A3E-882C-DDCC98D30716}" type="slidenum">
              <a:rPr lang="en-GB" smtClean="0"/>
              <a:t>5</a:t>
            </a:fld>
            <a:endParaRPr lang="en-GB"/>
          </a:p>
        </p:txBody>
      </p:sp>
    </p:spTree>
    <p:extLst>
      <p:ext uri="{BB962C8B-B14F-4D97-AF65-F5344CB8AC3E}">
        <p14:creationId xmlns:p14="http://schemas.microsoft.com/office/powerpoint/2010/main" val="2150413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latin typeface="Poppins-Light"/>
              </a:rPr>
              <a:t>1) Unfortunately, there is often a </a:t>
            </a:r>
            <a:r>
              <a:rPr lang="en-GB" b="0" i="0" u="none" strike="noStrike" dirty="0">
                <a:solidFill>
                  <a:srgbClr val="356DF1"/>
                </a:solidFill>
                <a:effectLst/>
                <a:latin typeface="Poppins-Medium"/>
                <a:hlinkClick r:id="rId3"/>
              </a:rPr>
              <a:t>misalignment between L&amp;D teams and the wider organization</a:t>
            </a:r>
            <a:r>
              <a:rPr lang="en-GB" b="0" i="0" dirty="0">
                <a:solidFill>
                  <a:srgbClr val="444444"/>
                </a:solidFill>
                <a:effectLst/>
                <a:latin typeface="Poppins-Light"/>
              </a:rPr>
              <a:t>. Learning leaders can sometimes get too focused on what is traditionally easier to measure, such as attendance or completion rates. To prevent this, you need to understand what the overall business goals are, so that you can </a:t>
            </a:r>
            <a:r>
              <a:rPr lang="en-GB" b="0" i="0" u="none" strike="noStrike" dirty="0">
                <a:solidFill>
                  <a:srgbClr val="356DF1"/>
                </a:solidFill>
                <a:effectLst/>
                <a:latin typeface="Poppins-Medium"/>
                <a:hlinkClick r:id="rId4"/>
              </a:rPr>
              <a:t>align your learning strategy</a:t>
            </a:r>
            <a:r>
              <a:rPr lang="en-GB" b="0" i="0" dirty="0">
                <a:solidFill>
                  <a:srgbClr val="444444"/>
                </a:solidFill>
                <a:effectLst/>
                <a:latin typeface="Poppins-Light"/>
              </a:rPr>
              <a:t> to them. This will give your L&amp;D teams an idea of what types of upskilling and reskilling they’ll need to carry out.</a:t>
            </a:r>
            <a:endParaRPr lang="en-GB" b="0" i="0" dirty="0">
              <a:solidFill>
                <a:srgbClr val="4D5156"/>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D5156"/>
                </a:solidFill>
                <a:effectLst/>
                <a:latin typeface="Google Sans"/>
              </a:rPr>
              <a:t>2) A formal L&amp;D strategy will </a:t>
            </a:r>
            <a:r>
              <a:rPr lang="en-GB" b="0" i="0" dirty="0">
                <a:solidFill>
                  <a:srgbClr val="040C28"/>
                </a:solidFill>
                <a:effectLst/>
                <a:latin typeface="Google Sans"/>
              </a:rPr>
              <a:t>provide your organization with a clear vision of their learning and development goals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40C28"/>
                </a:solidFill>
                <a:effectLst/>
                <a:latin typeface="Google Sans"/>
              </a:rPr>
              <a:t>3) </a:t>
            </a:r>
            <a:r>
              <a:rPr lang="en-GB" b="0" i="0" dirty="0">
                <a:solidFill>
                  <a:srgbClr val="444444"/>
                </a:solidFill>
                <a:effectLst/>
                <a:latin typeface="Poppins-Light"/>
              </a:rPr>
              <a:t>A well-defined strategy helps learning leaders to define goals and prioritize them. Since L&amp;D requirements are constantly changing, this is why you need the strategy.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44444"/>
                </a:solidFill>
                <a:effectLst/>
                <a:latin typeface="Poppins-Light"/>
              </a:rPr>
              <a:t>4</a:t>
            </a:r>
            <a:endParaRPr lang="en-GB" dirty="0"/>
          </a:p>
        </p:txBody>
      </p:sp>
      <p:sp>
        <p:nvSpPr>
          <p:cNvPr id="4" name="Slide Number Placeholder 3"/>
          <p:cNvSpPr>
            <a:spLocks noGrp="1"/>
          </p:cNvSpPr>
          <p:nvPr>
            <p:ph type="sldNum" sz="quarter" idx="5"/>
          </p:nvPr>
        </p:nvSpPr>
        <p:spPr/>
        <p:txBody>
          <a:bodyPr/>
          <a:lstStyle/>
          <a:p>
            <a:fld id="{9643D5E0-FB33-4A3E-882C-DDCC98D30716}" type="slidenum">
              <a:rPr lang="en-GB" smtClean="0"/>
              <a:t>6</a:t>
            </a:fld>
            <a:endParaRPr lang="en-GB"/>
          </a:p>
        </p:txBody>
      </p:sp>
    </p:spTree>
    <p:extLst>
      <p:ext uri="{BB962C8B-B14F-4D97-AF65-F5344CB8AC3E}">
        <p14:creationId xmlns:p14="http://schemas.microsoft.com/office/powerpoint/2010/main" val="4230046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dirty="0">
                <a:solidFill>
                  <a:srgbClr val="040C28"/>
                </a:solidFill>
                <a:effectLst/>
                <a:latin typeface="Google Sans"/>
              </a:rPr>
              <a:t>1) Training and development has become so ingrained in business today that it is now considered a perk. Offering career development opportunities helps employees feel valued and loyal to the company, which leads to higher employee retention. It also demonstrates your commitment to providing them with the resources they need to do a good job. As a result, they’re more likely to enjoy their work and stay with the company for a longer period of time. One of the most significant advantages is that you’ll have more opportunities to hire from within, lowering your company’s recruiting and onboarding costs. Having a L&amp;D strategy shows the career development pathways and L&amp;D opportunities for the roles and how to step up</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0" i="0" dirty="0">
                <a:solidFill>
                  <a:srgbClr val="040C28"/>
                </a:solidFill>
                <a:effectLst/>
                <a:latin typeface="Google Sans"/>
              </a:rPr>
              <a:t>L&amp;D is not only used for upskilling or onboarding, it also has a direct impact on morale and culture by increasing employee engagement, lowering turnover, and allowing for more innovation. Many organizations now have multiple generations in the workforce, and because each generation has distinct characteristics and learning styles, a traditional, one-size-fits-all training strategy may not work. However, with the right approach, effective training can be made accessible to everyone.</a:t>
            </a:r>
            <a:endParaRPr lang="en-GB" sz="1200" b="0" i="0" dirty="0">
              <a:solidFill>
                <a:srgbClr val="111417"/>
              </a:solidFill>
              <a:effectLst/>
              <a:latin typeface="Poppins-Bold"/>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44444"/>
                </a:solidFill>
                <a:effectLst/>
                <a:latin typeface="Poppins-Light"/>
              </a:rPr>
              <a:t>3) Helps develop and nurture future leaders - Employee training is vital for people’s development. Outdated knowledge can quickly jeopardize a company’s ability to meet performance benchmarks. Most employees believe that learning new things and improving their leadership and technical skills will provide them with more benefits. Leaders who feel empowered in the workplace will be better at influencing and gaining the trust of their employees. As a result, those employees will feel more autonomous, valuable, and confident in their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44444"/>
                </a:solidFill>
                <a:effectLst/>
                <a:latin typeface="Poppins-Light"/>
              </a:rPr>
              <a:t>4) Employee training is driven by the need to increase productivity and performance. And when done correctly, it achieves exactly that. It equips employees with the knowledge they need to carry out their responsibilities, and the skills learned will help to produce higher-quality work, in less 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44444"/>
                </a:solidFill>
                <a:effectLst/>
                <a:latin typeface="Poppins-Light"/>
              </a:rPr>
              <a:t>5) By sharing experiences, insights, knowledge and skills through L&amp;D programs, teams work more effectively. To stay competitive, organizations must rely on employees to learn. It’s so important for each team member to understand the company’s objectives and, more importantly, to work together to achieve them. For great teamwork, team learning is crucial. L&amp;D initiatives show employees how to communicate and support one another. They are also more likely to be engaged when team relationships are positive</a:t>
            </a:r>
            <a:endParaRPr lang="en-GB" b="0" i="0" dirty="0">
              <a:solidFill>
                <a:srgbClr val="040C28"/>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643D5E0-FB33-4A3E-882C-DDCC98D30716}" type="slidenum">
              <a:rPr lang="en-GB" smtClean="0"/>
              <a:t>7</a:t>
            </a:fld>
            <a:endParaRPr lang="en-GB"/>
          </a:p>
        </p:txBody>
      </p:sp>
    </p:spTree>
    <p:extLst>
      <p:ext uri="{BB962C8B-B14F-4D97-AF65-F5344CB8AC3E}">
        <p14:creationId xmlns:p14="http://schemas.microsoft.com/office/powerpoint/2010/main" val="8892219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training</a:t>
            </a:r>
          </a:p>
          <a:p>
            <a:endParaRPr lang="en-GB" dirty="0"/>
          </a:p>
        </p:txBody>
      </p:sp>
      <p:sp>
        <p:nvSpPr>
          <p:cNvPr id="4" name="Slide Number Placeholder 3"/>
          <p:cNvSpPr>
            <a:spLocks noGrp="1"/>
          </p:cNvSpPr>
          <p:nvPr>
            <p:ph type="sldNum" sz="quarter" idx="5"/>
          </p:nvPr>
        </p:nvSpPr>
        <p:spPr/>
        <p:txBody>
          <a:bodyPr/>
          <a:lstStyle/>
          <a:p>
            <a:fld id="{9643D5E0-FB33-4A3E-882C-DDCC98D30716}" type="slidenum">
              <a:rPr lang="en-GB" smtClean="0"/>
              <a:t>8</a:t>
            </a:fld>
            <a:endParaRPr lang="en-GB"/>
          </a:p>
        </p:txBody>
      </p:sp>
    </p:spTree>
    <p:extLst>
      <p:ext uri="{BB962C8B-B14F-4D97-AF65-F5344CB8AC3E}">
        <p14:creationId xmlns:p14="http://schemas.microsoft.com/office/powerpoint/2010/main" val="426370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202124"/>
                </a:solidFill>
                <a:effectLst/>
                <a:latin typeface="Google Sans"/>
              </a:rPr>
              <a:t>Understanding long and short-term business goals.</a:t>
            </a:r>
          </a:p>
          <a:p>
            <a:pPr algn="l">
              <a:buFont typeface="Arial" panose="020B0604020202020204" pitchFamily="34" charset="0"/>
              <a:buChar char="•"/>
            </a:pPr>
            <a:r>
              <a:rPr lang="en-GB" b="0" i="0" dirty="0">
                <a:solidFill>
                  <a:srgbClr val="202124"/>
                </a:solidFill>
                <a:effectLst/>
                <a:latin typeface="Google Sans"/>
              </a:rPr>
              <a:t>Identifying the desired performance outcomes.</a:t>
            </a:r>
          </a:p>
          <a:p>
            <a:pPr algn="l">
              <a:buFont typeface="Arial" panose="020B0604020202020204" pitchFamily="34" charset="0"/>
              <a:buChar char="•"/>
            </a:pPr>
            <a:r>
              <a:rPr lang="en-GB" b="0" i="0" dirty="0">
                <a:solidFill>
                  <a:srgbClr val="202124"/>
                </a:solidFill>
                <a:effectLst/>
                <a:latin typeface="Google Sans"/>
              </a:rPr>
              <a:t>Examining the current performance efforts.</a:t>
            </a:r>
          </a:p>
          <a:p>
            <a:pPr algn="l">
              <a:buFont typeface="Arial" panose="020B0604020202020204" pitchFamily="34" charset="0"/>
              <a:buChar char="•"/>
            </a:pPr>
            <a:r>
              <a:rPr lang="en-GB" b="0" i="0" dirty="0">
                <a:solidFill>
                  <a:srgbClr val="202124"/>
                </a:solidFill>
                <a:effectLst/>
                <a:latin typeface="Google Sans"/>
              </a:rPr>
              <a:t>Establishing an appropriate solution.</a:t>
            </a:r>
          </a:p>
          <a:p>
            <a:endParaRPr lang="en-GB" dirty="0"/>
          </a:p>
        </p:txBody>
      </p:sp>
      <p:sp>
        <p:nvSpPr>
          <p:cNvPr id="4" name="Slide Number Placeholder 3"/>
          <p:cNvSpPr>
            <a:spLocks noGrp="1"/>
          </p:cNvSpPr>
          <p:nvPr>
            <p:ph type="sldNum" sz="quarter" idx="5"/>
          </p:nvPr>
        </p:nvSpPr>
        <p:spPr/>
        <p:txBody>
          <a:bodyPr/>
          <a:lstStyle/>
          <a:p>
            <a:fld id="{9643D5E0-FB33-4A3E-882C-DDCC98D30716}" type="slidenum">
              <a:rPr lang="en-GB" smtClean="0"/>
              <a:t>9</a:t>
            </a:fld>
            <a:endParaRPr lang="en-GB"/>
          </a:p>
        </p:txBody>
      </p:sp>
    </p:spTree>
    <p:extLst>
      <p:ext uri="{BB962C8B-B14F-4D97-AF65-F5344CB8AC3E}">
        <p14:creationId xmlns:p14="http://schemas.microsoft.com/office/powerpoint/2010/main" val="4037920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also helps avoid costly mistakes by:</a:t>
            </a:r>
          </a:p>
          <a:p>
            <a:endParaRPr lang="en-GB" dirty="0"/>
          </a:p>
          <a:p>
            <a:r>
              <a:rPr lang="en-GB" dirty="0"/>
              <a:t>Providing insight to make training more effective</a:t>
            </a:r>
          </a:p>
          <a:p>
            <a:r>
              <a:rPr lang="en-GB" dirty="0"/>
              <a:t>Ensuring training is focused on the right areas</a:t>
            </a:r>
          </a:p>
          <a:p>
            <a:r>
              <a:rPr lang="en-GB" dirty="0"/>
              <a:t>Prioritizing training needs</a:t>
            </a:r>
          </a:p>
          <a:p>
            <a:r>
              <a:rPr lang="en-GB" dirty="0"/>
              <a:t>Streamlining solution development</a:t>
            </a:r>
          </a:p>
        </p:txBody>
      </p:sp>
      <p:sp>
        <p:nvSpPr>
          <p:cNvPr id="4" name="Slide Number Placeholder 3"/>
          <p:cNvSpPr>
            <a:spLocks noGrp="1"/>
          </p:cNvSpPr>
          <p:nvPr>
            <p:ph type="sldNum" sz="quarter" idx="5"/>
          </p:nvPr>
        </p:nvSpPr>
        <p:spPr/>
        <p:txBody>
          <a:bodyPr/>
          <a:lstStyle/>
          <a:p>
            <a:fld id="{41E26B53-42DD-44D9-886E-35FF03B44BBC}" type="slidenum">
              <a:rPr lang="en-GB" smtClean="0"/>
              <a:t>10</a:t>
            </a:fld>
            <a:endParaRPr lang="en-GB"/>
          </a:p>
        </p:txBody>
      </p:sp>
    </p:spTree>
    <p:extLst>
      <p:ext uri="{BB962C8B-B14F-4D97-AF65-F5344CB8AC3E}">
        <p14:creationId xmlns:p14="http://schemas.microsoft.com/office/powerpoint/2010/main" val="1841832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3 levels are interlinked and using this structure will provide a balanced analysis. Takes into account the big picture alongside individual needs</a:t>
            </a:r>
          </a:p>
          <a:p>
            <a:r>
              <a:rPr lang="en-GB" dirty="0"/>
              <a:t>Organisation Level: Review of strategic and operational plans. Strategic planning – SWOT analysis – include as many people as possible. Once you have a strategic picture of the organisation’s objectives, performance and future direction, you can review this from the perspective of the knowledge, skills and behaviours that can help your organisation to build on its strengths and address weaknesses</a:t>
            </a:r>
          </a:p>
          <a:p>
            <a:r>
              <a:rPr lang="en-GB" b="1" dirty="0"/>
              <a:t>Strengths</a:t>
            </a:r>
            <a:r>
              <a:rPr lang="en-GB" dirty="0"/>
              <a:t> How can you capture the good practice and expertise that already exists? How can you build on the strengths, skills and knowledge already in the organisation? </a:t>
            </a:r>
            <a:r>
              <a:rPr lang="en-GB" b="1" dirty="0"/>
              <a:t>Weaknesse</a:t>
            </a:r>
            <a:r>
              <a:rPr lang="en-GB" dirty="0"/>
              <a:t>s What skills, knowledge or behaviours could help address the identified weaknesses? </a:t>
            </a:r>
            <a:r>
              <a:rPr lang="en-GB" b="1" dirty="0"/>
              <a:t>Opportunities</a:t>
            </a:r>
            <a:r>
              <a:rPr lang="en-GB" dirty="0"/>
              <a:t> What skills, knowledge or behaviours that could help your organisation make the most of the available opportunities? </a:t>
            </a:r>
            <a:r>
              <a:rPr lang="en-GB" b="1" dirty="0"/>
              <a:t>Threats</a:t>
            </a:r>
            <a:r>
              <a:rPr lang="en-GB" dirty="0"/>
              <a:t> What skills, knowledge or behaviours could help your organisation manage and overcome the identified threats. </a:t>
            </a:r>
          </a:p>
          <a:p>
            <a:r>
              <a:rPr lang="en-GB" b="1" dirty="0"/>
              <a:t>Team Level</a:t>
            </a:r>
            <a:r>
              <a:rPr lang="en-GB" dirty="0"/>
              <a:t>: Line Manager should review the skills needs within the team, against the objectives. Takes into account both the needs of individuals, together with anything that can help the department or team to work together as effectively as possible and meet the organisations objectives effectively through performance. A key tool for identifying learning needs at this level are appraisals or performance reviews, Relying on an annual appraisal to identify learning needs will not allow for the flexibility of addressing challenges as they arise, so think about how you might build in more frequent reviews.  For training/learning needs analysis to be effective, line managers need to have the necessary knowledge and skills to work with staff to help them identify their needs and how to meet them – or alternatively in Powys County Council we developed a Service Development Plan – which identified the training needs for each individual role within the service – looked at pre employment requirements, requirements within the role, development to progress upwards and supported the monitoring of changes in job role/types e.g. new apprenticeships etc, new legislation. Managers can identify the broader skills and knowledge resource base that exists within the organisation. People may well have knowledge and skills that are not fully demonstrated within their current jobs, but which could be used in other ways</a:t>
            </a:r>
          </a:p>
          <a:p>
            <a:r>
              <a:rPr lang="en-GB" b="1" dirty="0"/>
              <a:t>Individual Level</a:t>
            </a:r>
            <a:r>
              <a:rPr lang="en-GB" dirty="0"/>
              <a:t>: Appraisal and supervision meetings allow individuals to reflect on their own learning needs in relation to their work objectives. What additional skills and learning do they need to improve what they do? It is important to take into account people’s career ambitions and personal development objectives. there is also a need to be realistic about what you can offer by way of development opportunities and not to raise expectations too high. </a:t>
            </a:r>
          </a:p>
          <a:p>
            <a:endParaRPr lang="en-GB" dirty="0"/>
          </a:p>
          <a:p>
            <a:endParaRPr lang="en-GB" dirty="0"/>
          </a:p>
        </p:txBody>
      </p:sp>
      <p:sp>
        <p:nvSpPr>
          <p:cNvPr id="4" name="Slide Number Placeholder 3"/>
          <p:cNvSpPr>
            <a:spLocks noGrp="1"/>
          </p:cNvSpPr>
          <p:nvPr>
            <p:ph type="sldNum" sz="quarter" idx="5"/>
          </p:nvPr>
        </p:nvSpPr>
        <p:spPr/>
        <p:txBody>
          <a:bodyPr/>
          <a:lstStyle/>
          <a:p>
            <a:fld id="{41E26B53-42DD-44D9-886E-35FF03B44BBC}" type="slidenum">
              <a:rPr lang="en-GB" smtClean="0"/>
              <a:t>11</a:t>
            </a:fld>
            <a:endParaRPr lang="en-GB"/>
          </a:p>
        </p:txBody>
      </p:sp>
    </p:spTree>
    <p:extLst>
      <p:ext uri="{BB962C8B-B14F-4D97-AF65-F5344CB8AC3E}">
        <p14:creationId xmlns:p14="http://schemas.microsoft.com/office/powerpoint/2010/main" val="1472124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D2D2D"/>
                </a:solidFill>
                <a:effectLst/>
                <a:latin typeface="Noto Sans" panose="020B0502040504020204" pitchFamily="34" charset="0"/>
              </a:rPr>
              <a:t>1. Determine company goals - </a:t>
            </a:r>
            <a:r>
              <a:rPr lang="en-GB" b="0" i="0" dirty="0">
                <a:solidFill>
                  <a:srgbClr val="2D2D2D"/>
                </a:solidFill>
                <a:effectLst/>
                <a:latin typeface="Noto Sans" panose="020B0502040504020204" pitchFamily="34" charset="0"/>
              </a:rPr>
              <a:t>Determine the organisation's goals and objectives before gathering data on its employees. This adds context to your analysis and ensures you align employee needs with the organisation's overall aims. Consider whether the goals are concrete or intangible, and identify key performance indicators (KPIs) that allow you to determine whether the organisation may meet these goals in the future. </a:t>
            </a:r>
          </a:p>
          <a:p>
            <a:pPr algn="l"/>
            <a:r>
              <a:rPr lang="en-GB" b="1" i="0" dirty="0">
                <a:solidFill>
                  <a:srgbClr val="2D2D2D"/>
                </a:solidFill>
                <a:effectLst/>
                <a:latin typeface="Noto Sans" panose="020B0502040504020204" pitchFamily="34" charset="0"/>
              </a:rPr>
              <a:t>2. Capability Requirement/performance outcomes- </a:t>
            </a:r>
            <a:r>
              <a:rPr lang="en-GB" b="0" i="0" dirty="0">
                <a:solidFill>
                  <a:srgbClr val="2D2D2D"/>
                </a:solidFill>
                <a:effectLst/>
                <a:latin typeface="Noto Sans" panose="020B0502040504020204" pitchFamily="34" charset="0"/>
              </a:rPr>
              <a:t>Consider what skills, competencies and knowledge employees require for the organisation to meet its future goals. Remember that, as the organisation grows and changes, it may encounter skills gaps that prevent employees from working to their full potential. 1.</a:t>
            </a:r>
          </a:p>
          <a:p>
            <a:pPr algn="l"/>
            <a:r>
              <a:rPr lang="en-GB" b="0" i="0" dirty="0">
                <a:solidFill>
                  <a:srgbClr val="2D2D2D"/>
                </a:solidFill>
                <a:effectLst/>
                <a:latin typeface="Noto Sans" panose="020B0502040504020204" pitchFamily="34" charset="0"/>
              </a:rPr>
              <a:t>Determining the skills and knowledge necessary for employees to meet these goals allows you to focus training efforts on developing certain competencies.</a:t>
            </a:r>
          </a:p>
          <a:p>
            <a:pPr algn="l"/>
            <a:r>
              <a:rPr lang="en-GB" b="0" i="0" dirty="0">
                <a:solidFill>
                  <a:srgbClr val="2D2D2D"/>
                </a:solidFill>
                <a:effectLst/>
                <a:latin typeface="Noto Sans" panose="020B0502040504020204" pitchFamily="34" charset="0"/>
              </a:rPr>
              <a:t>3. </a:t>
            </a:r>
            <a:r>
              <a:rPr lang="en-GB" b="1" i="0" dirty="0">
                <a:solidFill>
                  <a:srgbClr val="2D2D2D"/>
                </a:solidFill>
                <a:effectLst/>
                <a:latin typeface="Noto Sans" panose="020B0502040504020204" pitchFamily="34" charset="0"/>
              </a:rPr>
              <a:t>Capability Gaps – </a:t>
            </a:r>
            <a:r>
              <a:rPr lang="en-GB" b="0" i="0" dirty="0">
                <a:solidFill>
                  <a:srgbClr val="2D2D2D"/>
                </a:solidFill>
                <a:effectLst/>
                <a:latin typeface="Noto Sans" panose="020B0502040504020204" pitchFamily="34" charset="0"/>
              </a:rPr>
              <a:t>the difference between capability requirements and current capabilities.</a:t>
            </a:r>
          </a:p>
          <a:p>
            <a:pPr algn="l"/>
            <a:r>
              <a:rPr lang="en-GB" b="0" i="0" dirty="0">
                <a:solidFill>
                  <a:srgbClr val="2D2D2D"/>
                </a:solidFill>
                <a:effectLst/>
                <a:latin typeface="Noto Sans" panose="020B0502040504020204" pitchFamily="34" charset="0"/>
              </a:rPr>
              <a:t>4. </a:t>
            </a:r>
            <a:r>
              <a:rPr lang="en-GB" b="1" i="0" dirty="0">
                <a:solidFill>
                  <a:srgbClr val="2D2D2D"/>
                </a:solidFill>
                <a:effectLst/>
                <a:latin typeface="Noto Sans" panose="020B0502040504020204" pitchFamily="34" charset="0"/>
              </a:rPr>
              <a:t>Capability Development Plan </a:t>
            </a:r>
            <a:r>
              <a:rPr lang="en-GB" b="0" i="0" dirty="0">
                <a:solidFill>
                  <a:srgbClr val="2D2D2D"/>
                </a:solidFill>
                <a:effectLst/>
                <a:latin typeface="Noto Sans" panose="020B0502040504020204" pitchFamily="34" charset="0"/>
              </a:rPr>
              <a:t>– </a:t>
            </a:r>
            <a:r>
              <a:rPr lang="en-GB" b="0" i="0" dirty="0" err="1">
                <a:solidFill>
                  <a:srgbClr val="2D2D2D"/>
                </a:solidFill>
                <a:effectLst/>
                <a:latin typeface="Noto Sans" panose="020B0502040504020204" pitchFamily="34" charset="0"/>
              </a:rPr>
              <a:t>Pesonal</a:t>
            </a:r>
            <a:r>
              <a:rPr lang="en-GB" b="0" i="0" dirty="0">
                <a:solidFill>
                  <a:srgbClr val="2D2D2D"/>
                </a:solidFill>
                <a:effectLst/>
                <a:latin typeface="Noto Sans" panose="020B0502040504020204" pitchFamily="34" charset="0"/>
              </a:rPr>
              <a:t> Development plans are developed</a:t>
            </a:r>
          </a:p>
          <a:p>
            <a:endParaRPr lang="en-GB" dirty="0"/>
          </a:p>
        </p:txBody>
      </p:sp>
      <p:sp>
        <p:nvSpPr>
          <p:cNvPr id="4" name="Slide Number Placeholder 3"/>
          <p:cNvSpPr>
            <a:spLocks noGrp="1"/>
          </p:cNvSpPr>
          <p:nvPr>
            <p:ph type="sldNum" sz="quarter" idx="5"/>
          </p:nvPr>
        </p:nvSpPr>
        <p:spPr/>
        <p:txBody>
          <a:bodyPr/>
          <a:lstStyle/>
          <a:p>
            <a:fld id="{41E26B53-42DD-44D9-886E-35FF03B44BBC}" type="slidenum">
              <a:rPr lang="en-GB" smtClean="0"/>
              <a:t>12</a:t>
            </a:fld>
            <a:endParaRPr lang="en-GB"/>
          </a:p>
        </p:txBody>
      </p:sp>
    </p:spTree>
    <p:extLst>
      <p:ext uri="{BB962C8B-B14F-4D97-AF65-F5344CB8AC3E}">
        <p14:creationId xmlns:p14="http://schemas.microsoft.com/office/powerpoint/2010/main" val="1413940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Strategic and organisational plan</a:t>
            </a:r>
          </a:p>
          <a:p>
            <a:r>
              <a:rPr lang="en-GB" dirty="0"/>
              <a:t>Appraisal Documentation</a:t>
            </a:r>
          </a:p>
          <a:p>
            <a:r>
              <a:rPr lang="en-GB" dirty="0"/>
              <a:t>Up to date job descriptions</a:t>
            </a:r>
          </a:p>
          <a:p>
            <a:r>
              <a:rPr lang="en-GB" dirty="0"/>
              <a:t>Any written objectives</a:t>
            </a:r>
          </a:p>
          <a:p>
            <a:r>
              <a:rPr lang="en-GB" dirty="0"/>
              <a:t>Competency framework </a:t>
            </a:r>
          </a:p>
          <a:p>
            <a:r>
              <a:rPr lang="en-GB" dirty="0"/>
              <a:t>Training strategy</a:t>
            </a:r>
          </a:p>
          <a:p>
            <a:r>
              <a:rPr lang="en-GB" dirty="0"/>
              <a:t>IMTP</a:t>
            </a:r>
          </a:p>
          <a:p>
            <a:r>
              <a:rPr lang="en-GB" dirty="0"/>
              <a:t>Workforce Plan</a:t>
            </a:r>
          </a:p>
        </p:txBody>
      </p:sp>
      <p:sp>
        <p:nvSpPr>
          <p:cNvPr id="4" name="Slide Number Placeholder 3"/>
          <p:cNvSpPr>
            <a:spLocks noGrp="1"/>
          </p:cNvSpPr>
          <p:nvPr>
            <p:ph type="sldNum" sz="quarter" idx="5"/>
          </p:nvPr>
        </p:nvSpPr>
        <p:spPr/>
        <p:txBody>
          <a:bodyPr/>
          <a:lstStyle/>
          <a:p>
            <a:fld id="{41E26B53-42DD-44D9-886E-35FF03B44BBC}" type="slidenum">
              <a:rPr lang="en-GB" smtClean="0"/>
              <a:t>13</a:t>
            </a:fld>
            <a:endParaRPr lang="en-GB"/>
          </a:p>
        </p:txBody>
      </p:sp>
    </p:spTree>
    <p:extLst>
      <p:ext uri="{BB962C8B-B14F-4D97-AF65-F5344CB8AC3E}">
        <p14:creationId xmlns:p14="http://schemas.microsoft.com/office/powerpoint/2010/main" val="2372758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Analysis of existing strategies and business strategy to look at direction of travel.  Workforce planning documents and IMTP to determine changes in workforce requirements – looking at things can be done differently will require different training needs to upskill the existing workforce</a:t>
            </a:r>
          </a:p>
        </p:txBody>
      </p:sp>
      <p:sp>
        <p:nvSpPr>
          <p:cNvPr id="4" name="Slide Number Placeholder 3"/>
          <p:cNvSpPr>
            <a:spLocks noGrp="1"/>
          </p:cNvSpPr>
          <p:nvPr>
            <p:ph type="sldNum" sz="quarter" idx="5"/>
          </p:nvPr>
        </p:nvSpPr>
        <p:spPr/>
        <p:txBody>
          <a:bodyPr/>
          <a:lstStyle/>
          <a:p>
            <a:fld id="{41E26B53-42DD-44D9-886E-35FF03B44BBC}" type="slidenum">
              <a:rPr lang="en-GB" smtClean="0"/>
              <a:t>15</a:t>
            </a:fld>
            <a:endParaRPr lang="en-GB"/>
          </a:p>
        </p:txBody>
      </p:sp>
    </p:spTree>
    <p:extLst>
      <p:ext uri="{BB962C8B-B14F-4D97-AF65-F5344CB8AC3E}">
        <p14:creationId xmlns:p14="http://schemas.microsoft.com/office/powerpoint/2010/main" val="677052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Solutions include</a:t>
            </a:r>
          </a:p>
          <a:p>
            <a:r>
              <a:rPr lang="en-GB" dirty="0"/>
              <a:t>On the job training (OJT);</a:t>
            </a:r>
          </a:p>
          <a:p>
            <a:r>
              <a:rPr lang="en-GB" dirty="0"/>
              <a:t>Mentoring and coaching;</a:t>
            </a:r>
          </a:p>
          <a:p>
            <a:r>
              <a:rPr lang="en-GB" dirty="0"/>
              <a:t>Classroom;</a:t>
            </a:r>
          </a:p>
          <a:p>
            <a:r>
              <a:rPr lang="en-GB" dirty="0"/>
              <a:t>Web-based;</a:t>
            </a:r>
          </a:p>
          <a:p>
            <a:r>
              <a:rPr lang="en-GB" dirty="0"/>
              <a:t>Books;</a:t>
            </a:r>
          </a:p>
          <a:p>
            <a:r>
              <a:rPr lang="en-GB" dirty="0"/>
              <a:t>Conferences; and</a:t>
            </a:r>
          </a:p>
          <a:p>
            <a:r>
              <a:rPr lang="en-GB" dirty="0"/>
              <a:t>University programs.</a:t>
            </a:r>
          </a:p>
          <a:p>
            <a:r>
              <a:rPr lang="en-GB" dirty="0"/>
              <a:t>Commissioning</a:t>
            </a:r>
          </a:p>
          <a:p>
            <a:r>
              <a:rPr lang="en-GB" dirty="0"/>
              <a:t>Streamlining</a:t>
            </a:r>
          </a:p>
          <a:p>
            <a:r>
              <a:rPr lang="en-GB" dirty="0"/>
              <a:t>Apprenticeships</a:t>
            </a:r>
          </a:p>
          <a:p>
            <a:r>
              <a:rPr lang="en-GB" dirty="0"/>
              <a:t>Kickstart</a:t>
            </a:r>
          </a:p>
        </p:txBody>
      </p:sp>
      <p:sp>
        <p:nvSpPr>
          <p:cNvPr id="4" name="Slide Number Placeholder 3"/>
          <p:cNvSpPr>
            <a:spLocks noGrp="1"/>
          </p:cNvSpPr>
          <p:nvPr>
            <p:ph type="sldNum" sz="quarter" idx="5"/>
          </p:nvPr>
        </p:nvSpPr>
        <p:spPr/>
        <p:txBody>
          <a:bodyPr/>
          <a:lstStyle/>
          <a:p>
            <a:fld id="{41E26B53-42DD-44D9-886E-35FF03B44BBC}" type="slidenum">
              <a:rPr lang="en-GB" smtClean="0"/>
              <a:t>17</a:t>
            </a:fld>
            <a:endParaRPr lang="en-GB"/>
          </a:p>
        </p:txBody>
      </p:sp>
    </p:spTree>
    <p:extLst>
      <p:ext uri="{BB962C8B-B14F-4D97-AF65-F5344CB8AC3E}">
        <p14:creationId xmlns:p14="http://schemas.microsoft.com/office/powerpoint/2010/main" val="1954115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Areas to consider when prioritising: • What impact will developing these skills have on our performance? • What would be the cost/benefit of investing in developing these skills • Which skills needs are the most important to our long-term success? • Which skills needs are the most urgent? </a:t>
            </a:r>
          </a:p>
          <a:p>
            <a:r>
              <a:rPr lang="en-GB" dirty="0"/>
              <a:t>Cost/benefit analysis means assessing the potential costs of learning and development activity against the potential gains in a quantifiable way. Making the case for the value of learning interventions to decision-makers and funders for investment in training is strengthened by a cost/benefits analysis.</a:t>
            </a:r>
          </a:p>
        </p:txBody>
      </p:sp>
      <p:sp>
        <p:nvSpPr>
          <p:cNvPr id="4" name="Slide Number Placeholder 3"/>
          <p:cNvSpPr>
            <a:spLocks noGrp="1"/>
          </p:cNvSpPr>
          <p:nvPr>
            <p:ph type="sldNum" sz="quarter" idx="5"/>
          </p:nvPr>
        </p:nvSpPr>
        <p:spPr/>
        <p:txBody>
          <a:bodyPr/>
          <a:lstStyle/>
          <a:p>
            <a:fld id="{41E26B53-42DD-44D9-886E-35FF03B44BBC}" type="slidenum">
              <a:rPr lang="en-GB" smtClean="0"/>
              <a:t>19</a:t>
            </a:fld>
            <a:endParaRPr lang="en-GB"/>
          </a:p>
        </p:txBody>
      </p:sp>
    </p:spTree>
    <p:extLst>
      <p:ext uri="{BB962C8B-B14F-4D97-AF65-F5344CB8AC3E}">
        <p14:creationId xmlns:p14="http://schemas.microsoft.com/office/powerpoint/2010/main" val="24059732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A learning needs analysis is </a:t>
            </a:r>
            <a:r>
              <a:rPr lang="en-GB" b="0" i="0" dirty="0">
                <a:solidFill>
                  <a:srgbClr val="040C28"/>
                </a:solidFill>
                <a:effectLst/>
                <a:latin typeface="Google Sans"/>
              </a:rPr>
              <a:t>a structured process that assesses what knowledge, skills and behaviours are necessary to perform effectively in a job role</a:t>
            </a:r>
            <a:r>
              <a:rPr lang="en-GB" b="0" i="0" dirty="0">
                <a:solidFill>
                  <a:srgbClr val="202124"/>
                </a:solidFill>
                <a:effectLst/>
                <a:latin typeface="Google Sans"/>
              </a:rPr>
              <a:t>. The aim is to find gaps in performance, as aligned with business needs, and map those gaps to the right training</a:t>
            </a:r>
            <a:endParaRPr lang="en-GB" dirty="0"/>
          </a:p>
        </p:txBody>
      </p:sp>
      <p:sp>
        <p:nvSpPr>
          <p:cNvPr id="4" name="Slide Number Placeholder 3"/>
          <p:cNvSpPr>
            <a:spLocks noGrp="1"/>
          </p:cNvSpPr>
          <p:nvPr>
            <p:ph type="sldNum" sz="quarter" idx="5"/>
          </p:nvPr>
        </p:nvSpPr>
        <p:spPr/>
        <p:txBody>
          <a:bodyPr/>
          <a:lstStyle/>
          <a:p>
            <a:fld id="{9643D5E0-FB33-4A3E-882C-DDCC98D30716}" type="slidenum">
              <a:rPr lang="en-GB" smtClean="0"/>
              <a:t>21</a:t>
            </a:fld>
            <a:endParaRPr lang="en-GB"/>
          </a:p>
        </p:txBody>
      </p:sp>
    </p:spTree>
    <p:extLst>
      <p:ext uri="{BB962C8B-B14F-4D97-AF65-F5344CB8AC3E}">
        <p14:creationId xmlns:p14="http://schemas.microsoft.com/office/powerpoint/2010/main" val="3015212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43D5E0-FB33-4A3E-882C-DDCC98D30716}" type="slidenum">
              <a:rPr lang="en-GB" smtClean="0"/>
              <a:t>33</a:t>
            </a:fld>
            <a:endParaRPr lang="en-GB"/>
          </a:p>
        </p:txBody>
      </p:sp>
    </p:spTree>
    <p:extLst>
      <p:ext uri="{BB962C8B-B14F-4D97-AF65-F5344CB8AC3E}">
        <p14:creationId xmlns:p14="http://schemas.microsoft.com/office/powerpoint/2010/main" val="36372164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this session we will work through an example of how this process can be applied</a:t>
            </a:r>
            <a:r>
              <a:rPr lang="en-US" baseline="0" dirty="0"/>
              <a:t> to your assessment learning plan using an example of an element of design thinking. </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34</a:t>
            </a:fld>
            <a:endParaRPr lang="en-US" dirty="0"/>
          </a:p>
        </p:txBody>
      </p:sp>
    </p:spTree>
    <p:extLst>
      <p:ext uri="{BB962C8B-B14F-4D97-AF65-F5344CB8AC3E}">
        <p14:creationId xmlns:p14="http://schemas.microsoft.com/office/powerpoint/2010/main" val="18192981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first stage of the process sis to identify the learning need. </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35</a:t>
            </a:fld>
            <a:endParaRPr lang="en-US" dirty="0"/>
          </a:p>
        </p:txBody>
      </p:sp>
    </p:spTree>
    <p:extLst>
      <p:ext uri="{BB962C8B-B14F-4D97-AF65-F5344CB8AC3E}">
        <p14:creationId xmlns:p14="http://schemas.microsoft.com/office/powerpoint/2010/main" val="1050728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36</a:t>
            </a:fld>
            <a:endParaRPr lang="en-US" dirty="0"/>
          </a:p>
        </p:txBody>
      </p:sp>
    </p:spTree>
    <p:extLst>
      <p:ext uri="{BB962C8B-B14F-4D97-AF65-F5344CB8AC3E}">
        <p14:creationId xmlns:p14="http://schemas.microsoft.com/office/powerpoint/2010/main" val="18787084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a:t>
            </a:r>
            <a:r>
              <a:rPr lang="en-US" baseline="0" dirty="0"/>
              <a:t> we must define the aim of the learning.</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37</a:t>
            </a:fld>
            <a:endParaRPr lang="en-US" dirty="0"/>
          </a:p>
        </p:txBody>
      </p:sp>
    </p:spTree>
    <p:extLst>
      <p:ext uri="{BB962C8B-B14F-4D97-AF65-F5344CB8AC3E}">
        <p14:creationId xmlns:p14="http://schemas.microsoft.com/office/powerpoint/2010/main" val="30793393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F61EA0F-A667-4B49-8422-0062BC55E249}" type="slidenum">
              <a:rPr lang="en-US" smtClean="0"/>
              <a:t>38</a:t>
            </a:fld>
            <a:endParaRPr lang="en-US" dirty="0"/>
          </a:p>
        </p:txBody>
      </p:sp>
    </p:spTree>
    <p:extLst>
      <p:ext uri="{BB962C8B-B14F-4D97-AF65-F5344CB8AC3E}">
        <p14:creationId xmlns:p14="http://schemas.microsoft.com/office/powerpoint/2010/main" val="38938834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you have an overall aim</a:t>
            </a:r>
            <a:r>
              <a:rPr lang="en-US" baseline="0" dirty="0"/>
              <a:t> the next step is to think about the specific objectives of the learning. </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39</a:t>
            </a:fld>
            <a:endParaRPr lang="en-US" dirty="0"/>
          </a:p>
        </p:txBody>
      </p:sp>
    </p:spTree>
    <p:extLst>
      <p:ext uri="{BB962C8B-B14F-4D97-AF65-F5344CB8AC3E}">
        <p14:creationId xmlns:p14="http://schemas.microsoft.com/office/powerpoint/2010/main" val="18653870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40</a:t>
            </a:fld>
            <a:endParaRPr lang="en-US" dirty="0"/>
          </a:p>
        </p:txBody>
      </p:sp>
    </p:spTree>
    <p:extLst>
      <p:ext uri="{BB962C8B-B14F-4D97-AF65-F5344CB8AC3E}">
        <p14:creationId xmlns:p14="http://schemas.microsoft.com/office/powerpoint/2010/main" val="22327911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a:t>
            </a:r>
            <a:r>
              <a:rPr lang="en-US" baseline="0" dirty="0"/>
              <a:t> we must define the aim of the learning.</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42</a:t>
            </a:fld>
            <a:endParaRPr lang="en-US" dirty="0"/>
          </a:p>
        </p:txBody>
      </p:sp>
    </p:spTree>
    <p:extLst>
      <p:ext uri="{BB962C8B-B14F-4D97-AF65-F5344CB8AC3E}">
        <p14:creationId xmlns:p14="http://schemas.microsoft.com/office/powerpoint/2010/main" val="25344161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43</a:t>
            </a:fld>
            <a:endParaRPr lang="en-US" dirty="0"/>
          </a:p>
        </p:txBody>
      </p:sp>
    </p:spTree>
    <p:extLst>
      <p:ext uri="{BB962C8B-B14F-4D97-AF65-F5344CB8AC3E}">
        <p14:creationId xmlns:p14="http://schemas.microsoft.com/office/powerpoint/2010/main" val="30689471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a:t>
            </a:r>
            <a:r>
              <a:rPr lang="en-US" baseline="0" dirty="0"/>
              <a:t> we must define the aim of the learning.</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44</a:t>
            </a:fld>
            <a:endParaRPr lang="en-US" dirty="0"/>
          </a:p>
        </p:txBody>
      </p:sp>
    </p:spTree>
    <p:extLst>
      <p:ext uri="{BB962C8B-B14F-4D97-AF65-F5344CB8AC3E}">
        <p14:creationId xmlns:p14="http://schemas.microsoft.com/office/powerpoint/2010/main" val="22220369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Learning Games -  learning games are games that are designed to be used for or with educational goals. They are still games and posses their formal elements; but learning games go one step further and support the process of teaching and learning through game play.</a:t>
            </a:r>
          </a:p>
          <a:p>
            <a:r>
              <a:rPr lang="en-GB" b="0" i="0" dirty="0">
                <a:solidFill>
                  <a:srgbClr val="4D5156"/>
                </a:solidFill>
                <a:effectLst/>
                <a:latin typeface="arial" panose="020B0604020202020204" pitchFamily="34" charset="0"/>
              </a:rPr>
              <a:t>Discussion – Jigsaw - Each member of the group is assigned a portion of an assignment or research project. Each member must research the material pertaining to their section of the project and be prepared to discuss it with their classmates. The Jigsaw strategy places great emphasis on cooperation and shared responsibility within groups. Knowledge Café - The Knowledge Café is a conversational method in which small groups of people come together to have open, creative conversations on a topic of mutual interest, surface their collective knowledge, share ideas, and gain a deeper understanding of the issues involved. </a:t>
            </a:r>
          </a:p>
          <a:p>
            <a:r>
              <a:rPr lang="en-GB" b="0" i="0" dirty="0">
                <a:solidFill>
                  <a:srgbClr val="4D5156"/>
                </a:solidFill>
                <a:effectLst/>
                <a:latin typeface="arial" panose="020B0604020202020204" pitchFamily="34" charset="0"/>
              </a:rPr>
              <a:t>Simulation - Simulations are instructional scenarios where the learner is placed in a "world" defined by the teacher to represent a reality within which students interact. </a:t>
            </a:r>
          </a:p>
          <a:p>
            <a:r>
              <a:rPr lang="en-GB" b="0" i="0" dirty="0">
                <a:solidFill>
                  <a:srgbClr val="4D5156"/>
                </a:solidFill>
                <a:effectLst/>
                <a:latin typeface="arial" panose="020B0604020202020204" pitchFamily="34" charset="0"/>
              </a:rPr>
              <a:t>VR-Virtual Reality is a way for humans to visualize, manipulate and interact with computers and extremely complex data. Put simply VR uses a computer-generated 3D environment to engage people. Businesses can use VR to enhance their training programs to increase their employees' skill sets in different situations. VR allows users to have fun while learning, the fun aspect could help employees remember the experience and apply it in the </a:t>
            </a:r>
            <a:r>
              <a:rPr lang="en-GB" b="0" i="0" dirty="0" err="1">
                <a:solidFill>
                  <a:srgbClr val="4D5156"/>
                </a:solidFill>
                <a:effectLst/>
                <a:latin typeface="arial" panose="020B0604020202020204" pitchFamily="34" charset="0"/>
              </a:rPr>
              <a:t>future.The</a:t>
            </a:r>
            <a:r>
              <a:rPr lang="en-GB" b="0" i="0" dirty="0">
                <a:solidFill>
                  <a:srgbClr val="4D5156"/>
                </a:solidFill>
                <a:effectLst/>
                <a:latin typeface="arial" panose="020B0604020202020204" pitchFamily="34" charset="0"/>
              </a:rPr>
              <a:t> possibilities that experiential VR learning gives trainers in different industries are almost endless.</a:t>
            </a:r>
          </a:p>
          <a:p>
            <a:r>
              <a:rPr lang="en-GB" b="0" i="0" dirty="0">
                <a:solidFill>
                  <a:srgbClr val="4D5156"/>
                </a:solidFill>
                <a:effectLst/>
                <a:latin typeface="arial" panose="020B0604020202020204" pitchFamily="34" charset="0"/>
              </a:rPr>
              <a:t>Kahoot! is a Norwegian online game-based learning platform. It has learning games, also known as "</a:t>
            </a:r>
            <a:r>
              <a:rPr lang="en-GB" b="0" i="0" dirty="0" err="1">
                <a:solidFill>
                  <a:srgbClr val="4D5156"/>
                </a:solidFill>
                <a:effectLst/>
                <a:latin typeface="arial" panose="020B0604020202020204" pitchFamily="34" charset="0"/>
              </a:rPr>
              <a:t>kahoots</a:t>
            </a:r>
            <a:r>
              <a:rPr lang="en-GB" b="0" i="0" dirty="0">
                <a:solidFill>
                  <a:srgbClr val="4D5156"/>
                </a:solidFill>
                <a:effectLst/>
                <a:latin typeface="arial" panose="020B0604020202020204" pitchFamily="34" charset="0"/>
              </a:rPr>
              <a:t>", which are user-generated multiple-choice quizzes that can be accessed via a web browser or the Kahoot! app.</a:t>
            </a:r>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46</a:t>
            </a:fld>
            <a:endParaRPr lang="en-US" dirty="0"/>
          </a:p>
        </p:txBody>
      </p:sp>
    </p:spTree>
    <p:extLst>
      <p:ext uri="{BB962C8B-B14F-4D97-AF65-F5344CB8AC3E}">
        <p14:creationId xmlns:p14="http://schemas.microsoft.com/office/powerpoint/2010/main" val="42065277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643D5E0-FB33-4A3E-882C-DDCC98D3071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59274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43D5E0-FB33-4A3E-882C-DDCC98D30716}" type="slidenum">
              <a:rPr lang="en-GB" smtClean="0"/>
              <a:t>48</a:t>
            </a:fld>
            <a:endParaRPr lang="en-GB"/>
          </a:p>
        </p:txBody>
      </p:sp>
    </p:spTree>
    <p:extLst>
      <p:ext uri="{BB962C8B-B14F-4D97-AF65-F5344CB8AC3E}">
        <p14:creationId xmlns:p14="http://schemas.microsoft.com/office/powerpoint/2010/main" val="3278647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58910-E7FC-B5CE-CDFB-8EE6D91ADB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9A65389-3D28-667A-7EDB-3F61832BE9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A3569A8-91E9-50F9-5BF4-48CED1999CA2}"/>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5" name="Footer Placeholder 4">
            <a:extLst>
              <a:ext uri="{FF2B5EF4-FFF2-40B4-BE49-F238E27FC236}">
                <a16:creationId xmlns:a16="http://schemas.microsoft.com/office/drawing/2014/main" id="{E5B9096B-9F1C-224F-713C-A548E77310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704F6C-D5F1-4379-6C83-5ACA17958D29}"/>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3383721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AAD63-7F03-E7B2-AA98-53CBBE11A4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8CB3CA-4D6E-E07D-ACDB-F33A13B30F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16CF6A-8DDF-1C9D-3006-B0C101C45998}"/>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5" name="Footer Placeholder 4">
            <a:extLst>
              <a:ext uri="{FF2B5EF4-FFF2-40B4-BE49-F238E27FC236}">
                <a16:creationId xmlns:a16="http://schemas.microsoft.com/office/drawing/2014/main" id="{B05894F9-7080-2FB4-C674-10C357F8A3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7FCBF5-99F4-5F55-CCA1-167A946AC8BE}"/>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2080055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41ACE-B2A4-E247-5E24-26C41A6933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679C20-614E-5CE1-C3AE-C70B4A966F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F43272-8832-9B54-DF29-892950AC8260}"/>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5" name="Footer Placeholder 4">
            <a:extLst>
              <a:ext uri="{FF2B5EF4-FFF2-40B4-BE49-F238E27FC236}">
                <a16:creationId xmlns:a16="http://schemas.microsoft.com/office/drawing/2014/main" id="{00B71C66-D234-8DE6-1726-DFC74C0AA2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0A09B7-2ADB-8CC1-4911-9D1ABF47187B}"/>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1681799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6B28D-3D2E-F94D-82FB-348398FB0B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4A6751-AF33-2E72-4763-B41830D7F4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F5449F1-6183-79AB-5332-8C17E5E340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E4D709-EECF-525D-57BE-7C1C43452442}"/>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6" name="Footer Placeholder 5">
            <a:extLst>
              <a:ext uri="{FF2B5EF4-FFF2-40B4-BE49-F238E27FC236}">
                <a16:creationId xmlns:a16="http://schemas.microsoft.com/office/drawing/2014/main" id="{9EAA727C-6E2A-8F7B-14C9-84E6BB7457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8813F2-2736-A0D0-1F9F-EC03E3CF625F}"/>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2905770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D761D-D2F8-F4AA-F728-7036EF07FD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BC978E-D4B7-F35E-BBFD-E9579511C8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6D0B50-8CDC-CDE8-73E4-25696D5480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116161-7FE4-7F71-8A22-3125A68F2F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CE47EE-926B-CEB2-63B4-ED8D32A67B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69F9FC-046B-7FFB-8723-AA4AF21A330C}"/>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8" name="Footer Placeholder 7">
            <a:extLst>
              <a:ext uri="{FF2B5EF4-FFF2-40B4-BE49-F238E27FC236}">
                <a16:creationId xmlns:a16="http://schemas.microsoft.com/office/drawing/2014/main" id="{7AB370E0-EC5F-087A-EC6A-F6C1F57855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7E52BA-A4BE-37F1-E18E-40D6A1F684AA}"/>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3554053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8595B-880B-8098-AB88-CD9678FD3E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2943EC-C9AE-F79B-838A-A354994AFFD1}"/>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4" name="Footer Placeholder 3">
            <a:extLst>
              <a:ext uri="{FF2B5EF4-FFF2-40B4-BE49-F238E27FC236}">
                <a16:creationId xmlns:a16="http://schemas.microsoft.com/office/drawing/2014/main" id="{62A8A640-20B2-FE4C-23E1-C46017B0F9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74D374-818A-88D4-3518-30CB8991CE18}"/>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1392252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9096EB-BD4F-878D-644C-CD9F8CCCD4B3}"/>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3" name="Footer Placeholder 2">
            <a:extLst>
              <a:ext uri="{FF2B5EF4-FFF2-40B4-BE49-F238E27FC236}">
                <a16:creationId xmlns:a16="http://schemas.microsoft.com/office/drawing/2014/main" id="{46538BD4-7368-EAF6-941F-5632718CE1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55C29B-AF53-0B9A-2D28-F0C9A73C67EC}"/>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2790077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B5FEE-1A64-0AB4-5A98-FD4EFE9CC3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9E59CF-2A43-D7D8-B835-FFC45B7B77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2AF8F3-8077-36EC-53E7-AA97EADE81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6B41D6-25B0-7FDC-8F53-CB43F27C4527}"/>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6" name="Footer Placeholder 5">
            <a:extLst>
              <a:ext uri="{FF2B5EF4-FFF2-40B4-BE49-F238E27FC236}">
                <a16:creationId xmlns:a16="http://schemas.microsoft.com/office/drawing/2014/main" id="{79F6002A-CDBD-A8C1-CD16-3A84666237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241AEB-88C8-8C60-5FC9-4DC47CB6E1F7}"/>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3126128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27B44-E8EC-294C-EE5B-E2D6079E92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AF71AA-84AA-D876-44E0-520FCE5271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B35BD1-A7A2-AD49-55EF-D47F1D304B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B2807-53D3-6DA1-AD26-A5EF52638131}"/>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6" name="Footer Placeholder 5">
            <a:extLst>
              <a:ext uri="{FF2B5EF4-FFF2-40B4-BE49-F238E27FC236}">
                <a16:creationId xmlns:a16="http://schemas.microsoft.com/office/drawing/2014/main" id="{717B83AF-A1EC-6ECA-9D6C-F18EF8D7CB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4199C-141B-6B3D-6732-84CBE7AD52BD}"/>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4151045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3749-884E-A694-E595-6EC8E05079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DC5C3B-01D4-8D4D-746B-A421C5F8C4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7D225F-150D-1709-9CE7-D04A79FEBA40}"/>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5" name="Footer Placeholder 4">
            <a:extLst>
              <a:ext uri="{FF2B5EF4-FFF2-40B4-BE49-F238E27FC236}">
                <a16:creationId xmlns:a16="http://schemas.microsoft.com/office/drawing/2014/main" id="{5F4790BC-397E-48C6-10D0-E2C605D7D1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F77036-60BF-E4AB-CC21-C7FB7CBDF42C}"/>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2086864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121EE3-CDBD-20C3-367E-CF3CF35105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6FFEC6-EF11-965C-7C1D-75081429D8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0215B3-13F5-9E6D-AA56-0134DA51A4EB}"/>
              </a:ext>
            </a:extLst>
          </p:cNvPr>
          <p:cNvSpPr>
            <a:spLocks noGrp="1"/>
          </p:cNvSpPr>
          <p:nvPr>
            <p:ph type="dt" sz="half" idx="10"/>
          </p:nvPr>
        </p:nvSpPr>
        <p:spPr/>
        <p:txBody>
          <a:bodyPr/>
          <a:lstStyle/>
          <a:p>
            <a:fld id="{66EBEB3D-AC81-4733-BF51-AB6DBD4A09D6}" type="datetimeFigureOut">
              <a:rPr lang="en-GB" smtClean="0"/>
              <a:t>27/07/2023</a:t>
            </a:fld>
            <a:endParaRPr lang="en-GB"/>
          </a:p>
        </p:txBody>
      </p:sp>
      <p:sp>
        <p:nvSpPr>
          <p:cNvPr id="5" name="Footer Placeholder 4">
            <a:extLst>
              <a:ext uri="{FF2B5EF4-FFF2-40B4-BE49-F238E27FC236}">
                <a16:creationId xmlns:a16="http://schemas.microsoft.com/office/drawing/2014/main" id="{AC4297A6-CAAB-589F-758D-253BF94886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5AB3D8-D47A-197D-EC52-FA2A4392CFC4}"/>
              </a:ext>
            </a:extLst>
          </p:cNvPr>
          <p:cNvSpPr>
            <a:spLocks noGrp="1"/>
          </p:cNvSpPr>
          <p:nvPr>
            <p:ph type="sldNum" sz="quarter" idx="12"/>
          </p:nvPr>
        </p:nvSpPr>
        <p:spPr/>
        <p:txBody>
          <a:bodyPr/>
          <a:lstStyle/>
          <a:p>
            <a:fld id="{D56D36FE-E13D-4738-829C-3AED0D361062}" type="slidenum">
              <a:rPr lang="en-GB" smtClean="0"/>
              <a:t>‹#›</a:t>
            </a:fld>
            <a:endParaRPr lang="en-GB"/>
          </a:p>
        </p:txBody>
      </p:sp>
    </p:spTree>
    <p:extLst>
      <p:ext uri="{BB962C8B-B14F-4D97-AF65-F5344CB8AC3E}">
        <p14:creationId xmlns:p14="http://schemas.microsoft.com/office/powerpoint/2010/main" val="1965491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8" name="Rectangle 7"/>
          <p:cNvSpPr/>
          <p:nvPr userDrawn="1"/>
        </p:nvSpPr>
        <p:spPr>
          <a:xfrm>
            <a:off x="1" y="0"/>
            <a:ext cx="144038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9" name="Rectangle 8"/>
          <p:cNvSpPr/>
          <p:nvPr userDrawn="1"/>
        </p:nvSpPr>
        <p:spPr>
          <a:xfrm>
            <a:off x="0" y="0"/>
            <a:ext cx="1440382"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5" name="Title 4"/>
          <p:cNvSpPr>
            <a:spLocks noGrp="1"/>
          </p:cNvSpPr>
          <p:nvPr>
            <p:ph type="title"/>
          </p:nvPr>
        </p:nvSpPr>
        <p:spPr/>
        <p:txBody>
          <a:bodyPr/>
          <a:lstStyle/>
          <a:p>
            <a:r>
              <a:rPr lang="en-US"/>
              <a:t>Click to edit Master title style</a:t>
            </a:r>
            <a:endParaRPr lang="en-US" dirty="0"/>
          </a:p>
        </p:txBody>
      </p:sp>
      <p:sp>
        <p:nvSpPr>
          <p:cNvPr id="7" name="Content Placeholder 6"/>
          <p:cNvSpPr>
            <a:spLocks noGrp="1"/>
          </p:cNvSpPr>
          <p:nvPr>
            <p:ph sz="quarter" idx="13"/>
          </p:nvPr>
        </p:nvSpPr>
        <p:spPr>
          <a:xfrm>
            <a:off x="1752600" y="1444752"/>
            <a:ext cx="10076688" cy="43891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BEEBAAA-29B5-4AF5-BC5F-7E580C29002D}" type="datetimeFigureOut">
              <a:rPr lang="en-US" smtClean="0"/>
              <a:pPr/>
              <a:t>7/27/2023</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855382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D167A0-91F3-0E3F-4E75-E317FE9DFB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70BA3A-AECE-EE1B-B36C-27DFDD72AD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A5390E-020F-8254-4833-5158022AE8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EBEB3D-AC81-4733-BF51-AB6DBD4A09D6}" type="datetimeFigureOut">
              <a:rPr lang="en-GB" smtClean="0"/>
              <a:t>27/07/2023</a:t>
            </a:fld>
            <a:endParaRPr lang="en-GB"/>
          </a:p>
        </p:txBody>
      </p:sp>
      <p:sp>
        <p:nvSpPr>
          <p:cNvPr id="5" name="Footer Placeholder 4">
            <a:extLst>
              <a:ext uri="{FF2B5EF4-FFF2-40B4-BE49-F238E27FC236}">
                <a16:creationId xmlns:a16="http://schemas.microsoft.com/office/drawing/2014/main" id="{FC417B41-9999-C010-036F-D1713E43E8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212AA7-BCFA-EDE5-2A81-92977E500D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6D36FE-E13D-4738-829C-3AED0D361062}" type="slidenum">
              <a:rPr lang="en-GB" smtClean="0"/>
              <a:t>‹#›</a:t>
            </a:fld>
            <a:endParaRPr lang="en-GB"/>
          </a:p>
        </p:txBody>
      </p:sp>
    </p:spTree>
    <p:extLst>
      <p:ext uri="{BB962C8B-B14F-4D97-AF65-F5344CB8AC3E}">
        <p14:creationId xmlns:p14="http://schemas.microsoft.com/office/powerpoint/2010/main" val="3056894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hyperlink" Target="https://www.rapidops.com/blog/top-digital-transformation-companies/" TargetMode="External"/><Relationship Id="rId2" Type="http://schemas.openxmlformats.org/officeDocument/2006/relationships/hyperlink" Target="https://www.cloudwards.net/best-collaboration-software/" TargetMode="External"/><Relationship Id="rId1" Type="http://schemas.openxmlformats.org/officeDocument/2006/relationships/slideLayout" Target="../slideLayouts/slideLayout6.xml"/><Relationship Id="rId5" Type="http://schemas.openxmlformats.org/officeDocument/2006/relationships/image" Target="../media/image15.svg"/><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hyperlink" Target="https://www.cipd.co.uk/knowledge/fundamentals/people/development/learning-needs-factsheet#6624" TargetMode="External"/><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8.xml"/><Relationship Id="rId4" Type="http://schemas.openxmlformats.org/officeDocument/2006/relationships/hyperlink" Target="https://www.imperial.ac.uk/staff/educational-development/teaching-toolkit/intended-learning-outcomes/aims-objectives-outcomes---whats-the-difference/"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hyperlink" Target="https://www.imperial.ac.uk/staff/educational-development/teaching-toolkit/intended-learning-outcomes/learning-objectives/" TargetMode="External"/><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B0CCD-C2C9-CA4E-F386-194458C4BEE4}"/>
              </a:ext>
            </a:extLst>
          </p:cNvPr>
          <p:cNvSpPr>
            <a:spLocks noGrp="1"/>
          </p:cNvSpPr>
          <p:nvPr>
            <p:ph type="ctrTitle"/>
          </p:nvPr>
        </p:nvSpPr>
        <p:spPr>
          <a:xfrm>
            <a:off x="1155559" y="637762"/>
            <a:ext cx="2899568" cy="5576770"/>
          </a:xfrm>
        </p:spPr>
        <p:txBody>
          <a:bodyPr anchor="ctr">
            <a:normAutofit/>
          </a:bodyPr>
          <a:lstStyle/>
          <a:p>
            <a:pPr algn="l" defTabSz="713232"/>
            <a:r>
              <a:rPr lang="en-GB" sz="4400" kern="1200">
                <a:solidFill>
                  <a:schemeClr val="bg1"/>
                </a:solidFill>
                <a:latin typeface="+mj-lt"/>
                <a:ea typeface="+mj-ea"/>
                <a:cs typeface="+mj-cs"/>
              </a:rPr>
              <a:t>Leading and Developing People</a:t>
            </a:r>
            <a:endParaRPr lang="en-GB" sz="4400">
              <a:solidFill>
                <a:schemeClr val="bg1"/>
              </a:solidFill>
            </a:endParaRPr>
          </a:p>
        </p:txBody>
      </p:sp>
      <p:sp>
        <p:nvSpPr>
          <p:cNvPr id="20" name="Rectangle 1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41FA645-8F82-B45D-5FAB-B2F98C7F7038}"/>
              </a:ext>
            </a:extLst>
          </p:cNvPr>
          <p:cNvSpPr>
            <a:spLocks noGrp="1"/>
          </p:cNvSpPr>
          <p:nvPr>
            <p:ph type="subTitle" idx="1"/>
          </p:nvPr>
        </p:nvSpPr>
        <p:spPr>
          <a:xfrm>
            <a:off x="5444775" y="637762"/>
            <a:ext cx="5600580" cy="5576770"/>
          </a:xfrm>
        </p:spPr>
        <p:txBody>
          <a:bodyPr anchor="ctr">
            <a:normAutofit/>
          </a:bodyPr>
          <a:lstStyle/>
          <a:p>
            <a:pPr algn="l" defTabSz="713232">
              <a:spcBef>
                <a:spcPts val="780"/>
              </a:spcBef>
            </a:pPr>
            <a:r>
              <a:rPr lang="en-GB" sz="3200" kern="1200">
                <a:latin typeface="+mn-lt"/>
                <a:ea typeface="+mn-ea"/>
                <a:cs typeface="+mn-cs"/>
              </a:rPr>
              <a:t>The Role of Learning and Development in enhancing Organisational Success</a:t>
            </a:r>
            <a:endParaRPr lang="en-GB" sz="3200"/>
          </a:p>
        </p:txBody>
      </p:sp>
      <p:sp>
        <p:nvSpPr>
          <p:cNvPr id="5" name="Rectangle 4">
            <a:extLst>
              <a:ext uri="{FF2B5EF4-FFF2-40B4-BE49-F238E27FC236}">
                <a16:creationId xmlns:a16="http://schemas.microsoft.com/office/drawing/2014/main" id="{D7DFE740-A15C-49A9-B726-04D3BD8FC0CC}"/>
              </a:ext>
            </a:extLst>
          </p:cNvPr>
          <p:cNvSpPr/>
          <p:nvPr>
            <p:custDataLst>
              <p:tags r:id="rId1"/>
            </p:custDataLst>
          </p:nvPr>
        </p:nvSpPr>
        <p:spPr>
          <a:xfrm>
            <a:off x="3454897" y="834313"/>
            <a:ext cx="6486711" cy="498978"/>
          </a:xfrm>
          <a:prstGeom prst="rect">
            <a:avLst/>
          </a:prstGeom>
          <a:solidFill>
            <a:srgbClr val="FF0000">
              <a:alpha val="70000"/>
              <a:alpha val="0"/>
            </a:srgbClr>
          </a:solidFill>
          <a:ln w="0" cap="flat" cmpd="sng" algn="ctr">
            <a:solidFill>
              <a:srgbClr val="C696A1">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84901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4A89B-6340-A817-61EB-0BCBC2BC18AF}"/>
              </a:ext>
            </a:extLst>
          </p:cNvPr>
          <p:cNvSpPr>
            <a:spLocks noGrp="1"/>
          </p:cNvSpPr>
          <p:nvPr>
            <p:ph type="title"/>
          </p:nvPr>
        </p:nvSpPr>
        <p:spPr>
          <a:xfrm>
            <a:off x="6513788" y="365125"/>
            <a:ext cx="4840010" cy="1807305"/>
          </a:xfrm>
        </p:spPr>
        <p:txBody>
          <a:bodyPr>
            <a:normAutofit/>
          </a:bodyPr>
          <a:lstStyle/>
          <a:p>
            <a:r>
              <a:rPr lang="en-GB"/>
              <a:t>Session Objectives </a:t>
            </a:r>
          </a:p>
        </p:txBody>
      </p:sp>
      <p:pic>
        <p:nvPicPr>
          <p:cNvPr id="44" name="Picture 43" descr="People at the meeting desk">
            <a:extLst>
              <a:ext uri="{FF2B5EF4-FFF2-40B4-BE49-F238E27FC236}">
                <a16:creationId xmlns:a16="http://schemas.microsoft.com/office/drawing/2014/main" id="{CB3A2AF5-1A12-055D-1AAB-1A9629495F52}"/>
              </a:ext>
            </a:extLst>
          </p:cNvPr>
          <p:cNvPicPr>
            <a:picLocks noChangeAspect="1"/>
          </p:cNvPicPr>
          <p:nvPr/>
        </p:nvPicPr>
        <p:blipFill rotWithShape="1">
          <a:blip r:embed="rId3"/>
          <a:srcRect l="20214" r="29617"/>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238DBB6-91C1-C76A-7D46-5AA6919786FD}"/>
              </a:ext>
            </a:extLst>
          </p:cNvPr>
          <p:cNvSpPr>
            <a:spLocks noGrp="1"/>
          </p:cNvSpPr>
          <p:nvPr>
            <p:ph idx="1"/>
          </p:nvPr>
        </p:nvSpPr>
        <p:spPr>
          <a:xfrm>
            <a:off x="6513788" y="2333297"/>
            <a:ext cx="4840010" cy="3843666"/>
          </a:xfrm>
        </p:spPr>
        <p:txBody>
          <a:bodyPr>
            <a:normAutofit/>
          </a:bodyPr>
          <a:lstStyle/>
          <a:p>
            <a:r>
              <a:rPr lang="en-US" sz="2000" b="1" u="sng"/>
              <a:t>This weeks Objectives</a:t>
            </a:r>
            <a:r>
              <a:rPr lang="en-US" sz="2000"/>
              <a:t>;</a:t>
            </a:r>
            <a:br>
              <a:rPr lang="en-US" sz="2000"/>
            </a:br>
            <a:br>
              <a:rPr lang="en-US" sz="2000"/>
            </a:br>
            <a:r>
              <a:rPr lang="en-US" sz="2000"/>
              <a:t> Discuss what a Learning and Development Plan/ Framework is</a:t>
            </a:r>
            <a:br>
              <a:rPr lang="en-US" sz="2000"/>
            </a:br>
            <a:br>
              <a:rPr lang="en-US" sz="2000"/>
            </a:br>
            <a:r>
              <a:rPr lang="en-US" sz="2000"/>
              <a:t>Analyse the efficacy of L&amp;D on enhancing the effectiveness of people within the organisation</a:t>
            </a:r>
            <a:br>
              <a:rPr lang="en-US" sz="2000"/>
            </a:br>
            <a:br>
              <a:rPr lang="en-US" sz="2000"/>
            </a:br>
            <a:r>
              <a:rPr lang="en-US" sz="2000"/>
              <a:t>Develop understanding of Learning Design</a:t>
            </a:r>
            <a:br>
              <a:rPr lang="en-US" sz="2000"/>
            </a:br>
            <a:endParaRPr lang="en-GB" sz="2000"/>
          </a:p>
        </p:txBody>
      </p:sp>
    </p:spTree>
    <p:extLst>
      <p:ext uri="{BB962C8B-B14F-4D97-AF65-F5344CB8AC3E}">
        <p14:creationId xmlns:p14="http://schemas.microsoft.com/office/powerpoint/2010/main" val="872374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30161-17EA-2A73-6239-E33CB82D39A0}"/>
              </a:ext>
            </a:extLst>
          </p:cNvPr>
          <p:cNvSpPr>
            <a:spLocks noGrp="1"/>
          </p:cNvSpPr>
          <p:nvPr>
            <p:ph type="title"/>
          </p:nvPr>
        </p:nvSpPr>
        <p:spPr>
          <a:xfrm>
            <a:off x="4521200" y="329184"/>
            <a:ext cx="7027672" cy="1783080"/>
          </a:xfrm>
        </p:spPr>
        <p:txBody>
          <a:bodyPr vert="horz" lIns="91440" tIns="45720" rIns="91440" bIns="45720" rtlCol="0" anchor="b">
            <a:normAutofit/>
          </a:bodyPr>
          <a:lstStyle/>
          <a:p>
            <a:r>
              <a:rPr lang="en-GB" sz="5400" dirty="0"/>
              <a:t>What is a Learning and Development Strategy?</a:t>
            </a:r>
            <a:endParaRPr lang="en-US" sz="5400" dirty="0"/>
          </a:p>
        </p:txBody>
      </p:sp>
      <p:pic>
        <p:nvPicPr>
          <p:cNvPr id="29" name="Picture 28">
            <a:extLst>
              <a:ext uri="{FF2B5EF4-FFF2-40B4-BE49-F238E27FC236}">
                <a16:creationId xmlns:a16="http://schemas.microsoft.com/office/drawing/2014/main" id="{93938702-EAF0-1D4C-1F29-885D4A0DA5EC}"/>
              </a:ext>
            </a:extLst>
          </p:cNvPr>
          <p:cNvPicPr>
            <a:picLocks noChangeAspect="1"/>
          </p:cNvPicPr>
          <p:nvPr/>
        </p:nvPicPr>
        <p:blipFill rotWithShape="1">
          <a:blip r:embed="rId3"/>
          <a:srcRect l="7178" r="4324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A3EF839-E4F6-66C3-E392-E5D1CA1DD328}"/>
              </a:ext>
            </a:extLst>
          </p:cNvPr>
          <p:cNvSpPr txBox="1"/>
          <p:nvPr/>
        </p:nvSpPr>
        <p:spPr>
          <a:xfrm>
            <a:off x="5297762" y="2706624"/>
            <a:ext cx="6251110" cy="34838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200" dirty="0"/>
          </a:p>
        </p:txBody>
      </p:sp>
      <p:sp>
        <p:nvSpPr>
          <p:cNvPr id="5" name="TextBox 4">
            <a:extLst>
              <a:ext uri="{FF2B5EF4-FFF2-40B4-BE49-F238E27FC236}">
                <a16:creationId xmlns:a16="http://schemas.microsoft.com/office/drawing/2014/main" id="{464FFC06-82A2-067C-F059-882A4010DCE3}"/>
              </a:ext>
            </a:extLst>
          </p:cNvPr>
          <p:cNvSpPr txBox="1"/>
          <p:nvPr/>
        </p:nvSpPr>
        <p:spPr>
          <a:xfrm>
            <a:off x="4419600" y="2765138"/>
            <a:ext cx="7027672" cy="3108543"/>
          </a:xfrm>
          <a:prstGeom prst="rect">
            <a:avLst/>
          </a:prstGeom>
          <a:noFill/>
        </p:spPr>
        <p:txBody>
          <a:bodyPr wrap="square">
            <a:spAutoFit/>
          </a:bodyPr>
          <a:lstStyle/>
          <a:p>
            <a:pPr defTabSz="585216">
              <a:spcAft>
                <a:spcPts val="600"/>
              </a:spcAft>
            </a:pPr>
            <a:r>
              <a:rPr lang="en-US" sz="2800" kern="1200" dirty="0">
                <a:solidFill>
                  <a:srgbClr val="202124"/>
                </a:solidFill>
                <a:latin typeface="arial"/>
                <a:ea typeface="+mn-ea"/>
                <a:cs typeface="arial"/>
              </a:rPr>
              <a:t>A learning and development (L&amp;D) strategy </a:t>
            </a:r>
            <a:r>
              <a:rPr lang="en-US" sz="2800" b="1" kern="1200" dirty="0">
                <a:solidFill>
                  <a:srgbClr val="202124"/>
                </a:solidFill>
                <a:latin typeface="arial"/>
                <a:ea typeface="+mn-ea"/>
                <a:cs typeface="arial"/>
              </a:rPr>
              <a:t>sets out the workforce capabilities, skills and competencies the </a:t>
            </a:r>
            <a:r>
              <a:rPr lang="en-US" sz="2800" b="1" kern="1200" dirty="0" err="1">
                <a:solidFill>
                  <a:srgbClr val="202124"/>
                </a:solidFill>
                <a:latin typeface="arial"/>
                <a:ea typeface="+mn-ea"/>
                <a:cs typeface="arial"/>
              </a:rPr>
              <a:t>organisation</a:t>
            </a:r>
            <a:r>
              <a:rPr lang="en-US" sz="2800" b="1" kern="1200" dirty="0">
                <a:solidFill>
                  <a:srgbClr val="202124"/>
                </a:solidFill>
                <a:latin typeface="arial"/>
                <a:ea typeface="+mn-ea"/>
                <a:cs typeface="arial"/>
              </a:rPr>
              <a:t> needs, and how they can be developed to ensure a sustainable, successful </a:t>
            </a:r>
            <a:r>
              <a:rPr lang="en-US" sz="2800" b="1" kern="1200" dirty="0" err="1">
                <a:solidFill>
                  <a:srgbClr val="202124"/>
                </a:solidFill>
                <a:latin typeface="arial"/>
                <a:ea typeface="+mn-ea"/>
                <a:cs typeface="arial"/>
              </a:rPr>
              <a:t>organisation</a:t>
            </a:r>
            <a:r>
              <a:rPr lang="en-US" sz="2800" b="1" kern="1200" dirty="0">
                <a:solidFill>
                  <a:srgbClr val="202124"/>
                </a:solidFill>
                <a:latin typeface="arial"/>
                <a:ea typeface="+mn-ea"/>
                <a:cs typeface="arial"/>
              </a:rPr>
              <a:t> (CIPD, 2022)</a:t>
            </a:r>
            <a:endParaRPr lang="en-US" sz="2800" dirty="0"/>
          </a:p>
        </p:txBody>
      </p:sp>
    </p:spTree>
    <p:extLst>
      <p:ext uri="{BB962C8B-B14F-4D97-AF65-F5344CB8AC3E}">
        <p14:creationId xmlns:p14="http://schemas.microsoft.com/office/powerpoint/2010/main" val="400989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30161-17EA-2A73-6239-E33CB82D39A0}"/>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a:t>Learning Culture</a:t>
            </a:r>
          </a:p>
        </p:txBody>
      </p:sp>
      <p:pic>
        <p:nvPicPr>
          <p:cNvPr id="29" name="Picture 28">
            <a:extLst>
              <a:ext uri="{FF2B5EF4-FFF2-40B4-BE49-F238E27FC236}">
                <a16:creationId xmlns:a16="http://schemas.microsoft.com/office/drawing/2014/main" id="{93938702-EAF0-1D4C-1F29-885D4A0DA5EC}"/>
              </a:ext>
            </a:extLst>
          </p:cNvPr>
          <p:cNvPicPr>
            <a:picLocks noChangeAspect="1"/>
          </p:cNvPicPr>
          <p:nvPr/>
        </p:nvPicPr>
        <p:blipFill rotWithShape="1">
          <a:blip r:embed="rId3"/>
          <a:srcRect l="7178" r="4324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A3EF839-E4F6-66C3-E392-E5D1CA1DD328}"/>
              </a:ext>
            </a:extLst>
          </p:cNvPr>
          <p:cNvSpPr txBox="1"/>
          <p:nvPr/>
        </p:nvSpPr>
        <p:spPr>
          <a:xfrm>
            <a:off x="5297762" y="2706624"/>
            <a:ext cx="6251110" cy="34838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dirty="0"/>
              <a:t>To remain relevant in a challenging </a:t>
            </a:r>
            <a:r>
              <a:rPr lang="en-US" sz="2200" dirty="0" err="1"/>
              <a:t>labour</a:t>
            </a:r>
            <a:r>
              <a:rPr lang="en-US" sz="2200" dirty="0"/>
              <a:t> market, </a:t>
            </a:r>
            <a:r>
              <a:rPr lang="en-US" sz="2200" dirty="0" err="1"/>
              <a:t>organisations</a:t>
            </a:r>
            <a:r>
              <a:rPr lang="en-US" sz="2200" dirty="0"/>
              <a:t> need to think strategically about how they invest in and develop their human capital. </a:t>
            </a:r>
          </a:p>
          <a:p>
            <a:pPr indent="-228600">
              <a:lnSpc>
                <a:spcPct val="90000"/>
              </a:lnSpc>
              <a:spcAft>
                <a:spcPts val="600"/>
              </a:spcAft>
              <a:buFont typeface="Arial" panose="020B0604020202020204" pitchFamily="34" charset="0"/>
              <a:buChar char="•"/>
            </a:pPr>
            <a:r>
              <a:rPr lang="en-US" sz="2200" dirty="0"/>
              <a:t>One way to do this is to create a supportive learning environment where learning is not only embedded, but encouraged across every level of the </a:t>
            </a:r>
            <a:r>
              <a:rPr lang="en-US" sz="2200" dirty="0" err="1"/>
              <a:t>organisation</a:t>
            </a:r>
            <a:r>
              <a:rPr lang="en-US" sz="2200" dirty="0"/>
              <a:t> – often described as a learning culture</a:t>
            </a:r>
            <a:r>
              <a:rPr lang="en-US" sz="2200" b="1" dirty="0"/>
              <a:t>.</a:t>
            </a:r>
            <a:endParaRPr lang="en-US" sz="2200" dirty="0"/>
          </a:p>
        </p:txBody>
      </p:sp>
    </p:spTree>
    <p:extLst>
      <p:ext uri="{BB962C8B-B14F-4D97-AF65-F5344CB8AC3E}">
        <p14:creationId xmlns:p14="http://schemas.microsoft.com/office/powerpoint/2010/main" val="1562824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30161-17EA-2A73-6239-E33CB82D39A0}"/>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dirty="0"/>
              <a:t>3 pillars of a Learning Culture</a:t>
            </a:r>
          </a:p>
        </p:txBody>
      </p:sp>
      <p:pic>
        <p:nvPicPr>
          <p:cNvPr id="29" name="Picture 28">
            <a:extLst>
              <a:ext uri="{FF2B5EF4-FFF2-40B4-BE49-F238E27FC236}">
                <a16:creationId xmlns:a16="http://schemas.microsoft.com/office/drawing/2014/main" id="{93938702-EAF0-1D4C-1F29-885D4A0DA5EC}"/>
              </a:ext>
            </a:extLst>
          </p:cNvPr>
          <p:cNvPicPr>
            <a:picLocks noChangeAspect="1"/>
          </p:cNvPicPr>
          <p:nvPr/>
        </p:nvPicPr>
        <p:blipFill rotWithShape="1">
          <a:blip r:embed="rId3"/>
          <a:srcRect l="7178" r="4324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A3EF839-E4F6-66C3-E392-E5D1CA1DD328}"/>
              </a:ext>
            </a:extLst>
          </p:cNvPr>
          <p:cNvSpPr txBox="1"/>
          <p:nvPr/>
        </p:nvSpPr>
        <p:spPr>
          <a:xfrm>
            <a:off x="5188580" y="2883685"/>
            <a:ext cx="6251110" cy="34838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200" dirty="0"/>
          </a:p>
        </p:txBody>
      </p:sp>
      <p:sp>
        <p:nvSpPr>
          <p:cNvPr id="5" name="TextBox 4">
            <a:extLst>
              <a:ext uri="{FF2B5EF4-FFF2-40B4-BE49-F238E27FC236}">
                <a16:creationId xmlns:a16="http://schemas.microsoft.com/office/drawing/2014/main" id="{AE03A135-17A1-EC82-E0E4-A89891C1DAEE}"/>
              </a:ext>
            </a:extLst>
          </p:cNvPr>
          <p:cNvSpPr txBox="1"/>
          <p:nvPr/>
        </p:nvSpPr>
        <p:spPr>
          <a:xfrm>
            <a:off x="5080379" y="3164656"/>
            <a:ext cx="6093724" cy="1384995"/>
          </a:xfrm>
          <a:prstGeom prst="rect">
            <a:avLst/>
          </a:prstGeom>
          <a:noFill/>
        </p:spPr>
        <p:txBody>
          <a:bodyPr wrap="square">
            <a:spAutoFit/>
          </a:bodyPr>
          <a:lstStyle/>
          <a:p>
            <a:pPr marL="285750" indent="-285750">
              <a:buFont typeface="Arial" panose="020B0604020202020204" pitchFamily="34" charset="0"/>
              <a:buChar char="•"/>
            </a:pPr>
            <a:r>
              <a:rPr lang="en-GB" sz="2800" dirty="0"/>
              <a:t>A  collective growth mindset,</a:t>
            </a:r>
          </a:p>
          <a:p>
            <a:pPr marL="285750" indent="-285750">
              <a:buFont typeface="Arial" panose="020B0604020202020204" pitchFamily="34" charset="0"/>
              <a:buChar char="•"/>
            </a:pPr>
            <a:r>
              <a:rPr lang="en-GB" sz="2800" dirty="0"/>
              <a:t>A compelling environment</a:t>
            </a:r>
          </a:p>
          <a:p>
            <a:pPr marL="285750" indent="-285750">
              <a:buFont typeface="Arial" panose="020B0604020202020204" pitchFamily="34" charset="0"/>
              <a:buChar char="•"/>
            </a:pPr>
            <a:r>
              <a:rPr lang="en-GB" sz="2800" dirty="0"/>
              <a:t>Authentic Dialogue</a:t>
            </a:r>
            <a:endParaRPr lang="en-GB" dirty="0"/>
          </a:p>
        </p:txBody>
      </p:sp>
    </p:spTree>
    <p:extLst>
      <p:ext uri="{BB962C8B-B14F-4D97-AF65-F5344CB8AC3E}">
        <p14:creationId xmlns:p14="http://schemas.microsoft.com/office/powerpoint/2010/main" val="3640053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30161-17EA-2A73-6239-E33CB82D39A0}"/>
              </a:ext>
            </a:extLst>
          </p:cNvPr>
          <p:cNvSpPr>
            <a:spLocks noGrp="1"/>
          </p:cNvSpPr>
          <p:nvPr>
            <p:ph type="title"/>
          </p:nvPr>
        </p:nvSpPr>
        <p:spPr>
          <a:xfrm>
            <a:off x="4216400" y="329184"/>
            <a:ext cx="7332472" cy="1783080"/>
          </a:xfrm>
        </p:spPr>
        <p:txBody>
          <a:bodyPr vert="horz" lIns="91440" tIns="45720" rIns="91440" bIns="45720" rtlCol="0" anchor="b">
            <a:normAutofit/>
          </a:bodyPr>
          <a:lstStyle/>
          <a:p>
            <a:r>
              <a:rPr lang="en-US" sz="3600" dirty="0"/>
              <a:t>Why do  </a:t>
            </a:r>
            <a:r>
              <a:rPr lang="en-US" sz="3600" dirty="0" err="1"/>
              <a:t>organisations</a:t>
            </a:r>
            <a:r>
              <a:rPr lang="en-US" sz="3600" dirty="0"/>
              <a:t> need a Learning and Development Strategy?</a:t>
            </a:r>
          </a:p>
        </p:txBody>
      </p:sp>
      <p:pic>
        <p:nvPicPr>
          <p:cNvPr id="29" name="Picture 28">
            <a:extLst>
              <a:ext uri="{FF2B5EF4-FFF2-40B4-BE49-F238E27FC236}">
                <a16:creationId xmlns:a16="http://schemas.microsoft.com/office/drawing/2014/main" id="{93938702-EAF0-1D4C-1F29-885D4A0DA5EC}"/>
              </a:ext>
            </a:extLst>
          </p:cNvPr>
          <p:cNvPicPr>
            <a:picLocks noChangeAspect="1"/>
          </p:cNvPicPr>
          <p:nvPr/>
        </p:nvPicPr>
        <p:blipFill rotWithShape="1">
          <a:blip r:embed="rId3"/>
          <a:srcRect l="7178" r="4324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A3EF839-E4F6-66C3-E392-E5D1CA1DD328}"/>
              </a:ext>
            </a:extLst>
          </p:cNvPr>
          <p:cNvSpPr txBox="1"/>
          <p:nvPr/>
        </p:nvSpPr>
        <p:spPr>
          <a:xfrm>
            <a:off x="4778102" y="2722834"/>
            <a:ext cx="6251110" cy="34838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200" dirty="0"/>
          </a:p>
        </p:txBody>
      </p:sp>
      <p:sp>
        <p:nvSpPr>
          <p:cNvPr id="6" name="TextBox 5">
            <a:extLst>
              <a:ext uri="{FF2B5EF4-FFF2-40B4-BE49-F238E27FC236}">
                <a16:creationId xmlns:a16="http://schemas.microsoft.com/office/drawing/2014/main" id="{7B1DF875-C8E7-7E93-8B3F-2DB0927FF4A9}"/>
              </a:ext>
            </a:extLst>
          </p:cNvPr>
          <p:cNvSpPr txBox="1"/>
          <p:nvPr/>
        </p:nvSpPr>
        <p:spPr>
          <a:xfrm>
            <a:off x="4467320" y="2466165"/>
            <a:ext cx="7332472" cy="2585323"/>
          </a:xfrm>
          <a:prstGeom prst="rect">
            <a:avLst/>
          </a:prstGeom>
          <a:noFill/>
        </p:spPr>
        <p:txBody>
          <a:bodyPr wrap="square">
            <a:spAutoFit/>
          </a:bodyPr>
          <a:lstStyle/>
          <a:p>
            <a:pPr marL="342900" indent="-342900">
              <a:buFont typeface="Arial" panose="020B0604020202020204" pitchFamily="34" charset="0"/>
              <a:buChar char="•"/>
            </a:pPr>
            <a:r>
              <a:rPr lang="en-GB" sz="2400" dirty="0">
                <a:solidFill>
                  <a:srgbClr val="040C28"/>
                </a:solidFill>
                <a:latin typeface="Poppins-Bold"/>
              </a:rPr>
              <a:t>It gives direction to training efforts</a:t>
            </a:r>
          </a:p>
          <a:p>
            <a:pPr marL="342900" indent="-342900">
              <a:buFont typeface="Arial" panose="020B0604020202020204" pitchFamily="34" charset="0"/>
              <a:buChar char="•"/>
            </a:pPr>
            <a:r>
              <a:rPr lang="en-GB" sz="2400" b="0" i="0" dirty="0">
                <a:solidFill>
                  <a:srgbClr val="111417"/>
                </a:solidFill>
                <a:effectLst/>
                <a:latin typeface="Poppins-Bold"/>
              </a:rPr>
              <a:t>It formalizes your corporate training to ensure it’s given the required attention and respect</a:t>
            </a:r>
          </a:p>
          <a:p>
            <a:pPr marL="342900" indent="-342900">
              <a:buFont typeface="Arial" panose="020B0604020202020204" pitchFamily="34" charset="0"/>
              <a:buChar char="•"/>
            </a:pPr>
            <a:r>
              <a:rPr lang="en-GB" sz="2400" b="0" i="0" dirty="0">
                <a:solidFill>
                  <a:srgbClr val="111417"/>
                </a:solidFill>
                <a:effectLst/>
                <a:latin typeface="Poppins-Bold"/>
              </a:rPr>
              <a:t>It ensures training needs are actually being met</a:t>
            </a:r>
          </a:p>
          <a:p>
            <a:endParaRPr lang="en-GB" dirty="0"/>
          </a:p>
        </p:txBody>
      </p:sp>
    </p:spTree>
    <p:extLst>
      <p:ext uri="{BB962C8B-B14F-4D97-AF65-F5344CB8AC3E}">
        <p14:creationId xmlns:p14="http://schemas.microsoft.com/office/powerpoint/2010/main" val="68706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2BD34-454B-6EA5-1D09-D7694690465C}"/>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4600" kern="1200">
                <a:solidFill>
                  <a:schemeClr val="tx1"/>
                </a:solidFill>
                <a:latin typeface="+mj-lt"/>
                <a:ea typeface="+mj-ea"/>
                <a:cs typeface="+mj-cs"/>
              </a:rPr>
              <a:t>Benefits of Effective Learning and Development Strategy</a:t>
            </a:r>
          </a:p>
        </p:txBody>
      </p:sp>
      <p:sp>
        <p:nvSpPr>
          <p:cNvPr id="7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4" name="TextBox 2">
            <a:extLst>
              <a:ext uri="{FF2B5EF4-FFF2-40B4-BE49-F238E27FC236}">
                <a16:creationId xmlns:a16="http://schemas.microsoft.com/office/drawing/2014/main" id="{0B84BDD3-9BFB-BA91-B059-857863485DC6}"/>
              </a:ext>
            </a:extLst>
          </p:cNvPr>
          <p:cNvGraphicFramePr/>
          <p:nvPr>
            <p:extLst>
              <p:ext uri="{D42A27DB-BD31-4B8C-83A1-F6EECF244321}">
                <p14:modId xmlns:p14="http://schemas.microsoft.com/office/powerpoint/2010/main" val="119191906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8557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AE2FE8-606A-BF24-6B1D-821F1F0D6181}"/>
              </a:ext>
            </a:extLst>
          </p:cNvPr>
          <p:cNvSpPr txBox="1"/>
          <p:nvPr/>
        </p:nvSpPr>
        <p:spPr>
          <a:xfrm>
            <a:off x="685900" y="1148178"/>
            <a:ext cx="5687603" cy="5262979"/>
          </a:xfrm>
          <a:prstGeom prst="rect">
            <a:avLst/>
          </a:prstGeom>
          <a:noFill/>
        </p:spPr>
        <p:txBody>
          <a:bodyPr wrap="square">
            <a:spAutoFit/>
          </a:bodyPr>
          <a:lstStyle/>
          <a:p>
            <a:r>
              <a:rPr lang="en-US" sz="2400" dirty="0">
                <a:effectLst/>
                <a:ea typeface="Times New Roman" panose="02020603050405020304" pitchFamily="18" charset="0"/>
              </a:rPr>
              <a:t>Identifying learning and development (L&amp;D) needs starts with knowing the </a:t>
            </a:r>
            <a:r>
              <a:rPr lang="en-US" sz="2400" dirty="0" err="1">
                <a:effectLst/>
                <a:ea typeface="Times New Roman" panose="02020603050405020304" pitchFamily="18" charset="0"/>
              </a:rPr>
              <a:t>organisation’s</a:t>
            </a:r>
            <a:r>
              <a:rPr lang="en-US" sz="2400" dirty="0">
                <a:effectLst/>
                <a:ea typeface="Times New Roman" panose="02020603050405020304" pitchFamily="18" charset="0"/>
              </a:rPr>
              <a:t> current </a:t>
            </a:r>
            <a:r>
              <a:rPr lang="en-GB" sz="2400" dirty="0">
                <a:effectLst/>
                <a:ea typeface="Times New Roman" panose="02020603050405020304" pitchFamily="18" charset="0"/>
              </a:rPr>
              <a:t>and future capability needs, and then assessing existing levels of skills, attitudes and knowledge. (CIPD)</a:t>
            </a:r>
          </a:p>
          <a:p>
            <a:pPr fontAlgn="base"/>
            <a:endParaRPr lang="en-GB" sz="2400" dirty="0">
              <a:effectLst/>
              <a:ea typeface="Times New Roman" panose="02020603050405020304" pitchFamily="18" charset="0"/>
            </a:endParaRPr>
          </a:p>
          <a:p>
            <a:r>
              <a:rPr lang="en-US" sz="2400" dirty="0">
                <a:effectLst/>
                <a:ea typeface="DengXian" panose="02010600030101010101" pitchFamily="2" charset="-122"/>
              </a:rPr>
              <a:t>This assessment can use formal and informal methods. Such an analysis will allow decisions about what learning is needed at individual or</a:t>
            </a:r>
            <a:r>
              <a:rPr lang="en-GB" sz="2400" dirty="0">
                <a:ea typeface="DengXian" panose="02010600030101010101" pitchFamily="2" charset="-122"/>
              </a:rPr>
              <a:t> </a:t>
            </a:r>
            <a:r>
              <a:rPr lang="en-US" sz="2400" dirty="0" err="1">
                <a:effectLst/>
                <a:ea typeface="DengXian" panose="02010600030101010101" pitchFamily="2" charset="-122"/>
              </a:rPr>
              <a:t>organisational</a:t>
            </a:r>
            <a:r>
              <a:rPr lang="en-US" sz="2400" dirty="0">
                <a:effectLst/>
                <a:ea typeface="DengXian" panose="02010600030101010101" pitchFamily="2" charset="-122"/>
              </a:rPr>
              <a:t> level. These gaps should be interpreted and</a:t>
            </a:r>
            <a:r>
              <a:rPr lang="en-GB" sz="2400" dirty="0">
                <a:effectLst/>
              </a:rPr>
              <a:t> </a:t>
            </a:r>
            <a:r>
              <a:rPr lang="en-US" sz="2400" dirty="0" err="1">
                <a:effectLst/>
                <a:ea typeface="DengXian" panose="02010600030101010101" pitchFamily="2" charset="-122"/>
              </a:rPr>
              <a:t>prioritised</a:t>
            </a:r>
            <a:r>
              <a:rPr lang="en-US" sz="2400" dirty="0">
                <a:effectLst/>
                <a:ea typeface="DengXian" panose="02010600030101010101" pitchFamily="2" charset="-122"/>
              </a:rPr>
              <a:t> within the wider </a:t>
            </a:r>
            <a:r>
              <a:rPr lang="en-US" sz="2400" dirty="0" err="1">
                <a:effectLst/>
                <a:ea typeface="DengXian" panose="02010600030101010101" pitchFamily="2" charset="-122"/>
              </a:rPr>
              <a:t>organisational</a:t>
            </a:r>
            <a:r>
              <a:rPr lang="en-US" sz="2400" dirty="0">
                <a:effectLst/>
                <a:ea typeface="DengXian" panose="02010600030101010101" pitchFamily="2" charset="-122"/>
              </a:rPr>
              <a:t> strategy. </a:t>
            </a:r>
            <a:r>
              <a:rPr lang="en-GB" sz="2400" dirty="0">
                <a:effectLst/>
                <a:ea typeface="Times New Roman" panose="02020603050405020304" pitchFamily="18" charset="0"/>
              </a:rPr>
              <a:t> </a:t>
            </a:r>
            <a:endParaRPr lang="en-GB" sz="2400" dirty="0"/>
          </a:p>
        </p:txBody>
      </p:sp>
      <p:pic>
        <p:nvPicPr>
          <p:cNvPr id="5" name="Picture 4">
            <a:extLst>
              <a:ext uri="{FF2B5EF4-FFF2-40B4-BE49-F238E27FC236}">
                <a16:creationId xmlns:a16="http://schemas.microsoft.com/office/drawing/2014/main" id="{5B910189-F781-88E3-B560-74BED5594452}"/>
              </a:ext>
            </a:extLst>
          </p:cNvPr>
          <p:cNvPicPr>
            <a:picLocks noChangeAspect="1"/>
          </p:cNvPicPr>
          <p:nvPr/>
        </p:nvPicPr>
        <p:blipFill>
          <a:blip r:embed="rId3"/>
          <a:stretch>
            <a:fillRect/>
          </a:stretch>
        </p:blipFill>
        <p:spPr>
          <a:xfrm>
            <a:off x="6259398" y="503499"/>
            <a:ext cx="5162599" cy="5898567"/>
          </a:xfrm>
          <a:prstGeom prst="rect">
            <a:avLst/>
          </a:prstGeom>
        </p:spPr>
      </p:pic>
    </p:spTree>
    <p:extLst>
      <p:ext uri="{BB962C8B-B14F-4D97-AF65-F5344CB8AC3E}">
        <p14:creationId xmlns:p14="http://schemas.microsoft.com/office/powerpoint/2010/main" val="4102771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9" name="Rectangle 105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Definition of Business Strategy">
            <a:extLst>
              <a:ext uri="{FF2B5EF4-FFF2-40B4-BE49-F238E27FC236}">
                <a16:creationId xmlns:a16="http://schemas.microsoft.com/office/drawing/2014/main" id="{ADAEE31B-A724-808D-B750-D7F120D5881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69" r="1411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F6236774-3456-04D8-6CA3-268701A63816}"/>
              </a:ext>
            </a:extLst>
          </p:cNvPr>
          <p:cNvGraphicFramePr/>
          <p:nvPr>
            <p:extLst>
              <p:ext uri="{D42A27DB-BD31-4B8C-83A1-F6EECF244321}">
                <p14:modId xmlns:p14="http://schemas.microsoft.com/office/powerpoint/2010/main" val="220677753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42240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527F0-C783-4EBB-854A-7C784EAE8247}"/>
              </a:ext>
            </a:extLst>
          </p:cNvPr>
          <p:cNvSpPr>
            <a:spLocks noGrp="1"/>
          </p:cNvSpPr>
          <p:nvPr>
            <p:ph type="title"/>
          </p:nvPr>
        </p:nvSpPr>
        <p:spPr/>
        <p:txBody>
          <a:bodyPr/>
          <a:lstStyle/>
          <a:p>
            <a:r>
              <a:rPr lang="en-GB" dirty="0"/>
              <a:t>What is a Training Needs Analysis (TNA)</a:t>
            </a:r>
          </a:p>
        </p:txBody>
      </p:sp>
      <p:sp>
        <p:nvSpPr>
          <p:cNvPr id="3" name="Content Placeholder 2">
            <a:extLst>
              <a:ext uri="{FF2B5EF4-FFF2-40B4-BE49-F238E27FC236}">
                <a16:creationId xmlns:a16="http://schemas.microsoft.com/office/drawing/2014/main" id="{ED315382-1527-41F0-8AF2-C697240EE563}"/>
              </a:ext>
            </a:extLst>
          </p:cNvPr>
          <p:cNvSpPr>
            <a:spLocks noGrp="1"/>
          </p:cNvSpPr>
          <p:nvPr>
            <p:ph idx="1"/>
          </p:nvPr>
        </p:nvSpPr>
        <p:spPr/>
        <p:txBody>
          <a:bodyPr>
            <a:normAutofit fontScale="92500"/>
          </a:bodyPr>
          <a:lstStyle/>
          <a:p>
            <a:r>
              <a:rPr lang="en-GB" dirty="0"/>
              <a:t>Defined as: ‘The process of identifying training needs in an organization for the purpose of improving employee job performance’.</a:t>
            </a:r>
          </a:p>
          <a:p>
            <a:r>
              <a:rPr lang="en-GB" dirty="0"/>
              <a:t>For learning to be successful it must align directly with business and learner needs</a:t>
            </a:r>
          </a:p>
          <a:p>
            <a:r>
              <a:rPr lang="en-GB" dirty="0"/>
              <a:t>A TNA is a critical part of identifying the root causes of operational issues and sets the foundation for generating solutions. </a:t>
            </a:r>
          </a:p>
          <a:p>
            <a:r>
              <a:rPr lang="en-GB" dirty="0"/>
              <a:t>A well-done TNA helps identify knowledge and performance gaps before they become bigger problems </a:t>
            </a:r>
          </a:p>
          <a:p>
            <a:r>
              <a:rPr lang="en-GB" dirty="0"/>
              <a:t>TNA uncovers approaches to training that you may not have considered before. </a:t>
            </a:r>
          </a:p>
          <a:p>
            <a:endParaRPr lang="en-GB" dirty="0"/>
          </a:p>
        </p:txBody>
      </p:sp>
    </p:spTree>
    <p:extLst>
      <p:ext uri="{BB962C8B-B14F-4D97-AF65-F5344CB8AC3E}">
        <p14:creationId xmlns:p14="http://schemas.microsoft.com/office/powerpoint/2010/main" val="1734097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CD017-30E9-4625-B9F7-9C268D09A349}"/>
              </a:ext>
            </a:extLst>
          </p:cNvPr>
          <p:cNvSpPr>
            <a:spLocks noGrp="1"/>
          </p:cNvSpPr>
          <p:nvPr>
            <p:ph type="title"/>
          </p:nvPr>
        </p:nvSpPr>
        <p:spPr/>
        <p:txBody>
          <a:bodyPr/>
          <a:lstStyle/>
          <a:p>
            <a:r>
              <a:rPr lang="en-GB" dirty="0"/>
              <a:t>3 Levels in a TNA</a:t>
            </a:r>
          </a:p>
        </p:txBody>
      </p:sp>
      <p:graphicFrame>
        <p:nvGraphicFramePr>
          <p:cNvPr id="6" name="Content Placeholder 5">
            <a:extLst>
              <a:ext uri="{FF2B5EF4-FFF2-40B4-BE49-F238E27FC236}">
                <a16:creationId xmlns:a16="http://schemas.microsoft.com/office/drawing/2014/main" id="{62F21CEE-6C68-40C2-A078-A91FA6213B5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2023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2EF4-68AE-4833-A24E-FDB2FF3905D6}"/>
              </a:ext>
            </a:extLst>
          </p:cNvPr>
          <p:cNvSpPr>
            <a:spLocks noGrp="1"/>
          </p:cNvSpPr>
          <p:nvPr>
            <p:ph type="title"/>
          </p:nvPr>
        </p:nvSpPr>
        <p:spPr/>
        <p:txBody>
          <a:bodyPr/>
          <a:lstStyle/>
          <a:p>
            <a:r>
              <a:rPr lang="en-GB" dirty="0"/>
              <a:t>Using a TNA to identify Learning and development Needs</a:t>
            </a:r>
          </a:p>
        </p:txBody>
      </p:sp>
      <p:graphicFrame>
        <p:nvGraphicFramePr>
          <p:cNvPr id="4" name="Content Placeholder 3">
            <a:extLst>
              <a:ext uri="{FF2B5EF4-FFF2-40B4-BE49-F238E27FC236}">
                <a16:creationId xmlns:a16="http://schemas.microsoft.com/office/drawing/2014/main" id="{D4E15F4B-6C95-4989-9845-0F627C81259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9484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2C53A-9AFD-4D73-929A-085AB63EC29C}"/>
              </a:ext>
            </a:extLst>
          </p:cNvPr>
          <p:cNvSpPr>
            <a:spLocks noGrp="1"/>
          </p:cNvSpPr>
          <p:nvPr>
            <p:ph type="title"/>
          </p:nvPr>
        </p:nvSpPr>
        <p:spPr>
          <a:xfrm>
            <a:off x="5297762" y="329184"/>
            <a:ext cx="6251110" cy="1783080"/>
          </a:xfrm>
        </p:spPr>
        <p:txBody>
          <a:bodyPr anchor="b">
            <a:normAutofit/>
          </a:bodyPr>
          <a:lstStyle/>
          <a:p>
            <a:r>
              <a:rPr lang="en-GB" sz="4600"/>
              <a:t>Understand Short and Long-Term Business Goals</a:t>
            </a:r>
          </a:p>
        </p:txBody>
      </p:sp>
      <p:pic>
        <p:nvPicPr>
          <p:cNvPr id="5" name="Picture 4" descr="Three arrows on bullseye">
            <a:extLst>
              <a:ext uri="{FF2B5EF4-FFF2-40B4-BE49-F238E27FC236}">
                <a16:creationId xmlns:a16="http://schemas.microsoft.com/office/drawing/2014/main" id="{E5CF2C79-CAC4-025D-35C9-730D8468DDF0}"/>
              </a:ext>
            </a:extLst>
          </p:cNvPr>
          <p:cNvPicPr>
            <a:picLocks noChangeAspect="1"/>
          </p:cNvPicPr>
          <p:nvPr/>
        </p:nvPicPr>
        <p:blipFill rotWithShape="1">
          <a:blip r:embed="rId3"/>
          <a:srcRect l="11085" r="44434"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E17DD6-0043-468D-85AB-FAC667A22A5E}"/>
              </a:ext>
            </a:extLst>
          </p:cNvPr>
          <p:cNvSpPr>
            <a:spLocks noGrp="1"/>
          </p:cNvSpPr>
          <p:nvPr>
            <p:ph idx="1"/>
          </p:nvPr>
        </p:nvSpPr>
        <p:spPr>
          <a:xfrm>
            <a:off x="5297762" y="2706624"/>
            <a:ext cx="6251110" cy="3483864"/>
          </a:xfrm>
        </p:spPr>
        <p:txBody>
          <a:bodyPr>
            <a:normAutofit/>
          </a:bodyPr>
          <a:lstStyle/>
          <a:p>
            <a:r>
              <a:rPr lang="en-GB" sz="1200" dirty="0"/>
              <a:t>The first step for a successful Training Needs Analysis is to identify the short and long-term goals for your organization and the performance needed to achieve them. This helps focus on the scope of the training effort.  </a:t>
            </a:r>
          </a:p>
          <a:p>
            <a:endParaRPr lang="en-GB" sz="1200" dirty="0"/>
          </a:p>
          <a:p>
            <a:r>
              <a:rPr lang="en-GB" sz="1200" dirty="0"/>
              <a:t>This step involves asking high-level questions to senior management, line managers and supervisors, and employees, including:</a:t>
            </a:r>
          </a:p>
          <a:p>
            <a:endParaRPr lang="en-GB" sz="1200" dirty="0"/>
          </a:p>
          <a:p>
            <a:r>
              <a:rPr lang="en-GB" sz="1200" dirty="0"/>
              <a:t>What are the organization’s goals?</a:t>
            </a:r>
          </a:p>
          <a:p>
            <a:r>
              <a:rPr lang="en-GB" sz="1200" dirty="0"/>
              <a:t>What skills will it take to achieve those goals?</a:t>
            </a:r>
          </a:p>
          <a:p>
            <a:r>
              <a:rPr lang="en-GB" sz="1200" dirty="0"/>
              <a:t>Who in our organization will be working toward achieving those goals?</a:t>
            </a:r>
          </a:p>
          <a:p>
            <a:r>
              <a:rPr lang="en-GB" sz="1200" dirty="0"/>
              <a:t>The objective of Phase 1 is to focus on what your organization wants to accomplish. The desired outcome can be created by collaborating with Roundtable and setting SMART Goals. Goals can be measured by quality or by deciding on a metric that must be met. This step can be completed on your own or with the help of Roundtable’s Learning Experts. This stage forces organizations to dig deep and evaluate their business objectives.</a:t>
            </a:r>
          </a:p>
        </p:txBody>
      </p:sp>
    </p:spTree>
    <p:extLst>
      <p:ext uri="{BB962C8B-B14F-4D97-AF65-F5344CB8AC3E}">
        <p14:creationId xmlns:p14="http://schemas.microsoft.com/office/powerpoint/2010/main" val="3423195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32F5A-11A8-420B-A450-C70A1D9E6E1F}"/>
              </a:ext>
            </a:extLst>
          </p:cNvPr>
          <p:cNvSpPr>
            <a:spLocks noGrp="1"/>
          </p:cNvSpPr>
          <p:nvPr>
            <p:ph type="title"/>
          </p:nvPr>
        </p:nvSpPr>
        <p:spPr>
          <a:xfrm>
            <a:off x="5297762" y="329184"/>
            <a:ext cx="6251110" cy="1783080"/>
          </a:xfrm>
        </p:spPr>
        <p:txBody>
          <a:bodyPr anchor="b">
            <a:normAutofit/>
          </a:bodyPr>
          <a:lstStyle/>
          <a:p>
            <a:r>
              <a:rPr lang="en-GB" sz="5000"/>
              <a:t>Identify the Desired Performance Outcomes</a:t>
            </a:r>
          </a:p>
        </p:txBody>
      </p:sp>
      <p:pic>
        <p:nvPicPr>
          <p:cNvPr id="5" name="Picture 4" descr="Light bulb on yellow background with sketched light beams and cord">
            <a:extLst>
              <a:ext uri="{FF2B5EF4-FFF2-40B4-BE49-F238E27FC236}">
                <a16:creationId xmlns:a16="http://schemas.microsoft.com/office/drawing/2014/main" id="{6453F4C2-2933-6A44-7745-ABD44449224A}"/>
              </a:ext>
            </a:extLst>
          </p:cNvPr>
          <p:cNvPicPr>
            <a:picLocks noChangeAspect="1"/>
          </p:cNvPicPr>
          <p:nvPr/>
        </p:nvPicPr>
        <p:blipFill rotWithShape="1">
          <a:blip r:embed="rId2"/>
          <a:srcRect l="51246" r="698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9CE98D-082E-4F90-812A-2B6DD901E8C2}"/>
              </a:ext>
            </a:extLst>
          </p:cNvPr>
          <p:cNvSpPr>
            <a:spLocks noGrp="1"/>
          </p:cNvSpPr>
          <p:nvPr>
            <p:ph idx="1"/>
          </p:nvPr>
        </p:nvSpPr>
        <p:spPr>
          <a:xfrm>
            <a:off x="5297762" y="2706624"/>
            <a:ext cx="6251110" cy="3483864"/>
          </a:xfrm>
        </p:spPr>
        <p:txBody>
          <a:bodyPr>
            <a:normAutofit/>
          </a:bodyPr>
          <a:lstStyle/>
          <a:p>
            <a:r>
              <a:rPr lang="en-GB" sz="1400"/>
              <a:t>The goal for phase 2 is to identify the ideal way that employees should perform their core job functions. This step involves analyzing employees’ duties and the skills and competencies needed to achieve the organization’s business objectives.</a:t>
            </a:r>
          </a:p>
          <a:p>
            <a:endParaRPr lang="en-GB" sz="1400"/>
          </a:p>
          <a:p>
            <a:r>
              <a:rPr lang="en-GB" sz="1400"/>
              <a:t>The main questions that are asked during this phase are:</a:t>
            </a:r>
          </a:p>
          <a:p>
            <a:endParaRPr lang="en-GB" sz="1400"/>
          </a:p>
          <a:p>
            <a:r>
              <a:rPr lang="en-GB" sz="1400"/>
              <a:t>What are the required skills, knowledge, and abilities that employees need to perform their jobs or tasks effectively?</a:t>
            </a:r>
          </a:p>
          <a:p>
            <a:r>
              <a:rPr lang="en-GB" sz="1400"/>
              <a:t>Will the skills and knowledge change based on the business needs?</a:t>
            </a:r>
          </a:p>
          <a:p>
            <a:r>
              <a:rPr lang="en-GB" sz="1400"/>
              <a:t>This phase works off of the short and long-term goals set in phase 1 and identifies the key competencies employees must possess to meet those goals.</a:t>
            </a:r>
          </a:p>
        </p:txBody>
      </p:sp>
    </p:spTree>
    <p:extLst>
      <p:ext uri="{BB962C8B-B14F-4D97-AF65-F5344CB8AC3E}">
        <p14:creationId xmlns:p14="http://schemas.microsoft.com/office/powerpoint/2010/main" val="1164543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E01DC-830E-481A-BC8C-75870AD58675}"/>
              </a:ext>
            </a:extLst>
          </p:cNvPr>
          <p:cNvSpPr>
            <a:spLocks noGrp="1"/>
          </p:cNvSpPr>
          <p:nvPr>
            <p:ph type="title"/>
          </p:nvPr>
        </p:nvSpPr>
        <p:spPr/>
        <p:txBody>
          <a:bodyPr/>
          <a:lstStyle/>
          <a:p>
            <a:r>
              <a:rPr lang="en-GB" dirty="0"/>
              <a:t>Methods for determining training needs</a:t>
            </a:r>
          </a:p>
        </p:txBody>
      </p:sp>
      <p:graphicFrame>
        <p:nvGraphicFramePr>
          <p:cNvPr id="4" name="Content Placeholder 3">
            <a:extLst>
              <a:ext uri="{FF2B5EF4-FFF2-40B4-BE49-F238E27FC236}">
                <a16:creationId xmlns:a16="http://schemas.microsoft.com/office/drawing/2014/main" id="{BD1F1A38-5E62-4D49-8242-F1C37BD946D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0250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62AA58-2161-4B74-A0C9-F29F2DDA2C11}"/>
              </a:ext>
            </a:extLst>
          </p:cNvPr>
          <p:cNvSpPr>
            <a:spLocks noGrp="1"/>
          </p:cNvSpPr>
          <p:nvPr>
            <p:ph type="title"/>
          </p:nvPr>
        </p:nvSpPr>
        <p:spPr>
          <a:xfrm>
            <a:off x="5297762" y="329184"/>
            <a:ext cx="6251110" cy="1783080"/>
          </a:xfrm>
        </p:spPr>
        <p:txBody>
          <a:bodyPr anchor="b">
            <a:normAutofit/>
          </a:bodyPr>
          <a:lstStyle/>
          <a:p>
            <a:r>
              <a:rPr lang="en-GB" sz="3800"/>
              <a:t>Examine the Current Performance Outcomes and Identify Gaps</a:t>
            </a:r>
          </a:p>
        </p:txBody>
      </p:sp>
      <p:pic>
        <p:nvPicPr>
          <p:cNvPr id="5" name="Picture 4" descr="Magnifying glass showing decling performance">
            <a:extLst>
              <a:ext uri="{FF2B5EF4-FFF2-40B4-BE49-F238E27FC236}">
                <a16:creationId xmlns:a16="http://schemas.microsoft.com/office/drawing/2014/main" id="{8FE66C96-35F8-14A9-A4FC-0123C4B04FF5}"/>
              </a:ext>
            </a:extLst>
          </p:cNvPr>
          <p:cNvPicPr>
            <a:picLocks noChangeAspect="1"/>
          </p:cNvPicPr>
          <p:nvPr/>
        </p:nvPicPr>
        <p:blipFill rotWithShape="1">
          <a:blip r:embed="rId2"/>
          <a:srcRect l="12053" r="426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2C8E27-7FCA-4A38-AA39-433CE1E65327}"/>
              </a:ext>
            </a:extLst>
          </p:cNvPr>
          <p:cNvSpPr>
            <a:spLocks noGrp="1"/>
          </p:cNvSpPr>
          <p:nvPr>
            <p:ph idx="1"/>
          </p:nvPr>
        </p:nvSpPr>
        <p:spPr>
          <a:xfrm>
            <a:off x="5297762" y="2706624"/>
            <a:ext cx="6251110" cy="3483864"/>
          </a:xfrm>
        </p:spPr>
        <p:txBody>
          <a:bodyPr>
            <a:normAutofit/>
          </a:bodyPr>
          <a:lstStyle/>
          <a:p>
            <a:r>
              <a:rPr lang="en-GB" sz="1200"/>
              <a:t>Once the desired performance standards have been defined, the next step is to examine the gap between the current and desired performance levels. This is usually accomplished through a combination of reviewing existing performance data and targeted data collection. Roundtable can help by interviewing leaders and line employees and or analyzing company metrics. </a:t>
            </a:r>
          </a:p>
          <a:p>
            <a:endParaRPr lang="en-GB" sz="1200"/>
          </a:p>
          <a:p>
            <a:r>
              <a:rPr lang="en-GB" sz="1200"/>
              <a:t>Questions asked during this phase include:</a:t>
            </a:r>
          </a:p>
          <a:p>
            <a:endParaRPr lang="en-GB" sz="1200"/>
          </a:p>
          <a:p>
            <a:r>
              <a:rPr lang="en-GB" sz="1200"/>
              <a:t>What key events or critical decisions led to this point, and how can we improve them?</a:t>
            </a:r>
          </a:p>
          <a:p>
            <a:r>
              <a:rPr lang="en-GB" sz="1200"/>
              <a:t>What have we done well, and what can be done differently?</a:t>
            </a:r>
          </a:p>
          <a:p>
            <a:r>
              <a:rPr lang="en-GB" sz="1200"/>
              <a:t>The goal of this phase is to examine the gaps to determine if and where skill-building can help close the gap.</a:t>
            </a:r>
          </a:p>
          <a:p>
            <a:endParaRPr lang="en-GB" sz="1200"/>
          </a:p>
          <a:p>
            <a:r>
              <a:rPr lang="en-GB" sz="1200"/>
              <a:t> </a:t>
            </a:r>
          </a:p>
        </p:txBody>
      </p:sp>
    </p:spTree>
    <p:extLst>
      <p:ext uri="{BB962C8B-B14F-4D97-AF65-F5344CB8AC3E}">
        <p14:creationId xmlns:p14="http://schemas.microsoft.com/office/powerpoint/2010/main" val="1997833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8BC0C-9CA0-4C50-BF44-8A19898776D5}"/>
              </a:ext>
            </a:extLst>
          </p:cNvPr>
          <p:cNvSpPr>
            <a:spLocks noGrp="1"/>
          </p:cNvSpPr>
          <p:nvPr>
            <p:ph type="title"/>
          </p:nvPr>
        </p:nvSpPr>
        <p:spPr>
          <a:xfrm>
            <a:off x="5297762" y="329184"/>
            <a:ext cx="6251110" cy="1783080"/>
          </a:xfrm>
        </p:spPr>
        <p:txBody>
          <a:bodyPr anchor="b">
            <a:normAutofit/>
          </a:bodyPr>
          <a:lstStyle/>
          <a:p>
            <a:r>
              <a:rPr lang="en-GB" sz="5400"/>
              <a:t>Establish and Prioritize a Solution</a:t>
            </a:r>
          </a:p>
        </p:txBody>
      </p:sp>
      <p:pic>
        <p:nvPicPr>
          <p:cNvPr id="5" name="Picture 4" descr="Three arrows on bullseye">
            <a:extLst>
              <a:ext uri="{FF2B5EF4-FFF2-40B4-BE49-F238E27FC236}">
                <a16:creationId xmlns:a16="http://schemas.microsoft.com/office/drawing/2014/main" id="{EB5B632E-A677-AD65-764F-4D754F1227D6}"/>
              </a:ext>
            </a:extLst>
          </p:cNvPr>
          <p:cNvPicPr>
            <a:picLocks noChangeAspect="1"/>
          </p:cNvPicPr>
          <p:nvPr/>
        </p:nvPicPr>
        <p:blipFill rotWithShape="1">
          <a:blip r:embed="rId3"/>
          <a:srcRect l="11085" r="44434"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07C6DE-C221-48A2-A19B-40A934EFBA2B}"/>
              </a:ext>
            </a:extLst>
          </p:cNvPr>
          <p:cNvSpPr>
            <a:spLocks noGrp="1"/>
          </p:cNvSpPr>
          <p:nvPr>
            <p:ph idx="1"/>
          </p:nvPr>
        </p:nvSpPr>
        <p:spPr>
          <a:xfrm>
            <a:off x="5297762" y="2706624"/>
            <a:ext cx="6251110" cy="3483864"/>
          </a:xfrm>
        </p:spPr>
        <p:txBody>
          <a:bodyPr>
            <a:normAutofit/>
          </a:bodyPr>
          <a:lstStyle/>
          <a:p>
            <a:r>
              <a:rPr lang="en-GB" sz="1500" b="0" i="0">
                <a:effectLst/>
                <a:latin typeface="Muli"/>
              </a:rPr>
              <a:t>After you’ve identified the cause of the performance problem, the final phase is to identify a solution. This stage forms a bridge from analysis to action and identifies the best possible solutions. The outcome is a Training Needs Analysis report that recommends a specific course of action. The goal is to first target the training efforts to the employees and skills that will make the biggest difference, and then identify what type of training will be most effective.</a:t>
            </a:r>
          </a:p>
          <a:p>
            <a:r>
              <a:rPr lang="en-GB" sz="1500" b="0" i="0">
                <a:effectLst/>
                <a:latin typeface="Muli"/>
              </a:rPr>
              <a:t>The main questions asked during this final phase are:</a:t>
            </a:r>
          </a:p>
          <a:p>
            <a:pPr>
              <a:buFont typeface="Arial" panose="020B0604020202020204" pitchFamily="34" charset="0"/>
              <a:buChar char="•"/>
            </a:pPr>
            <a:r>
              <a:rPr lang="en-GB" sz="1500" b="0" i="0">
                <a:effectLst/>
                <a:latin typeface="Muli"/>
              </a:rPr>
              <a:t>Where would improved skills and knowledge have the biggest impact?</a:t>
            </a:r>
          </a:p>
          <a:p>
            <a:pPr>
              <a:buFont typeface="Arial" panose="020B0604020202020204" pitchFamily="34" charset="0"/>
              <a:buChar char="•"/>
            </a:pPr>
            <a:r>
              <a:rPr lang="en-GB" sz="1500" b="0" i="0">
                <a:effectLst/>
                <a:latin typeface="Muli"/>
              </a:rPr>
              <a:t>What are the operational parameters for any training solution? </a:t>
            </a:r>
          </a:p>
          <a:p>
            <a:pPr>
              <a:buFont typeface="Arial" panose="020B0604020202020204" pitchFamily="34" charset="0"/>
              <a:buChar char="•"/>
            </a:pPr>
            <a:r>
              <a:rPr lang="en-GB" sz="1500" b="0" i="0">
                <a:effectLst/>
                <a:latin typeface="Muli"/>
              </a:rPr>
              <a:t>What modalities will be most effective based on the content and context?</a:t>
            </a:r>
          </a:p>
          <a:p>
            <a:r>
              <a:rPr lang="en-GB" sz="1500" b="0" i="0">
                <a:effectLst/>
                <a:latin typeface="Muli"/>
              </a:rPr>
              <a:t>After understanding your training needs, Roundtable will help you determine the best solution.</a:t>
            </a:r>
          </a:p>
          <a:p>
            <a:endParaRPr lang="en-GB" sz="1500"/>
          </a:p>
        </p:txBody>
      </p:sp>
    </p:spTree>
    <p:extLst>
      <p:ext uri="{BB962C8B-B14F-4D97-AF65-F5344CB8AC3E}">
        <p14:creationId xmlns:p14="http://schemas.microsoft.com/office/powerpoint/2010/main" val="28418699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908E854-28C2-4B3F-A7B5-6EAAD51AF592}"/>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Evaluate</a:t>
            </a:r>
          </a:p>
        </p:txBody>
      </p:sp>
      <p:sp>
        <p:nvSpPr>
          <p:cNvPr id="3" name="Content Placeholder 2">
            <a:extLst>
              <a:ext uri="{FF2B5EF4-FFF2-40B4-BE49-F238E27FC236}">
                <a16:creationId xmlns:a16="http://schemas.microsoft.com/office/drawing/2014/main" id="{AB41C6D9-47CC-4FD2-8E5D-FF0547D356EC}"/>
              </a:ext>
            </a:extLst>
          </p:cNvPr>
          <p:cNvSpPr>
            <a:spLocks noGrp="1"/>
          </p:cNvSpPr>
          <p:nvPr>
            <p:ph idx="1"/>
          </p:nvPr>
        </p:nvSpPr>
        <p:spPr>
          <a:xfrm>
            <a:off x="838200" y="2586789"/>
            <a:ext cx="10515600" cy="3590174"/>
          </a:xfrm>
        </p:spPr>
        <p:txBody>
          <a:bodyPr>
            <a:normAutofit/>
          </a:bodyPr>
          <a:lstStyle/>
          <a:p>
            <a:r>
              <a:rPr lang="en-GB" sz="1500"/>
              <a:t>The last step in this process is for employers to decide how they will know whether the training worked. Training is only effective if the material is retained and used on the job. This step should include an evaluation component similar to how the needs were assessed in Step 4.</a:t>
            </a:r>
          </a:p>
          <a:p>
            <a:endParaRPr lang="en-GB" sz="1500"/>
          </a:p>
          <a:p>
            <a:r>
              <a:rPr lang="en-GB" sz="1500"/>
              <a:t>Questions the evaluation process should answer are:</a:t>
            </a:r>
          </a:p>
          <a:p>
            <a:endParaRPr lang="en-GB" sz="1500"/>
          </a:p>
          <a:p>
            <a:r>
              <a:rPr lang="en-GB" sz="1500"/>
              <a:t>How much did the training improve the competencies targeted in the training?</a:t>
            </a:r>
          </a:p>
          <a:p>
            <a:r>
              <a:rPr lang="en-GB" sz="1500"/>
              <a:t>How much did the training improve employees' actual job performance?</a:t>
            </a:r>
          </a:p>
          <a:p>
            <a:r>
              <a:rPr lang="en-GB" sz="1500"/>
              <a:t>How much did the training improve the meeting of business objectives?</a:t>
            </a:r>
          </a:p>
          <a:p>
            <a:r>
              <a:rPr lang="en-GB" sz="1500"/>
              <a:t>How much did the training result in a positive return on its investment?</a:t>
            </a:r>
          </a:p>
          <a:p>
            <a:r>
              <a:rPr lang="en-GB" sz="1500"/>
              <a:t>The questions employers want answers to will determine the method and components of the evaluation process.</a:t>
            </a:r>
          </a:p>
        </p:txBody>
      </p:sp>
    </p:spTree>
    <p:extLst>
      <p:ext uri="{BB962C8B-B14F-4D97-AF65-F5344CB8AC3E}">
        <p14:creationId xmlns:p14="http://schemas.microsoft.com/office/powerpoint/2010/main" val="3037824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09A1CE-C63B-42D8-A262-3CC2D614EB36}"/>
              </a:ext>
            </a:extLst>
          </p:cNvPr>
          <p:cNvSpPr>
            <a:spLocks noGrp="1"/>
          </p:cNvSpPr>
          <p:nvPr>
            <p:ph type="title"/>
          </p:nvPr>
        </p:nvSpPr>
        <p:spPr>
          <a:xfrm>
            <a:off x="838200" y="365125"/>
            <a:ext cx="10515600" cy="1325563"/>
          </a:xfrm>
        </p:spPr>
        <p:txBody>
          <a:bodyPr>
            <a:normAutofit/>
          </a:bodyPr>
          <a:lstStyle/>
          <a:p>
            <a:r>
              <a:rPr lang="en-GB" sz="5400"/>
              <a:t>TNA</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37DB8F-C4E6-43C1-9D4B-0698FD2BB3AD}"/>
              </a:ext>
            </a:extLst>
          </p:cNvPr>
          <p:cNvSpPr>
            <a:spLocks noGrp="1"/>
          </p:cNvSpPr>
          <p:nvPr>
            <p:ph idx="1"/>
          </p:nvPr>
        </p:nvSpPr>
        <p:spPr>
          <a:xfrm>
            <a:off x="838200" y="1929384"/>
            <a:ext cx="10515600" cy="4251960"/>
          </a:xfrm>
        </p:spPr>
        <p:txBody>
          <a:bodyPr>
            <a:normAutofit/>
          </a:bodyPr>
          <a:lstStyle/>
          <a:p>
            <a:r>
              <a:rPr lang="en-GB" sz="2200"/>
              <a:t>Result should be a robust learning and development plan</a:t>
            </a:r>
          </a:p>
          <a:p>
            <a:r>
              <a:rPr lang="en-GB" sz="2200"/>
              <a:t>Once you have identified learning needs across the organisation, they need to be analysed and prioritised. </a:t>
            </a:r>
          </a:p>
          <a:p>
            <a:r>
              <a:rPr lang="en-GB" sz="2200"/>
              <a:t>Cost/benefit analysis</a:t>
            </a:r>
          </a:p>
          <a:p>
            <a:endParaRPr lang="en-GB" sz="2200"/>
          </a:p>
        </p:txBody>
      </p:sp>
    </p:spTree>
    <p:extLst>
      <p:ext uri="{BB962C8B-B14F-4D97-AF65-F5344CB8AC3E}">
        <p14:creationId xmlns:p14="http://schemas.microsoft.com/office/powerpoint/2010/main" val="4844982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a:extLst>
              <a:ext uri="{FF2B5EF4-FFF2-40B4-BE49-F238E27FC236}">
                <a16:creationId xmlns:a16="http://schemas.microsoft.com/office/drawing/2014/main" id="{EB38420B-27C4-4C0E-961E-F3FF20131E5F}"/>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7496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005A03-E794-DB43-AB18-F8E8ED10628D}"/>
              </a:ext>
            </a:extLst>
          </p:cNvPr>
          <p:cNvSpPr txBox="1"/>
          <p:nvPr/>
        </p:nvSpPr>
        <p:spPr>
          <a:xfrm>
            <a:off x="646829" y="1528527"/>
            <a:ext cx="4421731" cy="4542073"/>
          </a:xfrm>
          <a:prstGeom prst="rect">
            <a:avLst/>
          </a:prstGeom>
        </p:spPr>
        <p:txBody>
          <a:bodyPr vert="horz" lIns="91440" tIns="45720" rIns="91440" bIns="45720" rtlCol="0" anchor="t">
            <a:normAutofit/>
          </a:bodyPr>
          <a:lstStyle/>
          <a:p>
            <a:pPr>
              <a:spcBef>
                <a:spcPct val="0"/>
              </a:spcBef>
              <a:spcAft>
                <a:spcPts val="600"/>
              </a:spcAft>
            </a:pPr>
            <a:r>
              <a:rPr lang="en-US" sz="3600" i="1">
                <a:latin typeface="+mj-lt"/>
                <a:ea typeface="+mj-ea"/>
                <a:cs typeface="+mj-cs"/>
              </a:rPr>
              <a:t>Key questions an LNA (Learning Needs Analysis) will help you answer</a:t>
            </a:r>
          </a:p>
        </p:txBody>
      </p:sp>
      <p:graphicFrame>
        <p:nvGraphicFramePr>
          <p:cNvPr id="6" name="TextBox 2">
            <a:extLst>
              <a:ext uri="{FF2B5EF4-FFF2-40B4-BE49-F238E27FC236}">
                <a16:creationId xmlns:a16="http://schemas.microsoft.com/office/drawing/2014/main" id="{0A70FF28-AA95-2C21-4D3B-D80DC81DB31D}"/>
              </a:ext>
            </a:extLst>
          </p:cNvPr>
          <p:cNvGraphicFramePr/>
          <p:nvPr/>
        </p:nvGraphicFramePr>
        <p:xfrm>
          <a:off x="5068561" y="582842"/>
          <a:ext cx="6449246" cy="54877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00420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81B65-5EEE-6816-C2D7-60FF43D8035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200" b="1" i="0" kern="1200">
                <a:solidFill>
                  <a:schemeClr val="tx1"/>
                </a:solidFill>
                <a:latin typeface="+mj-lt"/>
                <a:ea typeface="+mj-ea"/>
                <a:cs typeface="+mj-cs"/>
              </a:rPr>
              <a:t>A clear analysis of L&amp;D needs that informs such a strategy is important because..</a:t>
            </a:r>
            <a:endParaRPr lang="en-US" sz="4200" kern="1200">
              <a:solidFill>
                <a:schemeClr val="tx1"/>
              </a:solidFill>
              <a:latin typeface="+mj-lt"/>
              <a:ea typeface="+mj-ea"/>
              <a:cs typeface="+mj-cs"/>
            </a:endParaRPr>
          </a:p>
        </p:txBody>
      </p:sp>
      <p:sp>
        <p:nvSpPr>
          <p:cNvPr id="7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B4DA50C-2A4C-EF4E-C5B3-25E03F89D9E4}"/>
              </a:ext>
            </a:extLst>
          </p:cNvPr>
          <p:cNvSpPr txBox="1"/>
          <p:nvPr/>
        </p:nvSpPr>
        <p:spPr>
          <a:xfrm>
            <a:off x="838200" y="1929384"/>
            <a:ext cx="10515600" cy="425196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900"/>
              <a:t>Organisational performance depends on having the right people in the right place with the right skills at the right time.</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a:t>It can give insight into the realities of the learning environment employees experience. </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a:t>Providing relevant learning opportunities can build organisational effectiveness as well as enabling staff to achieve personal and career goals which can increase employee engagement.</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a:t>Having a clear idea of the performance standards expected provides a foundation for L&amp;D professionals to evaluate effectiveness and demonstrate the impact and transfer of learning.</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a:t>Well-planned learning can be an effective retention strategy, particularly when linked into talent strategies.</a:t>
            </a:r>
          </a:p>
        </p:txBody>
      </p:sp>
    </p:spTree>
    <p:extLst>
      <p:ext uri="{BB962C8B-B14F-4D97-AF65-F5344CB8AC3E}">
        <p14:creationId xmlns:p14="http://schemas.microsoft.com/office/powerpoint/2010/main" val="12755584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4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ox skeletons">
            <a:extLst>
              <a:ext uri="{FF2B5EF4-FFF2-40B4-BE49-F238E27FC236}">
                <a16:creationId xmlns:a16="http://schemas.microsoft.com/office/drawing/2014/main" id="{4EC7C727-AF84-9DD2-4ADA-0EB9A1A408EF}"/>
              </a:ext>
            </a:extLst>
          </p:cNvPr>
          <p:cNvPicPr>
            <a:picLocks noChangeAspect="1"/>
          </p:cNvPicPr>
          <p:nvPr/>
        </p:nvPicPr>
        <p:blipFill rotWithShape="1">
          <a:blip r:embed="rId2"/>
          <a:srcRect l="1064" t="6160" r="19762" b="2"/>
          <a:stretch/>
        </p:blipFill>
        <p:spPr>
          <a:xfrm>
            <a:off x="3523488" y="10"/>
            <a:ext cx="8668512" cy="6857990"/>
          </a:xfrm>
          <a:prstGeom prst="rect">
            <a:avLst/>
          </a:prstGeom>
        </p:spPr>
      </p:pic>
      <p:sp>
        <p:nvSpPr>
          <p:cNvPr id="57" name="Rectangle 5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5BC007-6D8C-408D-F72D-80F6418E015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700" b="1">
                <a:effectLst/>
              </a:rPr>
              <a:t>A Framework for Learning and Development Strategies (Carruthers, 2022)</a:t>
            </a:r>
            <a:br>
              <a:rPr lang="en-US" sz="3700" b="1">
                <a:effectLst/>
              </a:rPr>
            </a:br>
            <a:endParaRPr lang="en-US" sz="3700"/>
          </a:p>
        </p:txBody>
      </p:sp>
      <p:sp>
        <p:nvSpPr>
          <p:cNvPr id="54" name="Rectangle 5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6" name="Rectangle 5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2676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5BE26-F24B-3FEF-28BB-CE9630A3B266}"/>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200" b="0" i="0" kern="1200">
                <a:solidFill>
                  <a:schemeClr val="tx1"/>
                </a:solidFill>
                <a:effectLst/>
                <a:latin typeface="+mj-lt"/>
                <a:ea typeface="+mj-ea"/>
                <a:cs typeface="+mj-cs"/>
              </a:rPr>
              <a:t>1. Alignment with business strategy</a:t>
            </a:r>
            <a:br>
              <a:rPr lang="en-US" sz="4200" b="0" i="0" kern="1200">
                <a:solidFill>
                  <a:schemeClr val="tx1"/>
                </a:solidFill>
                <a:effectLst/>
                <a:latin typeface="+mj-lt"/>
                <a:ea typeface="+mj-ea"/>
                <a:cs typeface="+mj-cs"/>
              </a:rPr>
            </a:br>
            <a:endParaRPr lang="en-US" sz="4200" kern="1200">
              <a:solidFill>
                <a:schemeClr val="tx1"/>
              </a:solidFill>
              <a:latin typeface="+mj-lt"/>
              <a:ea typeface="+mj-ea"/>
              <a:cs typeface="+mj-cs"/>
            </a:endParaRPr>
          </a:p>
        </p:txBody>
      </p:sp>
      <p:sp>
        <p:nvSpPr>
          <p:cNvPr id="3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 name="TextBox 3">
            <a:extLst>
              <a:ext uri="{FF2B5EF4-FFF2-40B4-BE49-F238E27FC236}">
                <a16:creationId xmlns:a16="http://schemas.microsoft.com/office/drawing/2014/main" id="{7B705C8F-DC55-B335-5159-08A86C704242}"/>
              </a:ext>
            </a:extLst>
          </p:cNvPr>
          <p:cNvGraphicFramePr/>
          <p:nvPr>
            <p:extLst>
              <p:ext uri="{D42A27DB-BD31-4B8C-83A1-F6EECF244321}">
                <p14:modId xmlns:p14="http://schemas.microsoft.com/office/powerpoint/2010/main" val="341277150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08485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9F05C-9C19-0BAA-5E40-B221BD2B7D81}"/>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000" b="0" i="0" kern="1200">
                <a:solidFill>
                  <a:schemeClr val="tx1"/>
                </a:solidFill>
                <a:effectLst/>
                <a:latin typeface="+mj-lt"/>
                <a:ea typeface="+mj-ea"/>
                <a:cs typeface="+mj-cs"/>
              </a:rPr>
              <a:t>2. Co-ownership between business units and HR</a:t>
            </a:r>
            <a:br>
              <a:rPr lang="en-US" sz="3000" b="0" i="0" kern="1200">
                <a:solidFill>
                  <a:schemeClr val="tx1"/>
                </a:solidFill>
                <a:effectLst/>
                <a:latin typeface="+mj-lt"/>
                <a:ea typeface="+mj-ea"/>
                <a:cs typeface="+mj-cs"/>
              </a:rPr>
            </a:br>
            <a:endParaRPr lang="en-US" sz="3000" kern="1200">
              <a:solidFill>
                <a:schemeClr val="tx1"/>
              </a:solidFill>
              <a:latin typeface="+mj-lt"/>
              <a:ea typeface="+mj-ea"/>
              <a:cs typeface="+mj-cs"/>
            </a:endParaRPr>
          </a:p>
        </p:txBody>
      </p:sp>
      <p:sp>
        <p:nvSpPr>
          <p:cNvPr id="3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8D664D6-0651-3A8E-457D-EA6E482BDC43}"/>
              </a:ext>
            </a:extLst>
          </p:cNvPr>
          <p:cNvSpPr txBox="1"/>
          <p:nvPr/>
        </p:nvSpPr>
        <p:spPr>
          <a:xfrm>
            <a:off x="630936" y="2660904"/>
            <a:ext cx="6887464" cy="3547872"/>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1600" b="0" i="0" dirty="0">
                <a:effectLst/>
              </a:rPr>
              <a:t>L&amp;D strategies benefit most from governance structures in which leadership between business and HR share responsibility and ownership for capability-building initiatives.</a:t>
            </a:r>
          </a:p>
          <a:p>
            <a:pPr indent="-228600">
              <a:lnSpc>
                <a:spcPct val="90000"/>
              </a:lnSpc>
              <a:spcAft>
                <a:spcPts val="600"/>
              </a:spcAft>
              <a:buFont typeface="Arial" panose="020B0604020202020204" pitchFamily="34" charset="0"/>
              <a:buChar char="•"/>
            </a:pPr>
            <a:r>
              <a:rPr lang="en-US" sz="1600" b="0" i="0" dirty="0">
                <a:effectLst/>
              </a:rPr>
              <a:t>Since technologies are always evolving, organizations must remain agile and ready to adapt.</a:t>
            </a:r>
          </a:p>
          <a:p>
            <a:pPr indent="-228600">
              <a:lnSpc>
                <a:spcPct val="90000"/>
              </a:lnSpc>
              <a:spcAft>
                <a:spcPts val="600"/>
              </a:spcAft>
              <a:buFont typeface="Arial" panose="020B0604020202020204" pitchFamily="34" charset="0"/>
              <a:buChar char="•"/>
            </a:pPr>
            <a:r>
              <a:rPr lang="en-US" sz="1600" b="0" i="0" dirty="0">
                <a:effectLst/>
              </a:rPr>
              <a:t>L&amp;D strategies should be prepared to rapidly launch capability-building initiatives as the needs emerge. For example, if a sudden need emerges for people trained in cloud-based </a:t>
            </a:r>
            <a:r>
              <a:rPr lang="en-US" sz="1600" b="0" i="0" u="sng" dirty="0">
                <a:effectLst/>
                <a:hlinkClick r:id="rId2"/>
              </a:rPr>
              <a:t>collaboration tools</a:t>
            </a:r>
            <a:r>
              <a:rPr lang="en-US" sz="1600" b="0" i="0" dirty="0">
                <a:effectLst/>
              </a:rPr>
              <a:t>, a training program can be rapidly created and implemented.</a:t>
            </a:r>
          </a:p>
          <a:p>
            <a:pPr indent="-228600">
              <a:lnSpc>
                <a:spcPct val="90000"/>
              </a:lnSpc>
              <a:spcAft>
                <a:spcPts val="600"/>
              </a:spcAft>
              <a:buFont typeface="Arial" panose="020B0604020202020204" pitchFamily="34" charset="0"/>
              <a:buChar char="•"/>
            </a:pPr>
            <a:r>
              <a:rPr lang="en-US" sz="1600" b="0" i="0" dirty="0">
                <a:effectLst/>
              </a:rPr>
              <a:t>By adopting a framework for Learning and Development Strategies that includes a thorough assessment of capability gaps and estimated value, </a:t>
            </a:r>
            <a:r>
              <a:rPr lang="en-US" sz="1600" b="0" i="0" u="sng" dirty="0">
                <a:effectLst/>
                <a:hlinkClick r:id="rId3"/>
              </a:rPr>
              <a:t>top digital transformation companies</a:t>
            </a:r>
            <a:r>
              <a:rPr lang="en-US" sz="1600" b="0" i="0" dirty="0">
                <a:effectLst/>
              </a:rPr>
              <a:t> can enhance their workforce's skills, knowledge, and abilities to effectively navigate the ever-evolving digital landscape, remain competitive and meet the demands of their clients and customers.</a:t>
            </a:r>
          </a:p>
        </p:txBody>
      </p:sp>
      <p:pic>
        <p:nvPicPr>
          <p:cNvPr id="32" name="Graphic 31" descr="Cycle with People">
            <a:extLst>
              <a:ext uri="{FF2B5EF4-FFF2-40B4-BE49-F238E27FC236}">
                <a16:creationId xmlns:a16="http://schemas.microsoft.com/office/drawing/2014/main" id="{39FDC9CD-0497-2B72-B34C-35D45FEE74B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924800" y="699516"/>
            <a:ext cx="3633216" cy="5458968"/>
          </a:xfrm>
          <a:prstGeom prst="rect">
            <a:avLst/>
          </a:prstGeom>
        </p:spPr>
      </p:pic>
    </p:spTree>
    <p:extLst>
      <p:ext uri="{BB962C8B-B14F-4D97-AF65-F5344CB8AC3E}">
        <p14:creationId xmlns:p14="http://schemas.microsoft.com/office/powerpoint/2010/main" val="17895169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 name="Rectangle 37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CF48E-EFA8-6FFF-41A7-7BDA28658348}"/>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000" b="0" i="0" kern="1200">
                <a:solidFill>
                  <a:schemeClr val="tx1"/>
                </a:solidFill>
                <a:effectLst/>
                <a:latin typeface="+mj-lt"/>
                <a:ea typeface="+mj-ea"/>
                <a:cs typeface="+mj-cs"/>
              </a:rPr>
              <a:t>3. Assessment of capability gaps and estimated value</a:t>
            </a:r>
            <a:br>
              <a:rPr lang="en-US" sz="3000" b="0" i="0" kern="1200">
                <a:solidFill>
                  <a:schemeClr val="tx1"/>
                </a:solidFill>
                <a:effectLst/>
                <a:latin typeface="+mj-lt"/>
                <a:ea typeface="+mj-ea"/>
                <a:cs typeface="+mj-cs"/>
              </a:rPr>
            </a:br>
            <a:endParaRPr lang="en-US" sz="3000" kern="1200">
              <a:solidFill>
                <a:schemeClr val="tx1"/>
              </a:solidFill>
              <a:latin typeface="+mj-lt"/>
              <a:ea typeface="+mj-ea"/>
              <a:cs typeface="+mj-cs"/>
            </a:endParaRPr>
          </a:p>
        </p:txBody>
      </p:sp>
      <p:sp>
        <p:nvSpPr>
          <p:cNvPr id="38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A0DA8E8-06D0-4321-C4C5-368E09BFB57E}"/>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b="0" i="0">
                <a:effectLst/>
              </a:rPr>
              <a:t>Though easier said than done, an organization must identify their business priorities.</a:t>
            </a:r>
          </a:p>
          <a:p>
            <a:pPr indent="-228600">
              <a:lnSpc>
                <a:spcPct val="90000"/>
              </a:lnSpc>
              <a:spcAft>
                <a:spcPts val="600"/>
              </a:spcAft>
              <a:buFont typeface="Arial" panose="020B0604020202020204" pitchFamily="34" charset="0"/>
              <a:buChar char="•"/>
            </a:pPr>
            <a:r>
              <a:rPr lang="en-US" sz="2200" b="0" i="0">
                <a:effectLst/>
              </a:rPr>
              <a:t>Successful companies take a deliberate and systematic approach when assessing the current capabilities of their organization. In its basic form, this process is a competency model based on the organization's strategic direction.</a:t>
            </a:r>
          </a:p>
        </p:txBody>
      </p:sp>
      <p:pic>
        <p:nvPicPr>
          <p:cNvPr id="3" name="Picture 2">
            <a:extLst>
              <a:ext uri="{FF2B5EF4-FFF2-40B4-BE49-F238E27FC236}">
                <a16:creationId xmlns:a16="http://schemas.microsoft.com/office/drawing/2014/main" id="{46314F0E-5439-4AB6-4845-722E4E8FAFE9}"/>
              </a:ext>
            </a:extLst>
          </p:cNvPr>
          <p:cNvPicPr>
            <a:picLocks noChangeAspect="1"/>
          </p:cNvPicPr>
          <p:nvPr/>
        </p:nvPicPr>
        <p:blipFill>
          <a:blip r:embed="rId2"/>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1556986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 name="Rectangle 40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08BA2-D0CD-6D58-9D28-57B66314EDA7}"/>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b="0" i="0" kern="1200">
                <a:solidFill>
                  <a:schemeClr val="tx1"/>
                </a:solidFill>
                <a:effectLst/>
                <a:latin typeface="+mj-lt"/>
                <a:ea typeface="+mj-ea"/>
                <a:cs typeface="+mj-cs"/>
              </a:rPr>
              <a:t>4. Design of learning journeys</a:t>
            </a:r>
            <a:br>
              <a:rPr lang="en-US" sz="5400" b="0" i="0" kern="1200">
                <a:solidFill>
                  <a:schemeClr val="tx1"/>
                </a:solidFill>
                <a:effectLst/>
                <a:latin typeface="+mj-lt"/>
                <a:ea typeface="+mj-ea"/>
                <a:cs typeface="+mj-cs"/>
              </a:rPr>
            </a:br>
            <a:endParaRPr lang="en-US" sz="5400" kern="1200">
              <a:solidFill>
                <a:schemeClr val="tx1"/>
              </a:solidFill>
              <a:latin typeface="+mj-lt"/>
              <a:ea typeface="+mj-ea"/>
              <a:cs typeface="+mj-cs"/>
            </a:endParaRPr>
          </a:p>
        </p:txBody>
      </p:sp>
      <p:sp>
        <p:nvSpPr>
          <p:cNvPr id="4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2D95F1F-E84A-1E57-9EB4-231DC3DD96CA}"/>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b="0" i="0">
                <a:effectLst/>
              </a:rPr>
              <a:t>Traditional learning programs (such as in a classroom for a short period of time) are being replaced with Learning Journeys: continuous learning that takes place over a period of time and includes L&amp;D interventions such as pre-and post-classroom learning, digital learning, fieldwork, social learning, workshops, and on-the-job mentoring.</a:t>
            </a:r>
          </a:p>
          <a:p>
            <a:pPr indent="-228600">
              <a:lnSpc>
                <a:spcPct val="90000"/>
              </a:lnSpc>
              <a:spcAft>
                <a:spcPts val="600"/>
              </a:spcAft>
              <a:buFont typeface="Arial" panose="020B0604020202020204" pitchFamily="34" charset="0"/>
              <a:buChar char="•"/>
            </a:pPr>
            <a:r>
              <a:rPr lang="en-US" sz="2200" b="0" i="0">
                <a:effectLst/>
              </a:rPr>
              <a:t>The main goal of a learning journey is to help develop necessary new capabilities and competencies effectively.</a:t>
            </a:r>
          </a:p>
        </p:txBody>
      </p:sp>
    </p:spTree>
    <p:extLst>
      <p:ext uri="{BB962C8B-B14F-4D97-AF65-F5344CB8AC3E}">
        <p14:creationId xmlns:p14="http://schemas.microsoft.com/office/powerpoint/2010/main" val="3220201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9AF564-C6BD-CD52-DD97-6D21A30DFDA0}"/>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b="0" i="0" kern="1200">
                <a:solidFill>
                  <a:schemeClr val="tx1"/>
                </a:solidFill>
                <a:effectLst/>
                <a:latin typeface="+mj-lt"/>
                <a:ea typeface="+mj-ea"/>
                <a:cs typeface="+mj-cs"/>
              </a:rPr>
              <a:t>5. Execution and scale-up</a:t>
            </a:r>
            <a:br>
              <a:rPr lang="en-US" sz="5400" b="0" i="0" kern="1200">
                <a:solidFill>
                  <a:schemeClr val="tx1"/>
                </a:solidFill>
                <a:effectLst/>
                <a:latin typeface="+mj-lt"/>
                <a:ea typeface="+mj-ea"/>
                <a:cs typeface="+mj-cs"/>
              </a:rPr>
            </a:br>
            <a:endParaRPr lang="en-US" sz="5400" kern="1200">
              <a:solidFill>
                <a:schemeClr val="tx1"/>
              </a:solidFill>
              <a:latin typeface="+mj-lt"/>
              <a:ea typeface="+mj-ea"/>
              <a:cs typeface="+mj-cs"/>
            </a:endParaRPr>
          </a:p>
        </p:txBody>
      </p:sp>
      <p:sp>
        <p:nvSpPr>
          <p:cNvPr id="3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79DA5AB-BE4A-D536-2E23-6196761DEDB0}"/>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b="0" i="0">
                <a:effectLst/>
              </a:rPr>
              <a:t>When it comes to L&amp;D strategies, execution is everything. Especially if you want to stay on time, on budget, and sustain support stakeholders.</a:t>
            </a:r>
          </a:p>
          <a:p>
            <a:pPr indent="-228600">
              <a:lnSpc>
                <a:spcPct val="90000"/>
              </a:lnSpc>
              <a:spcAft>
                <a:spcPts val="600"/>
              </a:spcAft>
              <a:buFont typeface="Arial" panose="020B0604020202020204" pitchFamily="34" charset="0"/>
              <a:buChar char="•"/>
            </a:pPr>
            <a:r>
              <a:rPr lang="en-US" sz="2200" b="0" i="0">
                <a:effectLst/>
              </a:rPr>
              <a:t>In order to ensure you have support and funding from leadership, maintain an ongoing discussion with stakeholders and start small. </a:t>
            </a:r>
          </a:p>
          <a:p>
            <a:pPr indent="-228600">
              <a:lnSpc>
                <a:spcPct val="90000"/>
              </a:lnSpc>
              <a:spcAft>
                <a:spcPts val="600"/>
              </a:spcAft>
              <a:buFont typeface="Arial" panose="020B0604020202020204" pitchFamily="34" charset="0"/>
              <a:buChar char="•"/>
            </a:pPr>
            <a:r>
              <a:rPr lang="en-US" sz="2200" b="0" i="0">
                <a:effectLst/>
              </a:rPr>
              <a:t>How can you start small? Target a limited audience in the form of a small pilot before targeting the whole organization.</a:t>
            </a:r>
          </a:p>
          <a:p>
            <a:pPr indent="-228600">
              <a:lnSpc>
                <a:spcPct val="90000"/>
              </a:lnSpc>
              <a:spcAft>
                <a:spcPts val="600"/>
              </a:spcAft>
              <a:buFont typeface="Arial" panose="020B0604020202020204" pitchFamily="34" charset="0"/>
              <a:buChar char="•"/>
            </a:pPr>
            <a:r>
              <a:rPr lang="en-US" sz="2200" b="0" i="0">
                <a:effectLst/>
              </a:rPr>
              <a:t>Successful execution of a small pilot can lead to a huge impact once the initiative is rolled out across the entire organization. The program’s cost-per-person declines as the L&amp;D strategies benefit from economies of scale.</a:t>
            </a:r>
          </a:p>
        </p:txBody>
      </p:sp>
    </p:spTree>
    <p:extLst>
      <p:ext uri="{BB962C8B-B14F-4D97-AF65-F5344CB8AC3E}">
        <p14:creationId xmlns:p14="http://schemas.microsoft.com/office/powerpoint/2010/main" val="38256179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986769-1B46-2BAC-8392-347F922B2C64}"/>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4600" b="0" i="0" kern="1200">
                <a:solidFill>
                  <a:schemeClr val="tx1"/>
                </a:solidFill>
                <a:effectLst/>
                <a:latin typeface="+mj-lt"/>
                <a:ea typeface="+mj-ea"/>
                <a:cs typeface="+mj-cs"/>
              </a:rPr>
              <a:t>6. Measurement of impact on business performance</a:t>
            </a:r>
            <a:br>
              <a:rPr lang="en-US" sz="4600" b="0" i="0" kern="1200">
                <a:solidFill>
                  <a:schemeClr val="tx1"/>
                </a:solidFill>
                <a:effectLst/>
                <a:latin typeface="+mj-lt"/>
                <a:ea typeface="+mj-ea"/>
                <a:cs typeface="+mj-cs"/>
              </a:rPr>
            </a:br>
            <a:endParaRPr lang="en-US" sz="4600" kern="1200">
              <a:solidFill>
                <a:schemeClr val="tx1"/>
              </a:solidFill>
              <a:latin typeface="+mj-lt"/>
              <a:ea typeface="+mj-ea"/>
              <a:cs typeface="+mj-cs"/>
            </a:endParaRPr>
          </a:p>
        </p:txBody>
      </p:sp>
      <p:sp>
        <p:nvSpPr>
          <p:cNvPr id="6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9D690B7-755F-BE90-E569-19F19BC0DD39}"/>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0" i="0">
                <a:effectLst/>
              </a:rPr>
              <a:t>The execution of an L&amp;D strategy should be measured using Key Performance Indicators (KPIs).</a:t>
            </a:r>
          </a:p>
          <a:p>
            <a:pPr indent="-228600">
              <a:lnSpc>
                <a:spcPct val="90000"/>
              </a:lnSpc>
              <a:spcAft>
                <a:spcPts val="600"/>
              </a:spcAft>
              <a:buFont typeface="Arial" panose="020B0604020202020204" pitchFamily="34" charset="0"/>
              <a:buChar char="•"/>
            </a:pPr>
            <a:r>
              <a:rPr lang="en-US" sz="1700" b="0" i="0">
                <a:effectLst/>
              </a:rPr>
              <a:t>An organization can track several KPIs depending on priorities, needs, and what indicators are necessary to make data-driven decisions.</a:t>
            </a:r>
          </a:p>
          <a:p>
            <a:pPr indent="-228600">
              <a:lnSpc>
                <a:spcPct val="90000"/>
              </a:lnSpc>
              <a:spcAft>
                <a:spcPts val="600"/>
              </a:spcAft>
              <a:buFont typeface="Arial" panose="020B0604020202020204" pitchFamily="34" charset="0"/>
              <a:buChar char="•"/>
            </a:pPr>
            <a:r>
              <a:rPr lang="en-US" sz="1700" b="0" i="0">
                <a:effectLst/>
              </a:rPr>
              <a:t>In general, it’s a good idea to include indicators that check for three categories:</a:t>
            </a:r>
          </a:p>
          <a:p>
            <a:pPr indent="-228600">
              <a:lnSpc>
                <a:spcPct val="90000"/>
              </a:lnSpc>
              <a:spcAft>
                <a:spcPts val="600"/>
              </a:spcAft>
              <a:buFont typeface="Arial" panose="020B0604020202020204" pitchFamily="34" charset="0"/>
              <a:buChar char="•"/>
            </a:pPr>
            <a:r>
              <a:rPr lang="en-US" sz="1700" b="0" i="0">
                <a:effectLst/>
              </a:rPr>
              <a:t>Business Excellence (how closely aligned all L&amp;D initiatives and investments are with business priorities),</a:t>
            </a:r>
          </a:p>
          <a:p>
            <a:pPr indent="-228600">
              <a:lnSpc>
                <a:spcPct val="90000"/>
              </a:lnSpc>
              <a:spcAft>
                <a:spcPts val="600"/>
              </a:spcAft>
              <a:buFont typeface="Arial" panose="020B0604020202020204" pitchFamily="34" charset="0"/>
              <a:buChar char="•"/>
            </a:pPr>
            <a:r>
              <a:rPr lang="en-US" sz="1700" b="0" i="0">
                <a:effectLst/>
              </a:rPr>
              <a:t>Learning Excellence (whether learning interventions change people’s behavior and performance), and</a:t>
            </a:r>
          </a:p>
          <a:p>
            <a:pPr indent="-228600">
              <a:lnSpc>
                <a:spcPct val="90000"/>
              </a:lnSpc>
              <a:spcAft>
                <a:spcPts val="600"/>
              </a:spcAft>
              <a:buFont typeface="Arial" panose="020B0604020202020204" pitchFamily="34" charset="0"/>
              <a:buChar char="•"/>
            </a:pPr>
            <a:r>
              <a:rPr lang="en-US" sz="1700" b="0" i="0">
                <a:effectLst/>
              </a:rPr>
              <a:t>Operational Excellence (how well investments and resources in the corporate academy are used).</a:t>
            </a:r>
          </a:p>
          <a:p>
            <a:pPr indent="-228600">
              <a:lnSpc>
                <a:spcPct val="90000"/>
              </a:lnSpc>
              <a:spcAft>
                <a:spcPts val="600"/>
              </a:spcAft>
              <a:buFont typeface="Arial" panose="020B0604020202020204" pitchFamily="34" charset="0"/>
              <a:buChar char="•"/>
            </a:pPr>
            <a:r>
              <a:rPr lang="en-US" sz="1700" b="0" i="0">
                <a:effectLst/>
              </a:rPr>
              <a:t>The most high-performing organizations focus on outcome-based metrics, such as:</a:t>
            </a:r>
          </a:p>
          <a:p>
            <a:pPr indent="-228600">
              <a:lnSpc>
                <a:spcPct val="90000"/>
              </a:lnSpc>
              <a:spcAft>
                <a:spcPts val="600"/>
              </a:spcAft>
              <a:buFont typeface="Arial" panose="020B0604020202020204" pitchFamily="34" charset="0"/>
              <a:buChar char="•"/>
            </a:pPr>
            <a:r>
              <a:rPr lang="en-US" sz="1700" b="0" i="0">
                <a:effectLst/>
              </a:rPr>
              <a:t>Individual performance</a:t>
            </a:r>
          </a:p>
          <a:p>
            <a:pPr indent="-228600">
              <a:lnSpc>
                <a:spcPct val="90000"/>
              </a:lnSpc>
              <a:spcAft>
                <a:spcPts val="600"/>
              </a:spcAft>
              <a:buFont typeface="Arial" panose="020B0604020202020204" pitchFamily="34" charset="0"/>
              <a:buChar char="•"/>
            </a:pPr>
            <a:r>
              <a:rPr lang="en-US" sz="1700" b="0" i="0">
                <a:effectLst/>
              </a:rPr>
              <a:t>Employee engagement</a:t>
            </a:r>
          </a:p>
          <a:p>
            <a:pPr indent="-228600">
              <a:lnSpc>
                <a:spcPct val="90000"/>
              </a:lnSpc>
              <a:spcAft>
                <a:spcPts val="600"/>
              </a:spcAft>
              <a:buFont typeface="Arial" panose="020B0604020202020204" pitchFamily="34" charset="0"/>
              <a:buChar char="•"/>
            </a:pPr>
            <a:r>
              <a:rPr lang="en-US" sz="1700" b="0" i="0">
                <a:effectLst/>
              </a:rPr>
              <a:t>Team effectiveness</a:t>
            </a:r>
          </a:p>
          <a:p>
            <a:pPr indent="-228600">
              <a:lnSpc>
                <a:spcPct val="90000"/>
              </a:lnSpc>
              <a:spcAft>
                <a:spcPts val="600"/>
              </a:spcAft>
              <a:buFont typeface="Arial" panose="020B0604020202020204" pitchFamily="34" charset="0"/>
              <a:buChar char="•"/>
            </a:pPr>
            <a:r>
              <a:rPr lang="en-US" sz="1700" b="0" i="0">
                <a:effectLst/>
              </a:rPr>
              <a:t>Business process-improvement</a:t>
            </a:r>
          </a:p>
        </p:txBody>
      </p:sp>
    </p:spTree>
    <p:extLst>
      <p:ext uri="{BB962C8B-B14F-4D97-AF65-F5344CB8AC3E}">
        <p14:creationId xmlns:p14="http://schemas.microsoft.com/office/powerpoint/2010/main" val="35887194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060E0-14ED-5C40-C999-909BF20B9620}"/>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000" b="0" i="0" kern="1200">
                <a:solidFill>
                  <a:schemeClr val="tx1"/>
                </a:solidFill>
                <a:effectLst/>
                <a:latin typeface="+mj-lt"/>
                <a:ea typeface="+mj-ea"/>
                <a:cs typeface="+mj-cs"/>
              </a:rPr>
              <a:t>7. Integration of L&amp;D interventions into HR processes</a:t>
            </a:r>
            <a:br>
              <a:rPr lang="en-US" sz="5000" b="0" i="0" kern="1200">
                <a:solidFill>
                  <a:schemeClr val="tx1"/>
                </a:solidFill>
                <a:effectLst/>
                <a:latin typeface="+mj-lt"/>
                <a:ea typeface="+mj-ea"/>
                <a:cs typeface="+mj-cs"/>
              </a:rPr>
            </a:br>
            <a:endParaRPr lang="en-US" sz="5000" kern="1200">
              <a:solidFill>
                <a:schemeClr val="tx1"/>
              </a:solidFill>
              <a:latin typeface="+mj-lt"/>
              <a:ea typeface="+mj-ea"/>
              <a:cs typeface="+mj-cs"/>
            </a:endParaRPr>
          </a:p>
        </p:txBody>
      </p:sp>
      <p:sp>
        <p:nvSpPr>
          <p:cNvPr id="3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DC0C91C-B15A-4524-5C15-E8E9FA8EB7F2}"/>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b="0" i="0">
                <a:effectLst/>
              </a:rPr>
              <a:t>Many L&amp;D strategies aren’t connected to annual performance reviews.</a:t>
            </a:r>
          </a:p>
          <a:p>
            <a:pPr indent="-228600">
              <a:lnSpc>
                <a:spcPct val="90000"/>
              </a:lnSpc>
              <a:spcAft>
                <a:spcPts val="600"/>
              </a:spcAft>
              <a:buFont typeface="Arial" panose="020B0604020202020204" pitchFamily="34" charset="0"/>
              <a:buChar char="•"/>
            </a:pPr>
            <a:r>
              <a:rPr lang="en-US" sz="2200" b="0" i="0">
                <a:effectLst/>
              </a:rPr>
              <a:t>L&amp;D leaders must understand the major processes of HR management and collaborate with HR leaders. The best L&amp;D strategies combine development feedback from their performance reviews for their capability-building ideas.</a:t>
            </a:r>
          </a:p>
          <a:p>
            <a:pPr indent="-228600">
              <a:lnSpc>
                <a:spcPct val="90000"/>
              </a:lnSpc>
              <a:spcAft>
                <a:spcPts val="600"/>
              </a:spcAft>
              <a:buFont typeface="Arial" panose="020B0604020202020204" pitchFamily="34" charset="0"/>
              <a:buChar char="•"/>
            </a:pPr>
            <a:r>
              <a:rPr lang="en-US" sz="2200" b="0" i="0">
                <a:effectLst/>
              </a:rPr>
              <a:t>It’s also a growing trend that companies are replacing their annual performance reviews with more frequent feedback.</a:t>
            </a:r>
          </a:p>
        </p:txBody>
      </p:sp>
    </p:spTree>
    <p:extLst>
      <p:ext uri="{BB962C8B-B14F-4D97-AF65-F5344CB8AC3E}">
        <p14:creationId xmlns:p14="http://schemas.microsoft.com/office/powerpoint/2010/main" val="10998845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0CBD3-0CC5-DE08-F6A8-BD037B355216}"/>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b="0" i="0" kern="1200">
                <a:solidFill>
                  <a:schemeClr val="tx1"/>
                </a:solidFill>
                <a:effectLst/>
                <a:latin typeface="+mj-lt"/>
                <a:ea typeface="+mj-ea"/>
                <a:cs typeface="+mj-cs"/>
              </a:rPr>
              <a:t>8. Enabling the 70:20:10 learning framework</a:t>
            </a:r>
            <a:br>
              <a:rPr lang="en-US" sz="5400" b="0" i="0" kern="1200">
                <a:solidFill>
                  <a:schemeClr val="tx1"/>
                </a:solidFill>
                <a:effectLst/>
                <a:latin typeface="+mj-lt"/>
                <a:ea typeface="+mj-ea"/>
                <a:cs typeface="+mj-cs"/>
              </a:rPr>
            </a:br>
            <a:endParaRPr lang="en-US" sz="5400" kern="1200">
              <a:solidFill>
                <a:schemeClr val="tx1"/>
              </a:solidFill>
              <a:latin typeface="+mj-lt"/>
              <a:ea typeface="+mj-ea"/>
              <a:cs typeface="+mj-cs"/>
            </a:endParaRPr>
          </a:p>
        </p:txBody>
      </p:sp>
      <p:sp>
        <p:nvSpPr>
          <p:cNvPr id="3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F572FAF-4F73-C520-54E3-C05C5925E2AC}"/>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b="0" i="0">
                <a:effectLst/>
              </a:rPr>
              <a:t>The 70:20:10 learning framework: 70 percent of learning takes place on the job, 20 percent is through interaction and collaboration, and the final 10 percent is through formal learning interventions, such as a classroom or digital training.</a:t>
            </a:r>
          </a:p>
          <a:p>
            <a:pPr indent="-228600">
              <a:lnSpc>
                <a:spcPct val="90000"/>
              </a:lnSpc>
              <a:spcAft>
                <a:spcPts val="600"/>
              </a:spcAft>
              <a:buFont typeface="Arial" panose="020B0604020202020204" pitchFamily="34" charset="0"/>
              <a:buChar char="•"/>
            </a:pPr>
            <a:r>
              <a:rPr lang="en-US" sz="2200" b="0" i="0">
                <a:effectLst/>
              </a:rPr>
              <a:t>These percentages are just general guidelines and vary depending on industry and organizational needs.</a:t>
            </a:r>
          </a:p>
        </p:txBody>
      </p:sp>
    </p:spTree>
    <p:extLst>
      <p:ext uri="{BB962C8B-B14F-4D97-AF65-F5344CB8AC3E}">
        <p14:creationId xmlns:p14="http://schemas.microsoft.com/office/powerpoint/2010/main" val="21369831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8FBBFD-D6BC-4664-3AA9-8D0ACA5B0046}"/>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b="0" i="0" kern="1200">
                <a:solidFill>
                  <a:schemeClr val="tx1"/>
                </a:solidFill>
                <a:effectLst/>
                <a:latin typeface="+mj-lt"/>
                <a:ea typeface="+mj-ea"/>
                <a:cs typeface="+mj-cs"/>
              </a:rPr>
              <a:t>9. Systems and learning technology applications</a:t>
            </a:r>
            <a:br>
              <a:rPr lang="en-US" sz="5400" b="0" i="0" kern="1200">
                <a:solidFill>
                  <a:schemeClr val="tx1"/>
                </a:solidFill>
                <a:effectLst/>
                <a:latin typeface="+mj-lt"/>
                <a:ea typeface="+mj-ea"/>
                <a:cs typeface="+mj-cs"/>
              </a:rPr>
            </a:br>
            <a:endParaRPr lang="en-US" sz="5400" kern="1200">
              <a:solidFill>
                <a:schemeClr val="tx1"/>
              </a:solidFill>
              <a:latin typeface="+mj-lt"/>
              <a:ea typeface="+mj-ea"/>
              <a:cs typeface="+mj-cs"/>
            </a:endParaRPr>
          </a:p>
        </p:txBody>
      </p:sp>
      <p:sp>
        <p:nvSpPr>
          <p:cNvPr id="3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E3463B2-1911-02C0-82B7-EAA940F81248}"/>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b="0" i="0">
                <a:effectLst/>
              </a:rPr>
              <a:t>Learning technology has almost moved entirely to cloud-based platforms. Doing so provides virtually unlimited options to try different systems and access the most state-of-the-art tools, all without requiring lengthy and expensive onboarding and implementation of physical systems.</a:t>
            </a:r>
            <a:endParaRPr lang="en-US" sz="2200"/>
          </a:p>
        </p:txBody>
      </p:sp>
    </p:spTree>
    <p:extLst>
      <p:ext uri="{BB962C8B-B14F-4D97-AF65-F5344CB8AC3E}">
        <p14:creationId xmlns:p14="http://schemas.microsoft.com/office/powerpoint/2010/main" val="29853362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37D3D-15AE-848D-B0A5-80F85FA7391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100" kern="1200">
                <a:solidFill>
                  <a:schemeClr val="tx1"/>
                </a:solidFill>
                <a:latin typeface="+mj-lt"/>
                <a:ea typeface="+mj-ea"/>
                <a:cs typeface="+mj-cs"/>
              </a:rPr>
              <a:t>Methods and Techniques used in L&amp;D</a:t>
            </a:r>
          </a:p>
        </p:txBody>
      </p:sp>
      <p:sp>
        <p:nvSpPr>
          <p:cNvPr id="3" name="Text Placeholder 2">
            <a:extLst>
              <a:ext uri="{FF2B5EF4-FFF2-40B4-BE49-F238E27FC236}">
                <a16:creationId xmlns:a16="http://schemas.microsoft.com/office/drawing/2014/main" id="{DC6E7451-C568-168E-CC76-AB54721429F9}"/>
              </a:ext>
            </a:extLst>
          </p:cNvPr>
          <p:cNvSpPr>
            <a:spLocks noGrp="1"/>
          </p:cNvSpPr>
          <p:nvPr>
            <p:ph type="body" idx="1"/>
          </p:nvPr>
        </p:nvSpPr>
        <p:spPr>
          <a:xfrm>
            <a:off x="638882" y="4631161"/>
            <a:ext cx="3571810" cy="1559327"/>
          </a:xfrm>
        </p:spPr>
        <p:txBody>
          <a:bodyPr vert="horz" lIns="91440" tIns="45720" rIns="91440" bIns="45720" rtlCol="0">
            <a:normAutofit/>
          </a:bodyPr>
          <a:lstStyle/>
          <a:p>
            <a:r>
              <a:rPr lang="en-US" kern="1200">
                <a:solidFill>
                  <a:schemeClr val="tx1"/>
                </a:solidFill>
                <a:latin typeface="+mn-lt"/>
                <a:ea typeface="+mn-ea"/>
                <a:cs typeface="+mn-cs"/>
              </a:rPr>
              <a:t>Select Appropriate Delivery Methods</a:t>
            </a:r>
          </a:p>
        </p:txBody>
      </p:sp>
      <p:sp>
        <p:nvSpPr>
          <p:cNvPr id="2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412D454-98D2-4995-7604-EF845D4A5963}"/>
              </a:ext>
            </a:extLst>
          </p:cNvPr>
          <p:cNvPicPr>
            <a:picLocks noChangeAspect="1"/>
          </p:cNvPicPr>
          <p:nvPr/>
        </p:nvPicPr>
        <p:blipFill rotWithShape="1">
          <a:blip r:embed="rId3"/>
          <a:srcRect l="13818" b="9091"/>
          <a:stretch/>
        </p:blipFill>
        <p:spPr>
          <a:xfrm>
            <a:off x="4753733" y="640080"/>
            <a:ext cx="7015741" cy="5550408"/>
          </a:xfrm>
          <a:prstGeom prst="rect">
            <a:avLst/>
          </a:prstGeom>
        </p:spPr>
      </p:pic>
    </p:spTree>
    <p:extLst>
      <p:ext uri="{BB962C8B-B14F-4D97-AF65-F5344CB8AC3E}">
        <p14:creationId xmlns:p14="http://schemas.microsoft.com/office/powerpoint/2010/main" val="42772138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838200" y="1195697"/>
            <a:ext cx="3200400" cy="4238118"/>
          </a:xfrm>
        </p:spPr>
        <p:txBody>
          <a:bodyPr vert="horz" lIns="91440" tIns="45720" rIns="91440" bIns="45720" rtlCol="0" anchor="ctr">
            <a:normAutofit/>
          </a:bodyPr>
          <a:lstStyle/>
          <a:p>
            <a:r>
              <a:rPr lang="en-US" kern="1200">
                <a:solidFill>
                  <a:schemeClr val="bg1"/>
                </a:solidFill>
                <a:latin typeface="+mj-lt"/>
                <a:ea typeface="+mj-ea"/>
                <a:cs typeface="+mj-cs"/>
              </a:rPr>
              <a:t>Learning Design Stages</a:t>
            </a:r>
          </a:p>
        </p:txBody>
      </p:sp>
      <p:grpSp>
        <p:nvGrpSpPr>
          <p:cNvPr id="26"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7" name="Freeform: Shape 26">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5" name="Freeform: Shape 34">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5484139" y="1669991"/>
            <a:ext cx="6301601" cy="3459316"/>
          </a:xfrm>
        </p:spPr>
      </p:pic>
      <p:sp>
        <p:nvSpPr>
          <p:cNvPr id="6" name="TextBox 5"/>
          <p:cNvSpPr txBox="1"/>
          <p:nvPr/>
        </p:nvSpPr>
        <p:spPr>
          <a:xfrm>
            <a:off x="10715656" y="3198051"/>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6</a:t>
            </a:r>
            <a:endParaRPr lang="en-GB" sz="4400"/>
          </a:p>
        </p:txBody>
      </p:sp>
      <p:sp>
        <p:nvSpPr>
          <p:cNvPr id="7" name="TextBox 6"/>
          <p:cNvSpPr txBox="1"/>
          <p:nvPr/>
        </p:nvSpPr>
        <p:spPr>
          <a:xfrm>
            <a:off x="7202756" y="3197410"/>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2</a:t>
            </a:r>
            <a:endParaRPr lang="en-GB" sz="4400"/>
          </a:p>
        </p:txBody>
      </p:sp>
      <p:sp>
        <p:nvSpPr>
          <p:cNvPr id="8" name="TextBox 7"/>
          <p:cNvSpPr txBox="1"/>
          <p:nvPr/>
        </p:nvSpPr>
        <p:spPr>
          <a:xfrm>
            <a:off x="8080981" y="3198051"/>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3</a:t>
            </a:r>
            <a:endParaRPr lang="en-GB" sz="4400"/>
          </a:p>
        </p:txBody>
      </p:sp>
      <p:sp>
        <p:nvSpPr>
          <p:cNvPr id="9" name="TextBox 8"/>
          <p:cNvSpPr txBox="1"/>
          <p:nvPr/>
        </p:nvSpPr>
        <p:spPr>
          <a:xfrm>
            <a:off x="8959206" y="3198051"/>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4</a:t>
            </a:r>
            <a:endParaRPr lang="en-GB" sz="4400"/>
          </a:p>
        </p:txBody>
      </p:sp>
      <p:sp>
        <p:nvSpPr>
          <p:cNvPr id="10" name="TextBox 9"/>
          <p:cNvSpPr txBox="1"/>
          <p:nvPr/>
        </p:nvSpPr>
        <p:spPr>
          <a:xfrm>
            <a:off x="9837431" y="3198051"/>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5</a:t>
            </a:r>
            <a:endParaRPr lang="en-GB" sz="4400"/>
          </a:p>
        </p:txBody>
      </p:sp>
      <p:sp>
        <p:nvSpPr>
          <p:cNvPr id="11" name="TextBox 10"/>
          <p:cNvSpPr txBox="1"/>
          <p:nvPr/>
        </p:nvSpPr>
        <p:spPr>
          <a:xfrm>
            <a:off x="6315073" y="3198051"/>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1</a:t>
            </a:r>
            <a:endParaRPr lang="en-GB" sz="4400"/>
          </a:p>
        </p:txBody>
      </p:sp>
      <p:sp>
        <p:nvSpPr>
          <p:cNvPr id="12" name="TextBox 11"/>
          <p:cNvSpPr txBox="1"/>
          <p:nvPr/>
        </p:nvSpPr>
        <p:spPr>
          <a:xfrm>
            <a:off x="5831374" y="1987384"/>
            <a:ext cx="1259239" cy="264047"/>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Identify Needs</a:t>
            </a:r>
            <a:endParaRPr lang="en-GB"/>
          </a:p>
        </p:txBody>
      </p:sp>
      <p:sp>
        <p:nvSpPr>
          <p:cNvPr id="13" name="TextBox 12"/>
          <p:cNvSpPr txBox="1"/>
          <p:nvPr/>
        </p:nvSpPr>
        <p:spPr>
          <a:xfrm>
            <a:off x="6928480" y="4590888"/>
            <a:ext cx="948482" cy="264047"/>
          </a:xfrm>
          <a:prstGeom prst="rect">
            <a:avLst/>
          </a:prstGeom>
          <a:noFill/>
        </p:spPr>
        <p:txBody>
          <a:bodyPr wrap="square" rtlCol="0">
            <a:spAutoFit/>
          </a:bodyPr>
          <a:lstStyle/>
          <a:p>
            <a:pPr defTabSz="566928">
              <a:spcAft>
                <a:spcPts val="600"/>
              </a:spcAft>
            </a:pPr>
            <a:r>
              <a:rPr lang="en-GB" sz="1116" kern="1200">
                <a:solidFill>
                  <a:schemeClr val="tx1"/>
                </a:solidFill>
                <a:latin typeface="+mn-lt"/>
                <a:ea typeface="+mn-ea"/>
                <a:cs typeface="+mn-cs"/>
              </a:rPr>
              <a:t>Learning Aim</a:t>
            </a:r>
            <a:endParaRPr lang="en-GB"/>
          </a:p>
        </p:txBody>
      </p:sp>
      <p:sp>
        <p:nvSpPr>
          <p:cNvPr id="14" name="TextBox 13"/>
          <p:cNvSpPr txBox="1"/>
          <p:nvPr/>
        </p:nvSpPr>
        <p:spPr>
          <a:xfrm>
            <a:off x="7572286" y="1987384"/>
            <a:ext cx="1386920" cy="264047"/>
          </a:xfrm>
          <a:prstGeom prst="rect">
            <a:avLst/>
          </a:prstGeom>
          <a:noFill/>
        </p:spPr>
        <p:txBody>
          <a:bodyPr wrap="square" rtlCol="0">
            <a:spAutoFit/>
          </a:bodyPr>
          <a:lstStyle/>
          <a:p>
            <a:pPr defTabSz="566928">
              <a:spcAft>
                <a:spcPts val="600"/>
              </a:spcAft>
            </a:pPr>
            <a:r>
              <a:rPr lang="en-GB" sz="1116" kern="1200">
                <a:solidFill>
                  <a:schemeClr val="tx1"/>
                </a:solidFill>
                <a:latin typeface="+mn-lt"/>
                <a:ea typeface="+mn-ea"/>
                <a:cs typeface="+mn-cs"/>
              </a:rPr>
              <a:t>Learning Objectives</a:t>
            </a:r>
            <a:endParaRPr lang="en-GB"/>
          </a:p>
        </p:txBody>
      </p:sp>
      <p:sp>
        <p:nvSpPr>
          <p:cNvPr id="15" name="TextBox 14"/>
          <p:cNvSpPr txBox="1"/>
          <p:nvPr/>
        </p:nvSpPr>
        <p:spPr>
          <a:xfrm>
            <a:off x="8634940" y="4590888"/>
            <a:ext cx="948482" cy="607474"/>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How will the learning occur?</a:t>
            </a:r>
            <a:endParaRPr lang="en-GB"/>
          </a:p>
        </p:txBody>
      </p:sp>
      <p:sp>
        <p:nvSpPr>
          <p:cNvPr id="16" name="TextBox 15"/>
          <p:cNvSpPr txBox="1"/>
          <p:nvPr/>
        </p:nvSpPr>
        <p:spPr>
          <a:xfrm>
            <a:off x="9328736" y="1979206"/>
            <a:ext cx="1386920" cy="264047"/>
          </a:xfrm>
          <a:prstGeom prst="rect">
            <a:avLst/>
          </a:prstGeom>
          <a:noFill/>
        </p:spPr>
        <p:txBody>
          <a:bodyPr wrap="square" rtlCol="0">
            <a:spAutoFit/>
          </a:bodyPr>
          <a:lstStyle/>
          <a:p>
            <a:pPr defTabSz="566928">
              <a:spcAft>
                <a:spcPts val="600"/>
              </a:spcAft>
            </a:pPr>
            <a:r>
              <a:rPr lang="en-GB" sz="1116" kern="1200">
                <a:solidFill>
                  <a:schemeClr val="tx1"/>
                </a:solidFill>
                <a:latin typeface="+mn-lt"/>
                <a:ea typeface="+mn-ea"/>
                <a:cs typeface="+mn-cs"/>
              </a:rPr>
              <a:t>Selecting Methods</a:t>
            </a:r>
            <a:endParaRPr lang="en-GB"/>
          </a:p>
        </p:txBody>
      </p:sp>
      <p:sp>
        <p:nvSpPr>
          <p:cNvPr id="17" name="TextBox 16"/>
          <p:cNvSpPr txBox="1"/>
          <p:nvPr/>
        </p:nvSpPr>
        <p:spPr>
          <a:xfrm>
            <a:off x="10412198" y="4533587"/>
            <a:ext cx="948482" cy="435760"/>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Making a plan</a:t>
            </a:r>
            <a:endParaRPr lang="en-GB"/>
          </a:p>
        </p:txBody>
      </p:sp>
    </p:spTree>
    <p:extLst>
      <p:ext uri="{BB962C8B-B14F-4D97-AF65-F5344CB8AC3E}">
        <p14:creationId xmlns:p14="http://schemas.microsoft.com/office/powerpoint/2010/main" val="42492887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838200" y="1195697"/>
            <a:ext cx="3200400" cy="4238118"/>
          </a:xfrm>
        </p:spPr>
        <p:txBody>
          <a:bodyPr vert="horz" lIns="91440" tIns="45720" rIns="91440" bIns="45720" rtlCol="0" anchor="ctr">
            <a:normAutofit/>
          </a:bodyPr>
          <a:lstStyle/>
          <a:p>
            <a:r>
              <a:rPr lang="en-US" kern="1200">
                <a:solidFill>
                  <a:schemeClr val="bg1"/>
                </a:solidFill>
                <a:latin typeface="+mj-lt"/>
                <a:ea typeface="+mj-ea"/>
                <a:cs typeface="+mj-cs"/>
              </a:rPr>
              <a:t>Learning Design Stages</a:t>
            </a:r>
          </a:p>
        </p:txBody>
      </p:sp>
      <p:grpSp>
        <p:nvGrpSpPr>
          <p:cNvPr id="26"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7" name="Freeform: Shape 26">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5" name="Freeform: Shape 34">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5484139" y="1671614"/>
            <a:ext cx="6301601" cy="3459316"/>
          </a:xfrm>
        </p:spPr>
      </p:pic>
      <p:sp>
        <p:nvSpPr>
          <p:cNvPr id="6" name="TextBox 5"/>
          <p:cNvSpPr txBox="1"/>
          <p:nvPr/>
        </p:nvSpPr>
        <p:spPr>
          <a:xfrm>
            <a:off x="10715656" y="3199674"/>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6</a:t>
            </a:r>
            <a:endParaRPr lang="en-GB" sz="4400"/>
          </a:p>
        </p:txBody>
      </p:sp>
      <p:sp>
        <p:nvSpPr>
          <p:cNvPr id="7" name="TextBox 6"/>
          <p:cNvSpPr txBox="1"/>
          <p:nvPr/>
        </p:nvSpPr>
        <p:spPr>
          <a:xfrm>
            <a:off x="7202756" y="3199034"/>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2</a:t>
            </a:r>
            <a:endParaRPr lang="en-GB" sz="4400"/>
          </a:p>
        </p:txBody>
      </p:sp>
      <p:sp>
        <p:nvSpPr>
          <p:cNvPr id="8" name="TextBox 7"/>
          <p:cNvSpPr txBox="1"/>
          <p:nvPr/>
        </p:nvSpPr>
        <p:spPr>
          <a:xfrm>
            <a:off x="8080981" y="3199674"/>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3</a:t>
            </a:r>
            <a:endParaRPr lang="en-GB" sz="4400"/>
          </a:p>
        </p:txBody>
      </p:sp>
      <p:sp>
        <p:nvSpPr>
          <p:cNvPr id="9" name="TextBox 8"/>
          <p:cNvSpPr txBox="1"/>
          <p:nvPr/>
        </p:nvSpPr>
        <p:spPr>
          <a:xfrm>
            <a:off x="8959206" y="3199674"/>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4</a:t>
            </a:r>
            <a:endParaRPr lang="en-GB" sz="4400"/>
          </a:p>
        </p:txBody>
      </p:sp>
      <p:sp>
        <p:nvSpPr>
          <p:cNvPr id="10" name="TextBox 9"/>
          <p:cNvSpPr txBox="1"/>
          <p:nvPr/>
        </p:nvSpPr>
        <p:spPr>
          <a:xfrm>
            <a:off x="9837431" y="3199674"/>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5</a:t>
            </a:r>
            <a:endParaRPr lang="en-GB" sz="4400"/>
          </a:p>
        </p:txBody>
      </p:sp>
      <p:sp>
        <p:nvSpPr>
          <p:cNvPr id="11" name="TextBox 10"/>
          <p:cNvSpPr txBox="1"/>
          <p:nvPr/>
        </p:nvSpPr>
        <p:spPr>
          <a:xfrm>
            <a:off x="6315073" y="3199674"/>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1</a:t>
            </a:r>
            <a:endParaRPr lang="en-GB" sz="4400"/>
          </a:p>
        </p:txBody>
      </p:sp>
      <p:sp>
        <p:nvSpPr>
          <p:cNvPr id="12" name="TextBox 11"/>
          <p:cNvSpPr txBox="1"/>
          <p:nvPr/>
        </p:nvSpPr>
        <p:spPr>
          <a:xfrm>
            <a:off x="5775302" y="1987942"/>
            <a:ext cx="1259239" cy="264047"/>
          </a:xfrm>
          <a:prstGeom prst="rect">
            <a:avLst/>
          </a:prstGeom>
          <a:noFill/>
        </p:spPr>
        <p:txBody>
          <a:bodyPr wrap="square" rtlCol="0">
            <a:spAutoFit/>
          </a:bodyPr>
          <a:lstStyle/>
          <a:p>
            <a:pPr algn="ctr" defTabSz="566928">
              <a:spcAft>
                <a:spcPts val="600"/>
              </a:spcAft>
            </a:pPr>
            <a:r>
              <a:rPr lang="en-GB" sz="1116" b="1" kern="1200">
                <a:solidFill>
                  <a:schemeClr val="tx1"/>
                </a:solidFill>
                <a:latin typeface="+mn-lt"/>
                <a:ea typeface="+mn-ea"/>
                <a:cs typeface="+mn-cs"/>
              </a:rPr>
              <a:t>Identify Needs</a:t>
            </a:r>
            <a:endParaRPr lang="en-GB" b="1"/>
          </a:p>
        </p:txBody>
      </p:sp>
      <p:sp>
        <p:nvSpPr>
          <p:cNvPr id="13" name="TextBox 12"/>
          <p:cNvSpPr txBox="1"/>
          <p:nvPr/>
        </p:nvSpPr>
        <p:spPr>
          <a:xfrm>
            <a:off x="6874707" y="4575202"/>
            <a:ext cx="948482" cy="264047"/>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Learning Aim</a:t>
            </a:r>
            <a:endParaRPr lang="en-GB"/>
          </a:p>
        </p:txBody>
      </p:sp>
      <p:sp>
        <p:nvSpPr>
          <p:cNvPr id="14" name="TextBox 13"/>
          <p:cNvSpPr txBox="1"/>
          <p:nvPr/>
        </p:nvSpPr>
        <p:spPr>
          <a:xfrm>
            <a:off x="7402721" y="1883685"/>
            <a:ext cx="1386920" cy="264047"/>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Learning Objectives</a:t>
            </a:r>
            <a:endParaRPr lang="en-GB"/>
          </a:p>
        </p:txBody>
      </p:sp>
      <p:sp>
        <p:nvSpPr>
          <p:cNvPr id="15" name="TextBox 14"/>
          <p:cNvSpPr txBox="1"/>
          <p:nvPr/>
        </p:nvSpPr>
        <p:spPr>
          <a:xfrm>
            <a:off x="8580220" y="4589264"/>
            <a:ext cx="948482" cy="607474"/>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How will the learning occur?</a:t>
            </a:r>
            <a:endParaRPr lang="en-GB"/>
          </a:p>
        </p:txBody>
      </p:sp>
      <p:sp>
        <p:nvSpPr>
          <p:cNvPr id="16" name="TextBox 15"/>
          <p:cNvSpPr txBox="1"/>
          <p:nvPr/>
        </p:nvSpPr>
        <p:spPr>
          <a:xfrm>
            <a:off x="9143971" y="1894898"/>
            <a:ext cx="1386920" cy="264047"/>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Selecting Methods</a:t>
            </a:r>
            <a:endParaRPr lang="en-GB"/>
          </a:p>
        </p:txBody>
      </p:sp>
      <p:sp>
        <p:nvSpPr>
          <p:cNvPr id="17" name="TextBox 16"/>
          <p:cNvSpPr txBox="1"/>
          <p:nvPr/>
        </p:nvSpPr>
        <p:spPr>
          <a:xfrm>
            <a:off x="10336669" y="4592511"/>
            <a:ext cx="948482" cy="435760"/>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Making a plan</a:t>
            </a:r>
            <a:endParaRPr lang="en-GB"/>
          </a:p>
        </p:txBody>
      </p:sp>
      <p:sp>
        <p:nvSpPr>
          <p:cNvPr id="2" name="Oval 1"/>
          <p:cNvSpPr/>
          <p:nvPr/>
        </p:nvSpPr>
        <p:spPr>
          <a:xfrm>
            <a:off x="5719231" y="1745926"/>
            <a:ext cx="1371383" cy="733926"/>
          </a:xfrm>
          <a:prstGeom prst="ellipse">
            <a:avLst/>
          </a:prstGeom>
          <a:no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74260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p:cNvSpPr>
            <a:spLocks noGrp="1"/>
          </p:cNvSpPr>
          <p:nvPr>
            <p:ph type="title"/>
          </p:nvPr>
        </p:nvSpPr>
        <p:spPr>
          <a:xfrm>
            <a:off x="521208" y="448056"/>
            <a:ext cx="11309348" cy="640080"/>
          </a:xfrm>
        </p:spPr>
        <p:txBody>
          <a:bodyPr>
            <a:normAutofit fontScale="90000"/>
          </a:bodyPr>
          <a:lstStyle/>
          <a:p>
            <a:r>
              <a:rPr lang="en-US" dirty="0"/>
              <a:t>1. Identify Needs</a:t>
            </a:r>
          </a:p>
        </p:txBody>
      </p:sp>
      <p:grpSp>
        <p:nvGrpSpPr>
          <p:cNvPr id="28" name="Group 27" descr="Step number 1"/>
          <p:cNvGrpSpPr/>
          <p:nvPr/>
        </p:nvGrpSpPr>
        <p:grpSpPr bwMode="gray">
          <a:xfrm>
            <a:off x="1626903" y="1321732"/>
            <a:ext cx="380382" cy="296049"/>
            <a:chOff x="6741828" y="1435344"/>
            <a:chExt cx="380382" cy="296049"/>
          </a:xfrm>
        </p:grpSpPr>
        <p:sp>
          <p:nvSpPr>
            <p:cNvPr id="31" name="Rectangle 30" descr="Step number 1"/>
            <p:cNvSpPr/>
            <p:nvPr/>
          </p:nvSpPr>
          <p:spPr bwMode="gray">
            <a:xfrm>
              <a:off x="6793669" y="1452347"/>
              <a:ext cx="279292" cy="279046"/>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descr="Small square with numeral 1 inside "/>
            <p:cNvSpPr txBox="1"/>
            <p:nvPr/>
          </p:nvSpPr>
          <p:spPr bwMode="gray">
            <a:xfrm>
              <a:off x="6741828" y="1435344"/>
              <a:ext cx="380382" cy="276999"/>
            </a:xfrm>
            <a:prstGeom prst="rect">
              <a:avLst/>
            </a:prstGeom>
            <a:noFill/>
          </p:spPr>
          <p:txBody>
            <a:bodyPr wrap="square" rtlCol="0">
              <a:spAutoFit/>
            </a:bodyPr>
            <a:lstStyle/>
            <a:p>
              <a:pPr algn="ctr"/>
              <a:r>
                <a:rPr lang="en-US" sz="1200" b="1" dirty="0">
                  <a:solidFill>
                    <a:schemeClr val="bg1"/>
                  </a:solidFill>
                  <a:latin typeface="Segoe UI Semibold" panose="020B0702040204020203" pitchFamily="34" charset="0"/>
                  <a:cs typeface="Segoe UI Semibold" panose="020B0702040204020203" pitchFamily="34" charset="0"/>
                </a:rPr>
                <a:t>1</a:t>
              </a:r>
              <a:endParaRPr lang="en-US" sz="1100" b="1" dirty="0">
                <a:solidFill>
                  <a:schemeClr val="bg1"/>
                </a:solidFill>
                <a:latin typeface="Segoe UI Semibold" panose="020B0702040204020203" pitchFamily="34" charset="0"/>
                <a:cs typeface="Segoe UI Semibold" panose="020B0702040204020203" pitchFamily="34" charset="0"/>
              </a:endParaRPr>
            </a:p>
          </p:txBody>
        </p:sp>
      </p:grpSp>
      <p:sp>
        <p:nvSpPr>
          <p:cNvPr id="33" name="Text Placeholder 7"/>
          <p:cNvSpPr txBox="1">
            <a:spLocks/>
          </p:cNvSpPr>
          <p:nvPr/>
        </p:nvSpPr>
        <p:spPr>
          <a:xfrm>
            <a:off x="1955238" y="1495261"/>
            <a:ext cx="4425696" cy="5113769"/>
          </a:xfrm>
          <a:prstGeom prst="rect">
            <a:avLst/>
          </a:prstGeom>
        </p:spPr>
        <p:txBody>
          <a:bodyPr vert="horz" lIns="91440" tIns="45720" rIns="91440" bIns="45720" rtlCol="0" anchor="t" anchorCtr="0">
            <a:normAutofit/>
          </a:bodyPr>
          <a:lstStyle>
            <a:defPPr>
              <a:defRPr lang="en-US"/>
            </a:defPPr>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8000"/>
              </a:lnSpc>
            </a:pPr>
            <a:r>
              <a:rPr lang="en-GB" sz="1800" dirty="0">
                <a:solidFill>
                  <a:schemeClr val="tx1">
                    <a:lumMod val="75000"/>
                    <a:lumOff val="25000"/>
                  </a:schemeClr>
                </a:solidFill>
              </a:rPr>
              <a:t>Identifying learning and development (L&amp;D) needs is based on an assessing levels of skills, attitudes and knowledge, and on any current or anticipated gaps (CIPD, 2020).</a:t>
            </a:r>
          </a:p>
          <a:p>
            <a:pPr>
              <a:lnSpc>
                <a:spcPct val="108000"/>
              </a:lnSpc>
            </a:pPr>
            <a:endParaRPr lang="en-US" sz="1800" dirty="0">
              <a:solidFill>
                <a:schemeClr val="tx1">
                  <a:lumMod val="75000"/>
                  <a:lumOff val="25000"/>
                </a:schemeClr>
              </a:solidFill>
            </a:endParaRPr>
          </a:p>
          <a:p>
            <a:pPr>
              <a:lnSpc>
                <a:spcPct val="108000"/>
              </a:lnSpc>
            </a:pPr>
            <a:r>
              <a:rPr lang="en-US" sz="1800" dirty="0">
                <a:solidFill>
                  <a:schemeClr val="tx1">
                    <a:lumMod val="75000"/>
                    <a:lumOff val="25000"/>
                  </a:schemeClr>
                </a:solidFill>
              </a:rPr>
              <a:t>A detail knowledge of Learning Needs Analysis is not required for this assessment. </a:t>
            </a:r>
          </a:p>
          <a:p>
            <a:pPr>
              <a:lnSpc>
                <a:spcPct val="108000"/>
              </a:lnSpc>
            </a:pPr>
            <a:endParaRPr lang="en-US" sz="1800" dirty="0">
              <a:solidFill>
                <a:schemeClr val="tx1">
                  <a:lumMod val="75000"/>
                  <a:lumOff val="25000"/>
                </a:schemeClr>
              </a:solidFill>
            </a:endParaRPr>
          </a:p>
          <a:p>
            <a:pPr>
              <a:lnSpc>
                <a:spcPct val="108000"/>
              </a:lnSpc>
            </a:pPr>
            <a:r>
              <a:rPr lang="en-US" sz="1800" dirty="0">
                <a:solidFill>
                  <a:schemeClr val="tx1">
                    <a:lumMod val="75000"/>
                    <a:lumOff val="25000"/>
                  </a:schemeClr>
                </a:solidFill>
              </a:rPr>
              <a:t>In your assignment 1 you will have discussed some leadership skills which are critical for effective leadership in the 21</a:t>
            </a:r>
            <a:r>
              <a:rPr lang="en-US" sz="1800" baseline="30000" dirty="0">
                <a:solidFill>
                  <a:schemeClr val="tx1">
                    <a:lumMod val="75000"/>
                    <a:lumOff val="25000"/>
                  </a:schemeClr>
                </a:solidFill>
              </a:rPr>
              <a:t>st</a:t>
            </a:r>
            <a:r>
              <a:rPr lang="en-US" sz="1800" dirty="0">
                <a:solidFill>
                  <a:schemeClr val="tx1">
                    <a:lumMod val="75000"/>
                    <a:lumOff val="25000"/>
                  </a:schemeClr>
                </a:solidFill>
              </a:rPr>
              <a:t> Century. </a:t>
            </a:r>
            <a:endParaRPr lang="en-US" sz="1800" dirty="0">
              <a:solidFill>
                <a:schemeClr val="tx1">
                  <a:lumMod val="75000"/>
                  <a:lumOff val="25000"/>
                </a:schemeClr>
              </a:solidFill>
              <a:cs typeface="Calibri"/>
            </a:endParaRPr>
          </a:p>
        </p:txBody>
      </p:sp>
      <p:grpSp>
        <p:nvGrpSpPr>
          <p:cNvPr id="35" name="Group 34" descr="Step number 2"/>
          <p:cNvGrpSpPr/>
          <p:nvPr/>
        </p:nvGrpSpPr>
        <p:grpSpPr bwMode="gray">
          <a:xfrm>
            <a:off x="6602057" y="1338735"/>
            <a:ext cx="380382" cy="296049"/>
            <a:chOff x="6741828" y="1435344"/>
            <a:chExt cx="380382" cy="296049"/>
          </a:xfrm>
        </p:grpSpPr>
        <p:sp>
          <p:nvSpPr>
            <p:cNvPr id="36" name="Rectangle 35" descr="Step number 2"/>
            <p:cNvSpPr/>
            <p:nvPr/>
          </p:nvSpPr>
          <p:spPr bwMode="gray">
            <a:xfrm>
              <a:off x="6793669" y="1452347"/>
              <a:ext cx="279292" cy="279046"/>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descr="Small square with numeral 2 inside "/>
            <p:cNvSpPr txBox="1"/>
            <p:nvPr/>
          </p:nvSpPr>
          <p:spPr bwMode="gray">
            <a:xfrm>
              <a:off x="6741828" y="1435344"/>
              <a:ext cx="380382" cy="276999"/>
            </a:xfrm>
            <a:prstGeom prst="rect">
              <a:avLst/>
            </a:prstGeom>
            <a:noFill/>
          </p:spPr>
          <p:txBody>
            <a:bodyPr wrap="square" rtlCol="0">
              <a:spAutoFit/>
            </a:bodyPr>
            <a:lstStyle/>
            <a:p>
              <a:pPr algn="ctr"/>
              <a:r>
                <a:rPr lang="en-US" sz="1200" b="1" dirty="0">
                  <a:solidFill>
                    <a:schemeClr val="bg1"/>
                  </a:solidFill>
                  <a:latin typeface="Segoe UI Semibold" panose="020B0702040204020203" pitchFamily="34" charset="0"/>
                  <a:cs typeface="Segoe UI Semibold" panose="020B0702040204020203" pitchFamily="34" charset="0"/>
                </a:rPr>
                <a:t>2</a:t>
              </a:r>
              <a:endParaRPr lang="en-US" sz="1100" b="1" dirty="0">
                <a:solidFill>
                  <a:schemeClr val="bg1"/>
                </a:solidFill>
                <a:latin typeface="Segoe UI Semibold" panose="020B0702040204020203" pitchFamily="34" charset="0"/>
                <a:cs typeface="Segoe UI Semibold" panose="020B0702040204020203" pitchFamily="34" charset="0"/>
              </a:endParaRPr>
            </a:p>
          </p:txBody>
        </p:sp>
      </p:grpSp>
      <p:sp>
        <p:nvSpPr>
          <p:cNvPr id="42" name="Text Placeholder 7"/>
          <p:cNvSpPr txBox="1">
            <a:spLocks/>
          </p:cNvSpPr>
          <p:nvPr/>
        </p:nvSpPr>
        <p:spPr>
          <a:xfrm>
            <a:off x="7034280" y="1321732"/>
            <a:ext cx="4796276" cy="5427411"/>
          </a:xfrm>
          <a:prstGeom prst="rect">
            <a:avLst/>
          </a:prstGeom>
        </p:spPr>
        <p:txBody>
          <a:bodyPr vert="horz" lIns="91440" tIns="45720" rIns="91440" bIns="45720" rtlCol="0" anchor="t" anchorCtr="0">
            <a:normAutofit/>
          </a:bodyPr>
          <a:lstStyle>
            <a:defPPr>
              <a:defRPr lang="en-US"/>
            </a:defPPr>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8000"/>
              </a:lnSpc>
            </a:pPr>
            <a:endParaRPr lang="en-GB" sz="1600" dirty="0">
              <a:solidFill>
                <a:schemeClr val="tx1">
                  <a:lumMod val="75000"/>
                  <a:lumOff val="25000"/>
                </a:schemeClr>
              </a:solidFill>
            </a:endParaRPr>
          </a:p>
          <a:p>
            <a:pPr>
              <a:lnSpc>
                <a:spcPct val="108000"/>
              </a:lnSpc>
            </a:pPr>
            <a:endParaRPr lang="en-US" sz="1600" dirty="0">
              <a:solidFill>
                <a:schemeClr val="tx1">
                  <a:lumMod val="75000"/>
                  <a:lumOff val="25000"/>
                </a:schemeClr>
              </a:solidFill>
            </a:endParaRPr>
          </a:p>
        </p:txBody>
      </p:sp>
      <p:sp>
        <p:nvSpPr>
          <p:cNvPr id="43" name="Text Placeholder 7"/>
          <p:cNvSpPr txBox="1">
            <a:spLocks/>
          </p:cNvSpPr>
          <p:nvPr/>
        </p:nvSpPr>
        <p:spPr>
          <a:xfrm>
            <a:off x="7034280" y="1338735"/>
            <a:ext cx="4425696" cy="5113769"/>
          </a:xfrm>
          <a:prstGeom prst="rect">
            <a:avLst/>
          </a:prstGeom>
        </p:spPr>
        <p:txBody>
          <a:bodyPr vert="horz" lIns="91440" tIns="45720" rIns="91440" bIns="45720" rtlCol="0" anchor="t" anchorCtr="0">
            <a:normAutofit/>
          </a:bodyPr>
          <a:lstStyle>
            <a:defPPr>
              <a:defRPr lang="en-US"/>
            </a:defPPr>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8000"/>
              </a:lnSpc>
            </a:pPr>
            <a:r>
              <a:rPr lang="en-GB" sz="2000" dirty="0">
                <a:solidFill>
                  <a:schemeClr val="tx1">
                    <a:lumMod val="75000"/>
                    <a:lumOff val="25000"/>
                  </a:schemeClr>
                </a:solidFill>
              </a:rPr>
              <a:t>The topics you can select from include:</a:t>
            </a:r>
          </a:p>
          <a:p>
            <a:pPr>
              <a:lnSpc>
                <a:spcPct val="108000"/>
              </a:lnSpc>
            </a:pPr>
            <a:endParaRPr lang="en-GB" sz="2000" dirty="0">
              <a:solidFill>
                <a:schemeClr val="tx1">
                  <a:lumMod val="75000"/>
                  <a:lumOff val="25000"/>
                </a:schemeClr>
              </a:solidFill>
            </a:endParaRPr>
          </a:p>
          <a:p>
            <a:pPr marL="285750" indent="-285750">
              <a:lnSpc>
                <a:spcPct val="108000"/>
              </a:lnSpc>
              <a:buFont typeface="Wingdings" panose="05000000000000000000" pitchFamily="2" charset="2"/>
              <a:buChar char="§"/>
            </a:pPr>
            <a:r>
              <a:rPr lang="en-GB" sz="2000" dirty="0">
                <a:solidFill>
                  <a:schemeClr val="tx1">
                    <a:lumMod val="75000"/>
                    <a:lumOff val="25000"/>
                  </a:schemeClr>
                </a:solidFill>
              </a:rPr>
              <a:t>Negotiating and influencing</a:t>
            </a:r>
          </a:p>
          <a:p>
            <a:pPr marL="285750" indent="-285750">
              <a:lnSpc>
                <a:spcPct val="108000"/>
              </a:lnSpc>
              <a:buFont typeface="Wingdings" panose="05000000000000000000" pitchFamily="2" charset="2"/>
              <a:buChar char="§"/>
            </a:pPr>
            <a:r>
              <a:rPr lang="en-GB" sz="2000" dirty="0">
                <a:solidFill>
                  <a:schemeClr val="tx1">
                    <a:lumMod val="75000"/>
                    <a:lumOff val="25000"/>
                  </a:schemeClr>
                </a:solidFill>
              </a:rPr>
              <a:t>Communication and Networking</a:t>
            </a:r>
          </a:p>
          <a:p>
            <a:pPr marL="285750" indent="-285750">
              <a:lnSpc>
                <a:spcPct val="108000"/>
              </a:lnSpc>
              <a:buFont typeface="Wingdings" panose="05000000000000000000" pitchFamily="2" charset="2"/>
              <a:buChar char="§"/>
            </a:pPr>
            <a:r>
              <a:rPr lang="en-GB" sz="2000" dirty="0">
                <a:solidFill>
                  <a:schemeClr val="tx1">
                    <a:lumMod val="75000"/>
                    <a:lumOff val="25000"/>
                  </a:schemeClr>
                </a:solidFill>
              </a:rPr>
              <a:t>Creativity/Innovation</a:t>
            </a:r>
          </a:p>
          <a:p>
            <a:pPr marL="285750" indent="-285750">
              <a:lnSpc>
                <a:spcPct val="108000"/>
              </a:lnSpc>
              <a:buFont typeface="Wingdings" panose="05000000000000000000" pitchFamily="2" charset="2"/>
              <a:buChar char="§"/>
            </a:pPr>
            <a:r>
              <a:rPr lang="en-GB" sz="2000" dirty="0">
                <a:solidFill>
                  <a:schemeClr val="tx1">
                    <a:lumMod val="75000"/>
                    <a:lumOff val="25000"/>
                  </a:schemeClr>
                </a:solidFill>
              </a:rPr>
              <a:t>Conflict resolution</a:t>
            </a:r>
          </a:p>
          <a:p>
            <a:pPr marL="285750" indent="-285750">
              <a:lnSpc>
                <a:spcPct val="108000"/>
              </a:lnSpc>
              <a:buFont typeface="Wingdings" panose="05000000000000000000" pitchFamily="2" charset="2"/>
              <a:buChar char="§"/>
            </a:pPr>
            <a:r>
              <a:rPr lang="en-GB" sz="2000" dirty="0">
                <a:solidFill>
                  <a:schemeClr val="tx1">
                    <a:lumMod val="75000"/>
                    <a:lumOff val="25000"/>
                  </a:schemeClr>
                </a:solidFill>
              </a:rPr>
              <a:t>Complex problem solving</a:t>
            </a:r>
          </a:p>
          <a:p>
            <a:pPr marL="285750" indent="-285750">
              <a:lnSpc>
                <a:spcPct val="108000"/>
              </a:lnSpc>
              <a:buFont typeface="Wingdings" panose="05000000000000000000" pitchFamily="2" charset="2"/>
              <a:buChar char="§"/>
            </a:pPr>
            <a:r>
              <a:rPr lang="en-GB" sz="2000" dirty="0">
                <a:solidFill>
                  <a:schemeClr val="tx1">
                    <a:lumMod val="75000"/>
                    <a:lumOff val="25000"/>
                  </a:schemeClr>
                </a:solidFill>
              </a:rPr>
              <a:t>Critical thinking</a:t>
            </a:r>
          </a:p>
          <a:p>
            <a:pPr marL="285750" indent="-285750">
              <a:lnSpc>
                <a:spcPct val="108000"/>
              </a:lnSpc>
              <a:buFont typeface="Wingdings" panose="05000000000000000000" pitchFamily="2" charset="2"/>
              <a:buChar char="§"/>
            </a:pPr>
            <a:r>
              <a:rPr lang="en-GB" sz="2000" dirty="0">
                <a:solidFill>
                  <a:schemeClr val="tx1">
                    <a:lumMod val="75000"/>
                    <a:lumOff val="25000"/>
                  </a:schemeClr>
                </a:solidFill>
              </a:rPr>
              <a:t>Decision-making</a:t>
            </a:r>
          </a:p>
          <a:p>
            <a:pPr marL="285750" indent="-285750">
              <a:lnSpc>
                <a:spcPct val="108000"/>
              </a:lnSpc>
              <a:buFont typeface="Wingdings" panose="05000000000000000000" pitchFamily="2" charset="2"/>
              <a:buChar char="§"/>
            </a:pPr>
            <a:endParaRPr lang="en-GB" sz="1600" dirty="0">
              <a:solidFill>
                <a:schemeClr val="tx1">
                  <a:lumMod val="75000"/>
                  <a:lumOff val="25000"/>
                </a:schemeClr>
              </a:solidFill>
            </a:endParaRPr>
          </a:p>
          <a:p>
            <a:pPr>
              <a:lnSpc>
                <a:spcPct val="108000"/>
              </a:lnSpc>
            </a:pPr>
            <a:endParaRPr lang="en-GB" sz="1600" dirty="0">
              <a:solidFill>
                <a:schemeClr val="tx1">
                  <a:lumMod val="75000"/>
                  <a:lumOff val="25000"/>
                </a:schemeClr>
              </a:solidFill>
              <a:cs typeface="Calibri"/>
            </a:endParaRPr>
          </a:p>
          <a:p>
            <a:pPr>
              <a:lnSpc>
                <a:spcPct val="108000"/>
              </a:lnSpc>
            </a:pPr>
            <a:endParaRPr lang="en-US" sz="1600" dirty="0">
              <a:solidFill>
                <a:schemeClr val="tx1">
                  <a:lumMod val="75000"/>
                  <a:lumOff val="25000"/>
                </a:schemeClr>
              </a:solidFill>
            </a:endParaRPr>
          </a:p>
        </p:txBody>
      </p:sp>
      <p:sp>
        <p:nvSpPr>
          <p:cNvPr id="11" name="TextBox 10"/>
          <p:cNvSpPr txBox="1"/>
          <p:nvPr/>
        </p:nvSpPr>
        <p:spPr>
          <a:xfrm>
            <a:off x="2211976" y="5878287"/>
            <a:ext cx="9618579" cy="738664"/>
          </a:xfrm>
          <a:prstGeom prst="rect">
            <a:avLst/>
          </a:prstGeom>
          <a:noFill/>
        </p:spPr>
        <p:txBody>
          <a:bodyPr wrap="square" rtlCol="0">
            <a:spAutoFit/>
          </a:bodyPr>
          <a:lstStyle/>
          <a:p>
            <a:r>
              <a:rPr lang="en-GB" sz="1400" dirty="0"/>
              <a:t>Reference: CIPD (2020) </a:t>
            </a:r>
            <a:r>
              <a:rPr lang="en-GB" sz="1400" i="1" dirty="0"/>
              <a:t>Factsheet: Identifying learning and development needs</a:t>
            </a:r>
            <a:r>
              <a:rPr lang="en-GB" sz="1400" dirty="0"/>
              <a:t>. Available at: </a:t>
            </a:r>
            <a:r>
              <a:rPr lang="en-GB" sz="1400" dirty="0">
                <a:hlinkClick r:id="rId3"/>
              </a:rPr>
              <a:t>https://www.cipd.co.uk/knowledge/fundamentals/people/development/learning-needs-factsheet#6624</a:t>
            </a:r>
            <a:r>
              <a:rPr lang="en-GB" sz="1400" dirty="0"/>
              <a:t> (Accessed 18 March 2020) </a:t>
            </a:r>
          </a:p>
        </p:txBody>
      </p:sp>
      <p:pic>
        <p:nvPicPr>
          <p:cNvPr id="44" name="Picture 43"/>
          <p:cNvPicPr>
            <a:picLocks noChangeAspect="1"/>
          </p:cNvPicPr>
          <p:nvPr/>
        </p:nvPicPr>
        <p:blipFill>
          <a:blip r:embed="rId4" cstate="print">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22252" y="5528582"/>
            <a:ext cx="2208308" cy="1158199"/>
          </a:xfrm>
          <a:prstGeom prst="rect">
            <a:avLst/>
          </a:prstGeom>
        </p:spPr>
      </p:pic>
    </p:spTree>
    <p:extLst>
      <p:ext uri="{BB962C8B-B14F-4D97-AF65-F5344CB8AC3E}">
        <p14:creationId xmlns:p14="http://schemas.microsoft.com/office/powerpoint/2010/main" val="35717404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7" name="Freeform: Shape 26">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Graphic 212">
            <a:extLst>
              <a:ext uri="{FF2B5EF4-FFF2-40B4-BE49-F238E27FC236}">
                <a16:creationId xmlns:a16="http://schemas.microsoft.com/office/drawing/2014/main" id="{76A8F9C6-ED35-4E0A-AC66-5241CA206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6189" y="412979"/>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Graphic 212">
            <a:extLst>
              <a:ext uri="{FF2B5EF4-FFF2-40B4-BE49-F238E27FC236}">
                <a16:creationId xmlns:a16="http://schemas.microsoft.com/office/drawing/2014/main" id="{4F71A736-42D6-4F11-8A7B-633C40624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6189" y="412979"/>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 name="Title 2"/>
          <p:cNvSpPr>
            <a:spLocks noGrp="1"/>
          </p:cNvSpPr>
          <p:nvPr>
            <p:ph type="title"/>
          </p:nvPr>
        </p:nvSpPr>
        <p:spPr>
          <a:xfrm>
            <a:off x="838200" y="1195697"/>
            <a:ext cx="3200400" cy="4019251"/>
          </a:xfrm>
        </p:spPr>
        <p:txBody>
          <a:bodyPr vert="horz" lIns="91440" tIns="45720" rIns="91440" bIns="45720" rtlCol="0" anchor="ctr">
            <a:normAutofit/>
          </a:bodyPr>
          <a:lstStyle/>
          <a:p>
            <a:r>
              <a:rPr lang="en-US" kern="1200">
                <a:solidFill>
                  <a:schemeClr val="bg1"/>
                </a:solidFill>
                <a:latin typeface="+mj-lt"/>
                <a:ea typeface="+mj-ea"/>
                <a:cs typeface="+mj-cs"/>
              </a:rPr>
              <a:t>Learning Design Stages</a:t>
            </a:r>
          </a:p>
        </p:txBody>
      </p:sp>
      <p:grpSp>
        <p:nvGrpSpPr>
          <p:cNvPr id="33" name="Group 32">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1903" y="5364542"/>
            <a:ext cx="1562428" cy="1493465"/>
            <a:chOff x="3121343" y="4864099"/>
            <a:chExt cx="2085971" cy="1993901"/>
          </a:xfrm>
          <a:solidFill>
            <a:schemeClr val="bg1"/>
          </a:solidFill>
        </p:grpSpPr>
        <p:sp>
          <p:nvSpPr>
            <p:cNvPr id="34" name="Freeform: Shape 33">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5" name="Freeform: Shape 34">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 name="Freeform: Shape 35">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 name="Freeform: Shape 36">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 name="Freeform: Shape 37">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9" name="Freeform: Shape 38">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0" name="Freeform: Shape 39">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1" name="Freeform: Shape 40">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Freeform: Shape 41">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3" name="Freeform: Shape 42">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4" name="Freeform: Shape 43">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5" name="Freeform: Shape 44">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6" name="Freeform: Shape 45">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48" name="Rectangle 47">
            <a:extLst>
              <a:ext uri="{FF2B5EF4-FFF2-40B4-BE49-F238E27FC236}">
                <a16:creationId xmlns:a16="http://schemas.microsoft.com/office/drawing/2014/main" id="{82571B16-D62A-4B37-A469-E72C79D69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8223" y="444870"/>
            <a:ext cx="6924769" cy="566580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9E0A0BC-3EE4-4453-9522-08FF2DE30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8246" y="436482"/>
            <a:ext cx="6934746" cy="5665805"/>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9FBE36BD-9903-4FB5-BBE7-1023D7F7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7522" y="305936"/>
            <a:ext cx="6943810" cy="568529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5169647" y="1422435"/>
            <a:ext cx="6184153" cy="3394842"/>
          </a:xfrm>
        </p:spPr>
      </p:pic>
      <p:sp>
        <p:nvSpPr>
          <p:cNvPr id="6" name="TextBox 5"/>
          <p:cNvSpPr txBox="1"/>
          <p:nvPr/>
        </p:nvSpPr>
        <p:spPr>
          <a:xfrm>
            <a:off x="10303660" y="2922015"/>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6</a:t>
            </a:r>
            <a:endParaRPr lang="en-GB" sz="4400"/>
          </a:p>
        </p:txBody>
      </p:sp>
      <p:sp>
        <p:nvSpPr>
          <p:cNvPr id="7" name="TextBox 6"/>
          <p:cNvSpPr txBox="1"/>
          <p:nvPr/>
        </p:nvSpPr>
        <p:spPr>
          <a:xfrm>
            <a:off x="6856233" y="2921387"/>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2</a:t>
            </a:r>
            <a:endParaRPr lang="en-GB" sz="4400"/>
          </a:p>
        </p:txBody>
      </p:sp>
      <p:sp>
        <p:nvSpPr>
          <p:cNvPr id="8" name="TextBox 7"/>
          <p:cNvSpPr txBox="1"/>
          <p:nvPr/>
        </p:nvSpPr>
        <p:spPr>
          <a:xfrm>
            <a:off x="7718090" y="2922015"/>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3</a:t>
            </a:r>
            <a:endParaRPr lang="en-GB" sz="4400"/>
          </a:p>
        </p:txBody>
      </p:sp>
      <p:sp>
        <p:nvSpPr>
          <p:cNvPr id="9" name="TextBox 8"/>
          <p:cNvSpPr txBox="1"/>
          <p:nvPr/>
        </p:nvSpPr>
        <p:spPr>
          <a:xfrm>
            <a:off x="8579947" y="2922015"/>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4</a:t>
            </a:r>
            <a:endParaRPr lang="en-GB" sz="4400"/>
          </a:p>
        </p:txBody>
      </p:sp>
      <p:sp>
        <p:nvSpPr>
          <p:cNvPr id="10" name="TextBox 9"/>
          <p:cNvSpPr txBox="1"/>
          <p:nvPr/>
        </p:nvSpPr>
        <p:spPr>
          <a:xfrm>
            <a:off x="9441803" y="2922015"/>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5</a:t>
            </a:r>
            <a:endParaRPr lang="en-GB" sz="4400"/>
          </a:p>
        </p:txBody>
      </p:sp>
      <p:sp>
        <p:nvSpPr>
          <p:cNvPr id="11" name="TextBox 10"/>
          <p:cNvSpPr txBox="1"/>
          <p:nvPr/>
        </p:nvSpPr>
        <p:spPr>
          <a:xfrm>
            <a:off x="5985094" y="2922015"/>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1</a:t>
            </a:r>
            <a:endParaRPr lang="en-GB" sz="4400"/>
          </a:p>
        </p:txBody>
      </p:sp>
      <p:sp>
        <p:nvSpPr>
          <p:cNvPr id="12" name="TextBox 11"/>
          <p:cNvSpPr txBox="1"/>
          <p:nvPr/>
        </p:nvSpPr>
        <p:spPr>
          <a:xfrm>
            <a:off x="5510410" y="1733912"/>
            <a:ext cx="1235770" cy="258532"/>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Identify Needs</a:t>
            </a:r>
            <a:endParaRPr lang="en-GB"/>
          </a:p>
        </p:txBody>
      </p:sp>
      <p:sp>
        <p:nvSpPr>
          <p:cNvPr id="13" name="TextBox 12"/>
          <p:cNvSpPr txBox="1"/>
          <p:nvPr/>
        </p:nvSpPr>
        <p:spPr>
          <a:xfrm>
            <a:off x="6587069" y="4288892"/>
            <a:ext cx="930804" cy="258532"/>
          </a:xfrm>
          <a:prstGeom prst="rect">
            <a:avLst/>
          </a:prstGeom>
          <a:noFill/>
        </p:spPr>
        <p:txBody>
          <a:bodyPr wrap="square" rtlCol="0">
            <a:spAutoFit/>
          </a:bodyPr>
          <a:lstStyle/>
          <a:p>
            <a:pPr algn="ctr" defTabSz="548640">
              <a:spcAft>
                <a:spcPts val="600"/>
              </a:spcAft>
            </a:pPr>
            <a:r>
              <a:rPr lang="en-GB" sz="1080" b="1" kern="1200">
                <a:solidFill>
                  <a:schemeClr val="tx1"/>
                </a:solidFill>
                <a:latin typeface="+mn-lt"/>
                <a:ea typeface="+mn-ea"/>
                <a:cs typeface="+mn-cs"/>
              </a:rPr>
              <a:t>Learning Aim</a:t>
            </a:r>
            <a:endParaRPr lang="en-GB" b="1"/>
          </a:p>
        </p:txBody>
      </p:sp>
      <p:sp>
        <p:nvSpPr>
          <p:cNvPr id="14" name="TextBox 13"/>
          <p:cNvSpPr txBox="1"/>
          <p:nvPr/>
        </p:nvSpPr>
        <p:spPr>
          <a:xfrm>
            <a:off x="7218876" y="1733912"/>
            <a:ext cx="1361071" cy="258532"/>
          </a:xfrm>
          <a:prstGeom prst="rect">
            <a:avLst/>
          </a:prstGeom>
          <a:noFill/>
        </p:spPr>
        <p:txBody>
          <a:bodyPr wrap="square" rtlCol="0">
            <a:spAutoFit/>
          </a:bodyPr>
          <a:lstStyle/>
          <a:p>
            <a:pPr defTabSz="548640">
              <a:spcAft>
                <a:spcPts val="600"/>
              </a:spcAft>
            </a:pPr>
            <a:r>
              <a:rPr lang="en-GB" sz="1080" kern="1200">
                <a:solidFill>
                  <a:schemeClr val="tx1"/>
                </a:solidFill>
                <a:latin typeface="+mn-lt"/>
                <a:ea typeface="+mn-ea"/>
                <a:cs typeface="+mn-cs"/>
              </a:rPr>
              <a:t>Learning Objectives</a:t>
            </a:r>
            <a:endParaRPr lang="en-GB"/>
          </a:p>
        </p:txBody>
      </p:sp>
      <p:sp>
        <p:nvSpPr>
          <p:cNvPr id="15" name="TextBox 14"/>
          <p:cNvSpPr txBox="1"/>
          <p:nvPr/>
        </p:nvSpPr>
        <p:spPr>
          <a:xfrm>
            <a:off x="8261723" y="4288892"/>
            <a:ext cx="930804" cy="590931"/>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How will the learning occur?</a:t>
            </a:r>
            <a:endParaRPr lang="en-GB"/>
          </a:p>
        </p:txBody>
      </p:sp>
      <p:sp>
        <p:nvSpPr>
          <p:cNvPr id="16" name="TextBox 15"/>
          <p:cNvSpPr txBox="1"/>
          <p:nvPr/>
        </p:nvSpPr>
        <p:spPr>
          <a:xfrm>
            <a:off x="8942589" y="1725887"/>
            <a:ext cx="1361071" cy="258532"/>
          </a:xfrm>
          <a:prstGeom prst="rect">
            <a:avLst/>
          </a:prstGeom>
          <a:noFill/>
        </p:spPr>
        <p:txBody>
          <a:bodyPr wrap="square" rtlCol="0">
            <a:spAutoFit/>
          </a:bodyPr>
          <a:lstStyle/>
          <a:p>
            <a:pPr defTabSz="548640">
              <a:spcAft>
                <a:spcPts val="600"/>
              </a:spcAft>
            </a:pPr>
            <a:r>
              <a:rPr lang="en-GB" sz="1080" kern="1200">
                <a:solidFill>
                  <a:schemeClr val="tx1"/>
                </a:solidFill>
                <a:latin typeface="+mn-lt"/>
                <a:ea typeface="+mn-ea"/>
                <a:cs typeface="+mn-cs"/>
              </a:rPr>
              <a:t>Selecting Methods</a:t>
            </a:r>
            <a:endParaRPr lang="en-GB"/>
          </a:p>
        </p:txBody>
      </p:sp>
      <p:sp>
        <p:nvSpPr>
          <p:cNvPr id="17" name="TextBox 16"/>
          <p:cNvSpPr txBox="1"/>
          <p:nvPr/>
        </p:nvSpPr>
        <p:spPr>
          <a:xfrm>
            <a:off x="10005858" y="4232659"/>
            <a:ext cx="930804" cy="424732"/>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Making a plan</a:t>
            </a:r>
            <a:endParaRPr lang="en-GB"/>
          </a:p>
        </p:txBody>
      </p:sp>
      <p:sp>
        <p:nvSpPr>
          <p:cNvPr id="18" name="Oval 17"/>
          <p:cNvSpPr/>
          <p:nvPr/>
        </p:nvSpPr>
        <p:spPr>
          <a:xfrm>
            <a:off x="6344820" y="3992414"/>
            <a:ext cx="1345823" cy="720247"/>
          </a:xfrm>
          <a:prstGeom prst="ellipse">
            <a:avLst/>
          </a:prstGeom>
          <a:no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218970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47013" cy="1434415"/>
          </a:xfrm>
        </p:spPr>
        <p:txBody>
          <a:bodyPr vert="horz" lIns="91440" tIns="45720" rIns="91440" bIns="45720" rtlCol="0" anchor="b">
            <a:normAutofit/>
          </a:bodyPr>
          <a:lstStyle/>
          <a:p>
            <a:r>
              <a:rPr lang="en-US" sz="5400"/>
              <a:t>2. Learning Aim</a:t>
            </a:r>
          </a:p>
        </p:txBody>
      </p:sp>
      <p:sp>
        <p:nvSpPr>
          <p:cNvPr id="58"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Informative Speaking"/>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7324" r="17268"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8" name="Text Placeholder 7"/>
          <p:cNvSpPr>
            <a:spLocks noGrp="1"/>
          </p:cNvSpPr>
          <p:nvPr>
            <p:ph type="body" sz="half" idx="2"/>
          </p:nvPr>
        </p:nvSpPr>
        <p:spPr>
          <a:xfrm>
            <a:off x="4905955" y="2071316"/>
            <a:ext cx="6713552" cy="4114800"/>
          </a:xfrm>
        </p:spPr>
        <p:txBody>
          <a:bodyPr vert="horz" lIns="91440" tIns="45720" rIns="91440" bIns="45720" rtlCol="0" anchor="t">
            <a:normAutofit/>
          </a:bodyPr>
          <a:lstStyle/>
          <a:p>
            <a:pPr indent="-228600">
              <a:buFont typeface="Arial" panose="020B0604020202020204" pitchFamily="34" charset="0"/>
              <a:buChar char="•"/>
            </a:pPr>
            <a:r>
              <a:rPr lang="en-US" sz="1500"/>
              <a:t>Aims, learning objectives provide a clear indication of the goals and purpose of the training. Trainers use them to focus the training and to assess performance and success of participants.</a:t>
            </a:r>
            <a:endParaRPr lang="en-US" sz="1500" b="1"/>
          </a:p>
          <a:p>
            <a:pPr indent="-228600">
              <a:buFont typeface="Arial" panose="020B0604020202020204" pitchFamily="34" charset="0"/>
              <a:buChar char="•"/>
            </a:pPr>
            <a:r>
              <a:rPr lang="en-US" sz="1500" b="1"/>
              <a:t>Aims</a:t>
            </a:r>
            <a:r>
              <a:rPr lang="en-US" sz="1500"/>
              <a:t> are overall statements of what you hope the training event will achieve. For example:</a:t>
            </a:r>
          </a:p>
          <a:p>
            <a:pPr indent="-228600">
              <a:buFont typeface="Arial" panose="020B0604020202020204" pitchFamily="34" charset="0"/>
              <a:buChar char="•"/>
            </a:pPr>
            <a:r>
              <a:rPr lang="en-US" sz="1500" b="1"/>
              <a:t>“The aim of this training is to provide an introduction to the </a:t>
            </a:r>
            <a:r>
              <a:rPr lang="en-US" sz="1500" b="1" i="1"/>
              <a:t>ideate</a:t>
            </a:r>
            <a:r>
              <a:rPr lang="en-US" sz="1500" b="1"/>
              <a:t> phase of the design thinking process.”</a:t>
            </a:r>
          </a:p>
          <a:p>
            <a:pPr indent="-228600">
              <a:buFont typeface="Arial" panose="020B0604020202020204" pitchFamily="34" charset="0"/>
              <a:buChar char="•"/>
            </a:pPr>
            <a:r>
              <a:rPr lang="en-US" sz="1500"/>
              <a:t>You should ask yourself:</a:t>
            </a:r>
          </a:p>
          <a:p>
            <a:pPr indent="-228600">
              <a:buFont typeface="Arial" panose="020B0604020202020204" pitchFamily="34" charset="0"/>
              <a:buChar char="•"/>
            </a:pPr>
            <a:r>
              <a:rPr lang="en-US" sz="1500"/>
              <a:t>Broadly, what does the learner need to know by the end of the learning experience?</a:t>
            </a:r>
          </a:p>
          <a:p>
            <a:pPr indent="-228600">
              <a:buFont typeface="Arial" panose="020B0604020202020204" pitchFamily="34" charset="0"/>
              <a:buChar char="•"/>
            </a:pPr>
            <a:r>
              <a:rPr lang="en-US" sz="1500"/>
              <a:t>For more on this: </a:t>
            </a:r>
          </a:p>
          <a:p>
            <a:pPr indent="-228600">
              <a:buFont typeface="Arial" panose="020B0604020202020204" pitchFamily="34" charset="0"/>
              <a:buChar char="•"/>
            </a:pPr>
            <a:r>
              <a:rPr lang="en-US" sz="1500">
                <a:hlinkClick r:id="rId4"/>
              </a:rPr>
              <a:t>https://www.imperial.ac.uk/staff/educational-development/teaching-toolkit/intended-learning-outcomes/aims-objectives-outcomes---whats-the-difference/</a:t>
            </a:r>
            <a:endParaRPr lang="en-US" sz="1500"/>
          </a:p>
        </p:txBody>
      </p:sp>
    </p:spTree>
    <p:extLst>
      <p:ext uri="{BB962C8B-B14F-4D97-AF65-F5344CB8AC3E}">
        <p14:creationId xmlns:p14="http://schemas.microsoft.com/office/powerpoint/2010/main" val="37919767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7" name="Freeform: Shape 26">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Graphic 212">
            <a:extLst>
              <a:ext uri="{FF2B5EF4-FFF2-40B4-BE49-F238E27FC236}">
                <a16:creationId xmlns:a16="http://schemas.microsoft.com/office/drawing/2014/main" id="{76A8F9C6-ED35-4E0A-AC66-5241CA206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6189" y="412979"/>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Graphic 212">
            <a:extLst>
              <a:ext uri="{FF2B5EF4-FFF2-40B4-BE49-F238E27FC236}">
                <a16:creationId xmlns:a16="http://schemas.microsoft.com/office/drawing/2014/main" id="{4F71A736-42D6-4F11-8A7B-633C40624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6189" y="412979"/>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 name="Title 2"/>
          <p:cNvSpPr>
            <a:spLocks noGrp="1"/>
          </p:cNvSpPr>
          <p:nvPr>
            <p:ph type="title"/>
          </p:nvPr>
        </p:nvSpPr>
        <p:spPr>
          <a:xfrm>
            <a:off x="838200" y="1195697"/>
            <a:ext cx="3200400" cy="4019251"/>
          </a:xfrm>
        </p:spPr>
        <p:txBody>
          <a:bodyPr vert="horz" lIns="91440" tIns="45720" rIns="91440" bIns="45720" rtlCol="0" anchor="ctr">
            <a:normAutofit/>
          </a:bodyPr>
          <a:lstStyle/>
          <a:p>
            <a:r>
              <a:rPr lang="en-US" kern="1200">
                <a:solidFill>
                  <a:schemeClr val="bg1"/>
                </a:solidFill>
                <a:latin typeface="+mj-lt"/>
                <a:ea typeface="+mj-ea"/>
                <a:cs typeface="+mj-cs"/>
              </a:rPr>
              <a:t>Learning Design Stages</a:t>
            </a:r>
          </a:p>
        </p:txBody>
      </p:sp>
      <p:grpSp>
        <p:nvGrpSpPr>
          <p:cNvPr id="33" name="Group 32">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1903" y="5364542"/>
            <a:ext cx="1562428" cy="1493465"/>
            <a:chOff x="3121343" y="4864099"/>
            <a:chExt cx="2085971" cy="1993901"/>
          </a:xfrm>
          <a:solidFill>
            <a:schemeClr val="bg1"/>
          </a:solidFill>
        </p:grpSpPr>
        <p:sp>
          <p:nvSpPr>
            <p:cNvPr id="34" name="Freeform: Shape 33">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5" name="Freeform: Shape 34">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 name="Freeform: Shape 35">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 name="Freeform: Shape 36">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 name="Freeform: Shape 37">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9" name="Freeform: Shape 38">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0" name="Freeform: Shape 39">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1" name="Freeform: Shape 40">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Freeform: Shape 41">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3" name="Freeform: Shape 42">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4" name="Freeform: Shape 43">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5" name="Freeform: Shape 44">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6" name="Freeform: Shape 45">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48" name="Rectangle 47">
            <a:extLst>
              <a:ext uri="{FF2B5EF4-FFF2-40B4-BE49-F238E27FC236}">
                <a16:creationId xmlns:a16="http://schemas.microsoft.com/office/drawing/2014/main" id="{82571B16-D62A-4B37-A469-E72C79D69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8223" y="444870"/>
            <a:ext cx="6924769" cy="566580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9E0A0BC-3EE4-4453-9522-08FF2DE30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8246" y="436482"/>
            <a:ext cx="6934746" cy="5665805"/>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9FBE36BD-9903-4FB5-BBE7-1023D7F7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7522" y="305936"/>
            <a:ext cx="6943810" cy="568529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5169647" y="1425027"/>
            <a:ext cx="6184153" cy="3394842"/>
          </a:xfrm>
        </p:spPr>
      </p:pic>
      <p:sp>
        <p:nvSpPr>
          <p:cNvPr id="6" name="TextBox 5"/>
          <p:cNvSpPr txBox="1"/>
          <p:nvPr/>
        </p:nvSpPr>
        <p:spPr>
          <a:xfrm>
            <a:off x="10256665" y="2949925"/>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6</a:t>
            </a:r>
            <a:endParaRPr lang="en-GB" sz="4400"/>
          </a:p>
        </p:txBody>
      </p:sp>
      <p:sp>
        <p:nvSpPr>
          <p:cNvPr id="7" name="TextBox 6"/>
          <p:cNvSpPr txBox="1"/>
          <p:nvPr/>
        </p:nvSpPr>
        <p:spPr>
          <a:xfrm>
            <a:off x="6809238" y="2949297"/>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2</a:t>
            </a:r>
            <a:endParaRPr lang="en-GB" sz="4400"/>
          </a:p>
        </p:txBody>
      </p:sp>
      <p:sp>
        <p:nvSpPr>
          <p:cNvPr id="8" name="TextBox 7"/>
          <p:cNvSpPr txBox="1"/>
          <p:nvPr/>
        </p:nvSpPr>
        <p:spPr>
          <a:xfrm>
            <a:off x="7671095" y="2949925"/>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3</a:t>
            </a:r>
            <a:endParaRPr lang="en-GB" sz="4400"/>
          </a:p>
        </p:txBody>
      </p:sp>
      <p:sp>
        <p:nvSpPr>
          <p:cNvPr id="9" name="TextBox 8"/>
          <p:cNvSpPr txBox="1"/>
          <p:nvPr/>
        </p:nvSpPr>
        <p:spPr>
          <a:xfrm>
            <a:off x="8532951" y="2949925"/>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4</a:t>
            </a:r>
            <a:endParaRPr lang="en-GB" sz="4400"/>
          </a:p>
        </p:txBody>
      </p:sp>
      <p:sp>
        <p:nvSpPr>
          <p:cNvPr id="10" name="TextBox 9"/>
          <p:cNvSpPr txBox="1"/>
          <p:nvPr/>
        </p:nvSpPr>
        <p:spPr>
          <a:xfrm>
            <a:off x="9394808" y="2949925"/>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5</a:t>
            </a:r>
            <a:endParaRPr lang="en-GB" sz="4400"/>
          </a:p>
        </p:txBody>
      </p:sp>
      <p:sp>
        <p:nvSpPr>
          <p:cNvPr id="11" name="TextBox 10"/>
          <p:cNvSpPr txBox="1"/>
          <p:nvPr/>
        </p:nvSpPr>
        <p:spPr>
          <a:xfrm>
            <a:off x="5938099" y="2949925"/>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1</a:t>
            </a:r>
            <a:endParaRPr lang="en-GB" sz="4400"/>
          </a:p>
        </p:txBody>
      </p:sp>
      <p:sp>
        <p:nvSpPr>
          <p:cNvPr id="12" name="TextBox 11"/>
          <p:cNvSpPr txBox="1"/>
          <p:nvPr/>
        </p:nvSpPr>
        <p:spPr>
          <a:xfrm>
            <a:off x="5463415" y="1761822"/>
            <a:ext cx="1235770" cy="258532"/>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Identify Needs</a:t>
            </a:r>
            <a:endParaRPr lang="en-GB"/>
          </a:p>
        </p:txBody>
      </p:sp>
      <p:sp>
        <p:nvSpPr>
          <p:cNvPr id="13" name="TextBox 12"/>
          <p:cNvSpPr txBox="1"/>
          <p:nvPr/>
        </p:nvSpPr>
        <p:spPr>
          <a:xfrm>
            <a:off x="6540073" y="4316802"/>
            <a:ext cx="930804" cy="258532"/>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Learning Aim</a:t>
            </a:r>
            <a:endParaRPr lang="en-GB"/>
          </a:p>
        </p:txBody>
      </p:sp>
      <p:sp>
        <p:nvSpPr>
          <p:cNvPr id="14" name="TextBox 13"/>
          <p:cNvSpPr txBox="1"/>
          <p:nvPr/>
        </p:nvSpPr>
        <p:spPr>
          <a:xfrm>
            <a:off x="7157294" y="1645559"/>
            <a:ext cx="1361071" cy="258532"/>
          </a:xfrm>
          <a:prstGeom prst="rect">
            <a:avLst/>
          </a:prstGeom>
          <a:noFill/>
        </p:spPr>
        <p:txBody>
          <a:bodyPr wrap="square" rtlCol="0">
            <a:spAutoFit/>
          </a:bodyPr>
          <a:lstStyle/>
          <a:p>
            <a:pPr algn="ctr" defTabSz="548640">
              <a:spcAft>
                <a:spcPts val="600"/>
              </a:spcAft>
            </a:pPr>
            <a:r>
              <a:rPr lang="en-GB" sz="1080" b="1" kern="1200">
                <a:solidFill>
                  <a:schemeClr val="tx1"/>
                </a:solidFill>
                <a:latin typeface="+mn-lt"/>
                <a:ea typeface="+mn-ea"/>
                <a:cs typeface="+mn-cs"/>
              </a:rPr>
              <a:t>Learning Objectives</a:t>
            </a:r>
            <a:endParaRPr lang="en-GB" b="1"/>
          </a:p>
        </p:txBody>
      </p:sp>
      <p:sp>
        <p:nvSpPr>
          <p:cNvPr id="15" name="TextBox 14"/>
          <p:cNvSpPr txBox="1"/>
          <p:nvPr/>
        </p:nvSpPr>
        <p:spPr>
          <a:xfrm>
            <a:off x="8214728" y="4316802"/>
            <a:ext cx="930804" cy="590931"/>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How will the learning occur?</a:t>
            </a:r>
            <a:endParaRPr lang="en-GB"/>
          </a:p>
        </p:txBody>
      </p:sp>
      <p:sp>
        <p:nvSpPr>
          <p:cNvPr id="16" name="TextBox 15"/>
          <p:cNvSpPr txBox="1"/>
          <p:nvPr/>
        </p:nvSpPr>
        <p:spPr>
          <a:xfrm>
            <a:off x="8895594" y="1753797"/>
            <a:ext cx="1361071" cy="258532"/>
          </a:xfrm>
          <a:prstGeom prst="rect">
            <a:avLst/>
          </a:prstGeom>
          <a:noFill/>
        </p:spPr>
        <p:txBody>
          <a:bodyPr wrap="square" rtlCol="0">
            <a:spAutoFit/>
          </a:bodyPr>
          <a:lstStyle/>
          <a:p>
            <a:pPr defTabSz="548640">
              <a:spcAft>
                <a:spcPts val="600"/>
              </a:spcAft>
            </a:pPr>
            <a:r>
              <a:rPr lang="en-GB" sz="1080" kern="1200">
                <a:solidFill>
                  <a:schemeClr val="tx1"/>
                </a:solidFill>
                <a:latin typeface="+mn-lt"/>
                <a:ea typeface="+mn-ea"/>
                <a:cs typeface="+mn-cs"/>
              </a:rPr>
              <a:t>Selecting Methods</a:t>
            </a:r>
            <a:endParaRPr lang="en-GB"/>
          </a:p>
        </p:txBody>
      </p:sp>
      <p:sp>
        <p:nvSpPr>
          <p:cNvPr id="17" name="TextBox 16"/>
          <p:cNvSpPr txBox="1"/>
          <p:nvPr/>
        </p:nvSpPr>
        <p:spPr>
          <a:xfrm>
            <a:off x="9958862" y="4260569"/>
            <a:ext cx="930804" cy="424732"/>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Making a plan</a:t>
            </a:r>
            <a:endParaRPr lang="en-GB"/>
          </a:p>
        </p:txBody>
      </p:sp>
      <p:sp>
        <p:nvSpPr>
          <p:cNvPr id="18" name="Oval 17"/>
          <p:cNvSpPr/>
          <p:nvPr/>
        </p:nvSpPr>
        <p:spPr>
          <a:xfrm>
            <a:off x="7166668" y="1394526"/>
            <a:ext cx="1345823" cy="720247"/>
          </a:xfrm>
          <a:prstGeom prst="ellipse">
            <a:avLst/>
          </a:prstGeom>
          <a:no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4782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Title 48"/>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3. Learning Objectives</a:t>
            </a:r>
          </a:p>
        </p:txBody>
      </p:sp>
      <p:sp>
        <p:nvSpPr>
          <p:cNvPr id="1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p:cNvSpPr>
            <a:spLocks noGrp="1"/>
          </p:cNvSpPr>
          <p:nvPr>
            <p:ph sz="quarter" idx="13"/>
          </p:nvPr>
        </p:nvSpPr>
        <p:spPr>
          <a:xfrm>
            <a:off x="838200" y="1929384"/>
            <a:ext cx="10515600" cy="4251960"/>
          </a:xfrm>
        </p:spPr>
        <p:txBody>
          <a:bodyPr vert="horz" lIns="91440" tIns="45720" rIns="91440" bIns="45720" rtlCol="0">
            <a:normAutofit/>
          </a:bodyPr>
          <a:lstStyle/>
          <a:p>
            <a:pPr marL="0"/>
            <a:r>
              <a:rPr lang="en-US" sz="1200"/>
              <a:t>The learning objectives are brief descriptions of how the learning aims are going to be fulfilled. They explain the operational aspects of the teaching and learning in more detail than the learning aims, and they are written from the perspective of the educator.</a:t>
            </a:r>
          </a:p>
          <a:p>
            <a:pPr marL="0"/>
            <a:r>
              <a:rPr lang="en-US" sz="1200"/>
              <a:t>Questions that are useful for guiding the development of learning objectives might include:</a:t>
            </a:r>
          </a:p>
          <a:p>
            <a:pPr marL="285750"/>
            <a:r>
              <a:rPr lang="en-US" sz="1200"/>
              <a:t>What teaching methods will be used?</a:t>
            </a:r>
          </a:p>
          <a:p>
            <a:pPr marL="285750"/>
            <a:r>
              <a:rPr lang="en-US" sz="1200"/>
              <a:t>What are students going to be doing? What kinds of learning activities will they engage in?</a:t>
            </a:r>
          </a:p>
          <a:p>
            <a:pPr marL="285750"/>
            <a:r>
              <a:rPr lang="en-US" sz="1200"/>
              <a:t>What new knowledge, skills or understanding do you intend learners to gain, and at what level?</a:t>
            </a:r>
          </a:p>
          <a:p>
            <a:endParaRPr lang="en-US" sz="1200"/>
          </a:p>
          <a:p>
            <a:pPr marL="0"/>
            <a:r>
              <a:rPr lang="en-US" sz="1200" b="1"/>
              <a:t>Example learning objectives for the </a:t>
            </a:r>
            <a:r>
              <a:rPr lang="en-US" sz="1200" b="1" i="1"/>
              <a:t>Ideate</a:t>
            </a:r>
            <a:r>
              <a:rPr lang="en-US" sz="1200" b="1"/>
              <a:t> session:</a:t>
            </a:r>
          </a:p>
          <a:p>
            <a:pPr marL="0"/>
            <a:r>
              <a:rPr lang="en-US" sz="1200"/>
              <a:t>The objectives of this session are:</a:t>
            </a:r>
          </a:p>
          <a:p>
            <a:pPr marL="285750"/>
            <a:r>
              <a:rPr lang="en-US" sz="1200"/>
              <a:t>To define the ideate stage of the design thinking process</a:t>
            </a:r>
          </a:p>
          <a:p>
            <a:pPr marL="285750"/>
            <a:r>
              <a:rPr lang="en-US" sz="1200"/>
              <a:t>To identify the resources and appropriate environment for ideation</a:t>
            </a:r>
          </a:p>
          <a:p>
            <a:pPr marL="285750"/>
            <a:r>
              <a:rPr lang="en-US" sz="1200"/>
              <a:t>To practice the vote first, then discuss approach to ideation</a:t>
            </a:r>
          </a:p>
          <a:p>
            <a:pPr marL="285750"/>
            <a:endParaRPr lang="en-US" sz="1200"/>
          </a:p>
          <a:p>
            <a:pPr marL="0"/>
            <a:r>
              <a:rPr lang="en-US" sz="1200"/>
              <a:t>For more on this: </a:t>
            </a:r>
            <a:endParaRPr lang="en-US" sz="1200">
              <a:hlinkClick r:id="rId3"/>
            </a:endParaRPr>
          </a:p>
          <a:p>
            <a:pPr marL="0"/>
            <a:r>
              <a:rPr lang="en-US" sz="1200">
                <a:hlinkClick r:id="rId3"/>
              </a:rPr>
              <a:t>https://www.imperial.ac.uk/staff/educational-development/teaching-toolkit/intended-learning-outcomes/learning-objectives/</a:t>
            </a:r>
            <a:endParaRPr lang="en-US" sz="1200"/>
          </a:p>
        </p:txBody>
      </p:sp>
    </p:spTree>
    <p:extLst>
      <p:ext uri="{BB962C8B-B14F-4D97-AF65-F5344CB8AC3E}">
        <p14:creationId xmlns:p14="http://schemas.microsoft.com/office/powerpoint/2010/main" val="25617153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713232"/>
            <a:ext cx="5157216" cy="1197864"/>
          </a:xfrm>
        </p:spPr>
        <p:txBody>
          <a:bodyPr vert="horz" lIns="91440" tIns="45720" rIns="91440" bIns="45720" rtlCol="0" anchor="ctr">
            <a:normAutofit/>
          </a:bodyPr>
          <a:lstStyle/>
          <a:p>
            <a:r>
              <a:rPr lang="en-US" sz="4400" kern="1200">
                <a:solidFill>
                  <a:schemeClr val="tx1"/>
                </a:solidFill>
                <a:latin typeface="+mj-lt"/>
                <a:ea typeface="+mj-ea"/>
                <a:cs typeface="+mj-cs"/>
              </a:rPr>
              <a:t>3. Learning Objectives</a:t>
            </a:r>
          </a:p>
        </p:txBody>
      </p:sp>
      <p:sp>
        <p:nvSpPr>
          <p:cNvPr id="6" name="Text Placeholder 5"/>
          <p:cNvSpPr>
            <a:spLocks noGrp="1"/>
          </p:cNvSpPr>
          <p:nvPr>
            <p:ph type="body" sz="half" idx="2"/>
          </p:nvPr>
        </p:nvSpPr>
        <p:spPr>
          <a:xfrm>
            <a:off x="841248" y="2048256"/>
            <a:ext cx="5157216" cy="4123944"/>
          </a:xfrm>
        </p:spPr>
        <p:txBody>
          <a:bodyPr vert="horz" lIns="91440" tIns="45720" rIns="91440" bIns="45720" rtlCol="0" anchor="t">
            <a:normAutofit/>
          </a:bodyPr>
          <a:lstStyle/>
          <a:p>
            <a:r>
              <a:rPr lang="en-US" sz="1700" dirty="0"/>
              <a:t>Objectives typically contain a verb and the choice of the verb you use to describe the objective will impact on how measurable it is.</a:t>
            </a:r>
            <a:endParaRPr lang="en-US" sz="1700" dirty="0">
              <a:cs typeface="Calibri"/>
            </a:endParaRPr>
          </a:p>
          <a:p>
            <a:r>
              <a:rPr lang="en-US" sz="1700" dirty="0"/>
              <a:t>When you write learning objectives, imagine you are completing the sentence, ‘By the end of this learning you will be able to…’</a:t>
            </a:r>
            <a:endParaRPr lang="en-US" sz="1700" dirty="0">
              <a:cs typeface="Calibri"/>
            </a:endParaRPr>
          </a:p>
          <a:p>
            <a:r>
              <a:rPr lang="en-US" sz="1700" dirty="0"/>
              <a:t>Avoid the following words or phrases:</a:t>
            </a:r>
            <a:endParaRPr lang="en-US" sz="1700" dirty="0">
              <a:cs typeface="Calibri"/>
            </a:endParaRPr>
          </a:p>
          <a:p>
            <a:pPr marL="285750" indent="-285750">
              <a:buFont typeface="Wingdings" panose="020B0604020202020204" pitchFamily="34" charset="0"/>
              <a:buChar char="§"/>
            </a:pPr>
            <a:r>
              <a:rPr lang="en-US" sz="1700" dirty="0"/>
              <a:t>Understand</a:t>
            </a:r>
            <a:endParaRPr lang="en-US" sz="1700" dirty="0">
              <a:cs typeface="Calibri" panose="020F0502020204030204"/>
            </a:endParaRPr>
          </a:p>
          <a:p>
            <a:pPr marL="285750" indent="-285750">
              <a:buFont typeface="Wingdings" panose="020B0604020202020204" pitchFamily="34" charset="0"/>
              <a:buChar char="§"/>
            </a:pPr>
            <a:r>
              <a:rPr lang="en-US" sz="1700" dirty="0"/>
              <a:t>Be aware of</a:t>
            </a:r>
            <a:endParaRPr lang="en-US" sz="1700" dirty="0">
              <a:cs typeface="Calibri" panose="020F0502020204030204"/>
            </a:endParaRPr>
          </a:p>
          <a:p>
            <a:pPr marL="285750" indent="-285750">
              <a:buFont typeface="Wingdings" panose="020B0604020202020204" pitchFamily="34" charset="0"/>
              <a:buChar char="§"/>
            </a:pPr>
            <a:r>
              <a:rPr lang="en-US" sz="1700" dirty="0"/>
              <a:t>Know</a:t>
            </a:r>
            <a:endParaRPr lang="en-US" sz="1700" dirty="0">
              <a:cs typeface="Calibri" panose="020F0502020204030204"/>
            </a:endParaRPr>
          </a:p>
          <a:p>
            <a:r>
              <a:rPr lang="en-US" sz="1700" dirty="0"/>
              <a:t>It will be difficult to assess achievement of these. The table opposite should help you chose appropriate verbs. </a:t>
            </a:r>
            <a:endParaRPr lang="en-US" sz="1700" dirty="0">
              <a:cs typeface="Calibri"/>
            </a:endParaRPr>
          </a:p>
          <a:p>
            <a:endParaRPr lang="en-US" sz="1700" dirty="0">
              <a:cs typeface="Calibri"/>
            </a:endParaRPr>
          </a:p>
          <a:p>
            <a:pPr indent="-228600">
              <a:buFont typeface="Arial" panose="020B0604020202020204" pitchFamily="34" charset="0"/>
              <a:buChar char="•"/>
            </a:pPr>
            <a:endParaRPr lang="en-US" sz="1700" dirty="0"/>
          </a:p>
          <a:p>
            <a:pPr indent="-228600">
              <a:buFont typeface="Arial" panose="020B0604020202020204" pitchFamily="34" charset="0"/>
              <a:buChar char="•"/>
            </a:pPr>
            <a:endParaRPr lang="en-US" sz="1700" dirty="0"/>
          </a:p>
          <a:p>
            <a:pPr indent="-228600">
              <a:buFont typeface="Arial" panose="020B0604020202020204" pitchFamily="34" charset="0"/>
              <a:buChar char="•"/>
            </a:pPr>
            <a:endParaRPr lang="en-US" sz="1700" dirty="0"/>
          </a:p>
          <a:p>
            <a:pPr indent="-228600">
              <a:buFont typeface="Arial" panose="020B0604020202020204" pitchFamily="34" charset="0"/>
              <a:buChar char="•"/>
            </a:pPr>
            <a:endParaRPr lang="en-US" sz="1700" dirty="0"/>
          </a:p>
          <a:p>
            <a:pPr indent="-228600">
              <a:buFont typeface="Arial" panose="020B0604020202020204" pitchFamily="34" charset="0"/>
              <a:buChar char="•"/>
            </a:pPr>
            <a:endParaRPr lang="en-US" sz="1700" dirty="0"/>
          </a:p>
        </p:txBody>
      </p:sp>
      <p:graphicFrame>
        <p:nvGraphicFramePr>
          <p:cNvPr id="4" name="Content Placeholder 3"/>
          <p:cNvGraphicFramePr>
            <a:graphicFrameLocks noGrp="1"/>
          </p:cNvGraphicFramePr>
          <p:nvPr>
            <p:ph sz="quarter" idx="4294967295"/>
          </p:nvPr>
        </p:nvGraphicFramePr>
        <p:xfrm>
          <a:off x="6693408" y="740531"/>
          <a:ext cx="4945965" cy="5404384"/>
        </p:xfrm>
        <a:graphic>
          <a:graphicData uri="http://schemas.openxmlformats.org/drawingml/2006/table">
            <a:tbl>
              <a:tblPr firstRow="1" firstCol="1" lastRow="1" lastCol="1" bandRow="1" bandCol="1">
                <a:tableStyleId>{5940675A-B579-460E-94D1-54222C63F5DA}</a:tableStyleId>
              </a:tblPr>
              <a:tblGrid>
                <a:gridCol w="1749183">
                  <a:extLst>
                    <a:ext uri="{9D8B030D-6E8A-4147-A177-3AD203B41FA5}">
                      <a16:colId xmlns:a16="http://schemas.microsoft.com/office/drawing/2014/main" val="393722376"/>
                    </a:ext>
                  </a:extLst>
                </a:gridCol>
                <a:gridCol w="1471726">
                  <a:extLst>
                    <a:ext uri="{9D8B030D-6E8A-4147-A177-3AD203B41FA5}">
                      <a16:colId xmlns:a16="http://schemas.microsoft.com/office/drawing/2014/main" val="1988931346"/>
                    </a:ext>
                  </a:extLst>
                </a:gridCol>
                <a:gridCol w="1725056">
                  <a:extLst>
                    <a:ext uri="{9D8B030D-6E8A-4147-A177-3AD203B41FA5}">
                      <a16:colId xmlns:a16="http://schemas.microsoft.com/office/drawing/2014/main" val="119704664"/>
                    </a:ext>
                  </a:extLst>
                </a:gridCol>
              </a:tblGrid>
              <a:tr h="337774">
                <a:tc>
                  <a:txBody>
                    <a:bodyPr/>
                    <a:lstStyle/>
                    <a:p>
                      <a:pPr>
                        <a:spcAft>
                          <a:spcPts val="0"/>
                        </a:spcAft>
                      </a:pPr>
                      <a:r>
                        <a:rPr lang="en-GB" sz="2000" dirty="0">
                          <a:solidFill>
                            <a:schemeClr val="tx1"/>
                          </a:solidFill>
                          <a:effectLst/>
                        </a:rPr>
                        <a:t>Adjust</a:t>
                      </a: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Find</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Prove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3437983862"/>
                  </a:ext>
                </a:extLst>
              </a:tr>
              <a:tr h="337774">
                <a:tc>
                  <a:txBody>
                    <a:bodyPr/>
                    <a:lstStyle/>
                    <a:p>
                      <a:pPr>
                        <a:spcAft>
                          <a:spcPts val="0"/>
                        </a:spcAft>
                      </a:pPr>
                      <a:r>
                        <a:rPr lang="en-GB" sz="2000" dirty="0">
                          <a:solidFill>
                            <a:schemeClr val="tx1"/>
                          </a:solidFill>
                          <a:effectLst/>
                        </a:rPr>
                        <a:t>Calculate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Follow</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Recognise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177673759"/>
                  </a:ext>
                </a:extLst>
              </a:tr>
              <a:tr h="337774">
                <a:tc>
                  <a:txBody>
                    <a:bodyPr/>
                    <a:lstStyle/>
                    <a:p>
                      <a:pPr>
                        <a:spcAft>
                          <a:spcPts val="0"/>
                        </a:spcAft>
                      </a:pPr>
                      <a:r>
                        <a:rPr lang="en-GB" sz="2000" dirty="0">
                          <a:solidFill>
                            <a:schemeClr val="tx1"/>
                          </a:solidFill>
                          <a:effectLst/>
                        </a:rPr>
                        <a:t>Carry out</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Identify</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Reproduce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3412178892"/>
                  </a:ext>
                </a:extLst>
              </a:tr>
              <a:tr h="337774">
                <a:tc>
                  <a:txBody>
                    <a:bodyPr/>
                    <a:lstStyle/>
                    <a:p>
                      <a:pPr>
                        <a:spcAft>
                          <a:spcPts val="0"/>
                        </a:spcAft>
                      </a:pPr>
                      <a:r>
                        <a:rPr lang="en-GB" sz="2000" dirty="0">
                          <a:solidFill>
                            <a:schemeClr val="tx1"/>
                          </a:solidFill>
                          <a:effectLst/>
                        </a:rPr>
                        <a:t>Categorise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Illustrate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Relate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927589080"/>
                  </a:ext>
                </a:extLst>
              </a:tr>
              <a:tr h="337774">
                <a:tc>
                  <a:txBody>
                    <a:bodyPr/>
                    <a:lstStyle/>
                    <a:p>
                      <a:pPr>
                        <a:spcAft>
                          <a:spcPts val="0"/>
                        </a:spcAft>
                      </a:pPr>
                      <a:r>
                        <a:rPr lang="en-GB" sz="2000" dirty="0">
                          <a:solidFill>
                            <a:schemeClr val="tx1"/>
                          </a:solidFill>
                          <a:effectLst/>
                        </a:rPr>
                        <a:t>Check</a:t>
                      </a: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Isolate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Reply</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3001109133"/>
                  </a:ext>
                </a:extLst>
              </a:tr>
              <a:tr h="337774">
                <a:tc>
                  <a:txBody>
                    <a:bodyPr/>
                    <a:lstStyle/>
                    <a:p>
                      <a:pPr>
                        <a:spcAft>
                          <a:spcPts val="0"/>
                        </a:spcAft>
                      </a:pPr>
                      <a:r>
                        <a:rPr lang="en-GB" sz="2000" dirty="0">
                          <a:solidFill>
                            <a:schemeClr val="tx1"/>
                          </a:solidFill>
                          <a:effectLst/>
                        </a:rPr>
                        <a:t>Choose</a:t>
                      </a: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Label</a:t>
                      </a: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Select</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2831682271"/>
                  </a:ext>
                </a:extLst>
              </a:tr>
              <a:tr h="337774">
                <a:tc>
                  <a:txBody>
                    <a:bodyPr/>
                    <a:lstStyle/>
                    <a:p>
                      <a:pPr>
                        <a:spcAft>
                          <a:spcPts val="0"/>
                        </a:spcAft>
                      </a:pPr>
                      <a:r>
                        <a:rPr lang="en-GB" sz="2000" dirty="0">
                          <a:solidFill>
                            <a:schemeClr val="tx1"/>
                          </a:solidFill>
                          <a:effectLst/>
                        </a:rPr>
                        <a:t>Complete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List</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Separate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3092489866"/>
                  </a:ext>
                </a:extLst>
              </a:tr>
              <a:tr h="337774">
                <a:tc>
                  <a:txBody>
                    <a:bodyPr/>
                    <a:lstStyle/>
                    <a:p>
                      <a:pPr>
                        <a:spcAft>
                          <a:spcPts val="0"/>
                        </a:spcAft>
                      </a:pPr>
                      <a:r>
                        <a:rPr lang="en-GB" sz="2000" dirty="0">
                          <a:solidFill>
                            <a:schemeClr val="tx1"/>
                          </a:solidFill>
                          <a:effectLst/>
                        </a:rPr>
                        <a:t>Describe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Locate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Solve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437037497"/>
                  </a:ext>
                </a:extLst>
              </a:tr>
              <a:tr h="337774">
                <a:tc>
                  <a:txBody>
                    <a:bodyPr/>
                    <a:lstStyle/>
                    <a:p>
                      <a:pPr>
                        <a:spcAft>
                          <a:spcPts val="0"/>
                        </a:spcAft>
                      </a:pPr>
                      <a:r>
                        <a:rPr lang="en-GB" sz="2000" dirty="0">
                          <a:solidFill>
                            <a:schemeClr val="tx1"/>
                          </a:solidFill>
                          <a:effectLst/>
                        </a:rPr>
                        <a:t>Define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Name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Spell</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588783312"/>
                  </a:ext>
                </a:extLst>
              </a:tr>
              <a:tr h="337774">
                <a:tc>
                  <a:txBody>
                    <a:bodyPr/>
                    <a:lstStyle/>
                    <a:p>
                      <a:pPr>
                        <a:spcAft>
                          <a:spcPts val="0"/>
                        </a:spcAft>
                      </a:pPr>
                      <a:r>
                        <a:rPr lang="en-GB" sz="2000" dirty="0">
                          <a:solidFill>
                            <a:schemeClr val="tx1"/>
                          </a:solidFill>
                          <a:effectLst/>
                        </a:rPr>
                        <a:t>Demonstrate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Operate</a:t>
                      </a: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Specify</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2403158460"/>
                  </a:ext>
                </a:extLst>
              </a:tr>
              <a:tr h="337774">
                <a:tc>
                  <a:txBody>
                    <a:bodyPr/>
                    <a:lstStyle/>
                    <a:p>
                      <a:pPr>
                        <a:spcAft>
                          <a:spcPts val="0"/>
                        </a:spcAft>
                      </a:pPr>
                      <a:r>
                        <a:rPr lang="en-GB" sz="2000" dirty="0">
                          <a:solidFill>
                            <a:schemeClr val="tx1"/>
                          </a:solidFill>
                          <a:effectLst/>
                        </a:rPr>
                        <a:t>Diagnose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Outline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State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481416957"/>
                  </a:ext>
                </a:extLst>
              </a:tr>
              <a:tr h="337774">
                <a:tc>
                  <a:txBody>
                    <a:bodyPr/>
                    <a:lstStyle/>
                    <a:p>
                      <a:pPr>
                        <a:spcAft>
                          <a:spcPts val="0"/>
                        </a:spcAft>
                      </a:pPr>
                      <a:r>
                        <a:rPr lang="en-GB" sz="2000" dirty="0">
                          <a:solidFill>
                            <a:schemeClr val="tx1"/>
                          </a:solidFill>
                          <a:effectLst/>
                        </a:rPr>
                        <a:t>Differentiate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Pick</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Take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4116914539"/>
                  </a:ext>
                </a:extLst>
              </a:tr>
              <a:tr h="337774">
                <a:tc>
                  <a:txBody>
                    <a:bodyPr/>
                    <a:lstStyle/>
                    <a:p>
                      <a:pPr>
                        <a:spcAft>
                          <a:spcPts val="0"/>
                        </a:spcAft>
                      </a:pPr>
                      <a:r>
                        <a:rPr lang="en-GB" sz="2000" dirty="0">
                          <a:solidFill>
                            <a:schemeClr val="tx1"/>
                          </a:solidFill>
                          <a:effectLst/>
                        </a:rPr>
                        <a:t>Distinguish</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Position</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Translate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4244821282"/>
                  </a:ext>
                </a:extLst>
              </a:tr>
              <a:tr h="337774">
                <a:tc>
                  <a:txBody>
                    <a:bodyPr/>
                    <a:lstStyle/>
                    <a:p>
                      <a:pPr>
                        <a:spcAft>
                          <a:spcPts val="0"/>
                        </a:spcAft>
                      </a:pPr>
                      <a:r>
                        <a:rPr lang="en-GB" sz="2000" dirty="0">
                          <a:solidFill>
                            <a:schemeClr val="tx1"/>
                          </a:solidFill>
                          <a:effectLst/>
                        </a:rPr>
                        <a:t>Divide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Practice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Tabulate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4007056044"/>
                  </a:ext>
                </a:extLst>
              </a:tr>
              <a:tr h="337774">
                <a:tc>
                  <a:txBody>
                    <a:bodyPr/>
                    <a:lstStyle/>
                    <a:p>
                      <a:pPr>
                        <a:spcAft>
                          <a:spcPts val="0"/>
                        </a:spcAft>
                      </a:pPr>
                      <a:r>
                        <a:rPr lang="en-GB" sz="2000" dirty="0">
                          <a:solidFill>
                            <a:schemeClr val="tx1"/>
                          </a:solidFill>
                          <a:effectLst/>
                        </a:rPr>
                        <a:t>Explain</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Prepare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Write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2551377957"/>
                  </a:ext>
                </a:extLst>
              </a:tr>
              <a:tr h="337774">
                <a:tc>
                  <a:txBody>
                    <a:bodyPr/>
                    <a:lstStyle/>
                    <a:p>
                      <a:pPr>
                        <a:spcAft>
                          <a:spcPts val="0"/>
                        </a:spcAft>
                      </a:pPr>
                      <a:r>
                        <a:rPr lang="en-GB" sz="2000" dirty="0">
                          <a:solidFill>
                            <a:schemeClr val="tx1"/>
                          </a:solidFill>
                          <a:effectLst/>
                        </a:rPr>
                        <a:t>Extract</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Produce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1795884402"/>
                  </a:ext>
                </a:extLst>
              </a:tr>
            </a:tbl>
          </a:graphicData>
        </a:graphic>
      </p:graphicFrame>
    </p:spTree>
    <p:extLst>
      <p:ext uri="{BB962C8B-B14F-4D97-AF65-F5344CB8AC3E}">
        <p14:creationId xmlns:p14="http://schemas.microsoft.com/office/powerpoint/2010/main" val="13086409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838200" y="1195697"/>
            <a:ext cx="3200400" cy="4238118"/>
          </a:xfrm>
        </p:spPr>
        <p:txBody>
          <a:bodyPr vert="horz" lIns="91440" tIns="45720" rIns="91440" bIns="45720" rtlCol="0" anchor="ctr">
            <a:normAutofit/>
          </a:bodyPr>
          <a:lstStyle/>
          <a:p>
            <a:r>
              <a:rPr lang="en-US" kern="1200">
                <a:solidFill>
                  <a:schemeClr val="bg1"/>
                </a:solidFill>
                <a:latin typeface="+mj-lt"/>
                <a:ea typeface="+mj-ea"/>
                <a:cs typeface="+mj-cs"/>
              </a:rPr>
              <a:t>Learning Design Stages</a:t>
            </a:r>
          </a:p>
        </p:txBody>
      </p:sp>
      <p:grpSp>
        <p:nvGrpSpPr>
          <p:cNvPr id="27"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8" name="Freeform: Shape 27">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1" name="Oval 30">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5"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6" name="Freeform: Shape 35">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5484139" y="1669991"/>
            <a:ext cx="6301601" cy="3459316"/>
          </a:xfrm>
        </p:spPr>
      </p:pic>
      <p:sp>
        <p:nvSpPr>
          <p:cNvPr id="6" name="TextBox 5"/>
          <p:cNvSpPr txBox="1"/>
          <p:nvPr/>
        </p:nvSpPr>
        <p:spPr>
          <a:xfrm>
            <a:off x="10715656" y="3198051"/>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6</a:t>
            </a:r>
            <a:endParaRPr lang="en-GB" sz="4400"/>
          </a:p>
        </p:txBody>
      </p:sp>
      <p:sp>
        <p:nvSpPr>
          <p:cNvPr id="7" name="TextBox 6"/>
          <p:cNvSpPr txBox="1"/>
          <p:nvPr/>
        </p:nvSpPr>
        <p:spPr>
          <a:xfrm>
            <a:off x="7202756" y="3197410"/>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2</a:t>
            </a:r>
            <a:endParaRPr lang="en-GB" sz="4400"/>
          </a:p>
        </p:txBody>
      </p:sp>
      <p:sp>
        <p:nvSpPr>
          <p:cNvPr id="8" name="TextBox 7"/>
          <p:cNvSpPr txBox="1"/>
          <p:nvPr/>
        </p:nvSpPr>
        <p:spPr>
          <a:xfrm>
            <a:off x="8080981" y="3198051"/>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3</a:t>
            </a:r>
            <a:endParaRPr lang="en-GB" sz="4400"/>
          </a:p>
        </p:txBody>
      </p:sp>
      <p:sp>
        <p:nvSpPr>
          <p:cNvPr id="9" name="TextBox 8"/>
          <p:cNvSpPr txBox="1"/>
          <p:nvPr/>
        </p:nvSpPr>
        <p:spPr>
          <a:xfrm>
            <a:off x="8959206" y="3198051"/>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4</a:t>
            </a:r>
            <a:endParaRPr lang="en-GB" sz="4400"/>
          </a:p>
        </p:txBody>
      </p:sp>
      <p:sp>
        <p:nvSpPr>
          <p:cNvPr id="10" name="TextBox 9"/>
          <p:cNvSpPr txBox="1"/>
          <p:nvPr/>
        </p:nvSpPr>
        <p:spPr>
          <a:xfrm>
            <a:off x="9837431" y="3198051"/>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5</a:t>
            </a:r>
            <a:endParaRPr lang="en-GB" sz="4400"/>
          </a:p>
        </p:txBody>
      </p:sp>
      <p:sp>
        <p:nvSpPr>
          <p:cNvPr id="11" name="TextBox 10"/>
          <p:cNvSpPr txBox="1"/>
          <p:nvPr/>
        </p:nvSpPr>
        <p:spPr>
          <a:xfrm>
            <a:off x="6315073" y="3198051"/>
            <a:ext cx="399930" cy="512128"/>
          </a:xfrm>
          <a:prstGeom prst="rect">
            <a:avLst/>
          </a:prstGeom>
          <a:noFill/>
        </p:spPr>
        <p:txBody>
          <a:bodyPr wrap="square" rtlCol="0">
            <a:spAutoFit/>
          </a:bodyPr>
          <a:lstStyle/>
          <a:p>
            <a:pPr defTabSz="566928">
              <a:spcAft>
                <a:spcPts val="600"/>
              </a:spcAft>
            </a:pPr>
            <a:r>
              <a:rPr lang="en-GB" sz="2728" kern="1200">
                <a:solidFill>
                  <a:schemeClr val="tx1"/>
                </a:solidFill>
                <a:latin typeface="+mn-lt"/>
                <a:ea typeface="+mn-ea"/>
                <a:cs typeface="+mn-cs"/>
              </a:rPr>
              <a:t>1</a:t>
            </a:r>
            <a:endParaRPr lang="en-GB" sz="4400"/>
          </a:p>
        </p:txBody>
      </p:sp>
      <p:sp>
        <p:nvSpPr>
          <p:cNvPr id="12" name="TextBox 11"/>
          <p:cNvSpPr txBox="1"/>
          <p:nvPr/>
        </p:nvSpPr>
        <p:spPr>
          <a:xfrm>
            <a:off x="5831374" y="1987384"/>
            <a:ext cx="1259239" cy="264047"/>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Identify Needs</a:t>
            </a:r>
            <a:endParaRPr lang="en-GB"/>
          </a:p>
        </p:txBody>
      </p:sp>
      <p:sp>
        <p:nvSpPr>
          <p:cNvPr id="13" name="TextBox 12"/>
          <p:cNvSpPr txBox="1"/>
          <p:nvPr/>
        </p:nvSpPr>
        <p:spPr>
          <a:xfrm>
            <a:off x="6928480" y="4590888"/>
            <a:ext cx="948482" cy="264047"/>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Learning Aim</a:t>
            </a:r>
            <a:endParaRPr lang="en-GB"/>
          </a:p>
        </p:txBody>
      </p:sp>
      <p:sp>
        <p:nvSpPr>
          <p:cNvPr id="14" name="TextBox 13"/>
          <p:cNvSpPr txBox="1"/>
          <p:nvPr/>
        </p:nvSpPr>
        <p:spPr>
          <a:xfrm>
            <a:off x="7572286" y="1987384"/>
            <a:ext cx="1386920" cy="264047"/>
          </a:xfrm>
          <a:prstGeom prst="rect">
            <a:avLst/>
          </a:prstGeom>
          <a:noFill/>
        </p:spPr>
        <p:txBody>
          <a:bodyPr wrap="square" rtlCol="0">
            <a:spAutoFit/>
          </a:bodyPr>
          <a:lstStyle/>
          <a:p>
            <a:pPr defTabSz="566928">
              <a:spcAft>
                <a:spcPts val="600"/>
              </a:spcAft>
            </a:pPr>
            <a:r>
              <a:rPr lang="en-GB" sz="1116" kern="1200">
                <a:solidFill>
                  <a:schemeClr val="tx1"/>
                </a:solidFill>
                <a:latin typeface="+mn-lt"/>
                <a:ea typeface="+mn-ea"/>
                <a:cs typeface="+mn-cs"/>
              </a:rPr>
              <a:t>Learning Objectives</a:t>
            </a:r>
            <a:endParaRPr lang="en-GB"/>
          </a:p>
        </p:txBody>
      </p:sp>
      <p:sp>
        <p:nvSpPr>
          <p:cNvPr id="15" name="TextBox 14"/>
          <p:cNvSpPr txBox="1"/>
          <p:nvPr/>
        </p:nvSpPr>
        <p:spPr>
          <a:xfrm>
            <a:off x="8566842" y="4533587"/>
            <a:ext cx="948482" cy="607474"/>
          </a:xfrm>
          <a:prstGeom prst="rect">
            <a:avLst/>
          </a:prstGeom>
          <a:noFill/>
        </p:spPr>
        <p:txBody>
          <a:bodyPr wrap="square" rtlCol="0">
            <a:spAutoFit/>
          </a:bodyPr>
          <a:lstStyle/>
          <a:p>
            <a:pPr algn="ctr" defTabSz="566928">
              <a:spcAft>
                <a:spcPts val="600"/>
              </a:spcAft>
            </a:pPr>
            <a:r>
              <a:rPr lang="en-GB" sz="1116" b="1" kern="1200">
                <a:solidFill>
                  <a:schemeClr val="tx1"/>
                </a:solidFill>
                <a:latin typeface="+mn-lt"/>
                <a:ea typeface="+mn-ea"/>
                <a:cs typeface="+mn-cs"/>
              </a:rPr>
              <a:t>How will the learning occur?</a:t>
            </a:r>
            <a:endParaRPr lang="en-GB" b="1"/>
          </a:p>
        </p:txBody>
      </p:sp>
      <p:sp>
        <p:nvSpPr>
          <p:cNvPr id="16" name="TextBox 15"/>
          <p:cNvSpPr txBox="1"/>
          <p:nvPr/>
        </p:nvSpPr>
        <p:spPr>
          <a:xfrm>
            <a:off x="9328736" y="1979206"/>
            <a:ext cx="1386920" cy="264047"/>
          </a:xfrm>
          <a:prstGeom prst="rect">
            <a:avLst/>
          </a:prstGeom>
          <a:noFill/>
        </p:spPr>
        <p:txBody>
          <a:bodyPr wrap="square" rtlCol="0">
            <a:spAutoFit/>
          </a:bodyPr>
          <a:lstStyle/>
          <a:p>
            <a:pPr defTabSz="566928">
              <a:spcAft>
                <a:spcPts val="600"/>
              </a:spcAft>
            </a:pPr>
            <a:r>
              <a:rPr lang="en-GB" sz="1116" kern="1200">
                <a:solidFill>
                  <a:schemeClr val="tx1"/>
                </a:solidFill>
                <a:latin typeface="+mn-lt"/>
                <a:ea typeface="+mn-ea"/>
                <a:cs typeface="+mn-cs"/>
              </a:rPr>
              <a:t>Selecting Methods</a:t>
            </a:r>
            <a:endParaRPr lang="en-GB"/>
          </a:p>
        </p:txBody>
      </p:sp>
      <p:sp>
        <p:nvSpPr>
          <p:cNvPr id="17" name="TextBox 16"/>
          <p:cNvSpPr txBox="1"/>
          <p:nvPr/>
        </p:nvSpPr>
        <p:spPr>
          <a:xfrm>
            <a:off x="10412198" y="4533587"/>
            <a:ext cx="948482" cy="435760"/>
          </a:xfrm>
          <a:prstGeom prst="rect">
            <a:avLst/>
          </a:prstGeom>
          <a:noFill/>
        </p:spPr>
        <p:txBody>
          <a:bodyPr wrap="square" rtlCol="0">
            <a:spAutoFit/>
          </a:bodyPr>
          <a:lstStyle/>
          <a:p>
            <a:pPr algn="ctr" defTabSz="566928">
              <a:spcAft>
                <a:spcPts val="600"/>
              </a:spcAft>
            </a:pPr>
            <a:r>
              <a:rPr lang="en-GB" sz="1116" kern="1200">
                <a:solidFill>
                  <a:schemeClr val="tx1"/>
                </a:solidFill>
                <a:latin typeface="+mn-lt"/>
                <a:ea typeface="+mn-ea"/>
                <a:cs typeface="+mn-cs"/>
              </a:rPr>
              <a:t>Making a plan</a:t>
            </a:r>
            <a:endParaRPr lang="en-GB"/>
          </a:p>
        </p:txBody>
      </p:sp>
      <p:sp>
        <p:nvSpPr>
          <p:cNvPr id="18" name="Oval 17"/>
          <p:cNvSpPr/>
          <p:nvPr/>
        </p:nvSpPr>
        <p:spPr>
          <a:xfrm>
            <a:off x="8355392" y="4429972"/>
            <a:ext cx="1371383" cy="733926"/>
          </a:xfrm>
          <a:prstGeom prst="ellipse">
            <a:avLst/>
          </a:prstGeom>
          <a:no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6269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30936" y="639520"/>
            <a:ext cx="3429000" cy="1719072"/>
          </a:xfrm>
        </p:spPr>
        <p:txBody>
          <a:bodyPr vert="horz" lIns="91440" tIns="45720" rIns="91440" bIns="45720" rtlCol="0" anchor="b">
            <a:normAutofit/>
          </a:bodyPr>
          <a:lstStyle/>
          <a:p>
            <a:r>
              <a:rPr lang="en-US" sz="3800" kern="1200">
                <a:solidFill>
                  <a:schemeClr val="tx1"/>
                </a:solidFill>
                <a:latin typeface="+mj-lt"/>
                <a:ea typeface="+mj-ea"/>
                <a:cs typeface="+mj-cs"/>
              </a:rPr>
              <a:t>4. How will the learning occur?</a:t>
            </a:r>
          </a:p>
        </p:txBody>
      </p:sp>
      <p:sp>
        <p:nvSpPr>
          <p:cNvPr id="3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
          <p:cNvSpPr>
            <a:spLocks noGrp="1"/>
          </p:cNvSpPr>
          <p:nvPr>
            <p:ph type="body" sz="half" idx="2"/>
          </p:nvPr>
        </p:nvSpPr>
        <p:spPr>
          <a:xfrm>
            <a:off x="630936" y="2807208"/>
            <a:ext cx="3429000" cy="3410712"/>
          </a:xfrm>
        </p:spPr>
        <p:txBody>
          <a:bodyPr vert="horz" lIns="91440" tIns="45720" rIns="91440" bIns="45720" rtlCol="0" anchor="t">
            <a:normAutofit/>
          </a:bodyPr>
          <a:lstStyle/>
          <a:p>
            <a:pPr indent="-228600">
              <a:buFont typeface="Arial" panose="020B0604020202020204" pitchFamily="34" charset="0"/>
              <a:buChar char="•"/>
            </a:pPr>
            <a:r>
              <a:rPr lang="en-US" sz="2200"/>
              <a:t>There are various forms of learning interventions linked with different needs. These vary form experiential (which is learner centred) to  didactic (which is trainer centred); from on the job to off the job training. </a:t>
            </a:r>
          </a:p>
          <a:p>
            <a:pPr indent="-228600">
              <a:buFont typeface="Arial" panose="020B0604020202020204" pitchFamily="34" charset="0"/>
              <a:buChar char="•"/>
            </a:pPr>
            <a:endParaRPr lang="en-US" sz="2200"/>
          </a:p>
          <a:p>
            <a:pPr indent="-228600">
              <a:buFont typeface="Arial" panose="020B0604020202020204" pitchFamily="34" charset="0"/>
              <a:buChar char="•"/>
            </a:pPr>
            <a:endParaRPr lang="en-US" sz="2200"/>
          </a:p>
          <a:p>
            <a:pPr indent="-228600">
              <a:buFont typeface="Arial" panose="020B0604020202020204" pitchFamily="34" charset="0"/>
              <a:buChar char="•"/>
            </a:pPr>
            <a:endParaRPr lang="en-US" sz="2200"/>
          </a:p>
        </p:txBody>
      </p:sp>
      <p:pic>
        <p:nvPicPr>
          <p:cNvPr id="7" name="Picture Placeholder 6"/>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2860" r="-1792"/>
          <a:stretch/>
        </p:blipFill>
        <p:spPr>
          <a:xfrm>
            <a:off x="5891290" y="639520"/>
            <a:ext cx="5518238" cy="5577840"/>
          </a:xfrm>
          <a:prstGeom prst="rect">
            <a:avLst/>
          </a:prstGeom>
        </p:spPr>
      </p:pic>
    </p:spTree>
    <p:extLst>
      <p:ext uri="{BB962C8B-B14F-4D97-AF65-F5344CB8AC3E}">
        <p14:creationId xmlns:p14="http://schemas.microsoft.com/office/powerpoint/2010/main" val="32387038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7" name="Freeform: Shape 26">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Graphic 212">
            <a:extLst>
              <a:ext uri="{FF2B5EF4-FFF2-40B4-BE49-F238E27FC236}">
                <a16:creationId xmlns:a16="http://schemas.microsoft.com/office/drawing/2014/main" id="{76A8F9C6-ED35-4E0A-AC66-5241CA206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6189" y="412979"/>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Graphic 212">
            <a:extLst>
              <a:ext uri="{FF2B5EF4-FFF2-40B4-BE49-F238E27FC236}">
                <a16:creationId xmlns:a16="http://schemas.microsoft.com/office/drawing/2014/main" id="{4F71A736-42D6-4F11-8A7B-633C40624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6189" y="412979"/>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 name="Title 2"/>
          <p:cNvSpPr>
            <a:spLocks noGrp="1"/>
          </p:cNvSpPr>
          <p:nvPr>
            <p:ph type="title"/>
          </p:nvPr>
        </p:nvSpPr>
        <p:spPr>
          <a:xfrm>
            <a:off x="838200" y="1195697"/>
            <a:ext cx="3200400" cy="4019251"/>
          </a:xfrm>
        </p:spPr>
        <p:txBody>
          <a:bodyPr vert="horz" lIns="91440" tIns="45720" rIns="91440" bIns="45720" rtlCol="0" anchor="ctr">
            <a:normAutofit/>
          </a:bodyPr>
          <a:lstStyle/>
          <a:p>
            <a:r>
              <a:rPr lang="en-US" kern="1200">
                <a:solidFill>
                  <a:schemeClr val="bg1"/>
                </a:solidFill>
                <a:latin typeface="+mj-lt"/>
                <a:ea typeface="+mj-ea"/>
                <a:cs typeface="+mj-cs"/>
              </a:rPr>
              <a:t>Learning Design Stages</a:t>
            </a:r>
          </a:p>
        </p:txBody>
      </p:sp>
      <p:grpSp>
        <p:nvGrpSpPr>
          <p:cNvPr id="33" name="Group 32">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1903" y="5364542"/>
            <a:ext cx="1562428" cy="1493465"/>
            <a:chOff x="3121343" y="4864099"/>
            <a:chExt cx="2085971" cy="1993901"/>
          </a:xfrm>
          <a:solidFill>
            <a:schemeClr val="bg1"/>
          </a:solidFill>
        </p:grpSpPr>
        <p:sp>
          <p:nvSpPr>
            <p:cNvPr id="34" name="Freeform: Shape 33">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5" name="Freeform: Shape 34">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 name="Freeform: Shape 35">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 name="Freeform: Shape 36">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 name="Freeform: Shape 37">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9" name="Freeform: Shape 38">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0" name="Freeform: Shape 39">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1" name="Freeform: Shape 40">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Freeform: Shape 41">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3" name="Freeform: Shape 42">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4" name="Freeform: Shape 43">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5" name="Freeform: Shape 44">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6" name="Freeform: Shape 45">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48" name="Rectangle 47">
            <a:extLst>
              <a:ext uri="{FF2B5EF4-FFF2-40B4-BE49-F238E27FC236}">
                <a16:creationId xmlns:a16="http://schemas.microsoft.com/office/drawing/2014/main" id="{82571B16-D62A-4B37-A469-E72C79D69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8223" y="444870"/>
            <a:ext cx="6924769" cy="566580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9E0A0BC-3EE4-4453-9522-08FF2DE30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8246" y="436482"/>
            <a:ext cx="6934746" cy="5665805"/>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9FBE36BD-9903-4FB5-BBE7-1023D7F7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7522" y="305936"/>
            <a:ext cx="6943810" cy="568529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5169647" y="1439408"/>
            <a:ext cx="6184153" cy="3394842"/>
          </a:xfrm>
        </p:spPr>
      </p:pic>
      <p:sp>
        <p:nvSpPr>
          <p:cNvPr id="6" name="TextBox 5"/>
          <p:cNvSpPr txBox="1"/>
          <p:nvPr/>
        </p:nvSpPr>
        <p:spPr>
          <a:xfrm>
            <a:off x="10303660" y="2938988"/>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6</a:t>
            </a:r>
            <a:endParaRPr lang="en-GB" sz="4400"/>
          </a:p>
        </p:txBody>
      </p:sp>
      <p:sp>
        <p:nvSpPr>
          <p:cNvPr id="7" name="TextBox 6"/>
          <p:cNvSpPr txBox="1"/>
          <p:nvPr/>
        </p:nvSpPr>
        <p:spPr>
          <a:xfrm>
            <a:off x="6856233" y="2938360"/>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2</a:t>
            </a:r>
            <a:endParaRPr lang="en-GB" sz="4400"/>
          </a:p>
        </p:txBody>
      </p:sp>
      <p:sp>
        <p:nvSpPr>
          <p:cNvPr id="8" name="TextBox 7"/>
          <p:cNvSpPr txBox="1"/>
          <p:nvPr/>
        </p:nvSpPr>
        <p:spPr>
          <a:xfrm>
            <a:off x="7718090" y="2938988"/>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3</a:t>
            </a:r>
            <a:endParaRPr lang="en-GB" sz="4400"/>
          </a:p>
        </p:txBody>
      </p:sp>
      <p:sp>
        <p:nvSpPr>
          <p:cNvPr id="9" name="TextBox 8"/>
          <p:cNvSpPr txBox="1"/>
          <p:nvPr/>
        </p:nvSpPr>
        <p:spPr>
          <a:xfrm>
            <a:off x="8579947" y="2938988"/>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4</a:t>
            </a:r>
            <a:endParaRPr lang="en-GB" sz="4400"/>
          </a:p>
        </p:txBody>
      </p:sp>
      <p:sp>
        <p:nvSpPr>
          <p:cNvPr id="10" name="TextBox 9"/>
          <p:cNvSpPr txBox="1"/>
          <p:nvPr/>
        </p:nvSpPr>
        <p:spPr>
          <a:xfrm>
            <a:off x="9441803" y="2938988"/>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5</a:t>
            </a:r>
            <a:endParaRPr lang="en-GB" sz="4400"/>
          </a:p>
        </p:txBody>
      </p:sp>
      <p:sp>
        <p:nvSpPr>
          <p:cNvPr id="11" name="TextBox 10"/>
          <p:cNvSpPr txBox="1"/>
          <p:nvPr/>
        </p:nvSpPr>
        <p:spPr>
          <a:xfrm>
            <a:off x="5985094" y="2938988"/>
            <a:ext cx="392476" cy="498598"/>
          </a:xfrm>
          <a:prstGeom prst="rect">
            <a:avLst/>
          </a:prstGeom>
          <a:noFill/>
        </p:spPr>
        <p:txBody>
          <a:bodyPr wrap="square" rtlCol="0">
            <a:spAutoFit/>
          </a:bodyPr>
          <a:lstStyle/>
          <a:p>
            <a:pPr defTabSz="548640">
              <a:spcAft>
                <a:spcPts val="600"/>
              </a:spcAft>
            </a:pPr>
            <a:r>
              <a:rPr lang="en-GB" sz="2640" kern="1200">
                <a:solidFill>
                  <a:schemeClr val="tx1"/>
                </a:solidFill>
                <a:latin typeface="+mn-lt"/>
                <a:ea typeface="+mn-ea"/>
                <a:cs typeface="+mn-cs"/>
              </a:rPr>
              <a:t>1</a:t>
            </a:r>
            <a:endParaRPr lang="en-GB" sz="4400"/>
          </a:p>
        </p:txBody>
      </p:sp>
      <p:sp>
        <p:nvSpPr>
          <p:cNvPr id="12" name="TextBox 11"/>
          <p:cNvSpPr txBox="1"/>
          <p:nvPr/>
        </p:nvSpPr>
        <p:spPr>
          <a:xfrm>
            <a:off x="5510410" y="1750885"/>
            <a:ext cx="1235770" cy="258532"/>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Identify Needs</a:t>
            </a:r>
            <a:endParaRPr lang="en-GB"/>
          </a:p>
        </p:txBody>
      </p:sp>
      <p:sp>
        <p:nvSpPr>
          <p:cNvPr id="13" name="TextBox 12"/>
          <p:cNvSpPr txBox="1"/>
          <p:nvPr/>
        </p:nvSpPr>
        <p:spPr>
          <a:xfrm>
            <a:off x="6587069" y="4305866"/>
            <a:ext cx="930804" cy="258532"/>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Learning Aim</a:t>
            </a:r>
            <a:endParaRPr lang="en-GB"/>
          </a:p>
        </p:txBody>
      </p:sp>
      <p:sp>
        <p:nvSpPr>
          <p:cNvPr id="14" name="TextBox 13"/>
          <p:cNvSpPr txBox="1"/>
          <p:nvPr/>
        </p:nvSpPr>
        <p:spPr>
          <a:xfrm>
            <a:off x="7218876" y="1750885"/>
            <a:ext cx="1361071" cy="258532"/>
          </a:xfrm>
          <a:prstGeom prst="rect">
            <a:avLst/>
          </a:prstGeom>
          <a:noFill/>
        </p:spPr>
        <p:txBody>
          <a:bodyPr wrap="square" rtlCol="0">
            <a:spAutoFit/>
          </a:bodyPr>
          <a:lstStyle/>
          <a:p>
            <a:pPr defTabSz="548640">
              <a:spcAft>
                <a:spcPts val="600"/>
              </a:spcAft>
            </a:pPr>
            <a:r>
              <a:rPr lang="en-GB" sz="1080" kern="1200">
                <a:solidFill>
                  <a:schemeClr val="tx1"/>
                </a:solidFill>
                <a:latin typeface="+mn-lt"/>
                <a:ea typeface="+mn-ea"/>
                <a:cs typeface="+mn-cs"/>
              </a:rPr>
              <a:t>Learning Objectives</a:t>
            </a:r>
            <a:endParaRPr lang="en-GB"/>
          </a:p>
        </p:txBody>
      </p:sp>
      <p:sp>
        <p:nvSpPr>
          <p:cNvPr id="15" name="TextBox 14"/>
          <p:cNvSpPr txBox="1"/>
          <p:nvPr/>
        </p:nvSpPr>
        <p:spPr>
          <a:xfrm>
            <a:off x="8194895" y="4249633"/>
            <a:ext cx="930804" cy="590931"/>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How will the learning occur?</a:t>
            </a:r>
            <a:endParaRPr lang="en-GB"/>
          </a:p>
        </p:txBody>
      </p:sp>
      <p:sp>
        <p:nvSpPr>
          <p:cNvPr id="16" name="TextBox 15"/>
          <p:cNvSpPr txBox="1"/>
          <p:nvPr/>
        </p:nvSpPr>
        <p:spPr>
          <a:xfrm>
            <a:off x="8942589" y="1742860"/>
            <a:ext cx="1361071" cy="258532"/>
          </a:xfrm>
          <a:prstGeom prst="rect">
            <a:avLst/>
          </a:prstGeom>
          <a:noFill/>
        </p:spPr>
        <p:txBody>
          <a:bodyPr wrap="square" rtlCol="0">
            <a:spAutoFit/>
          </a:bodyPr>
          <a:lstStyle/>
          <a:p>
            <a:pPr defTabSz="548640">
              <a:spcAft>
                <a:spcPts val="600"/>
              </a:spcAft>
            </a:pPr>
            <a:r>
              <a:rPr lang="en-GB" sz="1080" b="1" kern="1200">
                <a:solidFill>
                  <a:schemeClr val="tx1"/>
                </a:solidFill>
                <a:latin typeface="+mn-lt"/>
                <a:ea typeface="+mn-ea"/>
                <a:cs typeface="+mn-cs"/>
              </a:rPr>
              <a:t>Selecting Methods</a:t>
            </a:r>
            <a:endParaRPr lang="en-GB" b="1"/>
          </a:p>
        </p:txBody>
      </p:sp>
      <p:sp>
        <p:nvSpPr>
          <p:cNvPr id="17" name="TextBox 16"/>
          <p:cNvSpPr txBox="1"/>
          <p:nvPr/>
        </p:nvSpPr>
        <p:spPr>
          <a:xfrm>
            <a:off x="10005858" y="4249633"/>
            <a:ext cx="930804" cy="424732"/>
          </a:xfrm>
          <a:prstGeom prst="rect">
            <a:avLst/>
          </a:prstGeom>
          <a:noFill/>
        </p:spPr>
        <p:txBody>
          <a:bodyPr wrap="square" rtlCol="0">
            <a:spAutoFit/>
          </a:bodyPr>
          <a:lstStyle/>
          <a:p>
            <a:pPr algn="ctr" defTabSz="548640">
              <a:spcAft>
                <a:spcPts val="600"/>
              </a:spcAft>
            </a:pPr>
            <a:r>
              <a:rPr lang="en-GB" sz="1080" kern="1200">
                <a:solidFill>
                  <a:schemeClr val="tx1"/>
                </a:solidFill>
                <a:latin typeface="+mn-lt"/>
                <a:ea typeface="+mn-ea"/>
                <a:cs typeface="+mn-cs"/>
              </a:rPr>
              <a:t>Making a plan</a:t>
            </a:r>
            <a:endParaRPr lang="en-GB"/>
          </a:p>
        </p:txBody>
      </p:sp>
      <p:sp>
        <p:nvSpPr>
          <p:cNvPr id="18" name="Oval 17"/>
          <p:cNvSpPr/>
          <p:nvPr/>
        </p:nvSpPr>
        <p:spPr>
          <a:xfrm>
            <a:off x="8884416" y="1512335"/>
            <a:ext cx="1345823" cy="720247"/>
          </a:xfrm>
          <a:prstGeom prst="ellipse">
            <a:avLst/>
          </a:prstGeom>
          <a:no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550246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5. Selecting Methods</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
          <p:cNvSpPr>
            <a:spLocks noGrp="1"/>
          </p:cNvSpPr>
          <p:nvPr>
            <p:ph type="body" sz="half" idx="2"/>
          </p:nvPr>
        </p:nvSpPr>
        <p:spPr>
          <a:xfrm>
            <a:off x="572493" y="2071316"/>
            <a:ext cx="6713552" cy="4119172"/>
          </a:xfrm>
        </p:spPr>
        <p:txBody>
          <a:bodyPr vert="horz" lIns="91440" tIns="45720" rIns="91440" bIns="45720" rtlCol="0" anchor="t">
            <a:normAutofit/>
          </a:bodyPr>
          <a:lstStyle/>
          <a:p>
            <a:pPr indent="-228600">
              <a:buFont typeface="Arial" panose="020B0604020202020204" pitchFamily="34" charset="0"/>
              <a:buChar char="•"/>
            </a:pPr>
            <a:r>
              <a:rPr lang="en-US" sz="2200" dirty="0"/>
              <a:t>Your session is based on face-to-face delivery but will contain different activities. </a:t>
            </a:r>
          </a:p>
          <a:p>
            <a:pPr indent="-228600">
              <a:buFont typeface="Arial" panose="020B0604020202020204" pitchFamily="34" charset="0"/>
              <a:buChar char="•"/>
            </a:pPr>
            <a:r>
              <a:rPr lang="en-US" sz="2200" dirty="0"/>
              <a:t>There are many different methods for delivering learning.  </a:t>
            </a:r>
          </a:p>
          <a:p>
            <a:pPr marL="742950" lvl="1" indent="-228600">
              <a:buFont typeface="Arial" panose="020B0604020202020204" pitchFamily="34" charset="0"/>
              <a:buChar char="•"/>
            </a:pPr>
            <a:r>
              <a:rPr lang="en-US" sz="2000" dirty="0"/>
              <a:t>Lecture</a:t>
            </a:r>
          </a:p>
          <a:p>
            <a:pPr marL="742950" lvl="1" indent="-228600">
              <a:buFont typeface="Arial" panose="020B0604020202020204" pitchFamily="34" charset="0"/>
              <a:buChar char="•"/>
            </a:pPr>
            <a:r>
              <a:rPr lang="en-US" sz="2000" dirty="0"/>
              <a:t>Discussion</a:t>
            </a:r>
          </a:p>
          <a:p>
            <a:pPr marL="742950" lvl="1" indent="-228600">
              <a:buFont typeface="Arial" panose="020B0604020202020204" pitchFamily="34" charset="0"/>
              <a:buChar char="•"/>
            </a:pPr>
            <a:r>
              <a:rPr lang="en-US" sz="2000" dirty="0"/>
              <a:t>Role play</a:t>
            </a:r>
          </a:p>
          <a:p>
            <a:pPr marL="742950" lvl="1" indent="-228600">
              <a:buFont typeface="Arial" panose="020B0604020202020204" pitchFamily="34" charset="0"/>
              <a:buChar char="•"/>
            </a:pPr>
            <a:r>
              <a:rPr lang="en-US" sz="2000" dirty="0"/>
              <a:t>Simulation</a:t>
            </a:r>
          </a:p>
          <a:p>
            <a:pPr marL="742950" lvl="1" indent="-228600">
              <a:buFont typeface="Arial" panose="020B0604020202020204" pitchFamily="34" charset="0"/>
              <a:buChar char="•"/>
            </a:pPr>
            <a:r>
              <a:rPr lang="en-US" sz="2000" dirty="0"/>
              <a:t>Learning games</a:t>
            </a:r>
          </a:p>
          <a:p>
            <a:pPr indent="-228600">
              <a:buFont typeface="Arial" panose="020B0604020202020204" pitchFamily="34" charset="0"/>
              <a:buChar char="•"/>
            </a:pPr>
            <a:endParaRPr lang="en-US" sz="2200" dirty="0"/>
          </a:p>
        </p:txBody>
      </p:sp>
      <p:pic>
        <p:nvPicPr>
          <p:cNvPr id="3" name="Picture Placeholder 2"/>
          <p:cNvPicPr>
            <a:picLocks noGrp="1" noChangeAspect="1"/>
          </p:cNvPicPr>
          <p:nvPr>
            <p:ph type="pic" idx="1"/>
          </p:nvPr>
        </p:nvPicPr>
        <p:blipFill rotWithShape="1">
          <a:blip r:embed="rId2"/>
          <a:srcRect l="19212" r="26913"/>
          <a:stretch/>
        </p:blipFill>
        <p:spPr>
          <a:xfrm>
            <a:off x="7675658" y="2093976"/>
            <a:ext cx="3941064" cy="4096512"/>
          </a:xfrm>
          <a:prstGeom prst="rect">
            <a:avLst/>
          </a:prstGeom>
        </p:spPr>
      </p:pic>
      <p:sp>
        <p:nvSpPr>
          <p:cNvPr id="5" name="Rectangle 4"/>
          <p:cNvSpPr/>
          <p:nvPr/>
        </p:nvSpPr>
        <p:spPr>
          <a:xfrm>
            <a:off x="6571488" y="5775883"/>
            <a:ext cx="6096000" cy="369332"/>
          </a:xfrm>
          <a:prstGeom prst="rect">
            <a:avLst/>
          </a:prstGeom>
        </p:spPr>
        <p:txBody>
          <a:bodyPr lIns="91440" tIns="45720" rIns="91440" bIns="45720" anchor="t">
            <a:spAutoFit/>
          </a:bodyPr>
          <a:lstStyle/>
          <a:p>
            <a:endParaRPr lang="en-GB" u="sng" dirty="0">
              <a:cs typeface="Calibri"/>
            </a:endParaRPr>
          </a:p>
        </p:txBody>
      </p:sp>
    </p:spTree>
    <p:extLst>
      <p:ext uri="{BB962C8B-B14F-4D97-AF65-F5344CB8AC3E}">
        <p14:creationId xmlns:p14="http://schemas.microsoft.com/office/powerpoint/2010/main" val="24228715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38200" y="365125"/>
            <a:ext cx="10515600" cy="1325563"/>
          </a:xfrm>
        </p:spPr>
        <p:txBody>
          <a:bodyPr vert="horz" lIns="91440" tIns="45720" rIns="91440" bIns="45720" rtlCol="0">
            <a:normAutofit/>
          </a:bodyPr>
          <a:lstStyle/>
          <a:p>
            <a:r>
              <a:rPr lang="en-US" sz="5400" b="0" cap="all"/>
              <a:t>learning </a:t>
            </a:r>
            <a:r>
              <a:rPr lang="en-US" sz="5400" cap="all"/>
              <a:t>Methods</a:t>
            </a:r>
            <a:endParaRPr lang="en-US" sz="5400" b="0" cap="all"/>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p:cNvSpPr>
            <a:spLocks noGrp="1"/>
          </p:cNvSpPr>
          <p:nvPr>
            <p:ph idx="1"/>
          </p:nvPr>
        </p:nvSpPr>
        <p:spPr>
          <a:xfrm>
            <a:off x="838200" y="1929384"/>
            <a:ext cx="10515600" cy="4251960"/>
          </a:xfrm>
        </p:spPr>
        <p:txBody>
          <a:bodyPr vert="horz" lIns="91440" tIns="45720" rIns="91440" bIns="45720" rtlCol="0">
            <a:normAutofit/>
          </a:bodyPr>
          <a:lstStyle/>
          <a:p>
            <a:pPr marL="305435"/>
            <a:r>
              <a:rPr lang="en-US" sz="2200" dirty="0"/>
              <a:t>Learning games</a:t>
            </a:r>
          </a:p>
          <a:p>
            <a:pPr marL="305435"/>
            <a:r>
              <a:rPr lang="en-US" sz="2200" dirty="0"/>
              <a:t>Discussion – including jigsaw and knowledge café</a:t>
            </a:r>
          </a:p>
          <a:p>
            <a:pPr marL="305435"/>
            <a:r>
              <a:rPr lang="en-US" sz="2200" dirty="0"/>
              <a:t>Simulation</a:t>
            </a:r>
            <a:endParaRPr lang="en-US" sz="2200" dirty="0">
              <a:cs typeface="Calibri"/>
            </a:endParaRPr>
          </a:p>
          <a:p>
            <a:pPr marL="305435"/>
            <a:r>
              <a:rPr lang="en-US" sz="2200" dirty="0"/>
              <a:t>Technologies – this could include VR or tools such as Kahoot</a:t>
            </a:r>
          </a:p>
          <a:p>
            <a:pPr marL="305435"/>
            <a:r>
              <a:rPr lang="en-US" sz="2200" dirty="0"/>
              <a:t>Inductive learning</a:t>
            </a:r>
            <a:endParaRPr lang="en-US" sz="2200" dirty="0">
              <a:cs typeface="Calibri"/>
            </a:endParaRPr>
          </a:p>
          <a:p>
            <a:pPr marL="305435"/>
            <a:r>
              <a:rPr lang="en-US" sz="2200" dirty="0"/>
              <a:t>Role-play</a:t>
            </a:r>
          </a:p>
          <a:p>
            <a:pPr marL="305435"/>
            <a:endParaRPr lang="en-US" sz="2200" dirty="0"/>
          </a:p>
        </p:txBody>
      </p:sp>
    </p:spTree>
    <p:extLst>
      <p:ext uri="{BB962C8B-B14F-4D97-AF65-F5344CB8AC3E}">
        <p14:creationId xmlns:p14="http://schemas.microsoft.com/office/powerpoint/2010/main" val="28683276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27">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1430D64-C4C7-756A-A63E-010A7EAB611D}"/>
              </a:ext>
            </a:extLst>
          </p:cNvPr>
          <p:cNvSpPr>
            <a:spLocks noGrp="1"/>
          </p:cNvSpPr>
          <p:nvPr>
            <p:ph type="title"/>
          </p:nvPr>
        </p:nvSpPr>
        <p:spPr>
          <a:xfrm>
            <a:off x="874815" y="798703"/>
            <a:ext cx="5221185" cy="3072015"/>
          </a:xfrm>
        </p:spPr>
        <p:txBody>
          <a:bodyPr vert="horz" lIns="91440" tIns="45720" rIns="91440" bIns="45720" rtlCol="0" anchor="b">
            <a:normAutofit/>
          </a:bodyPr>
          <a:lstStyle/>
          <a:p>
            <a:pPr algn="ctr"/>
            <a:r>
              <a:rPr lang="en-US" kern="1200">
                <a:solidFill>
                  <a:schemeClr val="tx1"/>
                </a:solidFill>
                <a:latin typeface="+mj-lt"/>
                <a:ea typeface="+mj-ea"/>
                <a:cs typeface="+mj-cs"/>
              </a:rPr>
              <a:t>Group Activity</a:t>
            </a:r>
          </a:p>
        </p:txBody>
      </p:sp>
      <p:sp>
        <p:nvSpPr>
          <p:cNvPr id="3" name="Text Placeholder 2">
            <a:extLst>
              <a:ext uri="{FF2B5EF4-FFF2-40B4-BE49-F238E27FC236}">
                <a16:creationId xmlns:a16="http://schemas.microsoft.com/office/drawing/2014/main" id="{0386C08B-8FA6-DFBE-60D6-AC8CEA87FD99}"/>
              </a:ext>
            </a:extLst>
          </p:cNvPr>
          <p:cNvSpPr>
            <a:spLocks noGrp="1"/>
          </p:cNvSpPr>
          <p:nvPr>
            <p:ph type="body" idx="1"/>
          </p:nvPr>
        </p:nvSpPr>
        <p:spPr>
          <a:xfrm>
            <a:off x="870148" y="3962792"/>
            <a:ext cx="5221185" cy="2102108"/>
          </a:xfrm>
        </p:spPr>
        <p:txBody>
          <a:bodyPr vert="horz" lIns="91440" tIns="45720" rIns="91440" bIns="45720" rtlCol="0" anchor="t">
            <a:normAutofit/>
          </a:bodyPr>
          <a:lstStyle/>
          <a:p>
            <a:pPr algn="ctr"/>
            <a:r>
              <a:rPr lang="en-US" sz="2200" kern="1200" dirty="0">
                <a:solidFill>
                  <a:schemeClr val="tx1"/>
                </a:solidFill>
                <a:latin typeface="+mn-lt"/>
                <a:ea typeface="+mn-ea"/>
                <a:cs typeface="+mn-cs"/>
              </a:rPr>
              <a:t>In your groups, conduct research into the link between effective leadership and development of people and their motivation, engagement and commitment.</a:t>
            </a:r>
          </a:p>
          <a:p>
            <a:pPr algn="ctr"/>
            <a:r>
              <a:rPr lang="en-US" sz="2200" kern="1200" dirty="0">
                <a:solidFill>
                  <a:schemeClr val="tx1"/>
                </a:solidFill>
                <a:latin typeface="+mn-lt"/>
                <a:ea typeface="+mn-ea"/>
                <a:cs typeface="+mn-cs"/>
              </a:rPr>
              <a:t>Come back prepared to share your work with the class. </a:t>
            </a:r>
          </a:p>
        </p:txBody>
      </p:sp>
      <p:sp>
        <p:nvSpPr>
          <p:cNvPr id="39" name="Freeform: Shape 29">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41" name="Freeform: Shape 31">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732368C5-DDA3-B319-1525-D64AA42300E7}"/>
              </a:ext>
            </a:extLst>
          </p:cNvPr>
          <p:cNvPicPr>
            <a:picLocks noChangeAspect="1"/>
          </p:cNvPicPr>
          <p:nvPr/>
        </p:nvPicPr>
        <p:blipFill rotWithShape="1">
          <a:blip r:embed="rId3"/>
          <a:srcRect l="10942" r="7036"/>
          <a:stretch/>
        </p:blipFill>
        <p:spPr>
          <a:xfrm>
            <a:off x="6651243" y="1257738"/>
            <a:ext cx="4939504" cy="3959576"/>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42" name="Freeform: Shape 33">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39">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8668452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1934D-3521-BE38-E57F-E6EF0129176B}"/>
              </a:ext>
            </a:extLst>
          </p:cNvPr>
          <p:cNvSpPr>
            <a:spLocks noGrp="1"/>
          </p:cNvSpPr>
          <p:nvPr>
            <p:ph type="title"/>
          </p:nvPr>
        </p:nvSpPr>
        <p:spPr>
          <a:xfrm>
            <a:off x="838200" y="365125"/>
            <a:ext cx="10515600" cy="1828444"/>
          </a:xfrm>
        </p:spPr>
        <p:txBody>
          <a:bodyPr>
            <a:normAutofit/>
          </a:bodyPr>
          <a:lstStyle/>
          <a:p>
            <a:r>
              <a:rPr lang="en-US" sz="5200" kern="1200" cap="all">
                <a:latin typeface="+mj-lt"/>
                <a:ea typeface="+mj-ea"/>
                <a:cs typeface="+mj-cs"/>
              </a:rPr>
              <a:t>Group Activity – Research a learning Method</a:t>
            </a:r>
            <a:endParaRPr lang="en-GB" sz="5200"/>
          </a:p>
        </p:txBody>
      </p:sp>
      <p:sp>
        <p:nvSpPr>
          <p:cNvPr id="3" name="Content Placeholder 2">
            <a:extLst>
              <a:ext uri="{FF2B5EF4-FFF2-40B4-BE49-F238E27FC236}">
                <a16:creationId xmlns:a16="http://schemas.microsoft.com/office/drawing/2014/main" id="{40BF1DC6-84A3-6948-5FA9-DB3EE2A531DB}"/>
              </a:ext>
            </a:extLst>
          </p:cNvPr>
          <p:cNvSpPr>
            <a:spLocks noGrp="1"/>
          </p:cNvSpPr>
          <p:nvPr>
            <p:ph sz="half" idx="1"/>
          </p:nvPr>
        </p:nvSpPr>
        <p:spPr>
          <a:xfrm>
            <a:off x="838200" y="2398626"/>
            <a:ext cx="5158427" cy="3730460"/>
          </a:xfrm>
        </p:spPr>
        <p:txBody>
          <a:bodyPr>
            <a:normAutofit/>
          </a:bodyPr>
          <a:lstStyle/>
          <a:p>
            <a:pPr marL="323761" indent="-242316" defTabSz="969264">
              <a:spcBef>
                <a:spcPts val="1060"/>
              </a:spcBef>
            </a:pPr>
            <a:r>
              <a:rPr lang="en-US" sz="2000" kern="1200">
                <a:latin typeface="+mn-lt"/>
                <a:ea typeface="+mn-ea"/>
                <a:cs typeface="+mn-cs"/>
              </a:rPr>
              <a:t>Group 1- Learning games</a:t>
            </a:r>
          </a:p>
          <a:p>
            <a:pPr marL="323761" indent="-242316" defTabSz="969264">
              <a:spcBef>
                <a:spcPts val="1060"/>
              </a:spcBef>
            </a:pPr>
            <a:r>
              <a:rPr lang="en-US" sz="2000" kern="1200">
                <a:latin typeface="+mn-lt"/>
                <a:ea typeface="+mn-ea"/>
                <a:cs typeface="+mn-cs"/>
              </a:rPr>
              <a:t>Group 2 - Discussion – including jigsaw and knowledge café</a:t>
            </a:r>
            <a:endParaRPr lang="en-US" sz="2000" kern="1200">
              <a:latin typeface="+mn-lt"/>
              <a:ea typeface="+mn-ea"/>
              <a:cs typeface="Calibri"/>
            </a:endParaRPr>
          </a:p>
          <a:p>
            <a:pPr marL="323761" indent="-242316" defTabSz="969264">
              <a:spcBef>
                <a:spcPts val="1060"/>
              </a:spcBef>
            </a:pPr>
            <a:r>
              <a:rPr lang="en-US" sz="2000" kern="1200">
                <a:latin typeface="+mn-lt"/>
                <a:ea typeface="+mn-ea"/>
                <a:cs typeface="+mn-cs"/>
              </a:rPr>
              <a:t>Group 3 – Simulation/Role-play</a:t>
            </a:r>
            <a:endParaRPr lang="en-US" sz="2000" kern="1200">
              <a:latin typeface="+mn-lt"/>
              <a:ea typeface="+mn-ea"/>
              <a:cs typeface="Calibri"/>
            </a:endParaRPr>
          </a:p>
          <a:p>
            <a:pPr marL="323761" indent="-242316" defTabSz="969264">
              <a:spcBef>
                <a:spcPts val="1060"/>
              </a:spcBef>
            </a:pPr>
            <a:r>
              <a:rPr lang="en-US" sz="2000" kern="1200">
                <a:latin typeface="+mn-lt"/>
                <a:ea typeface="+mn-ea"/>
                <a:cs typeface="+mn-cs"/>
              </a:rPr>
              <a:t>Group 4  - Technologies – this could include VR or tools such as Kahoot</a:t>
            </a:r>
            <a:endParaRPr lang="en-US" sz="2000" kern="1200">
              <a:latin typeface="+mn-lt"/>
              <a:ea typeface="+mn-ea"/>
              <a:cs typeface="Calibri"/>
            </a:endParaRPr>
          </a:p>
          <a:p>
            <a:pPr marL="323761" indent="-242316" defTabSz="969264">
              <a:spcBef>
                <a:spcPts val="1060"/>
              </a:spcBef>
            </a:pPr>
            <a:r>
              <a:rPr lang="en-US" sz="2000" kern="1200">
                <a:latin typeface="+mn-lt"/>
                <a:ea typeface="+mn-ea"/>
                <a:cs typeface="+mn-cs"/>
              </a:rPr>
              <a:t>Group 5 - Inductive learning</a:t>
            </a:r>
            <a:endParaRPr lang="en-US" sz="2000" kern="1200">
              <a:latin typeface="+mn-lt"/>
              <a:ea typeface="+mn-ea"/>
              <a:cs typeface="Calibri"/>
            </a:endParaRPr>
          </a:p>
          <a:p>
            <a:endParaRPr lang="en-GB" sz="2000"/>
          </a:p>
        </p:txBody>
      </p:sp>
      <p:sp>
        <p:nvSpPr>
          <p:cNvPr id="4" name="Content Placeholder 3">
            <a:extLst>
              <a:ext uri="{FF2B5EF4-FFF2-40B4-BE49-F238E27FC236}">
                <a16:creationId xmlns:a16="http://schemas.microsoft.com/office/drawing/2014/main" id="{2D57BD4C-6DC4-37BA-EE91-898182A71370}"/>
              </a:ext>
            </a:extLst>
          </p:cNvPr>
          <p:cNvSpPr>
            <a:spLocks noGrp="1"/>
          </p:cNvSpPr>
          <p:nvPr>
            <p:ph sz="half" idx="2"/>
          </p:nvPr>
        </p:nvSpPr>
        <p:spPr>
          <a:xfrm>
            <a:off x="6189154" y="2398626"/>
            <a:ext cx="5164645" cy="3730460"/>
          </a:xfrm>
        </p:spPr>
        <p:txBody>
          <a:bodyPr>
            <a:normAutofit/>
          </a:bodyPr>
          <a:lstStyle/>
          <a:p>
            <a:r>
              <a:rPr lang="en-GB" sz="1700" dirty="0"/>
              <a:t>Every member to conduct a search of the library database and identify 1 relevant research paper/article. </a:t>
            </a:r>
          </a:p>
          <a:p>
            <a:r>
              <a:rPr lang="en-GB" sz="1700" dirty="0"/>
              <a:t>Present a summary of the article to  the rest of the group, including why you selected it. </a:t>
            </a:r>
          </a:p>
          <a:p>
            <a:r>
              <a:rPr lang="en-GB" sz="1700" dirty="0"/>
              <a:t>The group must then pick the best article and present the summary to the wider class, including why you selected it. </a:t>
            </a:r>
          </a:p>
        </p:txBody>
      </p:sp>
    </p:spTree>
    <p:extLst>
      <p:ext uri="{BB962C8B-B14F-4D97-AF65-F5344CB8AC3E}">
        <p14:creationId xmlns:p14="http://schemas.microsoft.com/office/powerpoint/2010/main" val="2605106525"/>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5F50DFD-5D14-DD65-7100-A4319830DD30}"/>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Presenting the Research</a:t>
            </a:r>
          </a:p>
        </p:txBody>
      </p:sp>
      <p:sp>
        <p:nvSpPr>
          <p:cNvPr id="15" name="Arc 1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1C5E47EA-4F19-5296-3679-9C8D82DA77A7}"/>
              </a:ext>
            </a:extLst>
          </p:cNvPr>
          <p:cNvSpPr>
            <a:spLocks noGrp="1"/>
          </p:cNvSpPr>
          <p:nvPr>
            <p:ph idx="1"/>
          </p:nvPr>
        </p:nvSpPr>
        <p:spPr>
          <a:xfrm>
            <a:off x="5370153" y="1526033"/>
            <a:ext cx="5536397" cy="3935281"/>
          </a:xfrm>
        </p:spPr>
        <p:txBody>
          <a:bodyPr>
            <a:normAutofit fontScale="70000" lnSpcReduction="20000"/>
          </a:bodyPr>
          <a:lstStyle/>
          <a:p>
            <a:r>
              <a:rPr lang="en-GB" sz="2800" dirty="0"/>
              <a:t>Present 1 set of </a:t>
            </a:r>
            <a:r>
              <a:rPr lang="en-GB" sz="2800" dirty="0" err="1"/>
              <a:t>powerpoint</a:t>
            </a:r>
            <a:r>
              <a:rPr lang="en-GB" sz="2800" dirty="0"/>
              <a:t> slides</a:t>
            </a:r>
          </a:p>
          <a:p>
            <a:r>
              <a:rPr lang="en-GB" dirty="0"/>
              <a:t>Part 1 discusses the research findings on the link between effective leadership and development and motivation, engagement and commitment of employees</a:t>
            </a:r>
          </a:p>
          <a:p>
            <a:r>
              <a:rPr lang="en-GB" sz="2800" dirty="0"/>
              <a:t>Part 2 – Present the summary of the research paper related to the Learning method you were allocated</a:t>
            </a:r>
          </a:p>
          <a:p>
            <a:r>
              <a:rPr lang="en-GB" sz="2800" dirty="0"/>
              <a:t>All group members must be involved in the presentation</a:t>
            </a:r>
          </a:p>
          <a:p>
            <a:r>
              <a:rPr lang="en-GB" sz="2800" dirty="0"/>
              <a:t>Presentation should be 15 minutes long (Max)</a:t>
            </a:r>
          </a:p>
          <a:p>
            <a:r>
              <a:rPr lang="en-GB" sz="2800" dirty="0"/>
              <a:t>A link to the papers used must be posted on Moodle/Teams</a:t>
            </a:r>
          </a:p>
          <a:p>
            <a:endParaRPr lang="en-GB" dirty="0"/>
          </a:p>
        </p:txBody>
      </p:sp>
    </p:spTree>
    <p:extLst>
      <p:ext uri="{BB962C8B-B14F-4D97-AF65-F5344CB8AC3E}">
        <p14:creationId xmlns:p14="http://schemas.microsoft.com/office/powerpoint/2010/main" val="64442183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TotalTime>
  <Words>6167</Words>
  <Application>Microsoft Office PowerPoint</Application>
  <PresentationFormat>Widescreen</PresentationFormat>
  <Paragraphs>496</Paragraphs>
  <Slides>49</Slides>
  <Notes>30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49</vt:i4>
      </vt:variant>
    </vt:vector>
  </HeadingPairs>
  <TitlesOfParts>
    <vt:vector size="63" baseType="lpstr">
      <vt:lpstr>Google Sans</vt:lpstr>
      <vt:lpstr>Muli</vt:lpstr>
      <vt:lpstr>Poppins-Bold</vt:lpstr>
      <vt:lpstr>Poppins-Light</vt:lpstr>
      <vt:lpstr>Poppins-Medium</vt:lpstr>
      <vt:lpstr>arial</vt:lpstr>
      <vt:lpstr>arial</vt:lpstr>
      <vt:lpstr>Calibri</vt:lpstr>
      <vt:lpstr>Calibri Light</vt:lpstr>
      <vt:lpstr>Montserrat</vt:lpstr>
      <vt:lpstr>Noto Sans</vt:lpstr>
      <vt:lpstr>Segoe UI Semibold</vt:lpstr>
      <vt:lpstr>Wingdings</vt:lpstr>
      <vt:lpstr>Office Theme</vt:lpstr>
      <vt:lpstr>Leading and Developing People</vt:lpstr>
      <vt:lpstr>Session Objectives </vt:lpstr>
      <vt:lpstr>What is a Learning and Development Strategy?</vt:lpstr>
      <vt:lpstr>Learning Culture</vt:lpstr>
      <vt:lpstr>3 pillars of a Learning Culture</vt:lpstr>
      <vt:lpstr>Why do  organisations need a Learning and Development Strategy?</vt:lpstr>
      <vt:lpstr>Benefits of Effective Learning and Development Strategy</vt:lpstr>
      <vt:lpstr>PowerPoint Presentation</vt:lpstr>
      <vt:lpstr>PowerPoint Presentation</vt:lpstr>
      <vt:lpstr>What is a Training Needs Analysis (TNA)</vt:lpstr>
      <vt:lpstr>3 Levels in a TNA</vt:lpstr>
      <vt:lpstr>Using a TNA to identify Learning and development Needs</vt:lpstr>
      <vt:lpstr>Understand Short and Long-Term Business Goals</vt:lpstr>
      <vt:lpstr>Identify the Desired Performance Outcomes</vt:lpstr>
      <vt:lpstr>Methods for determining training needs</vt:lpstr>
      <vt:lpstr>Examine the Current Performance Outcomes and Identify Gaps</vt:lpstr>
      <vt:lpstr>Establish and Prioritize a Solution</vt:lpstr>
      <vt:lpstr>Evaluate</vt:lpstr>
      <vt:lpstr>TNA</vt:lpstr>
      <vt:lpstr>PowerPoint Presentation</vt:lpstr>
      <vt:lpstr>PowerPoint Presentation</vt:lpstr>
      <vt:lpstr>A clear analysis of L&amp;D needs that informs such a strategy is important because..</vt:lpstr>
      <vt:lpstr>A Framework for Learning and Development Strategies (Carruthers, 2022) </vt:lpstr>
      <vt:lpstr>1. Alignment with business strategy </vt:lpstr>
      <vt:lpstr>2. Co-ownership between business units and HR </vt:lpstr>
      <vt:lpstr>3. Assessment of capability gaps and estimated value </vt:lpstr>
      <vt:lpstr>4. Design of learning journeys </vt:lpstr>
      <vt:lpstr>5. Execution and scale-up </vt:lpstr>
      <vt:lpstr>6. Measurement of impact on business performance </vt:lpstr>
      <vt:lpstr>7. Integration of L&amp;D interventions into HR processes </vt:lpstr>
      <vt:lpstr>8. Enabling the 70:20:10 learning framework </vt:lpstr>
      <vt:lpstr>9. Systems and learning technology applications </vt:lpstr>
      <vt:lpstr>Methods and Techniques used in L&amp;D</vt:lpstr>
      <vt:lpstr>Learning Design Stages</vt:lpstr>
      <vt:lpstr>Learning Design Stages</vt:lpstr>
      <vt:lpstr>1. Identify Needs</vt:lpstr>
      <vt:lpstr>Learning Design Stages</vt:lpstr>
      <vt:lpstr>2. Learning Aim</vt:lpstr>
      <vt:lpstr>Learning Design Stages</vt:lpstr>
      <vt:lpstr>3. Learning Objectives</vt:lpstr>
      <vt:lpstr>3. Learning Objectives</vt:lpstr>
      <vt:lpstr>Learning Design Stages</vt:lpstr>
      <vt:lpstr>4. How will the learning occur?</vt:lpstr>
      <vt:lpstr>Learning Design Stages</vt:lpstr>
      <vt:lpstr>5. Selecting Methods</vt:lpstr>
      <vt:lpstr>learning Methods</vt:lpstr>
      <vt:lpstr>Group Activity</vt:lpstr>
      <vt:lpstr>Group Activity – Research a learning Method</vt:lpstr>
      <vt:lpstr>Presenting the Research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Myfanwy Davies (IMH)</dc:creator>
  <cp:lastModifiedBy>Myfanwy Davies (IMH)</cp:lastModifiedBy>
  <cp:revision>5</cp:revision>
  <dcterms:created xsi:type="dcterms:W3CDTF">2023-06-01T14:29:52Z</dcterms:created>
  <dcterms:modified xsi:type="dcterms:W3CDTF">2023-07-27T13:34:15Z</dcterms:modified>
</cp:coreProperties>
</file>