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notesMasterIdLst>
    <p:notesMasterId r:id="rId25"/>
  </p:notesMasterIdLst>
  <p:sldIdLst>
    <p:sldId id="256" r:id="rId5"/>
    <p:sldId id="284" r:id="rId6"/>
    <p:sldId id="311" r:id="rId7"/>
    <p:sldId id="339" r:id="rId8"/>
    <p:sldId id="317" r:id="rId9"/>
    <p:sldId id="318" r:id="rId10"/>
    <p:sldId id="322" r:id="rId11"/>
    <p:sldId id="323" r:id="rId12"/>
    <p:sldId id="324" r:id="rId13"/>
    <p:sldId id="328" r:id="rId14"/>
    <p:sldId id="326" r:id="rId15"/>
    <p:sldId id="319" r:id="rId16"/>
    <p:sldId id="329" r:id="rId17"/>
    <p:sldId id="338" r:id="rId18"/>
    <p:sldId id="331" r:id="rId19"/>
    <p:sldId id="333" r:id="rId20"/>
    <p:sldId id="337" r:id="rId21"/>
    <p:sldId id="320" r:id="rId22"/>
    <p:sldId id="335" r:id="rId23"/>
    <p:sldId id="313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DB96113-C2C5-4B73-96D2-C1A6E324CC99}" v="6" dt="2021-01-28T13:26:50.736"/>
    <p1510:client id="{DD9454B0-3E34-4909-AC45-320DD57FAF0A}" v="696" dt="2021-01-28T18:28:20.3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885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47F18E-EA74-44D3-9FD1-CB035DA46619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9DE23E-CBB2-4091-81E6-5B7F6F7026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5233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9DE23E-CBB2-4091-81E6-5B7F6F70265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3119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75779B43-CA7A-455C-ABA1-8379DC73655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aT4ODXpQzQ&amp;feature=emb_logo" TargetMode="External"/><Relationship Id="rId2" Type="http://schemas.openxmlformats.org/officeDocument/2006/relationships/hyperlink" Target="https://www.youtube.com/watch?v=iFvS2KwgfO8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gi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LE6GqO4uBc&amp;index=9&amp;list=PLjB3u9kDbySHyfp6t3BPWjZu2bsQrnFfc" TargetMode="Externa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initytraining.co.uk/sc/sc-assess" TargetMode="External"/><Relationship Id="rId2" Type="http://schemas.openxmlformats.org/officeDocument/2006/relationships/hyperlink" Target="http://www.plymouth.gov.uk/lead_professional_practitioners_national_guidance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roceduresonline.com/integratedworking/definition.html" TargetMode="External"/><Relationship Id="rId4" Type="http://schemas.openxmlformats.org/officeDocument/2006/relationships/hyperlink" Target="http://ipc.brookes.ac.uk/publications/pdf/Early_Intervention_and_Prevention_with_Children_and_Families_June_2012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91794" y="1676400"/>
            <a:ext cx="5366406" cy="1524000"/>
          </a:xfrm>
        </p:spPr>
        <p:txBody>
          <a:bodyPr>
            <a:normAutofit fontScale="90000"/>
          </a:bodyPr>
          <a:lstStyle/>
          <a:p>
            <a:r>
              <a:rPr lang="en-GB" dirty="0"/>
              <a:t>ECES6009/C</a:t>
            </a:r>
            <a:br>
              <a:rPr lang="en-GB" dirty="0"/>
            </a:b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gwahaniaeth</a:t>
            </a:r>
            <a:r>
              <a:rPr lang="en-GB" dirty="0"/>
              <a:t>/</a:t>
            </a:r>
            <a:br>
              <a:rPr lang="en-GB" dirty="0">
                <a:cs typeface="Arial"/>
              </a:rPr>
            </a:br>
            <a:r>
              <a:rPr lang="en-GB" dirty="0"/>
              <a:t>making a difference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Sesiwn</a:t>
            </a:r>
            <a:r>
              <a:rPr lang="en-GB" dirty="0"/>
              <a:t> 7a/ Session 7a</a:t>
            </a:r>
          </a:p>
        </p:txBody>
      </p:sp>
    </p:spTree>
    <p:extLst>
      <p:ext uri="{BB962C8B-B14F-4D97-AF65-F5344CB8AC3E}">
        <p14:creationId xmlns:p14="http://schemas.microsoft.com/office/powerpoint/2010/main" val="38489290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Nod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1828800"/>
            <a:ext cx="3822192" cy="4297680"/>
          </a:xfrm>
          <a:prstGeom prst="rect">
            <a:avLst/>
          </a:prstGeom>
        </p:spPr>
        <p:txBody>
          <a:bodyPr vert="horz" lIns="0" tIns="45720" rIns="0" bIns="45720" rtlCol="0" anchor="t">
            <a:normAutofit/>
          </a:bodyPr>
          <a:lstStyle/>
          <a:p>
            <a:r>
              <a:rPr lang="en-GB" sz="3200" dirty="0" err="1">
                <a:latin typeface="Arial"/>
                <a:cs typeface="Arial"/>
              </a:rPr>
              <a:t>Darparu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dealltwriaeth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feirniadol</a:t>
            </a:r>
            <a:r>
              <a:rPr lang="en-GB" sz="3200" dirty="0">
                <a:latin typeface="Arial"/>
                <a:cs typeface="Arial"/>
              </a:rPr>
              <a:t> o </a:t>
            </a:r>
            <a:r>
              <a:rPr lang="en-GB" sz="3200" dirty="0" err="1">
                <a:latin typeface="Arial"/>
                <a:cs typeface="Arial"/>
              </a:rPr>
              <a:t>egwyddorion</a:t>
            </a:r>
            <a:r>
              <a:rPr lang="en-GB" sz="3200" dirty="0">
                <a:latin typeface="Arial"/>
                <a:cs typeface="Arial"/>
              </a:rPr>
              <a:t> ac </a:t>
            </a:r>
            <a:r>
              <a:rPr lang="en-GB" sz="3200" dirty="0" err="1">
                <a:latin typeface="Arial"/>
                <a:cs typeface="Arial"/>
              </a:rPr>
              <a:t>arferion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cyllunio</a:t>
            </a:r>
            <a:r>
              <a:rPr lang="en-GB" sz="3200" dirty="0">
                <a:latin typeface="Arial"/>
                <a:cs typeface="Arial"/>
              </a:rPr>
              <a:t> person </a:t>
            </a:r>
            <a:r>
              <a:rPr lang="en-GB" sz="3200" dirty="0" err="1">
                <a:latin typeface="Arial"/>
                <a:cs typeface="Arial"/>
              </a:rPr>
              <a:t>ganolog</a:t>
            </a:r>
            <a:endParaRPr lang="en-GB" sz="3200" dirty="0" err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828800"/>
            <a:ext cx="3822192" cy="4297680"/>
          </a:xfrm>
          <a:prstGeom prst="rect">
            <a:avLst/>
          </a:prstGeom>
        </p:spPr>
        <p:txBody>
          <a:bodyPr vert="horz" lIns="0" tIns="45720" rIns="0" bIns="45720" rtlCol="0" anchor="t">
            <a:normAutofit/>
          </a:bodyPr>
          <a:lstStyle/>
          <a:p>
            <a:r>
              <a:rPr lang="en-GB" sz="3200" i="1" dirty="0">
                <a:latin typeface="Arial"/>
                <a:cs typeface="Arial"/>
              </a:rPr>
              <a:t>To provide a critical understanding of the principles and practice of person – centred planning</a:t>
            </a:r>
          </a:p>
        </p:txBody>
      </p:sp>
    </p:spTree>
    <p:extLst>
      <p:ext uri="{BB962C8B-B14F-4D97-AF65-F5344CB8AC3E}">
        <p14:creationId xmlns:p14="http://schemas.microsoft.com/office/powerpoint/2010/main" val="3966549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Gorolwg</a:t>
            </a:r>
            <a:r>
              <a:rPr lang="en-GB" dirty="0"/>
              <a:t> / overview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r>
              <a:rPr lang="en-GB" sz="3200" dirty="0" err="1"/>
              <a:t>Cymhwyso</a:t>
            </a:r>
            <a:r>
              <a:rPr lang="en-GB" sz="3200" dirty="0"/>
              <a:t> </a:t>
            </a:r>
            <a:r>
              <a:rPr lang="en-GB" sz="3200" dirty="0" err="1"/>
              <a:t>Cynllunio</a:t>
            </a:r>
            <a:r>
              <a:rPr lang="en-GB" sz="3200" dirty="0"/>
              <a:t> Person/</a:t>
            </a:r>
            <a:r>
              <a:rPr lang="en-GB" sz="3200" dirty="0" err="1"/>
              <a:t>Plentyn</a:t>
            </a:r>
            <a:r>
              <a:rPr lang="en-GB" sz="3200" dirty="0"/>
              <a:t> </a:t>
            </a:r>
            <a:r>
              <a:rPr lang="en-GB" sz="3200" dirty="0" err="1"/>
              <a:t>Ganolog</a:t>
            </a:r>
            <a:endParaRPr lang="cy-GB" sz="3200" dirty="0" err="1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Applying Person/Child Centred Planning</a:t>
            </a:r>
            <a:endParaRPr lang="cy-GB" sz="3200" dirty="0"/>
          </a:p>
        </p:txBody>
      </p:sp>
      <p:pic>
        <p:nvPicPr>
          <p:cNvPr id="1026" name="Picture 2" descr="C:\Users\l.roberts\AppData\Local\Microsoft\Windows\Temporary Internet Files\Content.IE5\UU4Z21D1\cultivate20support20system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3200400"/>
            <a:ext cx="2695575" cy="312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55624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5728367-FA0E-4B21-9B80-6E92B1E24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145" y="64431"/>
            <a:ext cx="8718330" cy="2299137"/>
          </a:xfrm>
        </p:spPr>
        <p:txBody>
          <a:bodyPr>
            <a:normAutofit/>
          </a:bodyPr>
          <a:lstStyle/>
          <a:p>
            <a:r>
              <a:rPr lang="en-GB" sz="2500" dirty="0"/>
              <a:t>Pam bod y dull '</a:t>
            </a:r>
            <a:r>
              <a:rPr lang="en-GB" sz="2500" dirty="0" err="1"/>
              <a:t>plentyn</a:t>
            </a:r>
            <a:r>
              <a:rPr lang="en-GB" sz="2500" dirty="0"/>
              <a:t> </a:t>
            </a:r>
            <a:r>
              <a:rPr lang="en-GB" sz="2500" dirty="0" err="1"/>
              <a:t>ganolog</a:t>
            </a:r>
            <a:r>
              <a:rPr lang="en-GB" sz="2500" dirty="0"/>
              <a:t>' </a:t>
            </a:r>
            <a:r>
              <a:rPr lang="en-GB" sz="2500" dirty="0" err="1"/>
              <a:t>yn</a:t>
            </a:r>
            <a:r>
              <a:rPr lang="en-GB" sz="2500" dirty="0"/>
              <a:t> </a:t>
            </a:r>
            <a:r>
              <a:rPr lang="en-GB" sz="2500" dirty="0" err="1"/>
              <a:t>bwysig</a:t>
            </a:r>
            <a:r>
              <a:rPr lang="en-GB" sz="2500" dirty="0"/>
              <a:t>? </a:t>
            </a:r>
            <a:br>
              <a:rPr lang="en-GB" sz="2500" dirty="0"/>
            </a:br>
            <a:r>
              <a:rPr lang="en-GB" sz="2500" dirty="0"/>
              <a:t>Why is the 'child-centred' approach important?</a:t>
            </a:r>
            <a:br>
              <a:rPr lang="en-GB" dirty="0"/>
            </a:b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59B0AC-3AE6-46CB-8DB7-B6D957FD749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1456" y="1422330"/>
            <a:ext cx="4183116" cy="4691607"/>
          </a:xfrm>
        </p:spPr>
        <p:txBody>
          <a:bodyPr vert="horz" lIns="0" tIns="45720" rIns="0" bIns="45720" rtlCol="0" anchor="t">
            <a:noAutofit/>
          </a:bodyPr>
          <a:lstStyle/>
          <a:p>
            <a:r>
              <a:rPr lang="en-GB" sz="1400" err="1">
                <a:latin typeface="Arial"/>
                <a:cs typeface="Arial"/>
              </a:rPr>
              <a:t>mae'n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canolbwyntio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ar</a:t>
            </a:r>
            <a:r>
              <a:rPr lang="en-GB" sz="1400" dirty="0">
                <a:latin typeface="Arial"/>
                <a:cs typeface="Arial"/>
              </a:rPr>
              <a:t> y </a:t>
            </a:r>
            <a:r>
              <a:rPr lang="en-GB" sz="1400" err="1">
                <a:latin typeface="Arial"/>
                <a:cs typeface="Arial"/>
              </a:rPr>
              <a:t>plentyn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fel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unigolyn</a:t>
            </a:r>
            <a:endParaRPr lang="en-US" sz="1400">
              <a:cs typeface="Arial"/>
            </a:endParaRPr>
          </a:p>
          <a:p>
            <a:r>
              <a:rPr lang="en-GB" sz="1400" err="1">
                <a:latin typeface="Arial"/>
                <a:cs typeface="Arial"/>
              </a:rPr>
              <a:t>mae'n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edrych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ar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bethau</a:t>
            </a:r>
            <a:r>
              <a:rPr lang="en-GB" sz="1400" dirty="0">
                <a:latin typeface="Arial"/>
                <a:cs typeface="Arial"/>
              </a:rPr>
              <a:t> o </a:t>
            </a:r>
            <a:r>
              <a:rPr lang="en-GB" sz="1400" err="1">
                <a:latin typeface="Arial"/>
                <a:cs typeface="Arial"/>
              </a:rPr>
              <a:t>safbwynt</a:t>
            </a:r>
            <a:r>
              <a:rPr lang="en-GB" sz="1400" dirty="0">
                <a:latin typeface="Arial"/>
                <a:cs typeface="Arial"/>
              </a:rPr>
              <a:t> y </a:t>
            </a:r>
            <a:r>
              <a:rPr lang="en-GB" sz="1400" err="1">
                <a:latin typeface="Arial"/>
                <a:cs typeface="Arial"/>
              </a:rPr>
              <a:t>plentyn</a:t>
            </a:r>
            <a:endParaRPr lang="en-GB" sz="1400">
              <a:latin typeface="Arial"/>
              <a:cs typeface="Arial"/>
            </a:endParaRPr>
          </a:p>
          <a:p>
            <a:r>
              <a:rPr lang="en-GB" sz="1400" err="1">
                <a:latin typeface="Arial"/>
                <a:cs typeface="Arial"/>
              </a:rPr>
              <a:t>bydd</a:t>
            </a:r>
            <a:r>
              <a:rPr lang="en-GB" sz="1400" dirty="0">
                <a:latin typeface="Arial"/>
                <a:cs typeface="Arial"/>
              </a:rPr>
              <a:t> y </a:t>
            </a:r>
            <a:r>
              <a:rPr lang="en-GB" sz="1400" err="1">
                <a:latin typeface="Arial"/>
                <a:cs typeface="Arial"/>
              </a:rPr>
              <a:t>plentyn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yn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dysgu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trwy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wneud</a:t>
            </a:r>
            <a:endParaRPr lang="en-GB" sz="1400">
              <a:latin typeface="Arial"/>
              <a:cs typeface="Arial"/>
            </a:endParaRPr>
          </a:p>
          <a:p>
            <a:r>
              <a:rPr lang="en-GB" sz="1400" err="1">
                <a:latin typeface="Arial"/>
                <a:cs typeface="Arial"/>
              </a:rPr>
              <a:t>bydd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gwrando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ar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blant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yn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eu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dysgu</a:t>
            </a:r>
            <a:r>
              <a:rPr lang="en-GB" sz="1400" dirty="0">
                <a:latin typeface="Arial"/>
                <a:cs typeface="Arial"/>
              </a:rPr>
              <a:t> bod </a:t>
            </a:r>
            <a:r>
              <a:rPr lang="en-GB" sz="1400" err="1">
                <a:latin typeface="Arial"/>
                <a:cs typeface="Arial"/>
              </a:rPr>
              <a:t>eu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syniadau'n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cael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eu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gwerthfawrogi</a:t>
            </a:r>
            <a:endParaRPr lang="en-GB" sz="1400">
              <a:latin typeface="Arial"/>
              <a:cs typeface="Arial"/>
            </a:endParaRPr>
          </a:p>
          <a:p>
            <a:r>
              <a:rPr lang="en-GB" sz="1400" dirty="0" err="1">
                <a:latin typeface="Arial"/>
                <a:cs typeface="Arial"/>
              </a:rPr>
              <a:t>bydd</a:t>
            </a:r>
            <a:r>
              <a:rPr lang="en-GB" sz="1400" dirty="0">
                <a:latin typeface="Arial"/>
                <a:cs typeface="Arial"/>
              </a:rPr>
              <a:t> y </a:t>
            </a:r>
            <a:r>
              <a:rPr lang="en-GB" sz="1400" dirty="0" err="1">
                <a:latin typeface="Arial"/>
                <a:cs typeface="Arial"/>
              </a:rPr>
              <a:t>plentyn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yn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cael</a:t>
            </a:r>
            <a:r>
              <a:rPr lang="en-GB" sz="1400" dirty="0">
                <a:latin typeface="Arial"/>
                <a:cs typeface="Arial"/>
              </a:rPr>
              <a:t> </a:t>
            </a:r>
            <a:r>
              <a:rPr lang="en-GB" sz="1400" dirty="0" err="1">
                <a:latin typeface="Arial"/>
                <a:cs typeface="Arial"/>
              </a:rPr>
              <a:t>ymdeimlad</a:t>
            </a:r>
            <a:r>
              <a:rPr lang="en-GB" sz="1400" dirty="0">
                <a:latin typeface="Arial"/>
                <a:cs typeface="Arial"/>
              </a:rPr>
              <a:t> o </a:t>
            </a:r>
            <a:r>
              <a:rPr lang="en-GB" sz="1400" dirty="0" err="1">
                <a:latin typeface="Arial"/>
                <a:cs typeface="Arial"/>
              </a:rPr>
              <a:t>berthyn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trwy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gymryd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rhan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yn</a:t>
            </a:r>
            <a:r>
              <a:rPr lang="en-GB" sz="1400" dirty="0">
                <a:latin typeface="Arial"/>
                <a:cs typeface="Arial"/>
              </a:rPr>
              <a:t> y </a:t>
            </a:r>
            <a:r>
              <a:rPr lang="en-GB" sz="1400" dirty="0" err="1">
                <a:latin typeface="Arial"/>
                <a:cs typeface="Arial"/>
              </a:rPr>
              <a:t>cynllunio</a:t>
            </a:r>
            <a:endParaRPr lang="en-GB" sz="1400" dirty="0">
              <a:latin typeface="Arial"/>
              <a:cs typeface="Arial"/>
            </a:endParaRPr>
          </a:p>
          <a:p>
            <a:r>
              <a:rPr lang="en-GB" sz="1400" dirty="0" err="1">
                <a:latin typeface="Arial"/>
                <a:cs typeface="Arial"/>
              </a:rPr>
              <a:t>rhoi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sylw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i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ddatblygiad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cyfannol</a:t>
            </a:r>
            <a:r>
              <a:rPr lang="en-GB" sz="1400" dirty="0">
                <a:latin typeface="Arial"/>
                <a:cs typeface="Arial"/>
              </a:rPr>
              <a:t> y </a:t>
            </a:r>
            <a:r>
              <a:rPr lang="en-GB" sz="1400" dirty="0" err="1">
                <a:latin typeface="Arial"/>
                <a:cs typeface="Arial"/>
              </a:rPr>
              <a:t>plentyn</a:t>
            </a:r>
            <a:endParaRPr lang="en-GB" sz="1400" dirty="0">
              <a:latin typeface="Arial"/>
              <a:cs typeface="Arial"/>
            </a:endParaRPr>
          </a:p>
          <a:p>
            <a:r>
              <a:rPr lang="en-GB" sz="1400" dirty="0" err="1">
                <a:latin typeface="Arial"/>
                <a:cs typeface="Arial"/>
              </a:rPr>
              <a:t>yn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galluogi'r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plentyn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i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wneud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penderfyniadau</a:t>
            </a:r>
            <a:r>
              <a:rPr lang="en-GB" sz="1400" dirty="0">
                <a:latin typeface="Arial"/>
                <a:cs typeface="Arial"/>
              </a:rPr>
              <a:t> a </a:t>
            </a:r>
            <a:r>
              <a:rPr lang="en-GB" sz="1400" dirty="0" err="1">
                <a:latin typeface="Arial"/>
                <a:cs typeface="Arial"/>
              </a:rPr>
              <a:t>datrys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problemau</a:t>
            </a:r>
            <a:endParaRPr lang="en-GB" sz="1400" dirty="0">
              <a:latin typeface="Arial"/>
              <a:cs typeface="Arial"/>
            </a:endParaRPr>
          </a:p>
          <a:p>
            <a:r>
              <a:rPr lang="en-GB" sz="1400" err="1">
                <a:latin typeface="Arial"/>
                <a:cs typeface="Arial"/>
              </a:rPr>
              <a:t>mae'n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caniatáu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i'r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plentyn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ddatblygu'n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hyderus</a:t>
            </a:r>
            <a:r>
              <a:rPr lang="en-GB" sz="1400" dirty="0">
                <a:latin typeface="Arial"/>
                <a:cs typeface="Arial"/>
              </a:rPr>
              <a:t> ac </a:t>
            </a:r>
            <a:r>
              <a:rPr lang="en-GB" sz="1400" err="1">
                <a:latin typeface="Arial"/>
                <a:cs typeface="Arial"/>
              </a:rPr>
              <a:t>yn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annibynnol</a:t>
            </a:r>
            <a:endParaRPr lang="en-GB" sz="1400">
              <a:latin typeface="Arial"/>
              <a:cs typeface="Arial"/>
            </a:endParaRPr>
          </a:p>
          <a:p>
            <a:r>
              <a:rPr lang="en-GB" sz="1400" dirty="0" err="1">
                <a:latin typeface="Arial"/>
                <a:cs typeface="Arial"/>
              </a:rPr>
              <a:t>mae'n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cyfrannu</a:t>
            </a:r>
            <a:r>
              <a:rPr lang="en-GB" sz="1400" dirty="0">
                <a:latin typeface="Arial"/>
                <a:cs typeface="Arial"/>
              </a:rPr>
              <a:t> at </a:t>
            </a:r>
            <a:r>
              <a:rPr lang="en-GB" sz="1400" dirty="0" err="1">
                <a:latin typeface="Arial"/>
                <a:cs typeface="Arial"/>
              </a:rPr>
              <a:t>hunan-barch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fel</a:t>
            </a:r>
            <a:r>
              <a:rPr lang="en-GB" sz="1400" dirty="0">
                <a:latin typeface="Arial"/>
                <a:cs typeface="Arial"/>
              </a:rPr>
              <a:t> y gall y </a:t>
            </a:r>
            <a:r>
              <a:rPr lang="en-GB" sz="1400" dirty="0" err="1">
                <a:latin typeface="Arial"/>
                <a:cs typeface="Arial"/>
              </a:rPr>
              <a:t>plentyn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deimlo'n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gyfforddus</a:t>
            </a:r>
            <a:r>
              <a:rPr lang="en-GB" sz="1400" dirty="0">
                <a:latin typeface="Arial"/>
                <a:cs typeface="Arial"/>
              </a:rPr>
              <a:t> â </a:t>
            </a:r>
            <a:r>
              <a:rPr lang="en-GB" sz="1400" dirty="0" err="1">
                <a:latin typeface="Arial"/>
                <a:cs typeface="Arial"/>
              </a:rPr>
              <a:t>phwy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ydyn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nhw</a:t>
            </a:r>
            <a:endParaRPr lang="en-GB" sz="1400" dirty="0">
              <a:latin typeface="Arial"/>
              <a:cs typeface="Arial"/>
            </a:endParaRPr>
          </a:p>
          <a:p>
            <a:r>
              <a:rPr lang="en-GB" sz="1400" dirty="0" err="1">
                <a:latin typeface="Arial"/>
                <a:cs typeface="Arial"/>
              </a:rPr>
              <a:t>mae'r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plentyn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yn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datblygu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dealltwriaeth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o'i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hunan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a'r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byd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o'i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amgylch</a:t>
            </a:r>
            <a:r>
              <a:rPr lang="en-GB" sz="1400" dirty="0">
                <a:latin typeface="Arial"/>
                <a:cs typeface="Arial"/>
              </a:rPr>
              <a:t>.</a:t>
            </a:r>
            <a:endParaRPr lang="en-GB" sz="1400">
              <a:cs typeface="Arial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195CB6C-03E7-4193-8599-01FFA647A7C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50256" y="1579986"/>
            <a:ext cx="4393324" cy="4271193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it concentrates on the child as an individual</a:t>
            </a:r>
          </a:p>
          <a:p>
            <a:r>
              <a:rPr lang="en-GB" dirty="0"/>
              <a:t>it looks at things from the child's perspective</a:t>
            </a:r>
          </a:p>
          <a:p>
            <a:r>
              <a:rPr lang="en-GB" dirty="0"/>
              <a:t>the child will learn by doing</a:t>
            </a:r>
          </a:p>
          <a:p>
            <a:r>
              <a:rPr lang="en-GB" dirty="0"/>
              <a:t>listening to children will teach them that their ideas are valued</a:t>
            </a:r>
          </a:p>
          <a:p>
            <a:r>
              <a:rPr lang="en-GB" dirty="0"/>
              <a:t>the child will get a feeling of belonging by taking part in planning</a:t>
            </a:r>
          </a:p>
          <a:p>
            <a:r>
              <a:rPr lang="en-GB" dirty="0"/>
              <a:t>the child's holistic development will be addressed</a:t>
            </a:r>
          </a:p>
          <a:p>
            <a:r>
              <a:rPr lang="en-GB" dirty="0"/>
              <a:t>it enables the child to make decisions and solve problems</a:t>
            </a:r>
          </a:p>
          <a:p>
            <a:r>
              <a:rPr lang="en-GB" dirty="0"/>
              <a:t>it allows the child to develop confidently and independently</a:t>
            </a:r>
          </a:p>
          <a:p>
            <a:r>
              <a:rPr lang="en-GB" dirty="0"/>
              <a:t>it contributes to self-respect so the child can feel comfortable with who they are</a:t>
            </a:r>
          </a:p>
          <a:p>
            <a:r>
              <a:rPr lang="en-GB" dirty="0"/>
              <a:t>the child develops an understanding of the self and the surrounding world.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57171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/>
              <a:t>Cymhwyso</a:t>
            </a:r>
            <a:br>
              <a:rPr lang="en-GB" dirty="0"/>
            </a:br>
            <a:r>
              <a:rPr lang="en-GB" dirty="0" err="1"/>
              <a:t>APplications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Tim o </a:t>
            </a:r>
            <a:r>
              <a:rPr lang="en-GB" sz="2400" dirty="0" err="1"/>
              <a:t>Gwmpas</a:t>
            </a:r>
            <a:r>
              <a:rPr lang="en-GB" sz="2400" dirty="0"/>
              <a:t> y </a:t>
            </a:r>
            <a:r>
              <a:rPr lang="en-GB" sz="2400" dirty="0" err="1"/>
              <a:t>Teulu</a:t>
            </a:r>
            <a:r>
              <a:rPr lang="en-GB" sz="2400" dirty="0"/>
              <a:t> (GAA)</a:t>
            </a:r>
          </a:p>
          <a:p>
            <a:r>
              <a:rPr lang="en-GB" sz="2400" dirty="0"/>
              <a:t>Tim o </a:t>
            </a:r>
            <a:r>
              <a:rPr lang="en-GB" sz="2400" dirty="0" err="1"/>
              <a:t>Gwmpas</a:t>
            </a:r>
            <a:r>
              <a:rPr lang="en-GB" sz="2400" dirty="0"/>
              <a:t> y </a:t>
            </a:r>
            <a:r>
              <a:rPr lang="en-GB" sz="2400" dirty="0" err="1"/>
              <a:t>Plentyn</a:t>
            </a:r>
            <a:r>
              <a:rPr lang="en-GB" sz="2400" dirty="0"/>
              <a:t> (GAA)</a:t>
            </a:r>
          </a:p>
          <a:p>
            <a:r>
              <a:rPr lang="en-GB" sz="2400" dirty="0" err="1"/>
              <a:t>Adolygiadau</a:t>
            </a:r>
            <a:r>
              <a:rPr lang="en-GB" sz="2400" dirty="0"/>
              <a:t> </a:t>
            </a:r>
            <a:r>
              <a:rPr lang="en-GB" sz="2400" dirty="0" err="1"/>
              <a:t>Blynyddol</a:t>
            </a:r>
            <a:r>
              <a:rPr lang="en-GB" sz="2400" dirty="0"/>
              <a:t> o </a:t>
            </a:r>
            <a:r>
              <a:rPr lang="en-GB" sz="2400" dirty="0" err="1"/>
              <a:t>Ddatganiadau</a:t>
            </a:r>
            <a:r>
              <a:rPr lang="en-GB" sz="2400" dirty="0"/>
              <a:t> (GAA)</a:t>
            </a:r>
          </a:p>
          <a:p>
            <a:r>
              <a:rPr lang="en-GB" sz="2400" dirty="0" err="1"/>
              <a:t>Timoedd</a:t>
            </a:r>
            <a:r>
              <a:rPr lang="en-GB" sz="2400" dirty="0"/>
              <a:t> Plant </a:t>
            </a:r>
            <a:r>
              <a:rPr lang="en-GB" sz="2400" dirty="0" err="1"/>
              <a:t>Anabl</a:t>
            </a:r>
            <a:r>
              <a:rPr lang="en-GB" sz="2400" dirty="0"/>
              <a:t> (GAA)</a:t>
            </a:r>
            <a:endParaRPr lang="cy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2400" i="1" dirty="0"/>
              <a:t>Team Around the Family (MAW)</a:t>
            </a:r>
          </a:p>
          <a:p>
            <a:r>
              <a:rPr lang="en-GB" sz="2400" i="1" dirty="0"/>
              <a:t>Team Around the Child (MAW)</a:t>
            </a:r>
          </a:p>
          <a:p>
            <a:r>
              <a:rPr lang="en-GB" sz="2400" i="1" dirty="0"/>
              <a:t>Annual Reviews of Statements (MAW)</a:t>
            </a:r>
          </a:p>
          <a:p>
            <a:r>
              <a:rPr lang="en-GB" sz="2400" i="1" dirty="0"/>
              <a:t>Disabled Children’s Teams (MAW)</a:t>
            </a:r>
            <a:endParaRPr lang="cy-GB" sz="2400" i="1" dirty="0"/>
          </a:p>
        </p:txBody>
      </p:sp>
      <p:pic>
        <p:nvPicPr>
          <p:cNvPr id="1026" name="Picture 2" descr="C:\Users\l.roberts\AppData\Local\Microsoft\Windows\Temporary Internet Files\Content.IE5\HEPN0LIZ\FocusGroup2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4712652"/>
            <a:ext cx="2819400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55980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/>
              <a:t>Tim o </a:t>
            </a:r>
            <a:r>
              <a:rPr lang="en-GB" dirty="0" err="1"/>
              <a:t>amgylch</a:t>
            </a:r>
            <a:r>
              <a:rPr lang="en-GB" dirty="0"/>
              <a:t> y </a:t>
            </a:r>
            <a:r>
              <a:rPr lang="en-GB" dirty="0" err="1"/>
              <a:t>teulu</a:t>
            </a:r>
            <a:br>
              <a:rPr lang="en-GB" dirty="0"/>
            </a:br>
            <a:r>
              <a:rPr lang="en-GB" dirty="0"/>
              <a:t>Team around the family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788408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integredig</a:t>
            </a:r>
            <a:endParaRPr lang="en-GB" dirty="0"/>
          </a:p>
          <a:p>
            <a:r>
              <a:rPr lang="en-GB" dirty="0" err="1"/>
              <a:t>Galluogi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broffesiynol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weithio</a:t>
            </a:r>
            <a:r>
              <a:rPr lang="en-GB" dirty="0"/>
              <a:t> </a:t>
            </a:r>
            <a:r>
              <a:rPr lang="en-GB" dirty="0" err="1"/>
              <a:t>gyda’i</a:t>
            </a:r>
            <a:r>
              <a:rPr lang="en-GB" dirty="0"/>
              <a:t> </a:t>
            </a:r>
            <a:r>
              <a:rPr lang="en-GB" dirty="0" err="1"/>
              <a:t>gilydd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ddarparu</a:t>
            </a:r>
            <a:r>
              <a:rPr lang="en-GB" dirty="0"/>
              <a:t> </a:t>
            </a:r>
            <a:r>
              <a:rPr lang="en-GB" dirty="0" err="1"/>
              <a:t>gwasanaethau</a:t>
            </a:r>
            <a:r>
              <a:rPr lang="en-GB" dirty="0"/>
              <a:t> </a:t>
            </a:r>
            <a:r>
              <a:rPr lang="en-GB" dirty="0" err="1"/>
              <a:t>rheng</a:t>
            </a:r>
            <a:r>
              <a:rPr lang="en-GB" dirty="0"/>
              <a:t> </a:t>
            </a:r>
            <a:r>
              <a:rPr lang="en-GB" dirty="0" err="1"/>
              <a:t>flaen</a:t>
            </a:r>
            <a:r>
              <a:rPr lang="en-GB" dirty="0"/>
              <a:t> 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selio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plant,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a’u</a:t>
            </a:r>
            <a:r>
              <a:rPr lang="en-GB" dirty="0"/>
              <a:t> </a:t>
            </a:r>
            <a:r>
              <a:rPr lang="en-GB" dirty="0" err="1"/>
              <a:t>teuluoedd</a:t>
            </a:r>
            <a:endParaRPr lang="en-GB" dirty="0"/>
          </a:p>
          <a:p>
            <a:r>
              <a:rPr lang="en-GB" dirty="0" err="1"/>
              <a:t>Prosesu</a:t>
            </a:r>
            <a:r>
              <a:rPr lang="en-GB" dirty="0"/>
              <a:t> TAF 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bwrpasol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y </a:t>
            </a:r>
            <a:r>
              <a:rPr lang="en-GB" dirty="0" err="1"/>
              <a:t>teulu</a:t>
            </a:r>
            <a:endParaRPr lang="en-GB" dirty="0"/>
          </a:p>
          <a:p>
            <a:r>
              <a:rPr lang="en-GB" dirty="0" err="1"/>
              <a:t>Cydnabod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gofyn</a:t>
            </a:r>
            <a:r>
              <a:rPr lang="en-GB" dirty="0"/>
              <a:t> </a:t>
            </a:r>
            <a:r>
              <a:rPr lang="en-GB" dirty="0" err="1"/>
              <a:t>cwblhau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camau</a:t>
            </a:r>
            <a:r>
              <a:rPr lang="en-GB" dirty="0"/>
              <a:t> (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asesiad</a:t>
            </a:r>
            <a:r>
              <a:rPr lang="en-GB" dirty="0"/>
              <a:t>) </a:t>
            </a:r>
            <a:r>
              <a:rPr lang="en-GB" dirty="0" err="1"/>
              <a:t>cyn</a:t>
            </a:r>
            <a:r>
              <a:rPr lang="en-GB" dirty="0"/>
              <a:t> y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modd</a:t>
            </a:r>
            <a:r>
              <a:rPr lang="en-GB" dirty="0"/>
              <a:t> </a:t>
            </a:r>
            <a:r>
              <a:rPr lang="en-GB" dirty="0" err="1"/>
              <a:t>cytuno</a:t>
            </a:r>
            <a:r>
              <a:rPr lang="en-GB" dirty="0"/>
              <a:t> a </a:t>
            </a:r>
            <a:r>
              <a:rPr lang="en-GB" dirty="0" err="1"/>
              <a:t>chyflwyno</a:t>
            </a:r>
            <a:r>
              <a:rPr lang="en-GB" dirty="0"/>
              <a:t> </a:t>
            </a: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manwl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y </a:t>
            </a:r>
            <a:r>
              <a:rPr lang="en-GB" dirty="0" err="1"/>
              <a:t>teulu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5169408"/>
          </a:xfrm>
        </p:spPr>
        <p:txBody>
          <a:bodyPr>
            <a:normAutofit fontScale="92500" lnSpcReduction="10000"/>
          </a:bodyPr>
          <a:lstStyle/>
          <a:p>
            <a:r>
              <a:rPr lang="en-US" i="1" dirty="0"/>
              <a:t>Integrated working</a:t>
            </a:r>
          </a:p>
          <a:p>
            <a:r>
              <a:rPr lang="en-US" i="1" dirty="0"/>
              <a:t>Enables professionals to work together to deliver front line services that are built around the needs of children, young people and families. </a:t>
            </a:r>
          </a:p>
          <a:p>
            <a:r>
              <a:rPr lang="en-US" i="1" dirty="0"/>
              <a:t>TAF process and its stages are ‘bespoke’ to the needs of the family </a:t>
            </a:r>
          </a:p>
          <a:p>
            <a:r>
              <a:rPr lang="en-US" i="1" dirty="0"/>
              <a:t>Acknowledging that some stages will need to be completed (e.g. an assessment) before a detailed plan for the family can be agreed and delivered</a:t>
            </a:r>
          </a:p>
          <a:p>
            <a:r>
              <a:rPr lang="en-US" i="1" dirty="0"/>
              <a:t>(Ceredigion County Council, 2013) </a:t>
            </a:r>
            <a:endParaRPr lang="cy-GB" i="1" dirty="0"/>
          </a:p>
        </p:txBody>
      </p:sp>
      <p:pic>
        <p:nvPicPr>
          <p:cNvPr id="3075" name="Picture 3" descr="C:\Users\l.roberts\AppData\Local\Microsoft\Windows\Temporary Internet Files\Content.IE5\6IDJCSBB\group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5498"/>
            <a:ext cx="1752600" cy="1432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37952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/>
              <a:t>TAF – rainbow diagram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1" y="1371600"/>
            <a:ext cx="8001000" cy="4876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2895601" y="6400800"/>
            <a:ext cx="586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Ceredigion County Council, 2013, p.4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6999875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60283" y="274638"/>
            <a:ext cx="8665779" cy="1143000"/>
          </a:xfrm>
        </p:spPr>
        <p:txBody>
          <a:bodyPr vert="horz" lIns="0" tIns="45720" rIns="0" bIns="45720" rtlCol="0" anchor="ctr">
            <a:noAutofit/>
          </a:bodyPr>
          <a:lstStyle/>
          <a:p>
            <a:pPr algn="r"/>
            <a:r>
              <a:rPr lang="en-GB" sz="2400" dirty="0" err="1"/>
              <a:t>Ffactorau</a:t>
            </a:r>
            <a:r>
              <a:rPr lang="en-GB" sz="2400" dirty="0"/>
              <a:t> </a:t>
            </a:r>
            <a:r>
              <a:rPr lang="en-GB" sz="2400" dirty="0" err="1"/>
              <a:t>sy'n</a:t>
            </a:r>
            <a:r>
              <a:rPr lang="en-GB" sz="2400" dirty="0"/>
              <a:t> </a:t>
            </a:r>
            <a:r>
              <a:rPr lang="en-GB" sz="2400" dirty="0" err="1"/>
              <a:t>dylanwadu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ddeilliannau</a:t>
            </a:r>
            <a:r>
              <a:rPr lang="en-GB" sz="2400" dirty="0"/>
              <a:t> plant</a:t>
            </a:r>
            <a:br>
              <a:rPr lang="en-GB" sz="2400" dirty="0"/>
            </a:br>
            <a:r>
              <a:rPr lang="en-GB" sz="2400" dirty="0" err="1"/>
              <a:t>FACtors</a:t>
            </a:r>
            <a:r>
              <a:rPr lang="en-GB" sz="2400" dirty="0"/>
              <a:t> that influence outcomes for children</a:t>
            </a:r>
            <a:endParaRPr lang="cy-GB" sz="3100" dirty="0">
              <a:cs typeface="Arial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571999"/>
          </a:xfrm>
        </p:spPr>
        <p:txBody>
          <a:bodyPr/>
          <a:lstStyle/>
          <a:p>
            <a:endParaRPr lang="cy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600200"/>
            <a:ext cx="80772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3733800" y="6477000"/>
            <a:ext cx="40831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Ceredigion County Council, 2013, p. 5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195832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/>
              <a:t>TAT / TAF</a:t>
            </a:r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300421" y="1338263"/>
            <a:ext cx="4042979" cy="4986337"/>
          </a:xfrm>
        </p:spPr>
        <p:txBody>
          <a:bodyPr vert="horz" lIns="0" tIns="45720" rIns="0" bIns="45720" rtlCol="0" anchor="t">
            <a:noAutofit/>
          </a:bodyPr>
          <a:lstStyle/>
          <a:p>
            <a:r>
              <a:rPr lang="en-GB" sz="2400" dirty="0" err="1"/>
              <a:t>Datblygu</a:t>
            </a:r>
            <a:r>
              <a:rPr lang="en-GB" sz="2400" dirty="0"/>
              <a:t> </a:t>
            </a:r>
            <a:r>
              <a:rPr lang="en-GB" sz="2400" dirty="0" err="1"/>
              <a:t>tim</a:t>
            </a:r>
            <a:r>
              <a:rPr lang="en-GB" sz="2400" dirty="0"/>
              <a:t> </a:t>
            </a:r>
          </a:p>
          <a:p>
            <a:r>
              <a:rPr lang="en-GB" sz="2400" err="1"/>
              <a:t>Aelodau</a:t>
            </a:r>
            <a:r>
              <a:rPr lang="en-GB" sz="2400" dirty="0"/>
              <a:t> </a:t>
            </a:r>
            <a:r>
              <a:rPr lang="en-GB" sz="2400" err="1"/>
              <a:t>yn</a:t>
            </a:r>
            <a:r>
              <a:rPr lang="en-GB" sz="2400" dirty="0"/>
              <a:t> </a:t>
            </a:r>
            <a:r>
              <a:rPr lang="en-GB" sz="2400" err="1"/>
              <a:t>dibynnu</a:t>
            </a:r>
            <a:r>
              <a:rPr lang="en-GB" sz="2400" dirty="0"/>
              <a:t> </a:t>
            </a:r>
            <a:r>
              <a:rPr lang="en-GB" sz="2400" err="1"/>
              <a:t>ar</a:t>
            </a:r>
            <a:r>
              <a:rPr lang="en-GB" sz="2400" dirty="0"/>
              <a:t> </a:t>
            </a:r>
            <a:r>
              <a:rPr lang="en-GB" sz="2400" err="1"/>
              <a:t>sefyllfa</a:t>
            </a:r>
            <a:r>
              <a:rPr lang="en-GB" sz="2400" dirty="0"/>
              <a:t> ac </a:t>
            </a:r>
            <a:r>
              <a:rPr lang="en-GB" sz="2400" err="1"/>
              <a:t>anghenion</a:t>
            </a:r>
            <a:r>
              <a:rPr lang="en-GB" sz="2400" dirty="0"/>
              <a:t> y </a:t>
            </a:r>
            <a:r>
              <a:rPr lang="en-GB" sz="2400" err="1"/>
              <a:t>teulu</a:t>
            </a:r>
            <a:endParaRPr lang="en-GB" sz="2400"/>
          </a:p>
          <a:p>
            <a:r>
              <a:rPr lang="en-GB" sz="2400" dirty="0"/>
              <a:t>Gall </a:t>
            </a:r>
            <a:r>
              <a:rPr lang="en-GB" sz="2400" dirty="0" err="1"/>
              <a:t>aelodau’r</a:t>
            </a:r>
            <a:r>
              <a:rPr lang="en-GB" sz="2400" dirty="0"/>
              <a:t> </a:t>
            </a:r>
            <a:r>
              <a:rPr lang="en-GB" sz="2400" dirty="0" err="1"/>
              <a:t>tim</a:t>
            </a:r>
            <a:r>
              <a:rPr lang="en-GB" sz="2400" dirty="0"/>
              <a:t> </a:t>
            </a:r>
            <a:r>
              <a:rPr lang="en-GB" sz="2400" dirty="0" err="1"/>
              <a:t>newid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ddibynnol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amgylchiadau</a:t>
            </a:r>
            <a:endParaRPr lang="en-GB" sz="2400" dirty="0"/>
          </a:p>
          <a:p>
            <a:r>
              <a:rPr lang="en-GB" sz="2400" dirty="0"/>
              <a:t>Gall y </a:t>
            </a:r>
            <a:r>
              <a:rPr lang="en-GB" sz="2400" dirty="0" err="1"/>
              <a:t>tim</a:t>
            </a:r>
            <a:r>
              <a:rPr lang="en-GB" sz="2400" dirty="0"/>
              <a:t> </a:t>
            </a:r>
            <a:r>
              <a:rPr lang="en-GB" sz="2400" dirty="0" err="1"/>
              <a:t>weithio</a:t>
            </a:r>
            <a:r>
              <a:rPr lang="en-GB" sz="2400" dirty="0"/>
              <a:t> </a:t>
            </a:r>
            <a:r>
              <a:rPr lang="en-GB" sz="2400" dirty="0" err="1"/>
              <a:t>gyda’i</a:t>
            </a:r>
            <a:r>
              <a:rPr lang="en-GB" sz="2400" dirty="0"/>
              <a:t> </a:t>
            </a:r>
            <a:r>
              <a:rPr lang="en-GB" sz="2400" dirty="0" err="1"/>
              <a:t>gilydd</a:t>
            </a:r>
            <a:r>
              <a:rPr lang="en-GB" sz="2400" dirty="0"/>
              <a:t> am </a:t>
            </a:r>
            <a:r>
              <a:rPr lang="en-GB" sz="2400" dirty="0" err="1"/>
              <a:t>tua</a:t>
            </a:r>
            <a:r>
              <a:rPr lang="en-GB" sz="2400" dirty="0"/>
              <a:t> 6-9 mis</a:t>
            </a:r>
          </a:p>
          <a:p>
            <a:r>
              <a:rPr lang="en-GB" sz="2400" dirty="0"/>
              <a:t>Person </a:t>
            </a:r>
            <a:r>
              <a:rPr lang="en-GB" sz="2400" err="1"/>
              <a:t>proffesiynol</a:t>
            </a:r>
            <a:r>
              <a:rPr lang="en-GB" sz="2400" dirty="0"/>
              <a:t> </a:t>
            </a:r>
            <a:r>
              <a:rPr lang="en-GB" sz="2400" err="1"/>
              <a:t>arweiniol</a:t>
            </a:r>
            <a:r>
              <a:rPr lang="en-GB" sz="2400" dirty="0"/>
              <a:t>/ </a:t>
            </a:r>
            <a:r>
              <a:rPr lang="en-GB" sz="2400" err="1"/>
              <a:t>gweithiwr</a:t>
            </a:r>
            <a:r>
              <a:rPr lang="en-GB" sz="2400" dirty="0"/>
              <a:t> </a:t>
            </a:r>
            <a:r>
              <a:rPr lang="en-GB" sz="2400" err="1"/>
              <a:t>allweddol</a:t>
            </a:r>
            <a:r>
              <a:rPr lang="en-GB" sz="2400" dirty="0"/>
              <a:t> </a:t>
            </a:r>
          </a:p>
          <a:p>
            <a:r>
              <a:rPr lang="en-GB" sz="2400" i="1" dirty="0">
                <a:ea typeface="+mn-lt"/>
                <a:cs typeface="+mn-lt"/>
                <a:hlinkClick r:id="rId2"/>
              </a:rPr>
              <a:t>Teuluoedd Gwydn</a:t>
            </a:r>
            <a:endParaRPr lang="en-GB" sz="2400" dirty="0">
              <a:cs typeface="Arial"/>
              <a:hlinkClick r:id="rId2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940808"/>
          </a:xfrm>
        </p:spPr>
        <p:txBody>
          <a:bodyPr vert="horz" lIns="0" tIns="45720" rIns="0" bIns="45720" rtlCol="0" anchor="t">
            <a:normAutofit lnSpcReduction="10000"/>
          </a:bodyPr>
          <a:lstStyle/>
          <a:p>
            <a:r>
              <a:rPr lang="en-GB" sz="2400" i="1" dirty="0"/>
              <a:t>Developing a team</a:t>
            </a:r>
          </a:p>
          <a:p>
            <a:r>
              <a:rPr lang="en-GB" sz="2400" i="1" dirty="0"/>
              <a:t>Composition dependent on family circumstances and needs</a:t>
            </a:r>
          </a:p>
          <a:p>
            <a:r>
              <a:rPr lang="en-GB" sz="2400" i="1" dirty="0"/>
              <a:t>Members of team may change dependent on circumstances</a:t>
            </a:r>
          </a:p>
          <a:p>
            <a:r>
              <a:rPr lang="en-GB" sz="2400" i="1" dirty="0"/>
              <a:t>May become a virtual team for 6- 9 months</a:t>
            </a:r>
          </a:p>
          <a:p>
            <a:r>
              <a:rPr lang="en-GB" sz="2400" i="1" dirty="0"/>
              <a:t>Nominated lead professional / key worker</a:t>
            </a:r>
          </a:p>
          <a:p>
            <a:r>
              <a:rPr lang="en-GB" sz="2400" i="1" dirty="0">
                <a:hlinkClick r:id="rId3"/>
              </a:rPr>
              <a:t>Resilient Families</a:t>
            </a:r>
            <a:endParaRPr lang="cy-GB" dirty="0"/>
          </a:p>
        </p:txBody>
      </p:sp>
      <p:pic>
        <p:nvPicPr>
          <p:cNvPr id="4098" name="Picture 2" descr="C:\Users\l.roberts\AppData\Local\Microsoft\Windows\Temporary Internet Files\Content.IE5\FX8L93BW\fishbowl[1]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52401"/>
            <a:ext cx="2809875" cy="1185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37506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/>
              <a:t>CPG / TAT- </a:t>
            </a:r>
            <a:r>
              <a:rPr lang="en-GB" dirty="0" err="1"/>
              <a:t>Trafodaeth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PCP/  </a:t>
            </a:r>
            <a:r>
              <a:rPr lang="en-GB" dirty="0" err="1"/>
              <a:t>tAF</a:t>
            </a:r>
            <a:r>
              <a:rPr lang="en-GB" dirty="0"/>
              <a:t>- discussion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61731" y="1904054"/>
            <a:ext cx="3841531" cy="4559808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n-GB" b="1" dirty="0"/>
              <a:t>Model </a:t>
            </a:r>
            <a:r>
              <a:rPr lang="en-GB" b="1" dirty="0" err="1"/>
              <a:t>Arfer</a:t>
            </a:r>
            <a:r>
              <a:rPr lang="en-GB" b="1" dirty="0"/>
              <a:t> </a:t>
            </a:r>
            <a:r>
              <a:rPr lang="en-GB" b="1" dirty="0" err="1"/>
              <a:t>Orau</a:t>
            </a:r>
            <a:r>
              <a:rPr lang="en-GB" b="1" dirty="0"/>
              <a:t> TAF</a:t>
            </a:r>
          </a:p>
          <a:p>
            <a:r>
              <a:rPr lang="en-GB" dirty="0"/>
              <a:t>Yn </a:t>
            </a:r>
            <a:r>
              <a:rPr lang="en-GB" dirty="0" err="1"/>
              <a:t>annog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bositif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gefnogol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aelodau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gyd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y </a:t>
            </a:r>
            <a:r>
              <a:rPr lang="en-GB" dirty="0" err="1"/>
              <a:t>rhiant</a:t>
            </a:r>
            <a:r>
              <a:rPr lang="en-GB" dirty="0"/>
              <a:t>, </a:t>
            </a:r>
            <a:r>
              <a:rPr lang="en-GB" dirty="0" err="1"/>
              <a:t>gofalwr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person </a:t>
            </a:r>
            <a:r>
              <a:rPr lang="en-GB" dirty="0" err="1"/>
              <a:t>ifanc</a:t>
            </a:r>
            <a:endParaRPr lang="en-GB" dirty="0"/>
          </a:p>
          <a:p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llais</a:t>
            </a:r>
            <a:r>
              <a:rPr lang="en-GB" dirty="0"/>
              <a:t> </a:t>
            </a:r>
            <a:r>
              <a:rPr lang="en-GB" dirty="0" err="1"/>
              <a:t>cyfartal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aelodau</a:t>
            </a:r>
            <a:endParaRPr lang="en-GB" dirty="0"/>
          </a:p>
          <a:p>
            <a:r>
              <a:rPr lang="en-GB" dirty="0"/>
              <a:t>Dod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benderfyniadau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cyd</a:t>
            </a:r>
            <a:endParaRPr lang="en-GB" dirty="0"/>
          </a:p>
          <a:p>
            <a:r>
              <a:rPr lang="en-GB" dirty="0" err="1"/>
              <a:t>Cydnabod</a:t>
            </a:r>
            <a:r>
              <a:rPr lang="en-GB" dirty="0"/>
              <a:t> </a:t>
            </a:r>
            <a:r>
              <a:rPr lang="en-GB" dirty="0" err="1"/>
              <a:t>gwahaniaethau</a:t>
            </a:r>
            <a:r>
              <a:rPr lang="en-GB" dirty="0"/>
              <a:t> barn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trafod</a:t>
            </a:r>
            <a:r>
              <a:rPr lang="en-GB" dirty="0"/>
              <a:t> </a:t>
            </a:r>
            <a:r>
              <a:rPr lang="en-GB" dirty="0" err="1"/>
              <a:t>datrysiadau</a:t>
            </a:r>
            <a:r>
              <a:rPr lang="en-GB" dirty="0"/>
              <a:t> </a:t>
            </a:r>
            <a:r>
              <a:rPr lang="en-GB" dirty="0" err="1"/>
              <a:t>ymarferol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86738" y="1825226"/>
            <a:ext cx="4095531" cy="4712208"/>
          </a:xfrm>
        </p:spPr>
        <p:txBody>
          <a:bodyPr>
            <a:normAutofit/>
          </a:bodyPr>
          <a:lstStyle/>
          <a:p>
            <a:r>
              <a:rPr lang="en-US" b="1" dirty="0"/>
              <a:t>The Best Practice Model TAF:</a:t>
            </a:r>
          </a:p>
          <a:p>
            <a:r>
              <a:rPr lang="en-US" dirty="0"/>
              <a:t>Is encouraging, positive and supportive to all members, including the parent, </a:t>
            </a:r>
            <a:r>
              <a:rPr lang="en-US" dirty="0" err="1"/>
              <a:t>carer</a:t>
            </a:r>
            <a:r>
              <a:rPr lang="en-US" dirty="0"/>
              <a:t> or young person</a:t>
            </a:r>
          </a:p>
          <a:p>
            <a:r>
              <a:rPr lang="en-US" dirty="0"/>
              <a:t>Gives all members an equal voice</a:t>
            </a:r>
          </a:p>
          <a:p>
            <a:r>
              <a:rPr lang="en-US" dirty="0"/>
              <a:t>Arrives at collective agreements</a:t>
            </a:r>
          </a:p>
          <a:p>
            <a:r>
              <a:rPr lang="en-US" dirty="0"/>
              <a:t>Acknowledges differences of views and negotiates workable solutions</a:t>
            </a:r>
          </a:p>
          <a:p>
            <a:r>
              <a:rPr lang="en-US" sz="1600" dirty="0"/>
              <a:t>( </a:t>
            </a:r>
            <a:r>
              <a:rPr lang="en-US" sz="1600" dirty="0" err="1"/>
              <a:t>Northamptonshire</a:t>
            </a:r>
            <a:r>
              <a:rPr lang="en-US" sz="1600" dirty="0"/>
              <a:t> 2013)</a:t>
            </a:r>
          </a:p>
          <a:p>
            <a:endParaRPr lang="cy-GB" sz="1600" dirty="0"/>
          </a:p>
        </p:txBody>
      </p:sp>
      <p:pic>
        <p:nvPicPr>
          <p:cNvPr id="5126" name="Picture 6" descr="C:\Users\l.roberts\AppData\Local\Microsoft\Windows\Temporary Internet Files\Content.IE5\FX8L93BW\question-mark-1376773633jU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235" y="183931"/>
            <a:ext cx="2895599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21558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/>
              <a:t>Heriau</a:t>
            </a:r>
            <a:r>
              <a:rPr lang="en-GB" dirty="0"/>
              <a:t> TAF </a:t>
            </a:r>
            <a:br>
              <a:rPr lang="en-GB" dirty="0"/>
            </a:br>
            <a:r>
              <a:rPr lang="en-GB" dirty="0"/>
              <a:t>TAF </a:t>
            </a:r>
            <a:r>
              <a:rPr lang="en-GB" dirty="0" err="1"/>
              <a:t>BArriers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77800" y="1790192"/>
            <a:ext cx="4393324" cy="4940808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n-GB" dirty="0" err="1"/>
              <a:t>Llai</a:t>
            </a:r>
            <a:r>
              <a:rPr lang="en-GB" dirty="0"/>
              <a:t> o </a:t>
            </a:r>
            <a:r>
              <a:rPr lang="en-GB" dirty="0" err="1"/>
              <a:t>arian</a:t>
            </a:r>
            <a:r>
              <a:rPr lang="en-GB" dirty="0"/>
              <a:t> a </a:t>
            </a:r>
            <a:r>
              <a:rPr lang="en-GB" dirty="0" err="1"/>
              <a:t>chyfeiriad</a:t>
            </a:r>
            <a:r>
              <a:rPr lang="en-GB" dirty="0"/>
              <a:t> </a:t>
            </a:r>
            <a:r>
              <a:rPr lang="en-GB" dirty="0" err="1"/>
              <a:t>cenedlaethol</a:t>
            </a:r>
            <a:r>
              <a:rPr lang="en-GB" dirty="0"/>
              <a:t> a </a:t>
            </a:r>
            <a:r>
              <a:rPr lang="en-GB" dirty="0" err="1"/>
              <a:t>chystadleuaeth</a:t>
            </a:r>
            <a:r>
              <a:rPr lang="en-GB" dirty="0"/>
              <a:t> </a:t>
            </a:r>
            <a:r>
              <a:rPr lang="en-GB" dirty="0" err="1"/>
              <a:t>gydag</a:t>
            </a:r>
            <a:r>
              <a:rPr lang="en-GB" dirty="0"/>
              <a:t> </a:t>
            </a:r>
            <a:r>
              <a:rPr lang="en-GB" dirty="0" err="1"/>
              <a:t>ardaloedd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 o </a:t>
            </a:r>
            <a:r>
              <a:rPr lang="en-GB" dirty="0" err="1"/>
              <a:t>wasanaeth</a:t>
            </a:r>
            <a:r>
              <a:rPr lang="en-GB" dirty="0"/>
              <a:t> </a:t>
            </a:r>
            <a:r>
              <a:rPr lang="en-GB" dirty="0" err="1"/>
              <a:t>cyhoeddus</a:t>
            </a:r>
            <a:endParaRPr lang="en-GB" dirty="0"/>
          </a:p>
          <a:p>
            <a:r>
              <a:rPr lang="en-GB" dirty="0" err="1"/>
              <a:t>Darniad</a:t>
            </a:r>
            <a:r>
              <a:rPr lang="en-GB" dirty="0"/>
              <a:t> neu </a:t>
            </a:r>
            <a:r>
              <a:rPr lang="en-GB" dirty="0" err="1"/>
              <a:t>fethiant</a:t>
            </a:r>
            <a:r>
              <a:rPr lang="en-GB" dirty="0"/>
              <a:t> </a:t>
            </a:r>
            <a:r>
              <a:rPr lang="en-GB" dirty="0" err="1"/>
              <a:t>gwasanaeth</a:t>
            </a:r>
            <a:endParaRPr lang="en-GB" dirty="0">
              <a:cs typeface="Arial"/>
            </a:endParaRPr>
          </a:p>
          <a:p>
            <a:r>
              <a:rPr lang="en-GB" dirty="0" err="1"/>
              <a:t>Pwysau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fynd</a:t>
            </a:r>
            <a:r>
              <a:rPr lang="en-GB" dirty="0"/>
              <a:t> 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afael</a:t>
            </a:r>
            <a:r>
              <a:rPr lang="en-GB" dirty="0"/>
              <a:t> ag </a:t>
            </a:r>
            <a:r>
              <a:rPr lang="en-GB" dirty="0" err="1"/>
              <a:t>anghenion</a:t>
            </a:r>
            <a:r>
              <a:rPr lang="en-GB" dirty="0"/>
              <a:t> '</a:t>
            </a:r>
            <a:r>
              <a:rPr lang="en-GB" dirty="0" err="1"/>
              <a:t>uwch</a:t>
            </a:r>
            <a:r>
              <a:rPr lang="en-GB" dirty="0"/>
              <a:t>' 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tymor</a:t>
            </a:r>
            <a:r>
              <a:rPr lang="en-GB" dirty="0"/>
              <a:t> </a:t>
            </a:r>
            <a:r>
              <a:rPr lang="en-GB" dirty="0" err="1"/>
              <a:t>byr-canolig</a:t>
            </a:r>
            <a:r>
              <a:rPr lang="en-GB" dirty="0"/>
              <a:t> a </a:t>
            </a:r>
            <a:r>
              <a:rPr lang="en-GB" dirty="0" err="1"/>
              <a:t>risg</a:t>
            </a:r>
            <a:r>
              <a:rPr lang="en-GB" dirty="0"/>
              <a:t> o </a:t>
            </a:r>
            <a:r>
              <a:rPr lang="en-GB" dirty="0" err="1"/>
              <a:t>bartneriaid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 </a:t>
            </a:r>
            <a:r>
              <a:rPr lang="en-GB" dirty="0" err="1"/>
              <a:t>colli</a:t>
            </a:r>
            <a:r>
              <a:rPr lang="en-GB" dirty="0"/>
              <a:t> </a:t>
            </a:r>
            <a:r>
              <a:rPr lang="en-GB" dirty="0" err="1"/>
              <a:t>ffocws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 </a:t>
            </a:r>
            <a:r>
              <a:rPr lang="en-GB" dirty="0" err="1"/>
              <a:t>faterion</a:t>
            </a:r>
            <a:r>
              <a:rPr lang="en-GB" dirty="0"/>
              <a:t> </a:t>
            </a:r>
            <a:r>
              <a:rPr lang="en-GB" dirty="0" err="1"/>
              <a:t>ymyrraeth</a:t>
            </a:r>
            <a:r>
              <a:rPr lang="en-GB" dirty="0"/>
              <a:t> ac </a:t>
            </a:r>
            <a:r>
              <a:rPr lang="en-GB" dirty="0" err="1"/>
              <a:t>ymatal</a:t>
            </a:r>
            <a:endParaRPr lang="en-GB" dirty="0" err="1">
              <a:cs typeface="Arial"/>
            </a:endParaRPr>
          </a:p>
          <a:p>
            <a:r>
              <a:rPr lang="en-GB" err="1"/>
              <a:t>Ansicrwydd</a:t>
            </a:r>
            <a:r>
              <a:rPr lang="en-GB" dirty="0"/>
              <a:t> am </a:t>
            </a:r>
            <a:r>
              <a:rPr lang="en-GB" err="1"/>
              <a:t>gyllidebau</a:t>
            </a:r>
            <a:r>
              <a:rPr lang="en-GB" dirty="0"/>
              <a:t> </a:t>
            </a:r>
            <a:r>
              <a:rPr lang="en-GB" err="1"/>
              <a:t>yn</a:t>
            </a:r>
            <a:r>
              <a:rPr lang="en-GB" dirty="0"/>
              <a:t> y </a:t>
            </a:r>
            <a:r>
              <a:rPr lang="en-GB" err="1"/>
              <a:t>dyfodol</a:t>
            </a:r>
            <a:endParaRPr lang="cy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667571"/>
            <a:ext cx="4130565" cy="5190429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n-US" i="1" dirty="0"/>
              <a:t>Less money and national direction overall, and competition with other public service areas </a:t>
            </a:r>
          </a:p>
          <a:p>
            <a:r>
              <a:rPr lang="cy-GB" i="1" dirty="0"/>
              <a:t>Service </a:t>
            </a:r>
            <a:r>
              <a:rPr lang="cy-GB" i="1" dirty="0" err="1"/>
              <a:t>fragmentation</a:t>
            </a:r>
            <a:r>
              <a:rPr lang="cy-GB" i="1" dirty="0"/>
              <a:t> or </a:t>
            </a:r>
            <a:r>
              <a:rPr lang="cy-GB" i="1" dirty="0" err="1"/>
              <a:t>failure</a:t>
            </a:r>
            <a:r>
              <a:rPr lang="cy-GB" i="1" dirty="0"/>
              <a:t>	</a:t>
            </a:r>
            <a:endParaRPr lang="cy-GB" i="1" dirty="0">
              <a:cs typeface="Arial"/>
            </a:endParaRPr>
          </a:p>
          <a:p>
            <a:r>
              <a:rPr lang="en-US" i="1" dirty="0"/>
              <a:t>Pressure to address ‘higher end’ needs in the short to medium term and a risk of partners taking their eye off the ball in relation to earlier intervention and prevention 	</a:t>
            </a:r>
          </a:p>
          <a:p>
            <a:r>
              <a:rPr lang="en-US" i="1" dirty="0"/>
              <a:t>Uncertainty about future budgets </a:t>
            </a:r>
          </a:p>
          <a:p>
            <a:r>
              <a:rPr lang="en-US" sz="1700" dirty="0"/>
              <a:t>(Institute of Public Care, 2012, p.4)</a:t>
            </a:r>
            <a:r>
              <a:rPr lang="en-US" dirty="0"/>
              <a:t>	</a:t>
            </a:r>
          </a:p>
          <a:p>
            <a:endParaRPr lang="cy-GB" dirty="0"/>
          </a:p>
        </p:txBody>
      </p:sp>
      <p:pic>
        <p:nvPicPr>
          <p:cNvPr id="6146" name="Picture 2" descr="C:\Users\l.roberts\AppData\Local\Microsoft\Windows\Temporary Internet Files\Content.IE5\S9T0P2O1\erasing-barrier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2400"/>
            <a:ext cx="373380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0422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/>
              <a:t>Tim o </a:t>
            </a:r>
            <a:r>
              <a:rPr lang="en-GB" dirty="0" err="1"/>
              <a:t>Amgylch</a:t>
            </a:r>
            <a:r>
              <a:rPr lang="en-GB" dirty="0"/>
              <a:t> y </a:t>
            </a:r>
            <a:r>
              <a:rPr lang="en-GB" dirty="0" err="1"/>
              <a:t>plentyn</a:t>
            </a:r>
            <a:br>
              <a:rPr lang="en-GB" dirty="0"/>
            </a:br>
            <a:r>
              <a:rPr lang="en-GB" dirty="0"/>
              <a:t>Team around the child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636008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n-GB" dirty="0" err="1"/>
              <a:t>Seilir</a:t>
            </a:r>
            <a:r>
              <a:rPr lang="en-GB" dirty="0"/>
              <a:t> y model </a:t>
            </a:r>
            <a:r>
              <a:rPr lang="en-GB" dirty="0" err="1"/>
              <a:t>hwn</a:t>
            </a:r>
            <a:r>
              <a:rPr lang="en-GB" dirty="0"/>
              <a:t> </a:t>
            </a:r>
            <a:r>
              <a:rPr lang="en-GB" dirty="0" err="1"/>
              <a:t>ar</a:t>
            </a:r>
            <a:r>
              <a:rPr lang="en-GB" dirty="0"/>
              <a:t> </a:t>
            </a:r>
            <a:r>
              <a:rPr lang="en-GB" dirty="0" err="1"/>
              <a:t>yr</a:t>
            </a:r>
            <a:r>
              <a:rPr lang="en-GB" dirty="0"/>
              <a:t> ethos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gweithlu</a:t>
            </a:r>
            <a:r>
              <a:rPr lang="en-GB" dirty="0"/>
              <a:t> </a:t>
            </a:r>
            <a:r>
              <a:rPr lang="en-GB" dirty="0" err="1"/>
              <a:t>hyblyg</a:t>
            </a:r>
            <a:r>
              <a:rPr lang="en-GB" dirty="0"/>
              <a:t> 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angenrheidiol</a:t>
            </a:r>
            <a:r>
              <a:rPr lang="en-GB" dirty="0"/>
              <a:t> 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gwasanaethau</a:t>
            </a:r>
            <a:r>
              <a:rPr lang="en-GB" dirty="0"/>
              <a:t>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 </a:t>
            </a:r>
            <a:r>
              <a:rPr lang="en-GB" dirty="0" err="1"/>
              <a:t>gwrdd</a:t>
            </a:r>
            <a:r>
              <a:rPr lang="en-GB" dirty="0"/>
              <a:t> ag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 bob </a:t>
            </a:r>
            <a:r>
              <a:rPr lang="en-GB" dirty="0" err="1"/>
              <a:t>plentyn</a:t>
            </a:r>
            <a:r>
              <a:rPr lang="en-GB" dirty="0"/>
              <a:t> a </a:t>
            </a:r>
            <a:r>
              <a:rPr lang="en-GB" dirty="0" err="1"/>
              <a:t>pherson</a:t>
            </a:r>
            <a:r>
              <a:rPr lang="en-GB" dirty="0"/>
              <a:t> </a:t>
            </a:r>
            <a:r>
              <a:rPr lang="en-GB" dirty="0" err="1"/>
              <a:t>ifanc</a:t>
            </a:r>
            <a:endParaRPr lang="en-GB" dirty="0" err="1">
              <a:cs typeface="Arial"/>
            </a:endParaRPr>
          </a:p>
          <a:p>
            <a:r>
              <a:rPr lang="en-GB" dirty="0" err="1"/>
              <a:t>Pwysleisia</a:t>
            </a:r>
            <a:r>
              <a:rPr lang="en-GB" dirty="0"/>
              <a:t> TAP </a:t>
            </a:r>
            <a:r>
              <a:rPr lang="en-GB" dirty="0" err="1"/>
              <a:t>anghenion</a:t>
            </a:r>
            <a:r>
              <a:rPr lang="en-GB" dirty="0"/>
              <a:t> a </a:t>
            </a:r>
            <a:r>
              <a:rPr lang="en-GB" dirty="0" err="1"/>
              <a:t>chryfderau’r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neu’r</a:t>
            </a:r>
            <a:r>
              <a:rPr lang="en-GB" dirty="0"/>
              <a:t> person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hytrach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sefydliadau</a:t>
            </a:r>
            <a:r>
              <a:rPr lang="en-GB" dirty="0"/>
              <a:t> neu </a:t>
            </a:r>
            <a:r>
              <a:rPr lang="en-GB" dirty="0" err="1"/>
              <a:t>ddarparwyr</a:t>
            </a:r>
            <a:r>
              <a:rPr lang="en-GB" dirty="0"/>
              <a:t> </a:t>
            </a:r>
            <a:r>
              <a:rPr lang="en-GB" dirty="0" err="1"/>
              <a:t>gwasanaethau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788408"/>
          </a:xfrm>
        </p:spPr>
        <p:txBody>
          <a:bodyPr>
            <a:normAutofit/>
          </a:bodyPr>
          <a:lstStyle/>
          <a:p>
            <a:r>
              <a:rPr lang="en-US" i="1" dirty="0"/>
              <a:t>The model is based on the ethos that a flexible workforce is essential if children’s services are to be able to meet the diverse needs of each and every child or young person</a:t>
            </a:r>
          </a:p>
          <a:p>
            <a:r>
              <a:rPr lang="en-US" i="1" dirty="0"/>
              <a:t>TAC places the emphasis firmly on the needs and strengths of the child or young person, rather than on </a:t>
            </a:r>
            <a:r>
              <a:rPr lang="en-US" i="1" dirty="0" err="1"/>
              <a:t>organisations</a:t>
            </a:r>
            <a:r>
              <a:rPr lang="en-US" i="1" dirty="0"/>
              <a:t> </a:t>
            </a:r>
            <a:r>
              <a:rPr lang="cy-GB" i="1" dirty="0" err="1"/>
              <a:t>or</a:t>
            </a:r>
            <a:r>
              <a:rPr lang="cy-GB" i="1" dirty="0"/>
              <a:t> </a:t>
            </a:r>
            <a:r>
              <a:rPr lang="cy-GB" i="1" dirty="0" err="1"/>
              <a:t>service</a:t>
            </a:r>
            <a:r>
              <a:rPr lang="cy-GB" i="1" dirty="0"/>
              <a:t> </a:t>
            </a:r>
            <a:r>
              <a:rPr lang="cy-GB" i="1" dirty="0" err="1"/>
              <a:t>providers</a:t>
            </a:r>
            <a:endParaRPr lang="cy-GB" i="1" dirty="0"/>
          </a:p>
          <a:p>
            <a:r>
              <a:rPr lang="en-GB" dirty="0"/>
              <a:t>CWDC, 2009</a:t>
            </a:r>
            <a:endParaRPr lang="cy-GB" dirty="0"/>
          </a:p>
          <a:p>
            <a:endParaRPr lang="cy-GB" dirty="0"/>
          </a:p>
        </p:txBody>
      </p:sp>
      <p:pic>
        <p:nvPicPr>
          <p:cNvPr id="7170" name="Picture 2" descr="C:\Users\l.roberts\AppData\Local\Microsoft\Windows\Temporary Internet Files\Content.IE5\VT7L4AUG\sad-little-boy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52400"/>
            <a:ext cx="1825752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1665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8149020" cy="1143000"/>
          </a:xfrm>
        </p:spPr>
        <p:txBody>
          <a:bodyPr>
            <a:normAutofit fontScale="90000"/>
          </a:bodyPr>
          <a:lstStyle/>
          <a:p>
            <a:pPr algn="r"/>
            <a:r>
              <a:rPr lang="en-GB" dirty="0"/>
              <a:t>TAP/</a:t>
            </a:r>
            <a:br>
              <a:rPr lang="en-GB" dirty="0"/>
            </a:br>
            <a:r>
              <a:rPr lang="en-GB" dirty="0"/>
              <a:t>TAC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178808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n-GB" dirty="0" err="1"/>
              <a:t>Datblyga</a:t>
            </a:r>
            <a:r>
              <a:rPr lang="en-GB" dirty="0"/>
              <a:t> a </a:t>
            </a:r>
            <a:r>
              <a:rPr lang="en-GB" dirty="0" err="1"/>
              <a:t>darpara</a:t>
            </a:r>
            <a:r>
              <a:rPr lang="en-GB" dirty="0"/>
              <a:t> </a:t>
            </a:r>
            <a:r>
              <a:rPr lang="en-GB" dirty="0" err="1"/>
              <a:t>aelodau’r</a:t>
            </a:r>
            <a:r>
              <a:rPr lang="en-GB" dirty="0"/>
              <a:t> TAP </a:t>
            </a:r>
            <a:r>
              <a:rPr lang="en-GB" dirty="0" err="1"/>
              <a:t>becyn</a:t>
            </a:r>
            <a:r>
              <a:rPr lang="en-GB" dirty="0"/>
              <a:t> o </a:t>
            </a:r>
            <a:r>
              <a:rPr lang="en-GB" dirty="0" err="1"/>
              <a:t>gefnogaeth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  </a:t>
            </a:r>
            <a:r>
              <a:rPr lang="en-GB" dirty="0" err="1"/>
              <a:t>seiliedig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ddatrysiadau</a:t>
            </a:r>
            <a:r>
              <a:rPr lang="en-GB" dirty="0"/>
              <a:t> er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cwrdd</a:t>
            </a:r>
            <a:r>
              <a:rPr lang="en-GB" dirty="0"/>
              <a:t> </a:t>
            </a:r>
            <a:r>
              <a:rPr lang="en-GB" dirty="0" err="1"/>
              <a:t>â’r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a </a:t>
            </a:r>
            <a:r>
              <a:rPr lang="en-GB" dirty="0" err="1"/>
              <a:t>nodir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asesiad</a:t>
            </a:r>
            <a:r>
              <a:rPr lang="en-GB" dirty="0"/>
              <a:t> </a:t>
            </a:r>
            <a:r>
              <a:rPr lang="en-GB" dirty="0" err="1"/>
              <a:t>cyffredin</a:t>
            </a:r>
            <a:endParaRPr lang="en-GB" dirty="0"/>
          </a:p>
          <a:p>
            <a:r>
              <a:rPr lang="en-GB" dirty="0" err="1"/>
              <a:t>Cefndir</a:t>
            </a:r>
            <a:r>
              <a:rPr lang="en-GB" dirty="0"/>
              <a:t> </a:t>
            </a:r>
            <a:r>
              <a:rPr lang="en-GB" dirty="0" err="1"/>
              <a:t>cyfreithiol</a:t>
            </a:r>
            <a:r>
              <a:rPr lang="en-GB" dirty="0"/>
              <a:t> – </a:t>
            </a:r>
            <a:r>
              <a:rPr lang="en-GB" dirty="0" err="1"/>
              <a:t>Fframwaith</a:t>
            </a:r>
            <a:r>
              <a:rPr lang="en-GB" dirty="0"/>
              <a:t> </a:t>
            </a:r>
            <a:r>
              <a:rPr lang="en-GB" dirty="0" err="1"/>
              <a:t>Asesiad</a:t>
            </a:r>
            <a:r>
              <a:rPr lang="en-GB" dirty="0"/>
              <a:t> </a:t>
            </a:r>
            <a:r>
              <a:rPr lang="en-GB" dirty="0" err="1"/>
              <a:t>Cyffredin</a:t>
            </a:r>
            <a:r>
              <a:rPr lang="en-GB" dirty="0"/>
              <a:t> o </a:t>
            </a:r>
            <a:r>
              <a:rPr lang="en-GB" dirty="0" err="1"/>
              <a:t>Ddeddf</a:t>
            </a:r>
            <a:r>
              <a:rPr lang="en-GB" dirty="0"/>
              <a:t> Plant 2004</a:t>
            </a:r>
          </a:p>
          <a:p>
            <a:r>
              <a:rPr lang="en-GB" dirty="0"/>
              <a:t>Yn </a:t>
            </a:r>
            <a:r>
              <a:rPr lang="en-GB" dirty="0" err="1"/>
              <a:t>gysylltiedig</a:t>
            </a:r>
            <a:r>
              <a:rPr lang="en-GB" dirty="0"/>
              <a:t> ag agenda Every Child Matters ( </a:t>
            </a:r>
            <a:r>
              <a:rPr lang="en-GB" dirty="0" err="1"/>
              <a:t>Lloegr</a:t>
            </a:r>
            <a:r>
              <a:rPr lang="en-GB" dirty="0"/>
              <a:t>)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636008"/>
          </a:xfrm>
        </p:spPr>
        <p:txBody>
          <a:bodyPr>
            <a:normAutofit/>
          </a:bodyPr>
          <a:lstStyle/>
          <a:p>
            <a:r>
              <a:rPr lang="cy-GB" i="1" dirty="0"/>
              <a:t>The </a:t>
            </a:r>
            <a:r>
              <a:rPr lang="cy-GB" i="1" dirty="0" err="1"/>
              <a:t>members</a:t>
            </a:r>
            <a:r>
              <a:rPr lang="cy-GB" i="1" dirty="0"/>
              <a:t> of </a:t>
            </a:r>
            <a:r>
              <a:rPr lang="en-US" i="1" dirty="0"/>
              <a:t>the TAC develop and deliver a package of solution-focused support to meet the needs identified through the common assessment.</a:t>
            </a:r>
          </a:p>
          <a:p>
            <a:r>
              <a:rPr lang="en-US" i="1" dirty="0"/>
              <a:t>Legislative background – Common Assessment Framework from the Children Act 2004</a:t>
            </a:r>
          </a:p>
          <a:p>
            <a:r>
              <a:rPr lang="en-US" i="1" dirty="0"/>
              <a:t>Linked to the Every Child Matters agenda (England)</a:t>
            </a:r>
          </a:p>
          <a:p>
            <a:r>
              <a:rPr lang="en-US" sz="1700" dirty="0"/>
              <a:t>(CWDC, 2009)</a:t>
            </a:r>
          </a:p>
          <a:p>
            <a:endParaRPr lang="cy-GB" sz="1700" dirty="0"/>
          </a:p>
        </p:txBody>
      </p:sp>
      <p:pic>
        <p:nvPicPr>
          <p:cNvPr id="5" name="Picture 2" descr="C:\Users\l.roberts\AppData\Local\Microsoft\Windows\Temporary Internet Files\Content.IE5\VT7L4AUG\sad-little-boy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52400"/>
            <a:ext cx="1825752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71818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Y FFRAMWAITH ASESU CYFFREDIN</a:t>
            </a:r>
            <a:br>
              <a:rPr lang="en-GB" dirty="0"/>
            </a:br>
            <a:r>
              <a:rPr lang="en-GB" dirty="0"/>
              <a:t>Common assessment framework</a:t>
            </a:r>
            <a:br>
              <a:rPr lang="en-GB" dirty="0"/>
            </a:br>
            <a:r>
              <a:rPr lang="en-GB" sz="1800" i="1" dirty="0"/>
              <a:t>(Trinity Training, 2011)</a:t>
            </a:r>
          </a:p>
        </p:txBody>
      </p:sp>
      <p:pic>
        <p:nvPicPr>
          <p:cNvPr id="1026" name="Picture 2" descr="Image result for common assessment framework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600200"/>
            <a:ext cx="7530801" cy="464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57007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/>
              <a:t>ADOLYGIAD o TAP</a:t>
            </a:r>
            <a:br>
              <a:rPr lang="en-GB" dirty="0"/>
            </a:br>
            <a:r>
              <a:rPr lang="en-GB" dirty="0"/>
              <a:t>Review of </a:t>
            </a:r>
            <a:r>
              <a:rPr lang="en-GB" dirty="0" err="1"/>
              <a:t>tAC</a:t>
            </a:r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265387" y="1536192"/>
            <a:ext cx="4078013" cy="4940808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n-GB" dirty="0" err="1"/>
              <a:t>Gwahaniaethau</a:t>
            </a:r>
            <a:r>
              <a:rPr lang="en-GB" dirty="0"/>
              <a:t> </a:t>
            </a:r>
            <a:r>
              <a:rPr lang="en-GB" dirty="0" err="1"/>
              <a:t>sylweddol</a:t>
            </a:r>
            <a:r>
              <a:rPr lang="en-GB" dirty="0"/>
              <a:t> o </a:t>
            </a:r>
            <a:r>
              <a:rPr lang="en-GB" dirty="0" err="1"/>
              <a:t>gymhwsyo’r</a:t>
            </a:r>
            <a:r>
              <a:rPr lang="en-GB" dirty="0"/>
              <a:t> model TAP</a:t>
            </a:r>
          </a:p>
          <a:p>
            <a:r>
              <a:rPr lang="en-GB" dirty="0"/>
              <a:t>Lle </a:t>
            </a:r>
            <a:r>
              <a:rPr lang="en-GB" dirty="0" err="1"/>
              <a:t>gymhwywyd</a:t>
            </a:r>
            <a:r>
              <a:rPr lang="en-GB" dirty="0"/>
              <a:t> un model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. </a:t>
            </a: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eglurder</a:t>
            </a:r>
            <a:r>
              <a:rPr lang="en-GB" dirty="0"/>
              <a:t> </a:t>
            </a:r>
            <a:r>
              <a:rPr lang="en-GB" dirty="0" err="1"/>
              <a:t>ynglyn</a:t>
            </a:r>
            <a:r>
              <a:rPr lang="en-GB" dirty="0"/>
              <a:t> a </a:t>
            </a:r>
            <a:r>
              <a:rPr lang="en-GB" dirty="0" err="1"/>
              <a:t>rolau</a:t>
            </a:r>
            <a:r>
              <a:rPr lang="en-GB" dirty="0"/>
              <a:t> a </a:t>
            </a:r>
            <a:r>
              <a:rPr lang="en-GB" dirty="0" err="1"/>
              <a:t>phrosesau</a:t>
            </a:r>
            <a:endParaRPr lang="en-GB" dirty="0"/>
          </a:p>
          <a:p>
            <a:r>
              <a:rPr lang="en-GB" dirty="0" err="1"/>
              <a:t>Cymorth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gadw’r</a:t>
            </a:r>
            <a:r>
              <a:rPr lang="en-GB" dirty="0"/>
              <a:t> </a:t>
            </a:r>
            <a:r>
              <a:rPr lang="en-GB" dirty="0" err="1"/>
              <a:t>ffocws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person </a:t>
            </a:r>
            <a:r>
              <a:rPr lang="en-GB" dirty="0" err="1"/>
              <a:t>ifanc</a:t>
            </a:r>
            <a:endParaRPr lang="en-GB" dirty="0"/>
          </a:p>
          <a:p>
            <a:r>
              <a:rPr lang="en-GB" dirty="0" err="1"/>
              <a:t>Gwell</a:t>
            </a:r>
            <a:r>
              <a:rPr lang="en-GB" dirty="0"/>
              <a:t> </a:t>
            </a:r>
            <a:r>
              <a:rPr lang="en-GB" dirty="0" err="1"/>
              <a:t>atebolrwydd</a:t>
            </a:r>
            <a:r>
              <a:rPr lang="en-GB" dirty="0"/>
              <a:t> a </a:t>
            </a:r>
            <a:r>
              <a:rPr lang="en-GB" dirty="0" err="1"/>
              <a:t>thryloywder</a:t>
            </a:r>
            <a:endParaRPr lang="en-GB" dirty="0"/>
          </a:p>
          <a:p>
            <a:r>
              <a:rPr lang="en-GB" dirty="0" err="1"/>
              <a:t>Lefel</a:t>
            </a:r>
            <a:r>
              <a:rPr lang="en-GB" dirty="0"/>
              <a:t> </a:t>
            </a:r>
            <a:r>
              <a:rPr lang="en-GB" dirty="0" err="1"/>
              <a:t>gyson</a:t>
            </a:r>
            <a:r>
              <a:rPr lang="en-GB" dirty="0"/>
              <a:t> a </a:t>
            </a:r>
            <a:r>
              <a:rPr lang="en-GB" dirty="0" err="1"/>
              <a:t>chydlynus</a:t>
            </a:r>
            <a:r>
              <a:rPr lang="en-GB" dirty="0"/>
              <a:t> o </a:t>
            </a:r>
            <a:r>
              <a:rPr lang="en-GB" dirty="0" err="1"/>
              <a:t>gefnogaeth</a:t>
            </a:r>
            <a:endParaRPr lang="en-GB" dirty="0"/>
          </a:p>
          <a:p>
            <a:r>
              <a:rPr lang="en-GB" dirty="0" err="1"/>
              <a:t>Diffyg</a:t>
            </a:r>
            <a:r>
              <a:rPr lang="en-GB" dirty="0"/>
              <a:t> </a:t>
            </a:r>
            <a:r>
              <a:rPr lang="en-GB" dirty="0" err="1"/>
              <a:t>recordio</a:t>
            </a:r>
            <a:r>
              <a:rPr lang="en-GB" dirty="0"/>
              <a:t> </a:t>
            </a:r>
            <a:r>
              <a:rPr lang="en-GB" dirty="0" err="1"/>
              <a:t>systemaidd</a:t>
            </a:r>
            <a:r>
              <a:rPr lang="en-GB" dirty="0"/>
              <a:t> o </a:t>
            </a:r>
            <a:r>
              <a:rPr lang="en-GB" dirty="0" err="1"/>
              <a:t>ddeilliannau</a:t>
            </a:r>
          </a:p>
          <a:p>
            <a:r>
              <a:rPr lang="en-GB" dirty="0"/>
              <a:t>Y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fwyaf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dystiolaeth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storiol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naws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5321808"/>
          </a:xfrm>
        </p:spPr>
        <p:txBody>
          <a:bodyPr>
            <a:normAutofit fontScale="92500" lnSpcReduction="10000"/>
          </a:bodyPr>
          <a:lstStyle/>
          <a:p>
            <a:r>
              <a:rPr lang="en-GB" i="1" dirty="0"/>
              <a:t>Considerable variation in the application of the TAC model</a:t>
            </a:r>
          </a:p>
          <a:p>
            <a:r>
              <a:rPr lang="en-GB" i="1" dirty="0"/>
              <a:t>Where a single model was applied, greater clarity concerning roles and processes</a:t>
            </a:r>
          </a:p>
          <a:p>
            <a:r>
              <a:rPr lang="en-GB" i="1" dirty="0"/>
              <a:t>Help to keep the focus on the young person</a:t>
            </a:r>
          </a:p>
          <a:p>
            <a:r>
              <a:rPr lang="en-GB" i="1" dirty="0"/>
              <a:t>Improved accountability and transparency</a:t>
            </a:r>
          </a:p>
          <a:p>
            <a:r>
              <a:rPr lang="en-GB" i="1" dirty="0"/>
              <a:t>Consistent and co-ordinated level of support</a:t>
            </a:r>
          </a:p>
          <a:p>
            <a:r>
              <a:rPr lang="en-GB" i="1" dirty="0"/>
              <a:t>Lack of systematic recording of outcomes</a:t>
            </a:r>
          </a:p>
          <a:p>
            <a:r>
              <a:rPr lang="en-GB" i="1" dirty="0"/>
              <a:t>Most evidence is currently anecdotal</a:t>
            </a:r>
          </a:p>
          <a:p>
            <a:r>
              <a:rPr lang="en-GB" sz="1900" dirty="0"/>
              <a:t>Oliver, Mooney &amp; Statham, 2010</a:t>
            </a:r>
          </a:p>
          <a:p>
            <a:endParaRPr lang="cy-GB" sz="1900" dirty="0"/>
          </a:p>
        </p:txBody>
      </p:sp>
      <p:pic>
        <p:nvPicPr>
          <p:cNvPr id="7" name="Picture 2" descr="C:\Users\l.roberts\AppData\Local\Microsoft\Windows\Temporary Internet Files\Content.IE5\VT7L4AUG\sad-little-boy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52400"/>
            <a:ext cx="1825752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90619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/ 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849262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cy-GB" sz="2400" dirty="0">
                <a:cs typeface="Arial"/>
              </a:rPr>
              <a:t>Ystyriwch y rhwystrau a'r adolygiadau o TAT a TAP.</a:t>
            </a:r>
          </a:p>
          <a:p>
            <a:r>
              <a:rPr lang="cy-GB" sz="2400" dirty="0">
                <a:cs typeface="Arial"/>
              </a:rPr>
              <a:t>Sut y gellir marchnata'r defnydd o ddulliau cynllunio person ganolog?</a:t>
            </a:r>
          </a:p>
          <a:p>
            <a:r>
              <a:rPr lang="cy-GB" sz="2400" dirty="0">
                <a:cs typeface="Arial"/>
              </a:rPr>
              <a:t>Steil </a:t>
            </a:r>
            <a:r>
              <a:rPr lang="cy-GB" sz="2400" dirty="0" err="1">
                <a:cs typeface="Arial"/>
              </a:rPr>
              <a:t>Dragon's</a:t>
            </a:r>
            <a:r>
              <a:rPr lang="cy-GB" sz="2400" dirty="0">
                <a:cs typeface="Arial"/>
              </a:rPr>
              <a:t> </a:t>
            </a:r>
            <a:r>
              <a:rPr lang="cy-GB" sz="2400" dirty="0" err="1">
                <a:cs typeface="Arial"/>
              </a:rPr>
              <a:t>Den</a:t>
            </a:r>
            <a:endParaRPr lang="cy-GB" sz="2400" dirty="0">
              <a:cs typeface="Arial"/>
            </a:endParaRPr>
          </a:p>
          <a:p>
            <a:r>
              <a:rPr lang="cy-GB" sz="2400" dirty="0">
                <a:cs typeface="Arial"/>
              </a:rPr>
              <a:t>Gwerthwch GPG!!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5010807" y="2087985"/>
            <a:ext cx="3657600" cy="4788408"/>
          </a:xfrm>
        </p:spPr>
        <p:txBody>
          <a:bodyPr>
            <a:normAutofit/>
          </a:bodyPr>
          <a:lstStyle/>
          <a:p>
            <a:r>
              <a:rPr lang="en-GB" sz="2400" dirty="0"/>
              <a:t>Consider the barriers and reviews of TAF and TAC</a:t>
            </a:r>
          </a:p>
          <a:p>
            <a:r>
              <a:rPr lang="en-GB" sz="2400" dirty="0"/>
              <a:t>How could the use of Person Centred Planning approaches be marketed?</a:t>
            </a:r>
          </a:p>
          <a:p>
            <a:r>
              <a:rPr lang="en-GB" sz="2400" dirty="0"/>
              <a:t>Dragon’s Den approach?</a:t>
            </a:r>
          </a:p>
          <a:p>
            <a:r>
              <a:rPr lang="en-GB" sz="2400" dirty="0"/>
              <a:t>Sell PCP!!</a:t>
            </a:r>
          </a:p>
          <a:p>
            <a:endParaRPr lang="cy-GB" sz="2400" dirty="0"/>
          </a:p>
        </p:txBody>
      </p:sp>
      <p:pic>
        <p:nvPicPr>
          <p:cNvPr id="9219" name="Picture 3" descr="C:\Users\l.roberts\AppData\Local\Microsoft\Windows\Temporary Internet Files\Content.IE5\UU4Z21D1\ideas-ma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0289" y="140137"/>
            <a:ext cx="1920766" cy="1945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03209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54914"/>
            <a:ext cx="7772400" cy="1143000"/>
          </a:xfrm>
        </p:spPr>
        <p:txBody>
          <a:bodyPr>
            <a:normAutofit fontScale="90000"/>
          </a:bodyPr>
          <a:lstStyle/>
          <a:p>
            <a:pPr algn="r"/>
            <a:r>
              <a:rPr lang="en-GB" dirty="0" err="1"/>
              <a:t>Adolygiadau</a:t>
            </a:r>
            <a:r>
              <a:rPr lang="en-GB" dirty="0"/>
              <a:t> Person </a:t>
            </a:r>
            <a:r>
              <a:rPr lang="en-GB" dirty="0" err="1"/>
              <a:t>ganolog</a:t>
            </a:r>
            <a:br>
              <a:rPr lang="en-GB" dirty="0"/>
            </a:br>
            <a:r>
              <a:rPr lang="en-GB" dirty="0"/>
              <a:t>Person Centred Reviews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35434"/>
            <a:ext cx="3657600" cy="4323745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n-GB" sz="2800" err="1"/>
              <a:t>Adolygiad</a:t>
            </a:r>
            <a:r>
              <a:rPr lang="en-GB" sz="2800" dirty="0"/>
              <a:t> </a:t>
            </a:r>
            <a:r>
              <a:rPr lang="en-GB" sz="2800" err="1"/>
              <a:t>blynyddol</a:t>
            </a:r>
            <a:r>
              <a:rPr lang="en-GB" sz="2800" dirty="0"/>
              <a:t> o </a:t>
            </a:r>
            <a:r>
              <a:rPr lang="en-GB" sz="2800" err="1"/>
              <a:t>gynnydd</a:t>
            </a:r>
            <a:endParaRPr lang="en-GB" sz="2800">
              <a:cs typeface="Arial"/>
            </a:endParaRPr>
          </a:p>
          <a:p>
            <a:r>
              <a:rPr lang="en-GB" sz="2800" dirty="0" err="1"/>
              <a:t>Pwysigrwydd</a:t>
            </a:r>
            <a:r>
              <a:rPr lang="en-GB" sz="2800" dirty="0"/>
              <a:t> </a:t>
            </a:r>
            <a:r>
              <a:rPr lang="en-GB" sz="2800" dirty="0" err="1"/>
              <a:t>paratoi’r</a:t>
            </a:r>
            <a:r>
              <a:rPr lang="en-GB" sz="2800" dirty="0"/>
              <a:t> person </a:t>
            </a:r>
            <a:r>
              <a:rPr lang="en-GB" sz="2800" dirty="0" err="1"/>
              <a:t>ifanc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gyfer</a:t>
            </a:r>
            <a:r>
              <a:rPr lang="en-GB" sz="2800" dirty="0"/>
              <a:t> y </a:t>
            </a:r>
            <a:r>
              <a:rPr lang="en-GB" sz="2800" dirty="0" err="1"/>
              <a:t>cyfarfod</a:t>
            </a:r>
            <a:r>
              <a:rPr lang="en-GB" sz="2800" dirty="0"/>
              <a:t> </a:t>
            </a:r>
            <a:endParaRPr lang="en-GB" sz="2800">
              <a:cs typeface="Arial"/>
            </a:endParaRPr>
          </a:p>
          <a:p>
            <a:r>
              <a:rPr lang="en-GB" sz="2800" dirty="0">
                <a:ea typeface="+mn-lt"/>
                <a:cs typeface="+mn-lt"/>
                <a:hlinkClick r:id="rId2"/>
              </a:rPr>
              <a:t>Simon</a:t>
            </a:r>
            <a:endParaRPr lang="en-GB" sz="2800" dirty="0">
              <a:cs typeface="Arial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958255" y="1974123"/>
            <a:ext cx="3657600" cy="4428849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n-GB" sz="2800" dirty="0"/>
              <a:t>Annual reviews of progress</a:t>
            </a:r>
            <a:endParaRPr lang="en-GB" sz="2800">
              <a:cs typeface="Arial"/>
            </a:endParaRPr>
          </a:p>
          <a:p>
            <a:r>
              <a:rPr lang="en-GB" sz="2800" dirty="0"/>
              <a:t>The importance of preparation for the meeting for the young person </a:t>
            </a:r>
            <a:endParaRPr lang="en-GB" sz="2800">
              <a:cs typeface="Arial"/>
            </a:endParaRPr>
          </a:p>
          <a:p>
            <a:r>
              <a:rPr lang="en-GB" sz="2800" dirty="0">
                <a:hlinkClick r:id="rId2"/>
              </a:rPr>
              <a:t>Simon</a:t>
            </a:r>
            <a:endParaRPr lang="en-GB" sz="2800" dirty="0"/>
          </a:p>
          <a:p>
            <a:pPr marL="6858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32632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/>
              <a:t>Adolygiadau</a:t>
            </a:r>
            <a:r>
              <a:rPr lang="en-GB" dirty="0"/>
              <a:t> </a:t>
            </a:r>
            <a:r>
              <a:rPr lang="en-GB" dirty="0" err="1"/>
              <a:t>Blynddol</a:t>
            </a:r>
            <a:br>
              <a:rPr lang="en-GB" dirty="0"/>
            </a:br>
            <a:r>
              <a:rPr lang="en-GB" dirty="0"/>
              <a:t>Annual reviews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00421" y="1536192"/>
            <a:ext cx="4358289" cy="4559808"/>
          </a:xfrm>
        </p:spPr>
        <p:txBody>
          <a:bodyPr vert="horz" lIns="0" tIns="45720" rIns="0" bIns="45720" rtlCol="0" anchor="t">
            <a:noAutofit/>
          </a:bodyPr>
          <a:lstStyle/>
          <a:p>
            <a:r>
              <a:rPr lang="en-GB" sz="2400" dirty="0"/>
              <a:t>Yng </a:t>
            </a:r>
            <a:r>
              <a:rPr lang="en-GB" sz="2400" dirty="0" err="1"/>
              <a:t>Ngheredigion</a:t>
            </a:r>
            <a:r>
              <a:rPr lang="en-GB" sz="2400" dirty="0"/>
              <a:t>, </a:t>
            </a:r>
            <a:r>
              <a:rPr lang="en-GB" sz="2400" dirty="0" err="1"/>
              <a:t>mae</a:t>
            </a:r>
            <a:r>
              <a:rPr lang="en-GB" sz="2400" dirty="0"/>
              <a:t> </a:t>
            </a:r>
            <a:r>
              <a:rPr lang="en-GB" sz="2400" dirty="0" err="1"/>
              <a:t>adolygiadau</a:t>
            </a:r>
            <a:r>
              <a:rPr lang="en-GB" sz="2400" dirty="0"/>
              <a:t> </a:t>
            </a:r>
            <a:r>
              <a:rPr lang="en-GB" sz="2400" dirty="0" err="1"/>
              <a:t>blynyddol</a:t>
            </a:r>
            <a:r>
              <a:rPr lang="en-GB" sz="2400" dirty="0"/>
              <a:t> o </a:t>
            </a:r>
            <a:r>
              <a:rPr lang="en-GB" sz="2400" dirty="0" err="1"/>
              <a:t>ddatganiadau</a:t>
            </a:r>
            <a:r>
              <a:rPr lang="en-GB" sz="2400" dirty="0"/>
              <a:t> </a:t>
            </a:r>
            <a:r>
              <a:rPr lang="en-GB" sz="2400" dirty="0" err="1"/>
              <a:t>anghenion</a:t>
            </a:r>
            <a:r>
              <a:rPr lang="en-GB" sz="2400" dirty="0"/>
              <a:t> </a:t>
            </a:r>
            <a:r>
              <a:rPr lang="en-GB" sz="2400" dirty="0" err="1"/>
              <a:t>addysg</a:t>
            </a:r>
            <a:r>
              <a:rPr lang="en-GB" sz="2400" dirty="0"/>
              <a:t> </a:t>
            </a:r>
            <a:r>
              <a:rPr lang="en-GB" sz="2400" dirty="0" err="1"/>
              <a:t>arbennig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defnyddio</a:t>
            </a:r>
            <a:r>
              <a:rPr lang="en-GB" sz="2400" dirty="0"/>
              <a:t> </a:t>
            </a:r>
            <a:r>
              <a:rPr lang="en-GB" sz="2400" dirty="0" err="1"/>
              <a:t>dulliau</a:t>
            </a:r>
            <a:r>
              <a:rPr lang="en-GB" sz="2400" dirty="0"/>
              <a:t> person </a:t>
            </a:r>
            <a:r>
              <a:rPr lang="en-GB" sz="2400" dirty="0" err="1"/>
              <a:t>ganolog</a:t>
            </a:r>
            <a:endParaRPr lang="en-GB" sz="2400" dirty="0"/>
          </a:p>
          <a:p>
            <a:r>
              <a:rPr lang="en-GB" sz="2400" dirty="0" err="1"/>
              <a:t>Blwyddyn</a:t>
            </a:r>
            <a:r>
              <a:rPr lang="en-GB" sz="2400" dirty="0"/>
              <a:t> 9</a:t>
            </a:r>
          </a:p>
          <a:p>
            <a:r>
              <a:rPr lang="en-GB" sz="2400" dirty="0" err="1"/>
              <a:t>Disgyblion</a:t>
            </a:r>
            <a:r>
              <a:rPr lang="en-GB" sz="2400" dirty="0"/>
              <a:t>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canolfannau</a:t>
            </a:r>
            <a:endParaRPr lang="en-GB" sz="2400" dirty="0"/>
          </a:p>
          <a:p>
            <a:r>
              <a:rPr lang="en-GB" sz="2400" dirty="0" err="1"/>
              <a:t>Disgyblion</a:t>
            </a:r>
            <a:r>
              <a:rPr lang="en-GB" sz="2400" dirty="0"/>
              <a:t>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adnabyddus</a:t>
            </a:r>
            <a:r>
              <a:rPr lang="en-GB" sz="2400" dirty="0"/>
              <a:t> </a:t>
            </a:r>
            <a:r>
              <a:rPr lang="en-GB" sz="2400" dirty="0" err="1"/>
              <a:t>i’r</a:t>
            </a:r>
            <a:r>
              <a:rPr lang="en-GB" sz="2400" dirty="0"/>
              <a:t> Tim Plant </a:t>
            </a:r>
            <a:r>
              <a:rPr lang="en-GB" sz="2400" dirty="0" err="1"/>
              <a:t>Anabl</a:t>
            </a:r>
            <a:endParaRPr lang="cy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999186" cy="4712208"/>
          </a:xfrm>
        </p:spPr>
        <p:txBody>
          <a:bodyPr>
            <a:normAutofit/>
          </a:bodyPr>
          <a:lstStyle/>
          <a:p>
            <a:r>
              <a:rPr lang="en-GB" sz="2400" i="1" dirty="0"/>
              <a:t>Annual reviews of statements of special educational needs have developed, in Ceredigion, to use person centred approaches</a:t>
            </a:r>
          </a:p>
          <a:p>
            <a:r>
              <a:rPr lang="en-GB" sz="2400" i="1" dirty="0"/>
              <a:t>Year 9</a:t>
            </a:r>
          </a:p>
          <a:p>
            <a:r>
              <a:rPr lang="en-GB" sz="2400" i="1" dirty="0"/>
              <a:t>Centre based pupils</a:t>
            </a:r>
          </a:p>
          <a:p>
            <a:r>
              <a:rPr lang="en-GB" sz="2400" i="1" dirty="0"/>
              <a:t>Pupils known to the Disabled Children’s Team</a:t>
            </a:r>
          </a:p>
          <a:p>
            <a:pPr marL="68580" indent="0">
              <a:buNone/>
            </a:pPr>
            <a:endParaRPr lang="en-GB" dirty="0"/>
          </a:p>
          <a:p>
            <a:endParaRPr lang="cy-GB" dirty="0"/>
          </a:p>
        </p:txBody>
      </p:sp>
      <p:pic>
        <p:nvPicPr>
          <p:cNvPr id="10243" name="Picture 3" descr="C:\Users\l.roberts\AppData\Local\Microsoft\Windows\Temporary Internet Files\Content.IE5\EEQLKL9O\peer-review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5868"/>
            <a:ext cx="3048000" cy="1229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74516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/>
              <a:t>Adolygiadau</a:t>
            </a:r>
            <a:r>
              <a:rPr lang="en-GB" dirty="0"/>
              <a:t> </a:t>
            </a:r>
            <a:r>
              <a:rPr lang="en-GB" dirty="0" err="1"/>
              <a:t>Blynddol</a:t>
            </a:r>
            <a:br>
              <a:rPr lang="en-GB" dirty="0"/>
            </a:br>
            <a:r>
              <a:rPr lang="en-GB" dirty="0"/>
              <a:t>Annual reviews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12835" y="1536192"/>
            <a:ext cx="4130565" cy="4251505"/>
          </a:xfrm>
        </p:spPr>
        <p:txBody>
          <a:bodyPr vert="horz" lIns="0" tIns="45720" rIns="0" bIns="45720" rtlCol="0" anchor="t">
            <a:noAutofit/>
          </a:bodyPr>
          <a:lstStyle/>
          <a:p>
            <a:r>
              <a:rPr lang="en-GB" sz="2400" dirty="0" err="1">
                <a:cs typeface="Arial"/>
              </a:rPr>
              <a:t>Paratoi</a:t>
            </a:r>
            <a:r>
              <a:rPr lang="en-GB" sz="2400" dirty="0">
                <a:cs typeface="Arial"/>
              </a:rPr>
              <a:t> </a:t>
            </a:r>
            <a:r>
              <a:rPr lang="en-GB" sz="2400" dirty="0" err="1">
                <a:cs typeface="Arial"/>
              </a:rPr>
              <a:t>cyn</a:t>
            </a:r>
            <a:r>
              <a:rPr lang="en-GB" sz="2400" dirty="0">
                <a:cs typeface="Arial"/>
              </a:rPr>
              <a:t> y  </a:t>
            </a:r>
            <a:r>
              <a:rPr lang="en-GB" sz="2400" dirty="0" err="1">
                <a:cs typeface="Arial"/>
              </a:rPr>
              <a:t>cyfarfod</a:t>
            </a:r>
            <a:endParaRPr lang="en-GB" sz="2400" dirty="0">
              <a:cs typeface="Arial"/>
            </a:endParaRPr>
          </a:p>
          <a:p>
            <a:r>
              <a:rPr lang="en-GB" sz="2400" dirty="0" err="1">
                <a:cs typeface="Arial"/>
              </a:rPr>
              <a:t>Siartiau</a:t>
            </a:r>
            <a:r>
              <a:rPr lang="en-GB" sz="2400" dirty="0">
                <a:cs typeface="Arial"/>
              </a:rPr>
              <a:t> </a:t>
            </a:r>
            <a:r>
              <a:rPr lang="en-GB" sz="2400" dirty="0" err="1">
                <a:cs typeface="Arial"/>
              </a:rPr>
              <a:t>fflip</a:t>
            </a:r>
            <a:endParaRPr lang="en-GB" sz="2400" dirty="0">
              <a:cs typeface="Arial"/>
            </a:endParaRPr>
          </a:p>
          <a:p>
            <a:r>
              <a:rPr lang="en-GB" sz="2400" dirty="0" err="1">
                <a:cs typeface="Arial"/>
              </a:rPr>
              <a:t>Nodiadau</a:t>
            </a:r>
            <a:r>
              <a:rPr lang="en-GB" sz="2400" dirty="0">
                <a:cs typeface="Arial"/>
              </a:rPr>
              <a:t> </a:t>
            </a:r>
            <a:r>
              <a:rPr lang="en-GB" sz="2400" dirty="0" err="1">
                <a:cs typeface="Arial"/>
              </a:rPr>
              <a:t>glynu</a:t>
            </a:r>
            <a:endParaRPr lang="en-GB" sz="2400" dirty="0">
              <a:cs typeface="Arial"/>
            </a:endParaRPr>
          </a:p>
          <a:p>
            <a:r>
              <a:rPr lang="en-GB" sz="2400" dirty="0">
                <a:cs typeface="Arial"/>
              </a:rPr>
              <a:t>Beth </a:t>
            </a:r>
            <a:r>
              <a:rPr lang="en-GB" sz="2400" dirty="0" err="1">
                <a:cs typeface="Arial"/>
              </a:rPr>
              <a:t>sydd</a:t>
            </a:r>
            <a:r>
              <a:rPr lang="en-GB" sz="2400" dirty="0">
                <a:cs typeface="Arial"/>
              </a:rPr>
              <a:t> </a:t>
            </a:r>
            <a:r>
              <a:rPr lang="en-GB" sz="2400" dirty="0" err="1">
                <a:cs typeface="Arial"/>
              </a:rPr>
              <a:t>yn</a:t>
            </a:r>
            <a:r>
              <a:rPr lang="en-GB" sz="2400" dirty="0">
                <a:cs typeface="Arial"/>
              </a:rPr>
              <a:t> </a:t>
            </a:r>
            <a:r>
              <a:rPr lang="en-GB" sz="2400" dirty="0" err="1">
                <a:cs typeface="Arial"/>
              </a:rPr>
              <a:t>bwysig</a:t>
            </a:r>
            <a:r>
              <a:rPr lang="en-GB" sz="2400" dirty="0">
                <a:cs typeface="Arial"/>
              </a:rPr>
              <a:t> </a:t>
            </a:r>
            <a:r>
              <a:rPr lang="en-GB" sz="2400" dirty="0" err="1">
                <a:cs typeface="Arial"/>
              </a:rPr>
              <a:t>i</a:t>
            </a:r>
            <a:r>
              <a:rPr lang="en-GB" sz="2400" dirty="0">
                <a:cs typeface="Arial"/>
              </a:rPr>
              <a:t>..</a:t>
            </a:r>
          </a:p>
          <a:p>
            <a:r>
              <a:rPr lang="en-GB" sz="2400" dirty="0">
                <a:cs typeface="Arial"/>
              </a:rPr>
              <a:t>Beth </a:t>
            </a:r>
            <a:r>
              <a:rPr lang="en-GB" sz="2400" dirty="0" err="1">
                <a:cs typeface="Arial"/>
              </a:rPr>
              <a:t>sydd</a:t>
            </a:r>
            <a:r>
              <a:rPr lang="en-GB" sz="2400" dirty="0">
                <a:cs typeface="Arial"/>
              </a:rPr>
              <a:t> </a:t>
            </a:r>
            <a:r>
              <a:rPr lang="en-GB" sz="2400" dirty="0" err="1">
                <a:cs typeface="Arial"/>
              </a:rPr>
              <a:t>yn</a:t>
            </a:r>
            <a:r>
              <a:rPr lang="en-GB" sz="2400" dirty="0">
                <a:cs typeface="Arial"/>
              </a:rPr>
              <a:t> </a:t>
            </a:r>
            <a:r>
              <a:rPr lang="en-GB" sz="2400" dirty="0" err="1">
                <a:cs typeface="Arial"/>
              </a:rPr>
              <a:t>bwysig</a:t>
            </a:r>
            <a:r>
              <a:rPr lang="en-GB" sz="2400" dirty="0">
                <a:cs typeface="Arial"/>
              </a:rPr>
              <a:t> </a:t>
            </a:r>
            <a:r>
              <a:rPr lang="en-GB" sz="2400" dirty="0" err="1">
                <a:cs typeface="Arial"/>
              </a:rPr>
              <a:t>ar</a:t>
            </a:r>
            <a:r>
              <a:rPr lang="en-GB" sz="2400" dirty="0">
                <a:cs typeface="Arial"/>
              </a:rPr>
              <a:t> </a:t>
            </a:r>
            <a:r>
              <a:rPr lang="en-GB" sz="2400" dirty="0" err="1">
                <a:cs typeface="Arial"/>
              </a:rPr>
              <a:t>gyfer</a:t>
            </a:r>
            <a:r>
              <a:rPr lang="en-GB" sz="2400" dirty="0">
                <a:cs typeface="Arial"/>
              </a:rPr>
              <a:t>..</a:t>
            </a:r>
          </a:p>
          <a:p>
            <a:r>
              <a:rPr lang="en-GB" sz="2400" dirty="0">
                <a:cs typeface="Arial"/>
              </a:rPr>
              <a:t>Beth </a:t>
            </a:r>
            <a:r>
              <a:rPr lang="en-GB" sz="2400" dirty="0" err="1">
                <a:cs typeface="Arial"/>
              </a:rPr>
              <a:t>sydd</a:t>
            </a:r>
            <a:r>
              <a:rPr lang="en-GB" sz="2400" dirty="0">
                <a:cs typeface="Arial"/>
              </a:rPr>
              <a:t> </a:t>
            </a:r>
            <a:r>
              <a:rPr lang="en-GB" sz="2400" dirty="0" err="1">
                <a:cs typeface="Arial"/>
              </a:rPr>
              <a:t>yn</a:t>
            </a:r>
            <a:r>
              <a:rPr lang="en-GB" sz="2400" dirty="0">
                <a:cs typeface="Arial"/>
              </a:rPr>
              <a:t> </a:t>
            </a:r>
            <a:r>
              <a:rPr lang="en-GB" sz="2400" dirty="0" err="1">
                <a:cs typeface="Arial"/>
              </a:rPr>
              <a:t>gweithio</a:t>
            </a:r>
            <a:r>
              <a:rPr lang="en-GB" sz="2400" dirty="0">
                <a:cs typeface="Arial"/>
              </a:rPr>
              <a:t>..</a:t>
            </a:r>
          </a:p>
          <a:p>
            <a:r>
              <a:rPr lang="en-GB" sz="2400" dirty="0">
                <a:cs typeface="Arial"/>
              </a:rPr>
              <a:t>Beth </a:t>
            </a:r>
            <a:r>
              <a:rPr lang="en-GB" sz="2400" dirty="0" err="1">
                <a:cs typeface="Arial"/>
              </a:rPr>
              <a:t>sydd</a:t>
            </a:r>
            <a:r>
              <a:rPr lang="en-GB" sz="2400" dirty="0">
                <a:cs typeface="Arial"/>
              </a:rPr>
              <a:t> </a:t>
            </a:r>
            <a:r>
              <a:rPr lang="en-GB" sz="2400" dirty="0" err="1">
                <a:cs typeface="Arial"/>
              </a:rPr>
              <a:t>ddim</a:t>
            </a:r>
            <a:r>
              <a:rPr lang="en-GB" sz="2400" dirty="0">
                <a:cs typeface="Arial"/>
              </a:rPr>
              <a:t> </a:t>
            </a:r>
            <a:r>
              <a:rPr lang="en-GB" sz="2400" dirty="0" err="1">
                <a:cs typeface="Arial"/>
              </a:rPr>
              <a:t>yn</a:t>
            </a:r>
            <a:r>
              <a:rPr lang="en-GB" sz="2400" dirty="0">
                <a:cs typeface="Arial"/>
              </a:rPr>
              <a:t> </a:t>
            </a:r>
            <a:r>
              <a:rPr lang="en-GB" sz="2400" dirty="0" err="1">
                <a:cs typeface="Arial"/>
              </a:rPr>
              <a:t>gweithio</a:t>
            </a:r>
            <a:r>
              <a:rPr lang="en-GB" sz="2400" dirty="0">
                <a:cs typeface="Arial"/>
              </a:rPr>
              <a:t>..</a:t>
            </a:r>
          </a:p>
          <a:p>
            <a:r>
              <a:rPr lang="en-GB" sz="2400" err="1">
                <a:cs typeface="Arial"/>
              </a:rPr>
              <a:t>Cynllun</a:t>
            </a:r>
            <a:r>
              <a:rPr lang="en-GB" sz="2400" dirty="0">
                <a:cs typeface="Arial"/>
              </a:rPr>
              <a:t> </a:t>
            </a:r>
            <a:r>
              <a:rPr lang="en-GB" sz="2400" err="1">
                <a:cs typeface="Arial"/>
              </a:rPr>
              <a:t>Gweithredu</a:t>
            </a:r>
            <a:endParaRPr lang="en-GB" sz="2400">
              <a:cs typeface="Arial"/>
            </a:endParaRPr>
          </a:p>
          <a:p>
            <a:r>
              <a:rPr lang="en-GB" sz="2400" err="1">
                <a:cs typeface="Arial"/>
              </a:rPr>
              <a:t>Rôl</a:t>
            </a:r>
            <a:r>
              <a:rPr lang="en-GB" sz="2400" dirty="0">
                <a:cs typeface="Arial"/>
              </a:rPr>
              <a:t> y </a:t>
            </a:r>
            <a:r>
              <a:rPr lang="en-GB" sz="2400" err="1">
                <a:cs typeface="Arial"/>
              </a:rPr>
              <a:t>gweithiwr</a:t>
            </a:r>
            <a:r>
              <a:rPr lang="en-GB" sz="2400" dirty="0">
                <a:cs typeface="Arial"/>
              </a:rPr>
              <a:t> </a:t>
            </a:r>
            <a:r>
              <a:rPr lang="en-GB" sz="2400" err="1">
                <a:cs typeface="Arial"/>
              </a:rPr>
              <a:t>allweddol</a:t>
            </a:r>
            <a:endParaRPr lang="cy-GB" sz="2400">
              <a:cs typeface="Arial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842711"/>
          </a:xfrm>
        </p:spPr>
        <p:txBody>
          <a:bodyPr>
            <a:normAutofit/>
          </a:bodyPr>
          <a:lstStyle/>
          <a:p>
            <a:r>
              <a:rPr lang="en-GB" sz="2400" i="1" dirty="0"/>
              <a:t>Pre meeting preparation</a:t>
            </a:r>
          </a:p>
          <a:p>
            <a:r>
              <a:rPr lang="en-GB" sz="2400" i="1" dirty="0"/>
              <a:t>Flip charts</a:t>
            </a:r>
          </a:p>
          <a:p>
            <a:r>
              <a:rPr lang="en-GB" sz="2400" i="1" dirty="0"/>
              <a:t>Sticky notes</a:t>
            </a:r>
          </a:p>
          <a:p>
            <a:r>
              <a:rPr lang="en-GB" sz="2400" i="1" dirty="0"/>
              <a:t>What is important to … </a:t>
            </a:r>
          </a:p>
          <a:p>
            <a:r>
              <a:rPr lang="en-GB" sz="2400" i="1" dirty="0"/>
              <a:t>What is important for…</a:t>
            </a:r>
          </a:p>
          <a:p>
            <a:r>
              <a:rPr lang="en-GB" sz="2400" i="1" dirty="0"/>
              <a:t>What is working… </a:t>
            </a:r>
          </a:p>
          <a:p>
            <a:r>
              <a:rPr lang="en-GB" sz="2400" i="1" dirty="0"/>
              <a:t>What is not working…</a:t>
            </a:r>
          </a:p>
          <a:p>
            <a:r>
              <a:rPr lang="en-GB" sz="2400" i="1" dirty="0"/>
              <a:t>Action Plan</a:t>
            </a:r>
          </a:p>
          <a:p>
            <a:r>
              <a:rPr lang="en-GB" sz="2400" i="1" dirty="0"/>
              <a:t>Role of key worker</a:t>
            </a:r>
            <a:endParaRPr lang="cy-GB" sz="2400" i="1" dirty="0"/>
          </a:p>
        </p:txBody>
      </p:sp>
      <p:pic>
        <p:nvPicPr>
          <p:cNvPr id="5" name="Picture 3" descr="C:\Users\l.roberts\AppData\Local\Microsoft\Windows\Temporary Internet Files\Content.IE5\EEQLKL9O\peer-review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5868"/>
            <a:ext cx="3048000" cy="1229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32801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CYFEIRIADAU / references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800599"/>
          </a:xfrm>
        </p:spPr>
        <p:txBody>
          <a:bodyPr>
            <a:normAutofit fontScale="85000" lnSpcReduction="20000"/>
          </a:bodyPr>
          <a:lstStyle/>
          <a:p>
            <a:r>
              <a:rPr lang="en-GB" sz="1600" dirty="0"/>
              <a:t>Ceredigion County Council (2013) T</a:t>
            </a:r>
            <a:r>
              <a:rPr lang="en-GB" sz="1600" i="1" dirty="0"/>
              <a:t>eam Around the Family. Guidance for Practitioners.</a:t>
            </a:r>
            <a:r>
              <a:rPr lang="en-GB" sz="1600" dirty="0"/>
              <a:t> Ceredigion: Ceredigion County Council</a:t>
            </a:r>
            <a:endParaRPr lang="cy-GB" sz="1600" dirty="0"/>
          </a:p>
          <a:p>
            <a:r>
              <a:rPr lang="en-GB" sz="1600" dirty="0"/>
              <a:t>Ceredigion Social Services Department ( 2009) </a:t>
            </a:r>
            <a:r>
              <a:rPr lang="en-GB" sz="1600" i="1" dirty="0"/>
              <a:t>Tim Plant </a:t>
            </a:r>
            <a:r>
              <a:rPr lang="en-GB" sz="1600" i="1" dirty="0" err="1"/>
              <a:t>Anabl</a:t>
            </a:r>
            <a:r>
              <a:rPr lang="en-GB" sz="1600" i="1" dirty="0"/>
              <a:t> Ceredigion Disabled Children’s Team</a:t>
            </a:r>
            <a:r>
              <a:rPr lang="en-GB" sz="1600" dirty="0"/>
              <a:t>. Ceredigion: Ceredigion County Council</a:t>
            </a:r>
          </a:p>
          <a:p>
            <a:r>
              <a:rPr lang="en-GB" sz="1600" dirty="0"/>
              <a:t>Children’s Workforce Development Council ( 2009) The Team Around the Child and the Lead Professional. Available at </a:t>
            </a:r>
            <a:r>
              <a:rPr lang="en-GB" sz="1600" dirty="0">
                <a:hlinkClick r:id="rId2"/>
              </a:rPr>
              <a:t>http://www.plymouth.gov.uk/lead_professional_practitioners_national_guidance.pdf</a:t>
            </a:r>
            <a:r>
              <a:rPr lang="en-GB" sz="1600" dirty="0"/>
              <a:t> ( Accessed 23.2.15)</a:t>
            </a:r>
          </a:p>
          <a:p>
            <a:r>
              <a:rPr lang="en-GB" sz="1600" dirty="0"/>
              <a:t>Image : Trinity Training (2011) </a:t>
            </a:r>
            <a:r>
              <a:rPr lang="en-GB" sz="1600" i="1" dirty="0"/>
              <a:t>Safeguarding Children – Common Assessment Framework </a:t>
            </a:r>
            <a:r>
              <a:rPr lang="en-GB" sz="1600" dirty="0"/>
              <a:t>Available at </a:t>
            </a:r>
            <a:r>
              <a:rPr lang="en-GB" sz="1600" dirty="0">
                <a:hlinkClick r:id="rId3"/>
              </a:rPr>
              <a:t>http://www.trinitytraining.co.uk/sc/sc-assess</a:t>
            </a:r>
            <a:r>
              <a:rPr lang="en-GB" sz="1600" dirty="0"/>
              <a:t> ( Accessed 17.07.19)</a:t>
            </a:r>
          </a:p>
          <a:p>
            <a:r>
              <a:rPr lang="en-GB" sz="1600" dirty="0"/>
              <a:t>Institute of Public Care at Oxford Brookes University ( 2012</a:t>
            </a:r>
            <a:r>
              <a:rPr lang="en-GB" sz="1600" i="1" dirty="0"/>
              <a:t>) </a:t>
            </a:r>
            <a:r>
              <a:rPr lang="cy-GB" sz="1600" i="1" dirty="0"/>
              <a:t> </a:t>
            </a:r>
            <a:r>
              <a:rPr lang="en-US" sz="1600" i="1" dirty="0"/>
              <a:t>Early Intervention and Prevention with Children and Families .Getting the Most from Team around the Family Systems. </a:t>
            </a:r>
            <a:r>
              <a:rPr lang="en-US" sz="1600" dirty="0"/>
              <a:t>Available at </a:t>
            </a:r>
            <a:r>
              <a:rPr lang="en-US" sz="1600" dirty="0">
                <a:hlinkClick r:id="rId4"/>
              </a:rPr>
              <a:t>http://ipc.brookes.ac.uk/publications/pdf/Early_Intervention_and_Prevention_with_Children_and_Families_June_2012.pdf</a:t>
            </a:r>
            <a:r>
              <a:rPr lang="en-US" sz="1600" dirty="0"/>
              <a:t> ( Accessed 23.2.15)</a:t>
            </a:r>
            <a:endParaRPr lang="en-GB" sz="1600" dirty="0"/>
          </a:p>
          <a:p>
            <a:r>
              <a:rPr lang="en-GB" sz="1600" dirty="0"/>
              <a:t>Northamptonshire Children and Young People’s Partnership (2013) </a:t>
            </a:r>
            <a:r>
              <a:rPr lang="en-GB" sz="1600" i="1" dirty="0"/>
              <a:t>Definition of a Team Around the Family</a:t>
            </a:r>
            <a:r>
              <a:rPr lang="en-GB" sz="1600" dirty="0"/>
              <a:t>. Available at </a:t>
            </a:r>
            <a:r>
              <a:rPr lang="en-GB" sz="1600" dirty="0">
                <a:hlinkClick r:id="rId5"/>
              </a:rPr>
              <a:t>http://www.proceduresonline.com/integratedworking/definition.html</a:t>
            </a:r>
            <a:r>
              <a:rPr lang="en-GB" sz="1600" dirty="0"/>
              <a:t> ( Accessed 23.2.15)</a:t>
            </a:r>
          </a:p>
          <a:p>
            <a:r>
              <a:rPr lang="en-GB" sz="1600" dirty="0" err="1"/>
              <a:t>Oliver,C</a:t>
            </a:r>
            <a:r>
              <a:rPr lang="en-GB" sz="1600" dirty="0"/>
              <a:t>., </a:t>
            </a:r>
            <a:r>
              <a:rPr lang="en-GB" sz="1600" dirty="0" err="1"/>
              <a:t>Mooney.A</a:t>
            </a:r>
            <a:r>
              <a:rPr lang="en-GB" sz="1600" dirty="0"/>
              <a:t>., &amp;  Statham, J. (2010) Integrated Working: A Review of the Evidence. Available at http://dera.ioe.ac.uk/3674/1/Integrated_Working_A_Review_of_the_Evidence_report.pdf ( Accessed 23.2.15)</a:t>
            </a:r>
          </a:p>
          <a:p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048156696"/>
      </p:ext>
    </p:extLst>
  </p:cSld>
  <p:clrMapOvr>
    <a:masterClrMapping/>
  </p:clrMapOvr>
</p:sld>
</file>

<file path=ppt/theme/theme1.xml><?xml version="1.0" encoding="utf-8"?>
<a:theme xmlns:a="http://schemas.openxmlformats.org/drawingml/2006/main" name="Urban Pop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A0D83DA8850E24F977D76094D2074AC" ma:contentTypeVersion="12" ma:contentTypeDescription="Create a new document." ma:contentTypeScope="" ma:versionID="ecc340f5c58a6f1ce9451955456970a7">
  <xsd:schema xmlns:xsd="http://www.w3.org/2001/XMLSchema" xmlns:xs="http://www.w3.org/2001/XMLSchema" xmlns:p="http://schemas.microsoft.com/office/2006/metadata/properties" xmlns:ns3="5e4866c9-5473-4b36-a248-8ce6a7a4bde8" xmlns:ns4="1f9d1f62-2b66-4e13-be38-f795d411800a" targetNamespace="http://schemas.microsoft.com/office/2006/metadata/properties" ma:root="true" ma:fieldsID="ece09fc101d81398e5073abfb0c63ec6" ns3:_="" ns4:_="">
    <xsd:import namespace="5e4866c9-5473-4b36-a248-8ce6a7a4bde8"/>
    <xsd:import namespace="1f9d1f62-2b66-4e13-be38-f795d411800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4866c9-5473-4b36-a248-8ce6a7a4bde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9d1f62-2b66-4e13-be38-f795d411800a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852480C-4E92-47D5-837B-3C6203C7D3F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B6208DB-19F2-42EF-A258-78A9B2C6A60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e4866c9-5473-4b36-a248-8ce6a7a4bde8"/>
    <ds:schemaRef ds:uri="1f9d1f62-2b66-4e13-be38-f795d411800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FAD1095-B12C-425A-BCC0-741C65498E2E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1991</TotalTime>
  <Words>1691</Words>
  <Application>Microsoft Office PowerPoint</Application>
  <PresentationFormat>On-screen Show (4:3)</PresentationFormat>
  <Paragraphs>171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Wingdings</vt:lpstr>
      <vt:lpstr>Wingdings 3</vt:lpstr>
      <vt:lpstr>Urban Pop</vt:lpstr>
      <vt:lpstr>ECES6009/C gwneud gwahaniaeth/ making a difference</vt:lpstr>
      <vt:lpstr>Nod y Modiwl /  Module Aim</vt:lpstr>
      <vt:lpstr>Gorolwg / overview</vt:lpstr>
      <vt:lpstr>Pam bod y dull 'plentyn ganolog' yn bwysig?  Why is the 'child-centred' approach important? </vt:lpstr>
      <vt:lpstr>Cymhwyso APplications</vt:lpstr>
      <vt:lpstr>Tim o amgylch y teulu Team around the family</vt:lpstr>
      <vt:lpstr>TAF – rainbow diagram</vt:lpstr>
      <vt:lpstr>Ffactorau sy'n dylanwadu ar ddeilliannau plant FACtors that influence outcomes for children</vt:lpstr>
      <vt:lpstr>TAT / TAF</vt:lpstr>
      <vt:lpstr>CPG / TAT- Trafodaeth  PCP/  tAF- discussion</vt:lpstr>
      <vt:lpstr>Heriau TAF  TAF BArriers</vt:lpstr>
      <vt:lpstr>Tim o Amgylch y plentyn Team around the child</vt:lpstr>
      <vt:lpstr>TAP/ TAC</vt:lpstr>
      <vt:lpstr>Y FFRAMWAITH ASESU CYFFREDIN Common assessment framework (Trinity Training, 2011)</vt:lpstr>
      <vt:lpstr>ADOLYGIAD o TAP Review of tAC</vt:lpstr>
      <vt:lpstr>Tasg/ task</vt:lpstr>
      <vt:lpstr>Adolygiadau Person ganolog Person Centred Reviews</vt:lpstr>
      <vt:lpstr>Adolygiadau Blynddol Annual reviews</vt:lpstr>
      <vt:lpstr>Adolygiadau Blynddol Annual reviews</vt:lpstr>
      <vt:lpstr>CYFEIRIADAU /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SJPE6011/C Dimensions of Collaboration/ Agweddau ar Gydweithio</dc:title>
  <dc:creator>Administrator</dc:creator>
  <cp:lastModifiedBy>Alison Murphy</cp:lastModifiedBy>
  <cp:revision>257</cp:revision>
  <dcterms:created xsi:type="dcterms:W3CDTF">2014-08-18T08:44:16Z</dcterms:created>
  <dcterms:modified xsi:type="dcterms:W3CDTF">2021-02-02T14:40:18Z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0x0101000A0D83DA8850E24F977D76094D2074AC</vt:lpwstr>
  </property>
</Properties>
</file>