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9"/>
  </p:notesMasterIdLst>
  <p:sldIdLst>
    <p:sldId id="451" r:id="rId2"/>
    <p:sldId id="439" r:id="rId3"/>
    <p:sldId id="440" r:id="rId4"/>
    <p:sldId id="441" r:id="rId5"/>
    <p:sldId id="442" r:id="rId6"/>
    <p:sldId id="443" r:id="rId7"/>
    <p:sldId id="444" r:id="rId8"/>
    <p:sldId id="445" r:id="rId9"/>
    <p:sldId id="446" r:id="rId10"/>
    <p:sldId id="447" r:id="rId11"/>
    <p:sldId id="448" r:id="rId12"/>
    <p:sldId id="449" r:id="rId13"/>
    <p:sldId id="450" r:id="rId14"/>
    <p:sldId id="332" r:id="rId15"/>
    <p:sldId id="333" r:id="rId16"/>
    <p:sldId id="334" r:id="rId17"/>
    <p:sldId id="335" r:id="rId18"/>
    <p:sldId id="336" r:id="rId19"/>
    <p:sldId id="337" r:id="rId20"/>
    <p:sldId id="338" r:id="rId21"/>
    <p:sldId id="339" r:id="rId22"/>
    <p:sldId id="340" r:id="rId23"/>
    <p:sldId id="341" r:id="rId24"/>
    <p:sldId id="343" r:id="rId25"/>
    <p:sldId id="344" r:id="rId26"/>
    <p:sldId id="345" r:id="rId27"/>
    <p:sldId id="438" r:id="rId28"/>
    <p:sldId id="346" r:id="rId29"/>
    <p:sldId id="347" r:id="rId30"/>
    <p:sldId id="348" r:id="rId31"/>
    <p:sldId id="349" r:id="rId32"/>
    <p:sldId id="350" r:id="rId33"/>
    <p:sldId id="351" r:id="rId34"/>
    <p:sldId id="352" r:id="rId35"/>
    <p:sldId id="353" r:id="rId36"/>
    <p:sldId id="354" r:id="rId37"/>
    <p:sldId id="355" r:id="rId38"/>
    <p:sldId id="356" r:id="rId39"/>
    <p:sldId id="357" r:id="rId40"/>
    <p:sldId id="358" r:id="rId41"/>
    <p:sldId id="359" r:id="rId42"/>
    <p:sldId id="360" r:id="rId43"/>
    <p:sldId id="361" r:id="rId44"/>
    <p:sldId id="362" r:id="rId45"/>
    <p:sldId id="363" r:id="rId46"/>
    <p:sldId id="436" r:id="rId47"/>
    <p:sldId id="387" r:id="rId48"/>
    <p:sldId id="388" r:id="rId49"/>
    <p:sldId id="390" r:id="rId50"/>
    <p:sldId id="391" r:id="rId51"/>
    <p:sldId id="389" r:id="rId52"/>
    <p:sldId id="392" r:id="rId53"/>
    <p:sldId id="393" r:id="rId54"/>
    <p:sldId id="394" r:id="rId55"/>
    <p:sldId id="395" r:id="rId56"/>
    <p:sldId id="397" r:id="rId57"/>
    <p:sldId id="398" r:id="rId58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29"/>
    <p:restoredTop sz="94547"/>
  </p:normalViewPr>
  <p:slideViewPr>
    <p:cSldViewPr snapToGrid="0" snapToObjects="1">
      <p:cViewPr varScale="1">
        <p:scale>
          <a:sx n="97" d="100"/>
          <a:sy n="97" d="100"/>
        </p:scale>
        <p:origin x="216" y="33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tableStyles" Target="tableStyles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notesMaster" Target="notesMasters/notesMaster1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presProps" Target="presProps.xml"/><Relationship Id="rId61" Type="http://schemas.openxmlformats.org/officeDocument/2006/relationships/viewProps" Target="viewProps.xml"/><Relationship Id="rId62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86B73-4ED2-C84B-90E8-CDEEF322E8F2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F0C2E9-2944-3449-8E33-E0977971316B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34711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F0C2E9-2944-3449-8E33-E0977971316B}" type="slidenum">
              <a:rPr kumimoji="1" lang="zh-CN" altLang="en-US" smtClean="0"/>
              <a:t>49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632624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26FD29-8F5D-0B44-837E-67E1092FF7E5}" type="slidenum">
              <a:rPr kumimoji="1" lang="zh-CN" altLang="en-US" smtClean="0"/>
              <a:t>51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14202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 smtClean="0"/>
              <a:t>单击此处编辑母版副标题样式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86525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52942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3338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61918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67463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87930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46611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53980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0143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3670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34514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 smtClean="0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D8F02-FA24-0748-B7B8-C18770312473}" type="datetimeFigureOut">
              <a:rPr kumimoji="1" lang="zh-CN" altLang="en-US" smtClean="0"/>
              <a:t>2020/6/12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0DF4C-0DDA-EB46-A856-29B45FAD73D0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11239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4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4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Relationship Id="rId3" Type="http://schemas.openxmlformats.org/officeDocument/2006/relationships/image" Target="../media/image15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jp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jp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jp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jp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jp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jp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2.jp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4" Type="http://schemas.openxmlformats.org/officeDocument/2006/relationships/image" Target="../media/image47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8.jpe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9.jpeg"/><Relationship Id="rId3" Type="http://schemas.openxmlformats.org/officeDocument/2006/relationships/image" Target="../media/image50.jpe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1.jpeg"/><Relationship Id="rId3" Type="http://schemas.openxmlformats.org/officeDocument/2006/relationships/image" Target="../media/image52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3.jpe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4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4" Type="http://schemas.openxmlformats.org/officeDocument/2006/relationships/image" Target="../media/image54.jpg"/><Relationship Id="rId5" Type="http://schemas.openxmlformats.org/officeDocument/2006/relationships/image" Target="../media/image57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5.jp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8.jp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9.jpg"/><Relationship Id="rId3" Type="http://schemas.openxmlformats.org/officeDocument/2006/relationships/image" Target="../media/image60.jp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1.jp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2.jpg"/><Relationship Id="rId3" Type="http://schemas.openxmlformats.org/officeDocument/2006/relationships/image" Target="../media/image63.jp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zh-CN" dirty="0" smtClean="0"/>
              <a:t>Mandarin -- Hotel Management</a:t>
            </a:r>
            <a:endParaRPr kumimoji="1"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7203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pPr algn="ctr"/>
            <a:r>
              <a:rPr lang="is-IS" altLang="zh-CN" sz="3200" dirty="0">
                <a:latin typeface="Arial" panose="020B0604020202020204" pitchFamily="34" charset="0"/>
              </a:rPr>
              <a:t>fángjiān</a:t>
            </a:r>
            <a:r>
              <a:rPr lang="is-IS" altLang="zh-CN" dirty="0"/>
              <a:t/>
            </a:r>
            <a:br>
              <a:rPr lang="is-IS" altLang="zh-CN" dirty="0"/>
            </a:br>
            <a:r>
              <a:rPr lang="is-IS" altLang="zh-CN" dirty="0"/>
              <a:t>             </a:t>
            </a:r>
            <a:r>
              <a:rPr lang="zh-CN" altLang="en-US" dirty="0"/>
              <a:t>房间    </a:t>
            </a:r>
            <a:r>
              <a:rPr lang="en-US" altLang="zh-CN" dirty="0"/>
              <a:t>room</a:t>
            </a:r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1950" y="2112963"/>
            <a:ext cx="6388100" cy="474503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82104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en-GB" altLang="zh-CN" dirty="0"/>
              <a:t>b</a:t>
            </a:r>
            <a:r>
              <a:rPr lang="hu-HU" altLang="zh-CN" dirty="0"/>
              <a:t>iāozhǔn dān rén jiān</a:t>
            </a:r>
            <a:r>
              <a:rPr lang="zh-CN" altLang="en-US" dirty="0"/>
              <a:t/>
            </a:r>
            <a:br>
              <a:rPr lang="zh-CN" altLang="en-US" dirty="0"/>
            </a:br>
            <a:r>
              <a:rPr lang="zh-CN" altLang="en-US" dirty="0"/>
              <a:t>标准单人间                      </a:t>
            </a:r>
            <a:r>
              <a:rPr lang="en-US" altLang="zh-CN" sz="3200" dirty="0"/>
              <a:t>Standard single room </a:t>
            </a:r>
            <a:endParaRPr lang="zh-CN" altLang="en-US" dirty="0"/>
          </a:p>
        </p:txBody>
      </p:sp>
      <p:pic>
        <p:nvPicPr>
          <p:cNvPr id="4" name="图片 3" descr="/Users/ziyu/Downloads/44a359c76e5fadf068f616f999f4d80c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2482850" y="2449513"/>
            <a:ext cx="6140450" cy="4346575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26303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087438"/>
            <a:ext cx="10515600" cy="855663"/>
          </a:xfrm>
        </p:spPr>
        <p:txBody>
          <a:bodyPr>
            <a:normAutofit fontScale="90000"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hu-HU" altLang="zh-CN" sz="31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kumimoji="0" lang="hu-HU" altLang="zh-CN" sz="3100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áohuá </a:t>
            </a:r>
            <a:r>
              <a:rPr kumimoji="0" lang="hu-HU" altLang="zh-CN" sz="31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dān </a:t>
            </a:r>
            <a:r>
              <a:rPr kumimoji="0" lang="hu-HU" altLang="zh-CN" sz="3100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jiān</a:t>
            </a:r>
            <a:r>
              <a:rPr lang="zh-CN" altLang="en-US" sz="3100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zh-CN" altLang="en-US" sz="3100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1" lang="zh-CN" altLang="en-US" sz="44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豪华单人间      </a:t>
            </a:r>
            <a:r>
              <a:rPr kumimoji="0" lang="en-US" altLang="zh-CN" sz="40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Deluxe </a:t>
            </a:r>
            <a:r>
              <a:rPr kumimoji="0" lang="en-US" altLang="zh-CN" sz="4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Single Room </a:t>
            </a:r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/>
              <a:t/>
            </a:r>
            <a:br>
              <a:rPr lang="en-US" altLang="zh-CN" dirty="0"/>
            </a:br>
            <a:r>
              <a:rPr kumimoji="1" lang="zh-CN" altLang="en-US" sz="44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</a:t>
            </a:r>
            <a:endParaRPr kumimoji="1" lang="zh-CN" altLang="en-US" sz="44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图片 4" descr="/Users/ziyu/Downloads/23a61f96239614e2f202caa379a8207f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2882900" y="2620963"/>
            <a:ext cx="5451475" cy="398938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150264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it-IT" altLang="zh-CN" sz="2800" dirty="0" err="1">
                <a:latin typeface="Arial" panose="020B0604020202020204" pitchFamily="34" charset="0"/>
              </a:rPr>
              <a:t>háohuá</a:t>
            </a:r>
            <a:r>
              <a:rPr lang="it-IT" altLang="zh-CN" sz="2800" dirty="0">
                <a:latin typeface="Arial" panose="020B0604020202020204" pitchFamily="34" charset="0"/>
              </a:rPr>
              <a:t> d</a:t>
            </a:r>
            <a:r>
              <a:rPr lang="it-IT" altLang="zh-CN" sz="2800" dirty="0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2800" dirty="0">
                <a:latin typeface="Arial" panose="020B0604020202020204" pitchFamily="34" charset="0"/>
              </a:rPr>
              <a:t> </a:t>
            </a:r>
            <a:r>
              <a:rPr lang="it-IT" altLang="zh-CN" sz="2800" dirty="0" err="1">
                <a:latin typeface="Arial" panose="020B0604020202020204" pitchFamily="34" charset="0"/>
              </a:rPr>
              <a:t>chuáng</a:t>
            </a:r>
            <a:r>
              <a:rPr lang="it-IT" altLang="zh-CN" sz="2800" dirty="0">
                <a:latin typeface="Arial" panose="020B0604020202020204" pitchFamily="34" charset="0"/>
              </a:rPr>
              <a:t> </a:t>
            </a:r>
            <a:r>
              <a:rPr lang="it-IT" altLang="zh-CN" sz="2800" dirty="0" err="1">
                <a:latin typeface="Arial" panose="020B0604020202020204" pitchFamily="34" charset="0"/>
              </a:rPr>
              <a:t>fáng</a:t>
            </a:r>
            <a:r>
              <a:rPr lang="it-IT" altLang="zh-CN" sz="2800" dirty="0">
                <a:latin typeface="Arial" panose="020B0604020202020204" pitchFamily="34" charset="0"/>
              </a:rPr>
              <a:t> </a:t>
            </a:r>
            <a:r>
              <a:rPr lang="sk-SK" altLang="zh-CN" dirty="0"/>
              <a:t/>
            </a:r>
            <a:br>
              <a:rPr lang="sk-SK" altLang="zh-CN" dirty="0"/>
            </a:br>
            <a:r>
              <a:rPr lang="zh-CN" altLang="en-US" dirty="0"/>
              <a:t>豪华大床房         </a:t>
            </a:r>
            <a:r>
              <a:rPr lang="en-US" altLang="zh-CN" sz="4000" dirty="0"/>
              <a:t>Deluxe king bed room</a:t>
            </a:r>
            <a:endParaRPr lang="zh-CN" altLang="en-US" sz="4000" dirty="0"/>
          </a:p>
        </p:txBody>
      </p:sp>
      <p:pic>
        <p:nvPicPr>
          <p:cNvPr id="4" name="图片 3" descr="/Users/ziyu/Downloads/3c98126aa5e63fe28835c5d1016e5b8b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3022600" y="2430463"/>
            <a:ext cx="5635625" cy="41656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7645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it-IT" altLang="zh-CN" dirty="0" err="1"/>
              <a:t>tàofáng</a:t>
            </a:r>
            <a:r>
              <a:rPr lang="zh-CN" altLang="en-US" dirty="0"/>
              <a:t/>
            </a:r>
            <a:br>
              <a:rPr lang="zh-CN" altLang="en-US" dirty="0"/>
            </a:br>
            <a:r>
              <a:rPr lang="zh-CN" altLang="en-US" dirty="0"/>
              <a:t>套房         </a:t>
            </a:r>
            <a:r>
              <a:rPr lang="en-US" altLang="zh-CN" dirty="0"/>
              <a:t>suite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9850" y="2751138"/>
            <a:ext cx="6086475" cy="4016375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76054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cs-CZ" altLang="zh-CN" sz="2800" dirty="0" err="1">
                <a:latin typeface="Arial" panose="020B0604020202020204" pitchFamily="34" charset="0"/>
              </a:rPr>
              <a:t>háohuá</a:t>
            </a:r>
            <a:r>
              <a:rPr lang="cs-CZ" altLang="zh-CN" sz="2800" dirty="0">
                <a:latin typeface="Arial" panose="020B0604020202020204" pitchFamily="34" charset="0"/>
              </a:rPr>
              <a:t> </a:t>
            </a:r>
            <a:r>
              <a:rPr lang="cs-CZ" altLang="zh-CN" sz="2800" dirty="0" err="1">
                <a:latin typeface="Arial" panose="020B0604020202020204" pitchFamily="34" charset="0"/>
              </a:rPr>
              <a:t>hǎijǐng</a:t>
            </a:r>
            <a:r>
              <a:rPr lang="cs-CZ" altLang="zh-CN" sz="2800" dirty="0">
                <a:latin typeface="Arial" panose="020B0604020202020204" pitchFamily="34" charset="0"/>
              </a:rPr>
              <a:t> </a:t>
            </a:r>
            <a:r>
              <a:rPr lang="cs-CZ" altLang="zh-CN" sz="2800" dirty="0" err="1">
                <a:latin typeface="Arial" panose="020B0604020202020204" pitchFamily="34" charset="0"/>
              </a:rPr>
              <a:t>fáng</a:t>
            </a:r>
            <a:r>
              <a:rPr lang="cs-CZ" altLang="zh-CN" sz="2800" dirty="0">
                <a:latin typeface="Arial" panose="020B0604020202020204" pitchFamily="34" charset="0"/>
              </a:rPr>
              <a:t/>
            </a:r>
            <a:br>
              <a:rPr lang="cs-CZ" altLang="zh-CN" sz="2800" dirty="0">
                <a:latin typeface="Arial" panose="020B0604020202020204" pitchFamily="34" charset="0"/>
              </a:rPr>
            </a:br>
            <a:r>
              <a:rPr lang="zh-CN" altLang="en-US" dirty="0"/>
              <a:t>豪华海景房        </a:t>
            </a:r>
            <a:r>
              <a:rPr lang="en-US" altLang="zh-CN" sz="3200" dirty="0"/>
              <a:t>Deluxe Seaview Room</a:t>
            </a:r>
            <a:endParaRPr lang="zh-CN" altLang="en-US" sz="3200" dirty="0"/>
          </a:p>
        </p:txBody>
      </p:sp>
      <p:pic>
        <p:nvPicPr>
          <p:cNvPr id="4" name="图片 3" descr="/Users/ziyu/Downloads/u=3971961666,1505469830&amp;fm=27&amp;gp=0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2717800" y="2613025"/>
            <a:ext cx="5842000" cy="40894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48738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en-US" altLang="zh-CN" dirty="0"/>
              <a:t>h</a:t>
            </a:r>
            <a:r>
              <a:rPr lang="is-IS" altLang="zh-CN" dirty="0"/>
              <a:t>áohuá jǐngguān fáng</a:t>
            </a:r>
            <a:br>
              <a:rPr lang="is-IS" altLang="zh-CN" dirty="0"/>
            </a:br>
            <a:r>
              <a:rPr lang="zh-CN" altLang="en-US" dirty="0"/>
              <a:t>豪华景观房                   </a:t>
            </a:r>
            <a:r>
              <a:rPr lang="en-US" altLang="zh-CN" sz="3600" dirty="0"/>
              <a:t>Deluxe View Room</a:t>
            </a:r>
            <a:endParaRPr lang="zh-CN" altLang="en-US" sz="3600" dirty="0"/>
          </a:p>
        </p:txBody>
      </p:sp>
      <p:pic>
        <p:nvPicPr>
          <p:cNvPr id="4" name="图片 3" descr="/Users/ziyu/Downloads/u=2177889461,3635945902&amp;fm=27&amp;gp=0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2133600" y="3055938"/>
            <a:ext cx="6919913" cy="369093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5507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/Users/ziyu/Downloads/7f07634d91508c8c7ae8c8e1c83e0889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4075113" y="2190750"/>
            <a:ext cx="4186237" cy="4667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289550" y="204788"/>
            <a:ext cx="4011613" cy="1538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200" dirty="0">
                <a:latin typeface="Arial" panose="020B0604020202020204" pitchFamily="34" charset="0"/>
                <a:ea typeface="宋体" panose="02010600030101010101" pitchFamily="2" charset="-122"/>
              </a:rPr>
              <a:t>f</a:t>
            </a:r>
            <a:r>
              <a:rPr lang="it-IT" altLang="zh-CN" sz="3200" dirty="0" err="1">
                <a:latin typeface="Arial" panose="020B0604020202020204" pitchFamily="34" charset="0"/>
                <a:ea typeface="宋体" panose="02010600030101010101" pitchFamily="2" charset="-122"/>
              </a:rPr>
              <a:t>ángji</a:t>
            </a:r>
            <a:r>
              <a:rPr lang="it-IT" altLang="zh-CN" sz="32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endParaRPr lang="zh-CN" altLang="en-US" sz="32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r>
              <a:rPr lang="zh-CN" altLang="en-US" sz="4400" dirty="0">
                <a:latin typeface="Calibri" panose="020F0502020204030204" charset="0"/>
                <a:ea typeface="宋体" panose="02010600030101010101" pitchFamily="2" charset="-122"/>
              </a:rPr>
              <a:t> 房价   </a:t>
            </a:r>
            <a:r>
              <a:rPr lang="en-US" altLang="zh-CN" sz="2800" dirty="0">
                <a:latin typeface="Calibri" panose="020F0502020204030204" charset="0"/>
                <a:ea typeface="宋体" panose="02010600030101010101" pitchFamily="2" charset="-122"/>
              </a:rPr>
              <a:t>room rate</a:t>
            </a:r>
            <a:endParaRPr lang="zh-CN" altLang="en-US" sz="2800" dirty="0">
              <a:latin typeface="Calibri" panose="020F0502020204030204" charset="0"/>
              <a:ea typeface="宋体" panose="02010600030101010101" pitchFamily="2" charset="-122"/>
            </a:endParaRPr>
          </a:p>
          <a:p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213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/Users/ziyu/Downloads/7f07634d91508c8c7ae8c8e1c83e0889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91880" cy="340732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91168" y="5055326"/>
            <a:ext cx="642314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>
                <a:latin typeface="Arial" charset="0"/>
                <a:ea typeface="Arial" charset="0"/>
                <a:cs typeface="Arial" charset="0"/>
              </a:rPr>
              <a:t>f</a:t>
            </a:r>
            <a:r>
              <a:rPr lang="it-IT" altLang="zh-CN" sz="3200" dirty="0" smtClean="0">
                <a:latin typeface="Arial" charset="0"/>
                <a:ea typeface="Arial" charset="0"/>
                <a:cs typeface="Arial" charset="0"/>
              </a:rPr>
              <a:t>ángjià</a:t>
            </a:r>
            <a:r>
              <a:rPr kumimoji="1" lang="en-GB" altLang="zh-CN" sz="3200" dirty="0" err="1" smtClean="0"/>
              <a:t>biǎo</a:t>
            </a:r>
            <a:endParaRPr lang="zh-CN" altLang="en-US" sz="32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kumimoji="1" lang="zh-CN" altLang="en-US" sz="4400" dirty="0" smtClean="0"/>
              <a:t>房价表   </a:t>
            </a:r>
            <a:r>
              <a:rPr kumimoji="1" lang="en-US" altLang="zh-CN" sz="2800" dirty="0" smtClean="0"/>
              <a:t>room</a:t>
            </a:r>
            <a:r>
              <a:rPr kumimoji="1" lang="en-US" altLang="zh-CN" sz="2800" dirty="0" smtClean="0">
                <a:solidFill>
                  <a:srgbClr val="FF6600"/>
                </a:solidFill>
              </a:rPr>
              <a:t> </a:t>
            </a:r>
            <a:r>
              <a:rPr kumimoji="1" lang="en-US" altLang="zh-CN" sz="2800" dirty="0">
                <a:solidFill>
                  <a:srgbClr val="FF6600"/>
                </a:solidFill>
              </a:rPr>
              <a:t>information board</a:t>
            </a:r>
            <a:r>
              <a:rPr kumimoji="1" lang="en-US" altLang="zh-CN" sz="2800" dirty="0"/>
              <a:t> </a:t>
            </a:r>
            <a:endParaRPr kumimoji="1" lang="zh-CN" altLang="en-US" sz="2800" dirty="0" smtClean="0"/>
          </a:p>
          <a:p>
            <a:endParaRPr kumimoji="1" lang="zh-CN" alt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3590" y="0"/>
            <a:ext cx="4900843" cy="50553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2484" y="3100251"/>
            <a:ext cx="4798482" cy="3574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452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zh-CN" sz="6600" b="1" dirty="0" smtClean="0">
                <a:latin typeface="Arial" charset="0"/>
                <a:ea typeface="Arial" charset="0"/>
                <a:cs typeface="Arial" charset="0"/>
              </a:rPr>
              <a:t>Third</a:t>
            </a:r>
            <a:r>
              <a:rPr kumimoji="1" lang="zh-CN" altLang="en-US" sz="6600" b="1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6600" b="1" dirty="0" smtClean="0">
                <a:latin typeface="Arial" charset="0"/>
                <a:ea typeface="Arial" charset="0"/>
                <a:cs typeface="Arial" charset="0"/>
              </a:rPr>
              <a:t>assignment</a:t>
            </a:r>
            <a:endParaRPr kumimoji="1" lang="zh-CN" altLang="en-US" sz="6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zh-CN" dirty="0" smtClean="0"/>
              <a:t>Write down </a:t>
            </a:r>
            <a:r>
              <a:rPr kumimoji="1" lang="en-US" altLang="zh-CN" dirty="0" smtClean="0">
                <a:solidFill>
                  <a:srgbClr val="FF6600"/>
                </a:solidFill>
              </a:rPr>
              <a:t>an room rate information board</a:t>
            </a:r>
            <a:r>
              <a:rPr kumimoji="1" lang="en-US" altLang="zh-CN" dirty="0" smtClean="0"/>
              <a:t> to show customers the types of the hotel rooms and price.</a:t>
            </a:r>
          </a:p>
          <a:p>
            <a:pPr marL="0" indent="0">
              <a:buNone/>
            </a:pPr>
            <a:r>
              <a:rPr kumimoji="1" lang="en-US" altLang="zh-CN" dirty="0"/>
              <a:t> </a:t>
            </a:r>
            <a:r>
              <a:rPr kumimoji="1" lang="en-US" altLang="zh-CN" dirty="0" smtClean="0"/>
              <a:t>    Must include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two parts:</a:t>
            </a:r>
          </a:p>
          <a:p>
            <a:pPr marL="0" indent="0">
              <a:buNone/>
            </a:pPr>
            <a:r>
              <a:rPr kumimoji="1" lang="en-US" altLang="zh-CN" dirty="0"/>
              <a:t> </a:t>
            </a:r>
            <a:r>
              <a:rPr kumimoji="1" lang="en-US" altLang="zh-CN" dirty="0" smtClean="0"/>
              <a:t>   1.Hotel name and logo,</a:t>
            </a:r>
          </a:p>
          <a:p>
            <a:pPr marL="0" indent="0">
              <a:buNone/>
            </a:pPr>
            <a:r>
              <a:rPr kumimoji="1" lang="en-US" altLang="zh-CN" dirty="0"/>
              <a:t> </a:t>
            </a:r>
            <a:r>
              <a:rPr kumimoji="1" lang="en-US" altLang="zh-CN" dirty="0" smtClean="0"/>
              <a:t>   2.The types of hotel rooms and price.</a:t>
            </a:r>
          </a:p>
          <a:p>
            <a:r>
              <a:rPr kumimoji="1" lang="en-US" altLang="zh-CN" dirty="0" smtClean="0"/>
              <a:t>Basically </a:t>
            </a:r>
            <a:r>
              <a:rPr kumimoji="1" lang="en-US" altLang="zh-CN" dirty="0"/>
              <a:t>you need to </a:t>
            </a:r>
            <a:r>
              <a:rPr kumimoji="1" lang="en-US" altLang="zh-CN" dirty="0">
                <a:solidFill>
                  <a:schemeClr val="accent2"/>
                </a:solidFill>
              </a:rPr>
              <a:t>write an information </a:t>
            </a:r>
            <a:r>
              <a:rPr kumimoji="1" lang="en-US" altLang="zh-CN" dirty="0" smtClean="0">
                <a:solidFill>
                  <a:schemeClr val="accent2"/>
                </a:solidFill>
              </a:rPr>
              <a:t>board in Chinese </a:t>
            </a:r>
            <a:r>
              <a:rPr kumimoji="1" lang="en-US" altLang="zh-CN" dirty="0" smtClean="0"/>
              <a:t>, </a:t>
            </a:r>
            <a:r>
              <a:rPr kumimoji="1" lang="en-US" altLang="zh-CN" dirty="0"/>
              <a:t>but if you can put some design on it, that will be great</a:t>
            </a:r>
            <a:r>
              <a:rPr kumimoji="1" lang="en-US" altLang="zh-CN" dirty="0" smtClean="0"/>
              <a:t>.</a:t>
            </a:r>
            <a:endParaRPr kumimoji="1"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82410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45613" y="836477"/>
            <a:ext cx="5896428" cy="44223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18405" y="694782"/>
            <a:ext cx="4762861" cy="35721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96148" y="1962149"/>
            <a:ext cx="5595259" cy="4196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74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42405" y="857250"/>
            <a:ext cx="6858000" cy="5143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83182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31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4800" dirty="0" err="1"/>
              <a:t>X</a:t>
            </a:r>
            <a:r>
              <a:rPr lang="cs-CZ" altLang="zh-CN" sz="4800" dirty="0" smtClean="0"/>
              <a:t>iǎoxīn bōl</a:t>
            </a:r>
            <a:r>
              <a:rPr lang="en-US" altLang="zh-CN" sz="4800" smtClean="0"/>
              <a:t>i</a:t>
            </a:r>
            <a:r>
              <a:rPr lang="zh-CN" altLang="en-US" sz="4800" dirty="0" smtClean="0"/>
              <a:t/>
            </a:r>
            <a:br>
              <a:rPr lang="zh-CN" altLang="en-US" sz="4800" dirty="0" smtClean="0"/>
            </a:br>
            <a:r>
              <a:rPr lang="zh-CN" altLang="en-US" sz="4800" dirty="0" smtClean="0"/>
              <a:t> </a:t>
            </a:r>
            <a:r>
              <a:rPr kumimoji="1" lang="zh-CN" altLang="en-US" sz="4800" dirty="0" smtClean="0">
                <a:latin typeface="Kaiti SC" charset="-122"/>
                <a:ea typeface="Kaiti SC" charset="-122"/>
                <a:cs typeface="Kaiti SC" charset="-122"/>
              </a:rPr>
              <a:t>小心玻璃</a:t>
            </a:r>
            <a:endParaRPr kumimoji="1" lang="zh-CN" altLang="en-US" sz="48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4" name="图片 3" descr="/Users/ziyu/Downloads/u=851414057,2535762411&amp;fm=27&amp;gp=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948" y="1881809"/>
            <a:ext cx="6033369" cy="40225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285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3600" dirty="0">
                <a:latin typeface="Arial" charset="0"/>
                <a:ea typeface="Arial" charset="0"/>
                <a:cs typeface="Arial" charset="0"/>
              </a:rPr>
              <a:t>X</a:t>
            </a:r>
            <a:r>
              <a:rPr lang="fr-FR" altLang="zh-CN" sz="3600" dirty="0" err="1" smtClean="0">
                <a:latin typeface="Arial" charset="0"/>
                <a:ea typeface="Arial" charset="0"/>
                <a:cs typeface="Arial" charset="0"/>
              </a:rPr>
              <a:t>iǎoxīn</a:t>
            </a:r>
            <a:r>
              <a:rPr lang="fr-FR" altLang="zh-CN" sz="36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fr-FR" altLang="zh-CN" sz="3600" dirty="0" err="1" smtClean="0">
                <a:latin typeface="Arial" charset="0"/>
                <a:ea typeface="Arial" charset="0"/>
                <a:cs typeface="Arial" charset="0"/>
              </a:rPr>
              <a:t>pèngtóu</a:t>
            </a:r>
            <a:r>
              <a:rPr lang="zh-CN" altLang="en-US" sz="3600" dirty="0" smtClean="0">
                <a:latin typeface="Arial" charset="0"/>
                <a:ea typeface="Arial" charset="0"/>
                <a:cs typeface="Arial" charset="0"/>
              </a:rPr>
              <a:t/>
            </a:r>
            <a:br>
              <a:rPr lang="zh-CN" altLang="en-US" sz="3600" dirty="0" smtClean="0">
                <a:latin typeface="Arial" charset="0"/>
                <a:ea typeface="Arial" charset="0"/>
                <a:cs typeface="Arial" charset="0"/>
              </a:rPr>
            </a:br>
            <a:r>
              <a:rPr kumimoji="1" lang="zh-CN" altLang="en-US" sz="5400" dirty="0" smtClean="0">
                <a:latin typeface="Kaiti SC" charset="-122"/>
                <a:ea typeface="Kaiti SC" charset="-122"/>
                <a:cs typeface="Kaiti SC" charset="-122"/>
              </a:rPr>
              <a:t>小心碰头</a:t>
            </a:r>
            <a:endParaRPr kumimoji="1" lang="zh-CN" altLang="en-US" sz="54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52" y="1690689"/>
            <a:ext cx="7089602" cy="444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68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4800" dirty="0"/>
              <a:t>X</a:t>
            </a:r>
            <a:r>
              <a:rPr lang="hu-HU" altLang="zh-CN" sz="4800" dirty="0" smtClean="0"/>
              <a:t>iǎoxīn táijiē</a:t>
            </a:r>
            <a:r>
              <a:rPr lang="zh-CN" altLang="en-US" sz="4800" dirty="0" smtClean="0"/>
              <a:t/>
            </a:r>
            <a:br>
              <a:rPr lang="zh-CN" altLang="en-US" sz="4800" dirty="0" smtClean="0"/>
            </a:br>
            <a:r>
              <a:rPr kumimoji="1" lang="zh-CN" altLang="en-US" sz="6000" dirty="0" smtClean="0">
                <a:latin typeface="Kaiti SC" charset="-122"/>
                <a:ea typeface="Kaiti SC" charset="-122"/>
                <a:cs typeface="Kaiti SC" charset="-122"/>
              </a:rPr>
              <a:t>小心台阶</a:t>
            </a:r>
            <a:endParaRPr kumimoji="1" lang="zh-CN" altLang="en-US" sz="60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207" y="2080591"/>
            <a:ext cx="7894511" cy="3684105"/>
          </a:xfrm>
        </p:spPr>
      </p:pic>
    </p:spTree>
    <p:extLst>
      <p:ext uri="{BB962C8B-B14F-4D97-AF65-F5344CB8AC3E}">
        <p14:creationId xmlns:p14="http://schemas.microsoft.com/office/powerpoint/2010/main" val="88342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5400" dirty="0"/>
              <a:t>X</a:t>
            </a:r>
            <a:r>
              <a:rPr lang="it-IT" altLang="zh-CN" sz="5400" dirty="0" smtClean="0"/>
              <a:t>iǎoxīn </a:t>
            </a:r>
            <a:r>
              <a:rPr lang="it-IT" altLang="zh-CN" sz="5400" dirty="0"/>
              <a:t>dì </a:t>
            </a:r>
            <a:r>
              <a:rPr lang="it-IT" altLang="zh-CN" sz="5400" dirty="0" smtClean="0"/>
              <a:t>huá</a:t>
            </a:r>
            <a:br>
              <a:rPr lang="it-IT" altLang="zh-CN" sz="5400" dirty="0" smtClean="0"/>
            </a:br>
            <a:r>
              <a:rPr kumimoji="1" lang="zh-CN" altLang="en-US" sz="6600" dirty="0" smtClean="0">
                <a:latin typeface="Kaiti SC" charset="-122"/>
                <a:ea typeface="Kaiti SC" charset="-122"/>
                <a:cs typeface="Kaiti SC" charset="-122"/>
              </a:rPr>
              <a:t>小心地滑</a:t>
            </a:r>
            <a:endParaRPr kumimoji="1" lang="zh-CN" altLang="en-US" sz="66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887" y="1918252"/>
            <a:ext cx="4046330" cy="404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78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t-IT" altLang="zh-CN" dirty="0" smtClean="0"/>
              <a:t>    Qǐng </a:t>
            </a:r>
            <a:r>
              <a:rPr lang="it-IT" altLang="zh-CN" dirty="0"/>
              <a:t>wù </a:t>
            </a:r>
            <a:r>
              <a:rPr lang="it-IT" altLang="zh-CN" dirty="0" smtClean="0"/>
              <a:t> xī yān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     </a:t>
            </a:r>
            <a:r>
              <a:rPr kumimoji="1" lang="zh-CN" altLang="en-US" sz="6700" dirty="0" smtClean="0">
                <a:latin typeface="Kaiti SC" charset="-122"/>
                <a:ea typeface="Kaiti SC" charset="-122"/>
                <a:cs typeface="Kaiti SC" charset="-122"/>
              </a:rPr>
              <a:t>请勿吸烟</a:t>
            </a:r>
            <a:r>
              <a:rPr kumimoji="1" lang="en-US" altLang="zh-CN" sz="6700" dirty="0" smtClean="0">
                <a:latin typeface="Kaiti SC" charset="-122"/>
                <a:ea typeface="Kaiti SC" charset="-122"/>
                <a:cs typeface="Kaiti SC" charset="-122"/>
              </a:rPr>
              <a:t>    </a:t>
            </a:r>
            <a:r>
              <a:rPr kumimoji="1" lang="en-US" altLang="zh-CN" sz="2700" dirty="0" smtClean="0">
                <a:latin typeface="Kaiti SC" charset="-122"/>
                <a:ea typeface="Kaiti SC" charset="-122"/>
                <a:cs typeface="Kaiti SC" charset="-122"/>
              </a:rPr>
              <a:t>No smoking</a:t>
            </a:r>
            <a:endParaRPr kumimoji="1" lang="zh-CN" altLang="en-US" sz="27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1461" y="2036224"/>
            <a:ext cx="5591908" cy="535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94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488217"/>
            <a:ext cx="11734800" cy="1973629"/>
          </a:xfrm>
        </p:spPr>
        <p:txBody>
          <a:bodyPr>
            <a:noAutofit/>
          </a:bodyPr>
          <a:lstStyle/>
          <a:p>
            <a:pPr algn="ctr"/>
            <a:r>
              <a:rPr lang="es-ES_tradnl" altLang="zh-CN" sz="4800" dirty="0" err="1">
                <a:latin typeface="Kaiti SC" charset="-122"/>
                <a:ea typeface="Kaiti SC" charset="-122"/>
                <a:cs typeface="Kaiti SC" charset="-122"/>
              </a:rPr>
              <a:t>W</a:t>
            </a:r>
            <a:r>
              <a:rPr lang="es-ES_tradnl" altLang="zh-CN" sz="4800" dirty="0" err="1" smtClean="0">
                <a:latin typeface="Kaiti SC" charset="-122"/>
                <a:ea typeface="Kaiti SC" charset="-122"/>
                <a:cs typeface="Kaiti SC" charset="-122"/>
              </a:rPr>
              <a:t>ú</a:t>
            </a:r>
            <a:r>
              <a:rPr lang="es-ES_tradnl" altLang="zh-CN" sz="4800" dirty="0" smtClean="0">
                <a:latin typeface="Kaiti SC" charset="-122"/>
                <a:ea typeface="Kaiti SC" charset="-122"/>
                <a:cs typeface="Kaiti SC" charset="-122"/>
              </a:rPr>
              <a:t> </a:t>
            </a:r>
            <a:r>
              <a:rPr lang="es-ES_tradnl" altLang="zh-CN" sz="4800" dirty="0" err="1">
                <a:latin typeface="Kaiti SC" charset="-122"/>
                <a:ea typeface="Kaiti SC" charset="-122"/>
                <a:cs typeface="Kaiti SC" charset="-122"/>
              </a:rPr>
              <a:t>yān</a:t>
            </a:r>
            <a:r>
              <a:rPr lang="es-ES_tradnl" altLang="zh-CN" sz="4800" dirty="0">
                <a:latin typeface="Kaiti SC" charset="-122"/>
                <a:ea typeface="Kaiti SC" charset="-122"/>
                <a:cs typeface="Kaiti SC" charset="-122"/>
              </a:rPr>
              <a:t> </a:t>
            </a:r>
            <a:r>
              <a:rPr lang="es-ES_tradnl" altLang="zh-CN" sz="4800" dirty="0" err="1" smtClean="0">
                <a:latin typeface="Kaiti SC" charset="-122"/>
                <a:ea typeface="Kaiti SC" charset="-122"/>
                <a:cs typeface="Kaiti SC" charset="-122"/>
              </a:rPr>
              <a:t>qū</a:t>
            </a:r>
            <a:r>
              <a:rPr lang="es-ES_tradnl" altLang="zh-CN" sz="4800" dirty="0" smtClean="0">
                <a:latin typeface="Kaiti SC" charset="-122"/>
                <a:ea typeface="Kaiti SC" charset="-122"/>
                <a:cs typeface="Kaiti SC" charset="-122"/>
              </a:rPr>
              <a:t/>
            </a:r>
            <a:br>
              <a:rPr lang="es-ES_tradnl" altLang="zh-CN" sz="4800" dirty="0" smtClean="0">
                <a:latin typeface="Kaiti SC" charset="-122"/>
                <a:ea typeface="Kaiti SC" charset="-122"/>
                <a:cs typeface="Kaiti SC" charset="-122"/>
              </a:rPr>
            </a:br>
            <a:r>
              <a:rPr lang="es-ES_tradnl" altLang="zh-CN" sz="4800" dirty="0" smtClean="0">
                <a:latin typeface="Kaiti SC" charset="-122"/>
                <a:ea typeface="Kaiti SC" charset="-122"/>
                <a:cs typeface="Kaiti SC" charset="-122"/>
              </a:rPr>
              <a:t>              </a:t>
            </a:r>
            <a:r>
              <a:rPr kumimoji="1" lang="zh-CN" altLang="en-US" sz="6600" dirty="0" smtClean="0">
                <a:latin typeface="Kaiti SC" charset="-122"/>
                <a:ea typeface="Kaiti SC" charset="-122"/>
                <a:cs typeface="Kaiti SC" charset="-122"/>
              </a:rPr>
              <a:t>无烟区</a:t>
            </a:r>
            <a:r>
              <a:rPr kumimoji="1" lang="en-US" altLang="zh-CN" sz="6600" dirty="0" smtClean="0">
                <a:latin typeface="Kaiti SC" charset="-122"/>
                <a:ea typeface="Kaiti SC" charset="-122"/>
                <a:cs typeface="Kaiti SC" charset="-122"/>
              </a:rPr>
              <a:t>  </a:t>
            </a:r>
            <a:r>
              <a:rPr kumimoji="1" lang="en-US" altLang="zh-CN" sz="3600" dirty="0" smtClean="0">
                <a:latin typeface="Kaiti SC" charset="-122"/>
                <a:ea typeface="Kaiti SC" charset="-122"/>
                <a:cs typeface="Kaiti SC" charset="-122"/>
              </a:rPr>
              <a:t>non-smoking area</a:t>
            </a:r>
            <a:endParaRPr kumimoji="1" lang="zh-CN" altLang="en-US" sz="36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4" name="图片 3" descr="/Users/ziyu/Downloads/c7913c0ee6c723dbbc70c5e591a1622c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221" y="2624967"/>
            <a:ext cx="5009321" cy="42330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1509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87959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altLang="zh-CN" sz="4800" dirty="0">
                <a:latin typeface="Arial" charset="0"/>
                <a:ea typeface="Arial" charset="0"/>
                <a:cs typeface="Arial" charset="0"/>
              </a:rPr>
              <a:t>X</a:t>
            </a:r>
            <a:r>
              <a:rPr lang="es-ES_tradnl" altLang="zh-CN" sz="4800" dirty="0" err="1" smtClean="0">
                <a:latin typeface="Arial" charset="0"/>
                <a:ea typeface="Arial" charset="0"/>
                <a:cs typeface="Arial" charset="0"/>
              </a:rPr>
              <a:t>īyān</a:t>
            </a:r>
            <a:r>
              <a:rPr lang="es-ES_tradnl" altLang="zh-CN" sz="48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s-ES_tradnl" altLang="zh-CN" sz="4800" dirty="0" err="1" smtClean="0">
                <a:latin typeface="Arial" charset="0"/>
                <a:ea typeface="Arial" charset="0"/>
                <a:cs typeface="Arial" charset="0"/>
              </a:rPr>
              <a:t>qū</a:t>
            </a:r>
            <a:r>
              <a:rPr lang="es-ES_tradnl" altLang="zh-CN" sz="4800" dirty="0" smtClean="0">
                <a:latin typeface="Arial" charset="0"/>
                <a:ea typeface="Arial" charset="0"/>
                <a:cs typeface="Arial" charset="0"/>
              </a:rPr>
              <a:t/>
            </a:r>
            <a:br>
              <a:rPr lang="es-ES_tradnl" altLang="zh-CN" sz="4800" dirty="0" smtClean="0">
                <a:latin typeface="Arial" charset="0"/>
                <a:ea typeface="Arial" charset="0"/>
                <a:cs typeface="Arial" charset="0"/>
              </a:rPr>
            </a:br>
            <a:r>
              <a:rPr lang="zh-CN" altLang="en-US" sz="7200" dirty="0" smtClean="0">
                <a:latin typeface="Kaiti SC" charset="-122"/>
                <a:ea typeface="Kaiti SC" charset="-122"/>
                <a:cs typeface="Kaiti SC" charset="-122"/>
              </a:rPr>
              <a:t>吸烟区</a:t>
            </a:r>
            <a:r>
              <a:rPr lang="zh-CN" altLang="en-US" sz="7200" dirty="0">
                <a:latin typeface="Kaiti SC" charset="-122"/>
                <a:ea typeface="Kaiti SC" charset="-122"/>
                <a:cs typeface="Kaiti SC" charset="-122"/>
              </a:rPr>
              <a:t/>
            </a:r>
            <a:br>
              <a:rPr lang="zh-CN" altLang="en-US" sz="7200" dirty="0">
                <a:latin typeface="Kaiti SC" charset="-122"/>
                <a:ea typeface="Kaiti SC" charset="-122"/>
                <a:cs typeface="Kaiti SC" charset="-122"/>
              </a:rPr>
            </a:br>
            <a:endParaRPr kumimoji="1" lang="zh-CN" altLang="en-US" sz="72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000" y="2350294"/>
            <a:ext cx="3302000" cy="3302000"/>
          </a:xfrm>
        </p:spPr>
      </p:pic>
    </p:spTree>
    <p:extLst>
      <p:ext uri="{BB962C8B-B14F-4D97-AF65-F5344CB8AC3E}">
        <p14:creationId xmlns:p14="http://schemas.microsoft.com/office/powerpoint/2010/main" val="20391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03243" y="88755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     </a:t>
            </a:r>
            <a:r>
              <a:rPr lang="cs-CZ" altLang="zh-CN" dirty="0" err="1" smtClean="0"/>
              <a:t>Qǐng</a:t>
            </a:r>
            <a:r>
              <a:rPr lang="cs-CZ" altLang="zh-CN" dirty="0" smtClean="0"/>
              <a:t> </a:t>
            </a:r>
            <a:r>
              <a:rPr lang="cs-CZ" altLang="zh-CN" dirty="0" err="1"/>
              <a:t>wù</a:t>
            </a:r>
            <a:r>
              <a:rPr lang="cs-CZ" altLang="zh-CN" dirty="0"/>
              <a:t> </a:t>
            </a:r>
            <a:r>
              <a:rPr lang="cs-CZ" altLang="zh-CN" dirty="0" err="1" smtClean="0"/>
              <a:t>dǎrǎo</a:t>
            </a:r>
            <a:r>
              <a:rPr lang="zh-CN" altLang="en-US" dirty="0" smtClean="0"/>
              <a:t>                 </a:t>
            </a:r>
            <a:r>
              <a:rPr lang="en-US" altLang="zh-CN" dirty="0"/>
              <a:t>Q</a:t>
            </a:r>
            <a:r>
              <a:rPr lang="cs-CZ" altLang="zh-CN" dirty="0" err="1" smtClean="0"/>
              <a:t>ǐng</a:t>
            </a:r>
            <a:r>
              <a:rPr lang="cs-CZ" altLang="zh-CN" dirty="0" smtClean="0"/>
              <a:t> </a:t>
            </a:r>
            <a:r>
              <a:rPr lang="cs-CZ" altLang="zh-CN" dirty="0"/>
              <a:t>jí </a:t>
            </a:r>
            <a:r>
              <a:rPr lang="cs-CZ" altLang="zh-CN" dirty="0" err="1" smtClean="0"/>
              <a:t>dǎsǎo</a:t>
            </a:r>
            <a:r>
              <a:rPr lang="cs-CZ" altLang="zh-CN" dirty="0" smtClean="0"/>
              <a:t> </a:t>
            </a:r>
            <a:br>
              <a:rPr lang="cs-CZ" altLang="zh-CN" dirty="0" smtClean="0"/>
            </a:br>
            <a:r>
              <a:rPr lang="cs-CZ" altLang="zh-CN" dirty="0" smtClean="0"/>
              <a:t> </a:t>
            </a:r>
            <a:r>
              <a:rPr lang="zh-CN" altLang="en-US" dirty="0" smtClean="0"/>
              <a:t>      </a:t>
            </a:r>
            <a:r>
              <a:rPr lang="en-US" altLang="zh-CN" dirty="0" smtClean="0"/>
              <a:t>    </a:t>
            </a:r>
            <a:r>
              <a:rPr kumimoji="1" lang="zh-CN" altLang="en-US" dirty="0" smtClean="0"/>
              <a:t>请勿打扰        </a:t>
            </a:r>
            <a:r>
              <a:rPr kumimoji="1" lang="en-US" altLang="zh-CN" dirty="0" smtClean="0"/>
              <a:t>              </a:t>
            </a:r>
            <a:r>
              <a:rPr kumimoji="1" lang="zh-CN" altLang="en-US" dirty="0" smtClean="0"/>
              <a:t>请即打扫</a:t>
            </a:r>
            <a:r>
              <a:rPr lang="cs-CZ" altLang="zh-CN" dirty="0"/>
              <a:t/>
            </a:r>
            <a:br>
              <a:rPr lang="cs-CZ" altLang="zh-CN" dirty="0"/>
            </a:br>
            <a:r>
              <a:rPr kumimoji="1" lang="zh-CN" altLang="en-US" dirty="0" smtClean="0"/>
              <a:t/>
            </a:r>
            <a:br>
              <a:rPr kumimoji="1" lang="zh-CN" altLang="en-US" dirty="0" smtClean="0"/>
            </a:br>
            <a:endParaRPr kumimoji="1" lang="zh-CN" altLang="en-US" dirty="0"/>
          </a:p>
        </p:txBody>
      </p:sp>
      <p:pic>
        <p:nvPicPr>
          <p:cNvPr id="4" name="图片 3" descr="/Users/ziyu/Downloads/415321ae87433605e16052299236290d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880" y="2213113"/>
            <a:ext cx="5122227" cy="46448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048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s-ES_tradnl" altLang="zh-CN" sz="4800" dirty="0" err="1"/>
              <a:t>Ānquán</a:t>
            </a:r>
            <a:r>
              <a:rPr lang="es-ES_tradnl" altLang="zh-CN" sz="4800" dirty="0"/>
              <a:t> </a:t>
            </a:r>
            <a:r>
              <a:rPr lang="es-ES_tradnl" altLang="zh-CN" sz="4800" dirty="0" err="1" smtClean="0"/>
              <a:t>chūkǒu</a:t>
            </a:r>
            <a:r>
              <a:rPr lang="es-ES_tradnl" altLang="zh-CN" sz="4800" dirty="0" smtClean="0"/>
              <a:t/>
            </a:r>
            <a:br>
              <a:rPr lang="es-ES_tradnl" altLang="zh-CN" sz="4800" dirty="0" smtClean="0"/>
            </a:br>
            <a:r>
              <a:rPr kumimoji="1" lang="zh-CN" altLang="en-US" sz="6600" dirty="0" smtClean="0">
                <a:latin typeface="Kaiti SC" charset="-122"/>
                <a:ea typeface="Kaiti SC" charset="-122"/>
                <a:cs typeface="Kaiti SC" charset="-122"/>
              </a:rPr>
              <a:t>安全出口</a:t>
            </a:r>
            <a:endParaRPr kumimoji="1" lang="zh-CN" altLang="en-US" sz="66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6" name="内容占位符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500" y="2636044"/>
            <a:ext cx="8255000" cy="2730500"/>
          </a:xfrm>
        </p:spPr>
      </p:pic>
    </p:spTree>
    <p:extLst>
      <p:ext uri="{BB962C8B-B14F-4D97-AF65-F5344CB8AC3E}">
        <p14:creationId xmlns:p14="http://schemas.microsoft.com/office/powerpoint/2010/main" val="1136935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Shǐyòng</a:t>
            </a:r>
            <a:r>
              <a:rPr lang="it-IT" altLang="zh-CN" sz="32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hòu</a:t>
            </a:r>
            <a:r>
              <a:rPr lang="it-IT" altLang="zh-CN" sz="32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qǐng</a:t>
            </a:r>
            <a:r>
              <a:rPr lang="it-IT" altLang="zh-CN" sz="32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3200" dirty="0" err="1">
                <a:latin typeface="Arial" charset="0"/>
                <a:ea typeface="Arial" charset="0"/>
                <a:cs typeface="Arial" charset="0"/>
              </a:rPr>
              <a:t>chōng</a:t>
            </a:r>
            <a:r>
              <a:rPr lang="it-IT" altLang="zh-CN" sz="32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3200" dirty="0" err="1" smtClean="0">
                <a:latin typeface="Arial" charset="0"/>
                <a:ea typeface="Arial" charset="0"/>
                <a:cs typeface="Arial" charset="0"/>
              </a:rPr>
              <a:t>shuǐ</a:t>
            </a:r>
            <a:r>
              <a:rPr lang="zh-CN" altLang="en-US" sz="3200" dirty="0" smtClean="0">
                <a:latin typeface="Arial" charset="0"/>
                <a:ea typeface="Arial" charset="0"/>
                <a:cs typeface="Arial" charset="0"/>
              </a:rPr>
              <a:t/>
            </a:r>
            <a:br>
              <a:rPr lang="zh-CN" altLang="en-US" sz="3200" dirty="0" smtClean="0">
                <a:latin typeface="Arial" charset="0"/>
                <a:ea typeface="Arial" charset="0"/>
                <a:cs typeface="Arial" charset="0"/>
              </a:rPr>
            </a:br>
            <a:r>
              <a:rPr kumimoji="1" lang="zh-CN" altLang="en-US" sz="6600" dirty="0" smtClean="0">
                <a:latin typeface="Kaiti SC" charset="-122"/>
                <a:ea typeface="Kaiti SC" charset="-122"/>
                <a:cs typeface="Kaiti SC" charset="-122"/>
              </a:rPr>
              <a:t>使用后请冲水</a:t>
            </a:r>
            <a:endParaRPr kumimoji="1" lang="zh-CN" altLang="en-US" sz="6600" dirty="0">
              <a:latin typeface="Kaiti SC" charset="-122"/>
              <a:ea typeface="Kaiti SC" charset="-122"/>
              <a:cs typeface="Kaiti SC" charset="-122"/>
            </a:endParaRPr>
          </a:p>
        </p:txBody>
      </p:sp>
      <p:pic>
        <p:nvPicPr>
          <p:cNvPr id="4" name="图片 3" descr="/Users/ziyu/Downloads/u=4044714992,3864840954&amp;fm=27&amp;gp=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960" y="1825624"/>
            <a:ext cx="4863147" cy="402526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2342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35370" y="952371"/>
            <a:ext cx="6433171" cy="1792696"/>
          </a:xfrm>
        </p:spPr>
        <p:txBody>
          <a:bodyPr>
            <a:noAutofit/>
          </a:bodyPr>
          <a:lstStyle/>
          <a:p>
            <a:r>
              <a:rPr lang="cs-CZ" altLang="zh-CN" sz="5400" dirty="0" err="1" smtClean="0"/>
              <a:t>xǐshǒujiān</a:t>
            </a:r>
            <a:r>
              <a:rPr lang="cs-CZ" altLang="zh-CN" sz="5400" dirty="0" smtClean="0"/>
              <a:t/>
            </a:r>
            <a:br>
              <a:rPr lang="cs-CZ" altLang="zh-CN" sz="5400" dirty="0" smtClean="0"/>
            </a:br>
            <a:r>
              <a:rPr lang="cs-CZ" altLang="zh-CN" sz="5400" dirty="0" smtClean="0"/>
              <a:t>  </a:t>
            </a:r>
            <a:r>
              <a:rPr kumimoji="1" lang="zh-CN" altLang="en-US" sz="5400" dirty="0" smtClean="0"/>
              <a:t>洗手间</a:t>
            </a:r>
            <a:r>
              <a:rPr kumimoji="1" lang="en-US" altLang="zh-CN" sz="5400" dirty="0" smtClean="0"/>
              <a:t>   </a:t>
            </a:r>
            <a:r>
              <a:rPr kumimoji="1" lang="en-US" altLang="zh-CN" sz="3200" dirty="0" smtClean="0"/>
              <a:t>toilet/restroom</a:t>
            </a:r>
            <a:endParaRPr kumimoji="1" lang="zh-CN" altLang="en-US" sz="3200" dirty="0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5371" y="3115619"/>
            <a:ext cx="5062330" cy="3432843"/>
          </a:xfrm>
        </p:spPr>
      </p:pic>
    </p:spTree>
    <p:extLst>
      <p:ext uri="{BB962C8B-B14F-4D97-AF65-F5344CB8AC3E}">
        <p14:creationId xmlns:p14="http://schemas.microsoft.com/office/powerpoint/2010/main" val="1024277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1574" y="2117323"/>
            <a:ext cx="5448852" cy="3356493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631095" y="781879"/>
            <a:ext cx="16697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s-IS" altLang="zh-CN" sz="4800" dirty="0"/>
              <a:t>n</a:t>
            </a:r>
            <a:r>
              <a:rPr lang="is-IS" altLang="zh-CN" sz="4800" dirty="0" smtClean="0"/>
              <a:t>án</a:t>
            </a:r>
            <a:endParaRPr lang="zh-CN" altLang="en-US" sz="4800" dirty="0" smtClean="0"/>
          </a:p>
          <a:p>
            <a:r>
              <a:rPr kumimoji="1" lang="zh-CN" altLang="en-US" sz="3600" dirty="0" smtClean="0"/>
              <a:t>男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male</a:t>
            </a:r>
            <a:endParaRPr kumimoji="1"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6718853" y="720323"/>
            <a:ext cx="2438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/>
              <a:t>n</a:t>
            </a:r>
            <a:r>
              <a:rPr lang="is-IS" altLang="zh-CN" sz="4800" dirty="0" smtClean="0"/>
              <a:t>ǚ</a:t>
            </a:r>
          </a:p>
          <a:p>
            <a:r>
              <a:rPr kumimoji="1" lang="zh-CN" altLang="en-US" sz="3600" dirty="0" smtClean="0"/>
              <a:t>女</a:t>
            </a:r>
            <a:r>
              <a:rPr kumimoji="1" lang="en-US" altLang="zh-CN" dirty="0" smtClean="0"/>
              <a:t>female</a:t>
            </a:r>
            <a:endParaRPr kumimoji="1"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333828" y="2397475"/>
            <a:ext cx="17890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/>
              <a:t>  n</a:t>
            </a:r>
            <a:r>
              <a:rPr lang="hu-HU" altLang="zh-CN" sz="3600" dirty="0" err="1" smtClean="0"/>
              <a:t>ánrén</a:t>
            </a:r>
            <a:endParaRPr lang="hu-HU" altLang="zh-CN" sz="3600" dirty="0" smtClean="0"/>
          </a:p>
          <a:p>
            <a:r>
              <a:rPr kumimoji="1" lang="zh-CN" altLang="en-US" sz="3600" dirty="0" smtClean="0"/>
              <a:t>  男人</a:t>
            </a:r>
            <a:r>
              <a:rPr kumimoji="1" lang="en-US" altLang="zh-CN" dirty="0" smtClean="0"/>
              <a:t>man</a:t>
            </a:r>
            <a:endParaRPr kumimoji="1" lang="zh-CN" altLang="en-US" dirty="0"/>
          </a:p>
        </p:txBody>
      </p:sp>
      <p:sp>
        <p:nvSpPr>
          <p:cNvPr id="8" name="矩形 7"/>
          <p:cNvSpPr/>
          <p:nvPr/>
        </p:nvSpPr>
        <p:spPr>
          <a:xfrm>
            <a:off x="9528789" y="2397474"/>
            <a:ext cx="1809598" cy="126188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000" dirty="0" smtClean="0"/>
              <a:t>n</a:t>
            </a:r>
            <a:r>
              <a:rPr lang="hu-HU" altLang="zh-CN" sz="4000" dirty="0" err="1" smtClean="0"/>
              <a:t>ǚrén</a:t>
            </a:r>
            <a:endParaRPr lang="zh-CN" altLang="en-US" sz="4000" dirty="0" smtClean="0"/>
          </a:p>
          <a:p>
            <a:r>
              <a:rPr kumimoji="1" lang="zh-CN" altLang="en-US" sz="3600" dirty="0"/>
              <a:t>女人</a:t>
            </a:r>
            <a:r>
              <a:rPr lang="en-US" altLang="zh-CN" dirty="0" smtClean="0"/>
              <a:t>woman</a:t>
            </a:r>
            <a:endParaRPr lang="zh-CN" altLang="en-US" dirty="0"/>
          </a:p>
        </p:txBody>
      </p:sp>
      <p:sp>
        <p:nvSpPr>
          <p:cNvPr id="9" name="文本框 8"/>
          <p:cNvSpPr txBox="1"/>
          <p:nvPr/>
        </p:nvSpPr>
        <p:spPr>
          <a:xfrm>
            <a:off x="357807" y="3962399"/>
            <a:ext cx="254441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altLang="zh-CN" sz="3200" dirty="0" err="1" smtClean="0"/>
              <a:t>nánrénmen</a:t>
            </a:r>
            <a:r>
              <a:rPr lang="hu-HU" altLang="zh-CN" sz="3200" dirty="0" smtClean="0"/>
              <a:t> </a:t>
            </a:r>
          </a:p>
          <a:p>
            <a:r>
              <a:rPr kumimoji="1" lang="zh-CN" altLang="en-US" sz="3600" dirty="0"/>
              <a:t>男人们</a:t>
            </a:r>
            <a:r>
              <a:rPr kumimoji="1" lang="en-US" altLang="zh-CN" dirty="0" smtClean="0"/>
              <a:t>men</a:t>
            </a:r>
            <a:endParaRPr kumimoji="1" lang="zh-CN" altLang="en-US" dirty="0"/>
          </a:p>
        </p:txBody>
      </p:sp>
      <p:sp>
        <p:nvSpPr>
          <p:cNvPr id="10" name="文本框 9"/>
          <p:cNvSpPr txBox="1"/>
          <p:nvPr/>
        </p:nvSpPr>
        <p:spPr>
          <a:xfrm>
            <a:off x="9528789" y="3823899"/>
            <a:ext cx="266321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n</a:t>
            </a:r>
            <a:r>
              <a:rPr lang="hu-HU" altLang="zh-CN" sz="3200" dirty="0" err="1" smtClean="0"/>
              <a:t>ǚrénmen</a:t>
            </a:r>
            <a:endParaRPr lang="zh-CN" altLang="en-US" sz="3200" dirty="0" smtClean="0"/>
          </a:p>
          <a:p>
            <a:r>
              <a:rPr kumimoji="1" lang="zh-CN" altLang="en-US" sz="3600" dirty="0"/>
              <a:t>女人</a:t>
            </a:r>
            <a:r>
              <a:rPr kumimoji="1" lang="zh-CN" altLang="en-US" sz="3600" dirty="0" smtClean="0"/>
              <a:t>们</a:t>
            </a:r>
            <a:r>
              <a:rPr kumimoji="1" lang="en-US" altLang="zh-CN" dirty="0" smtClean="0"/>
              <a:t>women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86537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196329" y="354969"/>
            <a:ext cx="6020483" cy="2520898"/>
          </a:xfrm>
        </p:spPr>
        <p:txBody>
          <a:bodyPr>
            <a:noAutofit/>
          </a:bodyPr>
          <a:lstStyle/>
          <a:p>
            <a:r>
              <a:rPr lang="nb-NO" altLang="zh-CN" sz="6600" dirty="0" err="1"/>
              <a:t>c</a:t>
            </a:r>
            <a:r>
              <a:rPr lang="nb-NO" altLang="zh-CN" sz="6600" dirty="0" err="1" smtClean="0"/>
              <a:t>huīfēngjī</a:t>
            </a:r>
            <a:r>
              <a:rPr lang="zh-CN" altLang="en-US" sz="6600" dirty="0" smtClean="0"/>
              <a:t/>
            </a:r>
            <a:br>
              <a:rPr lang="zh-CN" altLang="en-US" sz="6600" dirty="0" smtClean="0"/>
            </a:br>
            <a:r>
              <a:rPr lang="en-US" altLang="zh-CN" sz="6600" dirty="0" smtClean="0"/>
              <a:t> </a:t>
            </a:r>
            <a:r>
              <a:rPr kumimoji="1" lang="zh-CN" altLang="en-US" sz="6600" dirty="0" smtClean="0"/>
              <a:t>吹风机</a:t>
            </a:r>
            <a:r>
              <a:rPr kumimoji="1" lang="en-US" altLang="zh-CN" sz="6600" dirty="0" smtClean="0"/>
              <a:t>  </a:t>
            </a:r>
            <a:r>
              <a:rPr lang="en-US" altLang="zh-CN" sz="4000" dirty="0" smtClean="0"/>
              <a:t>hair </a:t>
            </a:r>
            <a:r>
              <a:rPr lang="en-US" altLang="zh-CN" sz="4000" dirty="0"/>
              <a:t>dryer</a:t>
            </a:r>
            <a:endParaRPr kumimoji="1" lang="zh-CN" altLang="en-US" sz="40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0" y="3708936"/>
            <a:ext cx="2743200" cy="253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2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altLang="zh-CN" dirty="0" err="1"/>
              <a:t>Chuīfēngjī</a:t>
            </a:r>
            <a:r>
              <a:rPr lang="it-IT" altLang="zh-CN" dirty="0"/>
              <a:t> </a:t>
            </a:r>
            <a:r>
              <a:rPr lang="it-IT" altLang="zh-CN" dirty="0" err="1"/>
              <a:t>zài</a:t>
            </a:r>
            <a:r>
              <a:rPr lang="it-IT" altLang="zh-CN" dirty="0"/>
              <a:t> </a:t>
            </a:r>
            <a:r>
              <a:rPr lang="it-IT" altLang="zh-CN" dirty="0" err="1" smtClean="0"/>
              <a:t>nǎ</a:t>
            </a:r>
            <a:r>
              <a:rPr lang="en-US" altLang="zh-CN" dirty="0"/>
              <a:t>r</a:t>
            </a:r>
            <a:r>
              <a:rPr lang="it-IT" altLang="zh-CN" dirty="0" smtClean="0"/>
              <a:t>? </a:t>
            </a:r>
            <a:br>
              <a:rPr lang="it-IT" altLang="zh-CN" dirty="0" smtClean="0"/>
            </a:br>
            <a:r>
              <a:rPr kumimoji="1" lang="zh-CN" altLang="en-US" dirty="0" smtClean="0"/>
              <a:t>吹风机在哪儿？</a:t>
            </a:r>
            <a:r>
              <a:rPr lang="en-US" altLang="zh-CN" dirty="0"/>
              <a:t>Where is the hair dryer? </a:t>
            </a: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938" y="1936977"/>
            <a:ext cx="4844840" cy="3469399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677989" y="2438780"/>
            <a:ext cx="630500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altLang="zh-CN" sz="4000" dirty="0" err="1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Chuīfēngjī</a:t>
            </a:r>
            <a:r>
              <a:rPr lang="it-IT" altLang="zh-CN" sz="40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4000" dirty="0" err="1">
                <a:latin typeface="Arial" charset="0"/>
                <a:ea typeface="Arial" charset="0"/>
                <a:cs typeface="Arial" charset="0"/>
              </a:rPr>
              <a:t>zài</a:t>
            </a:r>
            <a:r>
              <a:rPr lang="it-IT" altLang="zh-CN" sz="40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4000" dirty="0" err="1">
                <a:solidFill>
                  <a:srgbClr val="92D050"/>
                </a:solidFill>
                <a:latin typeface="Arial" charset="0"/>
                <a:ea typeface="Arial" charset="0"/>
                <a:cs typeface="Arial" charset="0"/>
              </a:rPr>
              <a:t>chōutì</a:t>
            </a:r>
            <a:r>
              <a:rPr lang="it-IT" altLang="zh-CN" sz="40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it-IT" altLang="zh-CN" sz="4000" dirty="0" err="1" smtClean="0">
                <a:solidFill>
                  <a:schemeClr val="accent1"/>
                </a:solidFill>
                <a:latin typeface="Arial" charset="0"/>
                <a:ea typeface="Arial" charset="0"/>
                <a:cs typeface="Arial" charset="0"/>
              </a:rPr>
              <a:t>lǐ</a:t>
            </a:r>
            <a:r>
              <a:rPr lang="en-US" altLang="zh-CN" sz="4000" dirty="0" err="1" smtClean="0">
                <a:solidFill>
                  <a:schemeClr val="accent1"/>
                </a:solidFill>
                <a:latin typeface="Arial" charset="0"/>
                <a:ea typeface="Arial" charset="0"/>
                <a:cs typeface="Arial" charset="0"/>
              </a:rPr>
              <a:t>mian</a:t>
            </a:r>
            <a:r>
              <a:rPr lang="it-IT" altLang="zh-CN" sz="4000" dirty="0" smtClean="0"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r>
              <a:rPr kumimoji="1" lang="zh-CN" altLang="en-US" sz="5400" dirty="0" smtClean="0">
                <a:solidFill>
                  <a:srgbClr val="FF0000"/>
                </a:solidFill>
              </a:rPr>
              <a:t>吹风机  </a:t>
            </a:r>
            <a:r>
              <a:rPr kumimoji="1" lang="zh-CN" altLang="en-US" sz="5400" dirty="0" smtClean="0"/>
              <a:t>在 </a:t>
            </a:r>
            <a:r>
              <a:rPr kumimoji="1" lang="zh-CN" altLang="en-US" sz="5400" dirty="0" smtClean="0">
                <a:solidFill>
                  <a:srgbClr val="92D050"/>
                </a:solidFill>
              </a:rPr>
              <a:t>抽屉</a:t>
            </a:r>
            <a:r>
              <a:rPr kumimoji="1" lang="zh-CN" altLang="en-US" sz="5400" dirty="0" smtClean="0">
                <a:solidFill>
                  <a:schemeClr val="accent1"/>
                </a:solidFill>
              </a:rPr>
              <a:t>里面</a:t>
            </a:r>
            <a:r>
              <a:rPr kumimoji="1" lang="zh-CN" altLang="en-US" sz="5400" dirty="0" smtClean="0"/>
              <a:t>。</a:t>
            </a:r>
            <a:endParaRPr kumimoji="1" lang="en-US" altLang="zh-CN" sz="5400" dirty="0" smtClean="0"/>
          </a:p>
          <a:p>
            <a:r>
              <a:rPr lang="en-US" altLang="zh-CN" sz="3600" dirty="0" smtClean="0">
                <a:solidFill>
                  <a:srgbClr val="FF0000"/>
                </a:solidFill>
              </a:rPr>
              <a:t>The </a:t>
            </a:r>
            <a:r>
              <a:rPr lang="en-US" altLang="zh-CN" sz="3600" dirty="0">
                <a:solidFill>
                  <a:srgbClr val="FF0000"/>
                </a:solidFill>
              </a:rPr>
              <a:t>hair dryer </a:t>
            </a:r>
            <a:r>
              <a:rPr lang="en-US" altLang="zh-CN" sz="3600" dirty="0"/>
              <a:t>is </a:t>
            </a:r>
            <a:r>
              <a:rPr lang="en-US" altLang="zh-CN" sz="3600" dirty="0" smtClean="0">
                <a:solidFill>
                  <a:schemeClr val="accent1"/>
                </a:solidFill>
              </a:rPr>
              <a:t>in </a:t>
            </a:r>
            <a:r>
              <a:rPr lang="en-US" altLang="zh-CN" sz="3600" dirty="0">
                <a:solidFill>
                  <a:srgbClr val="92D050"/>
                </a:solidFill>
              </a:rPr>
              <a:t>the drawer</a:t>
            </a:r>
            <a:r>
              <a:rPr lang="en-US" altLang="zh-CN" sz="3600" dirty="0"/>
              <a:t>.</a:t>
            </a:r>
            <a:endParaRPr kumimoji="1" lang="zh-CN" alt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3386137" y="4943336"/>
            <a:ext cx="908521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              </a:t>
            </a:r>
            <a:r>
              <a:rPr lang="en-US" sz="4000" dirty="0" err="1" smtClean="0"/>
              <a:t>zài</a:t>
            </a:r>
            <a:r>
              <a:rPr lang="en-US" sz="4000" dirty="0" smtClean="0"/>
              <a:t> 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Sb.       </a:t>
            </a:r>
            <a:r>
              <a:rPr lang="en-US" sz="4000" dirty="0" smtClean="0"/>
              <a:t>+</a:t>
            </a:r>
            <a:r>
              <a:rPr lang="zh-CN" altLang="en-US" sz="4000" dirty="0" smtClean="0"/>
              <a:t>在</a:t>
            </a:r>
            <a:r>
              <a:rPr lang="en-US" altLang="zh-CN" sz="4000" dirty="0" smtClean="0"/>
              <a:t>+     </a:t>
            </a:r>
            <a:r>
              <a:rPr lang="en-US" altLang="zh-CN" sz="4000" dirty="0" smtClean="0">
                <a:solidFill>
                  <a:srgbClr val="92D050"/>
                </a:solidFill>
              </a:rPr>
              <a:t>Ob.</a:t>
            </a:r>
            <a:r>
              <a:rPr lang="en-US" altLang="zh-CN" sz="4000" dirty="0" smtClean="0"/>
              <a:t>+ </a:t>
            </a:r>
            <a:r>
              <a:rPr lang="en-US" altLang="zh-CN" sz="4000" dirty="0" smtClean="0">
                <a:solidFill>
                  <a:schemeClr val="accent1"/>
                </a:solidFill>
              </a:rPr>
              <a:t>Direction</a:t>
            </a:r>
            <a:r>
              <a:rPr lang="zh-CN" altLang="en-US" sz="4000" dirty="0" smtClean="0"/>
              <a:t>。</a:t>
            </a:r>
            <a:endParaRPr lang="en-US" altLang="zh-CN" sz="4000" dirty="0" smtClean="0"/>
          </a:p>
          <a:p>
            <a:r>
              <a:rPr lang="en-US" sz="2400" dirty="0" smtClean="0"/>
              <a:t>(sb./sp.</a:t>
            </a:r>
            <a:r>
              <a:rPr lang="en-US" altLang="zh-CN" sz="2400" dirty="0" smtClean="0"/>
              <a:t>/</a:t>
            </a:r>
            <a:r>
              <a:rPr lang="en-US" altLang="zh-CN" sz="2400" dirty="0" err="1" smtClean="0"/>
              <a:t>sth</a:t>
            </a:r>
            <a:r>
              <a:rPr lang="en-US" altLang="zh-CN" sz="2400" dirty="0"/>
              <a:t>.) </a:t>
            </a:r>
            <a:r>
              <a:rPr lang="en-US" altLang="zh-CN" sz="2400" dirty="0" smtClean="0"/>
              <a:t>           (</a:t>
            </a:r>
            <a:r>
              <a:rPr lang="en-US" altLang="zh-CN" sz="2400" dirty="0"/>
              <a:t>sb./sp./</a:t>
            </a:r>
            <a:r>
              <a:rPr lang="en-US" altLang="zh-CN" sz="2400" dirty="0" err="1"/>
              <a:t>sth</a:t>
            </a:r>
            <a:r>
              <a:rPr lang="en-US" altLang="zh-CN" sz="2400" dirty="0"/>
              <a:t>.)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0583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6600" dirty="0" err="1"/>
              <a:t>s</a:t>
            </a:r>
            <a:r>
              <a:rPr lang="en-US" altLang="zh-CN" sz="6600" dirty="0" err="1" smtClean="0"/>
              <a:t>huǐbēi</a:t>
            </a:r>
            <a:r>
              <a:rPr lang="zh-CN" altLang="en-US" sz="6600" dirty="0" smtClean="0"/>
              <a:t/>
            </a:r>
            <a:br>
              <a:rPr lang="zh-CN" altLang="en-US" sz="6600" dirty="0" smtClean="0"/>
            </a:br>
            <a:r>
              <a:rPr kumimoji="1" lang="zh-CN" altLang="en-US" sz="6600" dirty="0" smtClean="0"/>
              <a:t>水杯</a:t>
            </a:r>
            <a:endParaRPr kumimoji="1" lang="zh-CN" altLang="en-US" sz="66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869" y="2551977"/>
            <a:ext cx="7488262" cy="4165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48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/Users/ziyu/Downloads/TB2H3PcnhlmpuFjSZPfXXc9iXXa_!!83512232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630515"/>
            <a:ext cx="5261610" cy="52616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934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6600" dirty="0" err="1"/>
              <a:t>s</a:t>
            </a:r>
            <a:r>
              <a:rPr lang="en-US" altLang="zh-CN" sz="6600" dirty="0" err="1" smtClean="0"/>
              <a:t>hūzi</a:t>
            </a:r>
            <a:r>
              <a:rPr lang="zh-CN" altLang="en-US" sz="6600" dirty="0" smtClean="0"/>
              <a:t/>
            </a:r>
            <a:br>
              <a:rPr lang="zh-CN" altLang="en-US" sz="6600" dirty="0" smtClean="0"/>
            </a:br>
            <a:r>
              <a:rPr lang="en-US" altLang="zh-CN" sz="6600" dirty="0" smtClean="0"/>
              <a:t>      </a:t>
            </a:r>
            <a:r>
              <a:rPr kumimoji="1" lang="zh-CN" altLang="en-US" sz="6600" dirty="0" smtClean="0"/>
              <a:t>梳子</a:t>
            </a:r>
            <a:r>
              <a:rPr lang="en-US" altLang="zh-CN" sz="4000" dirty="0"/>
              <a:t>comb</a:t>
            </a:r>
            <a:endParaRPr kumimoji="1" lang="zh-CN" altLang="en-US" sz="40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8923" y="2860431"/>
            <a:ext cx="333375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42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hu-HU" altLang="zh-CN" sz="5400" dirty="0" err="1">
                <a:latin typeface="Arial" charset="0"/>
                <a:ea typeface="Arial" charset="0"/>
                <a:cs typeface="Arial" charset="0"/>
              </a:rPr>
              <a:t>y</a:t>
            </a:r>
            <a:r>
              <a:rPr lang="hu-HU" altLang="zh-CN" sz="5400" dirty="0" err="1" smtClean="0">
                <a:latin typeface="Arial" charset="0"/>
                <a:ea typeface="Arial" charset="0"/>
                <a:cs typeface="Arial" charset="0"/>
              </a:rPr>
              <a:t>ágāo</a:t>
            </a:r>
            <a:r>
              <a:rPr lang="zh-CN" altLang="en-US" sz="5400" dirty="0" smtClean="0"/>
              <a:t/>
            </a:r>
            <a:br>
              <a:rPr lang="zh-CN" altLang="en-US" sz="5400" dirty="0" smtClean="0"/>
            </a:br>
            <a:r>
              <a:rPr lang="en-US" altLang="zh-CN" sz="5400" dirty="0" smtClean="0"/>
              <a:t>     </a:t>
            </a:r>
            <a:r>
              <a:rPr lang="zh-CN" altLang="en-US" sz="5400" dirty="0" smtClean="0"/>
              <a:t>      </a:t>
            </a:r>
            <a:r>
              <a:rPr kumimoji="1" lang="zh-CN" altLang="en-US" sz="6600" dirty="0" smtClean="0"/>
              <a:t>牙膏  </a:t>
            </a:r>
            <a:r>
              <a:rPr lang="en-US" altLang="zh-CN" sz="3200" dirty="0" smtClean="0"/>
              <a:t>toothpaste</a:t>
            </a:r>
            <a:endParaRPr kumimoji="1"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7596" y="1690688"/>
            <a:ext cx="6858000" cy="5532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3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hu-HU" altLang="zh-CN" sz="6600" dirty="0" err="1"/>
              <a:t>y</a:t>
            </a:r>
            <a:r>
              <a:rPr lang="hu-HU" altLang="zh-CN" sz="6600" dirty="0" err="1" smtClean="0"/>
              <a:t>áshuā</a:t>
            </a:r>
            <a:r>
              <a:rPr lang="zh-CN" altLang="en-US" sz="6600" dirty="0" smtClean="0"/>
              <a:t/>
            </a:r>
            <a:br>
              <a:rPr lang="zh-CN" altLang="en-US" sz="6600" dirty="0" smtClean="0"/>
            </a:br>
            <a:r>
              <a:rPr lang="en-US" altLang="zh-CN" sz="6600" dirty="0" smtClean="0"/>
              <a:t>     </a:t>
            </a:r>
            <a:r>
              <a:rPr lang="zh-CN" altLang="en-US" sz="6600" dirty="0" smtClean="0"/>
              <a:t>        </a:t>
            </a:r>
            <a:r>
              <a:rPr kumimoji="1" lang="zh-CN" altLang="en-US" sz="6600" dirty="0" smtClean="0"/>
              <a:t>牙刷   </a:t>
            </a:r>
            <a:r>
              <a:rPr lang="en-US" altLang="zh-CN" sz="4000" dirty="0" smtClean="0"/>
              <a:t>toothbrush</a:t>
            </a:r>
            <a:endParaRPr kumimoji="1" lang="zh-CN" altLang="en-US" sz="40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750" y="2623378"/>
            <a:ext cx="49657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312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6600" dirty="0" err="1"/>
              <a:t>x</a:t>
            </a:r>
            <a:r>
              <a:rPr lang="it-IT" altLang="zh-CN" sz="6600" dirty="0" err="1" smtClean="0"/>
              <a:t>iāngzào</a:t>
            </a:r>
            <a:r>
              <a:rPr lang="zh-CN" altLang="en-US" sz="4800" dirty="0" smtClean="0"/>
              <a:t/>
            </a:r>
            <a:br>
              <a:rPr lang="zh-CN" altLang="en-US" sz="4800" dirty="0" smtClean="0"/>
            </a:br>
            <a:r>
              <a:rPr lang="en-US" altLang="zh-CN" sz="6000" dirty="0" smtClean="0"/>
              <a:t>   </a:t>
            </a:r>
            <a:r>
              <a:rPr lang="zh-CN" altLang="en-US" sz="6000" dirty="0" smtClean="0"/>
              <a:t>    香皂    </a:t>
            </a:r>
            <a:r>
              <a:rPr lang="en-US" altLang="zh-CN" sz="3600" dirty="0" smtClean="0"/>
              <a:t>soap</a:t>
            </a:r>
            <a:endParaRPr kumimoji="1" lang="zh-CN" altLang="en-US" sz="3600" dirty="0"/>
          </a:p>
        </p:txBody>
      </p:sp>
      <p:pic>
        <p:nvPicPr>
          <p:cNvPr id="4" name="图片 3" descr="/Users/ziyu/Downloads/201512171654192957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923" y="2112719"/>
            <a:ext cx="4554154" cy="43408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2233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7200" dirty="0" err="1"/>
              <a:t>y</a:t>
            </a:r>
            <a:r>
              <a:rPr lang="it-IT" altLang="zh-CN" sz="7200" dirty="0" err="1" smtClean="0"/>
              <a:t>ù</a:t>
            </a:r>
            <a:r>
              <a:rPr lang="it-IT" altLang="zh-CN" sz="7200" dirty="0" smtClean="0"/>
              <a:t> </a:t>
            </a:r>
            <a:r>
              <a:rPr lang="it-IT" altLang="zh-CN" sz="7200" dirty="0" err="1" smtClean="0"/>
              <a:t>mào</a:t>
            </a:r>
            <a:r>
              <a:rPr lang="zh-CN" altLang="en-US" sz="7200" dirty="0" smtClean="0"/>
              <a:t/>
            </a:r>
            <a:br>
              <a:rPr lang="zh-CN" altLang="en-US" sz="7200" dirty="0" smtClean="0"/>
            </a:br>
            <a:r>
              <a:rPr lang="en-US" altLang="zh-CN" sz="7200" dirty="0" smtClean="0"/>
              <a:t>     </a:t>
            </a:r>
            <a:r>
              <a:rPr lang="zh-CN" altLang="en-US" sz="7200" dirty="0" smtClean="0"/>
              <a:t>    </a:t>
            </a:r>
            <a:r>
              <a:rPr lang="en-US" altLang="zh-CN" sz="7200" dirty="0" smtClean="0"/>
              <a:t> </a:t>
            </a:r>
            <a:r>
              <a:rPr kumimoji="1" lang="zh-CN" altLang="en-US" sz="7200" dirty="0" smtClean="0"/>
              <a:t>浴帽    </a:t>
            </a:r>
            <a:r>
              <a:rPr lang="en-US" altLang="zh-CN" dirty="0" smtClean="0"/>
              <a:t>shower </a:t>
            </a:r>
            <a:r>
              <a:rPr lang="en-US" altLang="zh-CN" dirty="0"/>
              <a:t>cap</a:t>
            </a:r>
            <a:endParaRPr kumimoji="1" lang="zh-CN" altLang="en-US" dirty="0"/>
          </a:p>
        </p:txBody>
      </p:sp>
      <p:pic>
        <p:nvPicPr>
          <p:cNvPr id="4" name="图片 3" descr="/Users/ziyu/Downloads/images-55.jpe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141" y="2001202"/>
            <a:ext cx="5297433" cy="48567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45835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tr-TR" altLang="zh-CN" sz="6600" dirty="0" err="1"/>
              <a:t>x</a:t>
            </a:r>
            <a:r>
              <a:rPr lang="tr-TR" altLang="zh-CN" sz="6600" dirty="0" err="1" smtClean="0"/>
              <a:t>ǐshǒu</a:t>
            </a:r>
            <a:r>
              <a:rPr lang="tr-TR" altLang="zh-CN" sz="6600" dirty="0" smtClean="0"/>
              <a:t> </a:t>
            </a:r>
            <a:r>
              <a:rPr lang="tr-TR" altLang="zh-CN" sz="6600" dirty="0" err="1" smtClean="0"/>
              <a:t>yè</a:t>
            </a:r>
            <a:r>
              <a:rPr lang="zh-CN" altLang="en-US" sz="6600" dirty="0" smtClean="0"/>
              <a:t/>
            </a:r>
            <a:br>
              <a:rPr lang="zh-CN" altLang="en-US" sz="6600" dirty="0" smtClean="0"/>
            </a:br>
            <a:r>
              <a:rPr lang="en-US" altLang="zh-CN" sz="6600" dirty="0" smtClean="0"/>
              <a:t>       </a:t>
            </a:r>
            <a:r>
              <a:rPr lang="zh-CN" altLang="en-US" sz="6600" dirty="0" smtClean="0"/>
              <a:t>   </a:t>
            </a:r>
            <a:r>
              <a:rPr lang="en-US" altLang="zh-CN" sz="6600" dirty="0" smtClean="0"/>
              <a:t> </a:t>
            </a:r>
            <a:r>
              <a:rPr kumimoji="1" lang="zh-CN" altLang="en-US" sz="6600" dirty="0" smtClean="0"/>
              <a:t>洗手液   </a:t>
            </a:r>
            <a:r>
              <a:rPr lang="en-US" altLang="zh-CN" sz="4000" dirty="0" smtClean="0"/>
              <a:t>hand wash(soap)</a:t>
            </a:r>
            <a:endParaRPr kumimoji="1" lang="zh-CN" altLang="en-US" sz="4000" dirty="0"/>
          </a:p>
        </p:txBody>
      </p:sp>
      <p:pic>
        <p:nvPicPr>
          <p:cNvPr id="4" name="图片 3" descr="/Users/ziyu/Downloads/723138_p_soap_7.5oz_101515.jpe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105" y="1842052"/>
            <a:ext cx="4161790" cy="40524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10532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5400" dirty="0" err="1"/>
              <a:t>h</a:t>
            </a:r>
            <a:r>
              <a:rPr lang="it-IT" altLang="zh-CN" sz="5400" dirty="0" err="1" smtClean="0"/>
              <a:t>ù</a:t>
            </a:r>
            <a:r>
              <a:rPr lang="it-IT" altLang="zh-CN" sz="5400" dirty="0" smtClean="0"/>
              <a:t> </a:t>
            </a:r>
            <a:r>
              <a:rPr lang="it-IT" altLang="zh-CN" sz="5400" dirty="0" err="1"/>
              <a:t>shǒu</a:t>
            </a:r>
            <a:r>
              <a:rPr lang="it-IT" altLang="zh-CN" sz="5400" dirty="0"/>
              <a:t> </a:t>
            </a:r>
            <a:r>
              <a:rPr lang="it-IT" altLang="zh-CN" sz="5400" dirty="0" err="1" smtClean="0"/>
              <a:t>shuāng</a:t>
            </a:r>
            <a:r>
              <a:rPr lang="zh-CN" altLang="en-US" sz="5400" dirty="0" smtClean="0"/>
              <a:t/>
            </a:r>
            <a:br>
              <a:rPr lang="zh-CN" altLang="en-US" sz="5400" dirty="0" smtClean="0"/>
            </a:br>
            <a:r>
              <a:rPr lang="en-US" altLang="zh-CN" sz="5400" dirty="0" smtClean="0"/>
              <a:t>         </a:t>
            </a:r>
            <a:r>
              <a:rPr kumimoji="1" lang="zh-CN" altLang="en-US" sz="5400" dirty="0" smtClean="0"/>
              <a:t>护手霜    </a:t>
            </a:r>
            <a:r>
              <a:rPr kumimoji="1" lang="en-US" altLang="zh-CN" sz="5400" dirty="0" smtClean="0"/>
              <a:t> </a:t>
            </a:r>
            <a:r>
              <a:rPr kumimoji="1" lang="zh-CN" altLang="zh-CN" sz="3600" dirty="0" smtClean="0"/>
              <a:t>H</a:t>
            </a:r>
            <a:r>
              <a:rPr kumimoji="1" lang="en-US" altLang="zh-CN" sz="3600" dirty="0" smtClean="0"/>
              <a:t>and Lotion</a:t>
            </a:r>
            <a:endParaRPr kumimoji="1" lang="zh-CN" altLang="en-US" sz="3600" dirty="0"/>
          </a:p>
        </p:txBody>
      </p:sp>
      <p:pic>
        <p:nvPicPr>
          <p:cNvPr id="4" name="图片 3" descr="/Users/ziyu/Downloads/hand-lotion-lavender_grande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115" y="1690688"/>
            <a:ext cx="5275580" cy="51673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5423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7200" dirty="0" smtClean="0"/>
              <a:t>   </a:t>
            </a:r>
            <a:r>
              <a:rPr lang="it-IT" altLang="zh-CN" sz="7200" dirty="0" err="1" smtClean="0"/>
              <a:t>chōutì</a:t>
            </a:r>
            <a:r>
              <a:rPr lang="zh-CN" altLang="en-US" sz="7200" dirty="0" smtClean="0"/>
              <a:t/>
            </a:r>
            <a:br>
              <a:rPr lang="zh-CN" altLang="en-US" sz="7200" dirty="0" smtClean="0"/>
            </a:br>
            <a:r>
              <a:rPr lang="en-US" altLang="zh-CN" sz="7200" dirty="0" smtClean="0">
                <a:latin typeface="Kaiti SC" charset="-122"/>
                <a:ea typeface="Kaiti SC" charset="-122"/>
                <a:cs typeface="Kaiti SC" charset="-122"/>
              </a:rPr>
              <a:t>        </a:t>
            </a:r>
            <a:r>
              <a:rPr kumimoji="1" lang="zh-CN" altLang="en-US" sz="7200" dirty="0" smtClean="0">
                <a:latin typeface="Kaiti SC" charset="-122"/>
                <a:ea typeface="Kaiti SC" charset="-122"/>
                <a:cs typeface="Kaiti SC" charset="-122"/>
              </a:rPr>
              <a:t>抽屉</a:t>
            </a:r>
            <a:r>
              <a:rPr kumimoji="1" lang="en-US" altLang="zh-CN" sz="7200" dirty="0" smtClean="0">
                <a:latin typeface="Kaiti SC" charset="-122"/>
                <a:ea typeface="Kaiti SC" charset="-122"/>
                <a:cs typeface="Kaiti SC" charset="-122"/>
              </a:rPr>
              <a:t>   </a:t>
            </a:r>
            <a:r>
              <a:rPr lang="en-US" altLang="zh-CN" dirty="0" smtClean="0"/>
              <a:t>drawer</a:t>
            </a: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2006599"/>
            <a:ext cx="5192900" cy="387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71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6600" dirty="0" smtClean="0"/>
              <a:t>t</a:t>
            </a:r>
            <a:r>
              <a:rPr lang="fr-FR" altLang="zh-CN" sz="8000" dirty="0" err="1" smtClean="0"/>
              <a:t>uōxié</a:t>
            </a:r>
            <a:r>
              <a:rPr lang="zh-CN" altLang="en-US" sz="6600" dirty="0" smtClean="0"/>
              <a:t/>
            </a:r>
            <a:br>
              <a:rPr lang="zh-CN" altLang="en-US" sz="6600" dirty="0" smtClean="0"/>
            </a:br>
            <a:r>
              <a:rPr lang="en-US" altLang="zh-CN" sz="6600" dirty="0" smtClean="0"/>
              <a:t>                </a:t>
            </a:r>
            <a:r>
              <a:rPr kumimoji="1" lang="zh-CN" altLang="en-US" sz="6600" dirty="0" smtClean="0">
                <a:latin typeface="Kaiti SC" charset="-122"/>
                <a:ea typeface="Kaiti SC" charset="-122"/>
                <a:cs typeface="Kaiti SC" charset="-122"/>
              </a:rPr>
              <a:t>拖鞋</a:t>
            </a:r>
            <a:r>
              <a:rPr kumimoji="1" lang="en-US" altLang="zh-CN" sz="6600" dirty="0" smtClean="0">
                <a:latin typeface="Kaiti SC" charset="-122"/>
                <a:ea typeface="Kaiti SC" charset="-122"/>
                <a:cs typeface="Kaiti SC" charset="-122"/>
              </a:rPr>
              <a:t>    </a:t>
            </a:r>
            <a:r>
              <a:rPr kumimoji="1" lang="en-US" altLang="zh-CN" sz="4000" dirty="0" smtClean="0"/>
              <a:t>slippers</a:t>
            </a:r>
            <a:endParaRPr kumimoji="1" lang="zh-CN" altLang="en-US" sz="40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7262" y="2678724"/>
            <a:ext cx="3677138" cy="367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03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it-IT" altLang="zh-CN" sz="6600" dirty="0" smtClean="0"/>
              <a:t>Diàn rè</a:t>
            </a:r>
            <a:r>
              <a:rPr lang="it-IT" altLang="zh-CN" sz="5400" dirty="0" smtClean="0"/>
              <a:t> </a:t>
            </a:r>
            <a:r>
              <a:rPr lang="it-IT" altLang="zh-CN" sz="6600" dirty="0" smtClean="0"/>
              <a:t>shuǐ hú</a:t>
            </a:r>
            <a:r>
              <a:rPr lang="it-IT" altLang="zh-CN" sz="5400" dirty="0" smtClean="0"/>
              <a:t/>
            </a:r>
            <a:br>
              <a:rPr lang="it-IT" altLang="zh-CN" sz="5400" dirty="0" smtClean="0"/>
            </a:br>
            <a:r>
              <a:rPr lang="it-IT" altLang="zh-CN" sz="5400" dirty="0" smtClean="0"/>
              <a:t>                  </a:t>
            </a:r>
            <a:r>
              <a:rPr kumimoji="1" lang="zh-CN" altLang="en-US" sz="5400" dirty="0" smtClean="0"/>
              <a:t>电热水壶</a:t>
            </a:r>
            <a:r>
              <a:rPr kumimoji="1" lang="en-US" altLang="zh-CN" sz="5400" dirty="0" smtClean="0"/>
              <a:t>      </a:t>
            </a:r>
            <a:r>
              <a:rPr lang="en-US" altLang="zh-CN" sz="3200" dirty="0" smtClean="0"/>
              <a:t>electric </a:t>
            </a:r>
            <a:r>
              <a:rPr lang="en-US" altLang="zh-CN" sz="3200" dirty="0"/>
              <a:t>kettle</a:t>
            </a:r>
            <a:endParaRPr kumimoji="1"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977" y="3065585"/>
            <a:ext cx="3554046" cy="3554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870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4800" dirty="0" err="1">
                <a:latin typeface="Arial" charset="0"/>
                <a:ea typeface="Arial" charset="0"/>
                <a:cs typeface="Arial" charset="0"/>
              </a:rPr>
              <a:t>m</a:t>
            </a:r>
            <a:r>
              <a:rPr lang="en-US" altLang="zh-CN" sz="4800" dirty="0" err="1" smtClean="0">
                <a:latin typeface="Arial" charset="0"/>
                <a:ea typeface="Arial" charset="0"/>
                <a:cs typeface="Arial" charset="0"/>
              </a:rPr>
              <a:t>ǎtǒng</a:t>
            </a:r>
            <a:r>
              <a:rPr lang="en-US" altLang="zh-CN" sz="7200" dirty="0" smtClean="0"/>
              <a:t/>
            </a:r>
            <a:br>
              <a:rPr lang="en-US" altLang="zh-CN" sz="7200" dirty="0" smtClean="0"/>
            </a:br>
            <a:r>
              <a:rPr lang="en-US" altLang="zh-CN" sz="7200" dirty="0" smtClean="0"/>
              <a:t>       </a:t>
            </a:r>
            <a:r>
              <a:rPr kumimoji="1" lang="zh-CN" altLang="en-US" sz="7200" dirty="0" smtClean="0"/>
              <a:t>马桶</a:t>
            </a:r>
            <a:r>
              <a:rPr kumimoji="1" lang="en-US" altLang="zh-CN" sz="7200" dirty="0" smtClean="0"/>
              <a:t>  </a:t>
            </a:r>
            <a:r>
              <a:rPr lang="en-US" altLang="zh-CN" dirty="0" smtClean="0"/>
              <a:t>toilet</a:t>
            </a: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0" y="2332382"/>
            <a:ext cx="5715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9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54911" y="-14602"/>
            <a:ext cx="11167238" cy="2175117"/>
          </a:xfrm>
        </p:spPr>
        <p:txBody>
          <a:bodyPr/>
          <a:lstStyle/>
          <a:p>
            <a:pPr algn="ctr"/>
            <a:r>
              <a:rPr lang="it-IT" altLang="zh-CN" dirty="0" err="1" smtClean="0"/>
              <a:t>wèishēngzhǐ</a:t>
            </a:r>
            <a:r>
              <a:rPr lang="it-IT" altLang="zh-CN" dirty="0" smtClean="0"/>
              <a:t/>
            </a:r>
            <a:br>
              <a:rPr lang="it-IT" altLang="zh-CN" dirty="0" smtClean="0"/>
            </a:br>
            <a:r>
              <a:rPr lang="it-IT" altLang="zh-CN" dirty="0" smtClean="0"/>
              <a:t>                 </a:t>
            </a:r>
            <a:r>
              <a:rPr kumimoji="1" lang="zh-CN" altLang="en-US" dirty="0" smtClean="0"/>
              <a:t>卫生纸</a:t>
            </a:r>
            <a:r>
              <a:rPr kumimoji="1" lang="en-US" altLang="zh-CN" dirty="0" smtClean="0"/>
              <a:t>   </a:t>
            </a:r>
            <a:r>
              <a:rPr lang="en-US" altLang="zh-CN" sz="2400" dirty="0" smtClean="0"/>
              <a:t>toilet paper</a:t>
            </a:r>
            <a:endParaRPr kumimoji="1" lang="zh-CN" altLang="en-US" sz="24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4399" y="2045034"/>
            <a:ext cx="3426100" cy="4547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318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altLang="zh-CN" dirty="0" err="1" smtClean="0"/>
              <a:t>yùjīn</a:t>
            </a:r>
            <a:r>
              <a:rPr lang="it-IT" altLang="zh-CN" dirty="0" smtClean="0"/>
              <a:t/>
            </a:r>
            <a:br>
              <a:rPr lang="it-IT" altLang="zh-CN" dirty="0" smtClean="0"/>
            </a:br>
            <a:r>
              <a:rPr lang="it-IT" altLang="zh-CN" dirty="0" smtClean="0"/>
              <a:t>              </a:t>
            </a:r>
            <a:r>
              <a:rPr kumimoji="1" lang="zh-CN" altLang="en-US" dirty="0" smtClean="0"/>
              <a:t>浴巾</a:t>
            </a:r>
            <a:r>
              <a:rPr kumimoji="1" lang="en-US" altLang="zh-CN" dirty="0" smtClean="0"/>
              <a:t> </a:t>
            </a:r>
            <a:r>
              <a:rPr lang="en-US" altLang="zh-CN" sz="2700" dirty="0" smtClean="0"/>
              <a:t>bath </a:t>
            </a:r>
            <a:r>
              <a:rPr lang="en-US" altLang="zh-CN" sz="2700" dirty="0"/>
              <a:t>towel</a:t>
            </a:r>
            <a:endParaRPr kumimoji="1" lang="zh-CN" altLang="en-US" sz="27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1409" y="1677505"/>
            <a:ext cx="7770743" cy="5180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92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45963" y="365125"/>
            <a:ext cx="12180297" cy="1913094"/>
          </a:xfrm>
        </p:spPr>
        <p:txBody>
          <a:bodyPr>
            <a:noAutofit/>
          </a:bodyPr>
          <a:lstStyle/>
          <a:p>
            <a:r>
              <a:rPr lang="it-IT" altLang="zh-CN" sz="5400" dirty="0" err="1"/>
              <a:t>x</a:t>
            </a:r>
            <a:r>
              <a:rPr lang="it-IT" altLang="zh-CN" sz="5400" dirty="0" err="1" smtClean="0"/>
              <a:t>ǐ</a:t>
            </a:r>
            <a:r>
              <a:rPr lang="it-IT" altLang="zh-CN" sz="5400" dirty="0" smtClean="0"/>
              <a:t> </a:t>
            </a:r>
            <a:r>
              <a:rPr lang="it-IT" altLang="zh-CN" sz="5400" dirty="0" err="1"/>
              <a:t>fǎ</a:t>
            </a:r>
            <a:r>
              <a:rPr lang="it-IT" altLang="zh-CN" sz="5400" dirty="0"/>
              <a:t> </a:t>
            </a:r>
            <a:r>
              <a:rPr lang="it-IT" altLang="zh-CN" sz="5400" dirty="0" err="1" smtClean="0"/>
              <a:t>shuǐ</a:t>
            </a:r>
            <a:r>
              <a:rPr lang="en-US" altLang="zh-CN" sz="5400" dirty="0"/>
              <a:t> </a:t>
            </a:r>
            <a:r>
              <a:rPr lang="en-US" altLang="zh-CN" sz="5400" dirty="0" smtClean="0"/>
              <a:t>                      </a:t>
            </a:r>
            <a:r>
              <a:rPr lang="it-IT" altLang="zh-CN" sz="5400" dirty="0" smtClean="0"/>
              <a:t> </a:t>
            </a:r>
            <a:r>
              <a:rPr lang="it-IT" altLang="zh-CN" sz="5400" dirty="0" err="1"/>
              <a:t>mùyù</a:t>
            </a:r>
            <a:r>
              <a:rPr lang="it-IT" altLang="zh-CN" sz="5400" dirty="0"/>
              <a:t> </a:t>
            </a:r>
            <a:r>
              <a:rPr lang="it-IT" altLang="zh-CN" sz="5400" dirty="0" err="1" smtClean="0"/>
              <a:t>lù</a:t>
            </a:r>
            <a:r>
              <a:rPr lang="it-IT" altLang="zh-CN" sz="5400" dirty="0" smtClean="0"/>
              <a:t/>
            </a:r>
            <a:br>
              <a:rPr lang="it-IT" altLang="zh-CN" sz="5400" dirty="0" smtClean="0"/>
            </a:br>
            <a:r>
              <a:rPr kumimoji="1" lang="zh-CN" altLang="en-US" sz="5400" dirty="0" smtClean="0"/>
              <a:t>洗发水</a:t>
            </a:r>
            <a:r>
              <a:rPr lang="en-US" altLang="zh-CN" sz="3200" dirty="0"/>
              <a:t>s</a:t>
            </a:r>
            <a:r>
              <a:rPr lang="en-US" altLang="zh-CN" sz="3200" dirty="0" smtClean="0"/>
              <a:t>hampoo</a:t>
            </a:r>
            <a:r>
              <a:rPr kumimoji="1" lang="zh-CN" altLang="en-US" sz="3200" dirty="0" smtClean="0"/>
              <a:t> </a:t>
            </a:r>
            <a:r>
              <a:rPr kumimoji="1" lang="en-US" altLang="zh-CN" sz="3200" dirty="0" smtClean="0"/>
              <a:t>  </a:t>
            </a:r>
            <a:r>
              <a:rPr kumimoji="1" lang="en-US" altLang="zh-CN" sz="5400" dirty="0" smtClean="0"/>
              <a:t>                 </a:t>
            </a:r>
            <a:r>
              <a:rPr kumimoji="1" lang="zh-CN" altLang="en-US" sz="5400" dirty="0" smtClean="0"/>
              <a:t>沐浴露</a:t>
            </a:r>
            <a:r>
              <a:rPr lang="en-US" altLang="zh-CN" sz="5400" dirty="0" smtClean="0"/>
              <a:t>  </a:t>
            </a:r>
            <a:r>
              <a:rPr lang="en-US" altLang="zh-CN" sz="3200" dirty="0" smtClean="0"/>
              <a:t>shower </a:t>
            </a:r>
            <a:r>
              <a:rPr lang="en-US" altLang="zh-CN" sz="3200" dirty="0"/>
              <a:t>g</a:t>
            </a:r>
            <a:r>
              <a:rPr lang="en-US" altLang="zh-CN" sz="3200" dirty="0" smtClean="0"/>
              <a:t>el</a:t>
            </a:r>
            <a:endParaRPr kumimoji="1"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6348" y="1990033"/>
            <a:ext cx="2540000" cy="2540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791" y="1990033"/>
            <a:ext cx="3260035" cy="326003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3861" y="2003285"/>
            <a:ext cx="2526748" cy="2526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28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3120" y="510899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s-CZ" altLang="zh-CN" sz="5400" dirty="0" err="1"/>
              <a:t>t</a:t>
            </a:r>
            <a:r>
              <a:rPr lang="cs-CZ" altLang="zh-CN" sz="5400" dirty="0" err="1" smtClean="0"/>
              <a:t>uī</a:t>
            </a:r>
            <a:r>
              <a:rPr lang="cs-CZ" altLang="zh-CN" sz="5400" dirty="0"/>
              <a:t> </a:t>
            </a:r>
            <a:r>
              <a:rPr lang="cs-CZ" altLang="zh-CN" sz="5400" dirty="0" smtClean="0"/>
              <a:t>                                        </a:t>
            </a:r>
            <a:r>
              <a:rPr lang="cs-CZ" altLang="zh-CN" sz="5400" dirty="0" err="1" smtClean="0"/>
              <a:t>lā</a:t>
            </a:r>
            <a:r>
              <a:rPr lang="cs-CZ" altLang="zh-CN" sz="5400" dirty="0" smtClean="0"/>
              <a:t/>
            </a:r>
            <a:br>
              <a:rPr lang="cs-CZ" altLang="zh-CN" sz="5400" dirty="0" smtClean="0"/>
            </a:br>
            <a:r>
              <a:rPr lang="zh-CN" altLang="en-US" sz="5400" dirty="0" smtClean="0"/>
              <a:t>      </a:t>
            </a:r>
            <a:r>
              <a:rPr lang="zh-CN" altLang="en-US" sz="6000" dirty="0" smtClean="0">
                <a:latin typeface="Kaiti SC" charset="-122"/>
                <a:ea typeface="Kaiti SC" charset="-122"/>
                <a:cs typeface="Kaiti SC" charset="-122"/>
              </a:rPr>
              <a:t>推</a:t>
            </a:r>
            <a:r>
              <a:rPr lang="zh-CN" altLang="en-US" sz="5400" dirty="0" smtClean="0"/>
              <a:t> </a:t>
            </a:r>
            <a:r>
              <a:rPr lang="en-US" altLang="zh-CN" sz="3600" dirty="0" smtClean="0"/>
              <a:t>push</a:t>
            </a:r>
            <a:r>
              <a:rPr lang="en-US" altLang="zh-CN" sz="5400" dirty="0" smtClean="0"/>
              <a:t>                               </a:t>
            </a:r>
            <a:r>
              <a:rPr lang="zh-CN" altLang="en-US" sz="5400" dirty="0" smtClean="0"/>
              <a:t> </a:t>
            </a:r>
            <a:r>
              <a:rPr kumimoji="1" lang="zh-CN" altLang="en-US" sz="6000" dirty="0" smtClean="0">
                <a:latin typeface="Kaiti SC" charset="-122"/>
                <a:ea typeface="Kaiti SC" charset="-122"/>
                <a:cs typeface="Kaiti SC" charset="-122"/>
              </a:rPr>
              <a:t>拉</a:t>
            </a:r>
            <a:r>
              <a:rPr kumimoji="1" lang="en-US" altLang="zh-CN" sz="3600" dirty="0" smtClean="0"/>
              <a:t>pull</a:t>
            </a:r>
            <a:endParaRPr kumimoji="1" lang="zh-CN" altLang="en-US" sz="3600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8087" y="2832099"/>
            <a:ext cx="5711687" cy="285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48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zh-CN" sz="6000" b="1" dirty="0" smtClean="0">
                <a:latin typeface="Arial" charset="0"/>
                <a:ea typeface="Arial" charset="0"/>
                <a:cs typeface="Arial" charset="0"/>
              </a:rPr>
              <a:t>Fourth</a:t>
            </a:r>
            <a:r>
              <a:rPr kumimoji="1" lang="zh-CN" altLang="en-US" sz="6000" b="1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6000" b="1" dirty="0" smtClean="0">
                <a:latin typeface="Arial" charset="0"/>
                <a:ea typeface="Arial" charset="0"/>
                <a:cs typeface="Arial" charset="0"/>
              </a:rPr>
              <a:t>assignment</a:t>
            </a:r>
            <a:endParaRPr kumimoji="1" lang="zh-CN" altLang="en-US" sz="6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94445"/>
          </a:xfrm>
        </p:spPr>
        <p:txBody>
          <a:bodyPr>
            <a:normAutofit/>
          </a:bodyPr>
          <a:lstStyle/>
          <a:p>
            <a:r>
              <a:rPr kumimoji="1" lang="en-US" altLang="zh-CN" dirty="0" smtClean="0"/>
              <a:t>Write down </a:t>
            </a:r>
            <a:r>
              <a:rPr kumimoji="1" lang="en-US" altLang="zh-CN" dirty="0" smtClean="0">
                <a:solidFill>
                  <a:srgbClr val="FF6600"/>
                </a:solidFill>
              </a:rPr>
              <a:t>a</a:t>
            </a:r>
            <a:r>
              <a:rPr kumimoji="1" lang="zh-CN" altLang="en-US" dirty="0" smtClean="0">
                <a:solidFill>
                  <a:srgbClr val="FF6600"/>
                </a:solidFill>
              </a:rPr>
              <a:t> </a:t>
            </a:r>
            <a:r>
              <a:rPr kumimoji="1" lang="en-US" altLang="zh-CN" dirty="0" smtClean="0">
                <a:solidFill>
                  <a:srgbClr val="FF6600"/>
                </a:solidFill>
              </a:rPr>
              <a:t>caution board</a:t>
            </a:r>
            <a:r>
              <a:rPr kumimoji="1" lang="en-US" altLang="zh-CN" dirty="0" smtClean="0"/>
              <a:t> to show customers the warning</a:t>
            </a:r>
            <a:r>
              <a:rPr kumimoji="1" lang="zh-CN" altLang="en-US" dirty="0" smtClean="0"/>
              <a:t> </a:t>
            </a:r>
            <a:r>
              <a:rPr kumimoji="1" lang="zh-CN" altLang="zh-CN" dirty="0"/>
              <a:t>，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caution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or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notice.</a:t>
            </a:r>
          </a:p>
          <a:p>
            <a:pPr marL="0" indent="0">
              <a:buNone/>
            </a:pPr>
            <a:r>
              <a:rPr kumimoji="1" lang="en-US" altLang="zh-CN" dirty="0"/>
              <a:t> </a:t>
            </a:r>
            <a:r>
              <a:rPr kumimoji="1" lang="en-US" altLang="zh-CN" dirty="0" smtClean="0"/>
              <a:t>    include three parts:</a:t>
            </a:r>
          </a:p>
          <a:p>
            <a:pPr marL="0" indent="0">
              <a:buNone/>
            </a:pPr>
            <a:r>
              <a:rPr kumimoji="1" lang="en-US" altLang="zh-CN" dirty="0"/>
              <a:t> </a:t>
            </a:r>
            <a:r>
              <a:rPr kumimoji="1" lang="en-US" altLang="zh-CN" dirty="0" smtClean="0"/>
              <a:t>   1.caution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picture,</a:t>
            </a:r>
          </a:p>
          <a:p>
            <a:pPr marL="0" indent="0">
              <a:buNone/>
            </a:pPr>
            <a:r>
              <a:rPr kumimoji="1" lang="en-US" altLang="zh-CN" dirty="0"/>
              <a:t> </a:t>
            </a:r>
            <a:r>
              <a:rPr kumimoji="1" lang="en-US" altLang="zh-CN" dirty="0" smtClean="0"/>
              <a:t>   2.caution sentence in Chinese,</a:t>
            </a:r>
          </a:p>
          <a:p>
            <a:pPr marL="0" indent="0">
              <a:buNone/>
            </a:pPr>
            <a:r>
              <a:rPr kumimoji="1" lang="en-US" altLang="zh-CN" dirty="0"/>
              <a:t> </a:t>
            </a:r>
            <a:r>
              <a:rPr kumimoji="1" lang="en-US" altLang="zh-CN" dirty="0" smtClean="0"/>
              <a:t>   3. caution sentence in English.</a:t>
            </a:r>
          </a:p>
          <a:p>
            <a:r>
              <a:rPr kumimoji="1" lang="en-US" altLang="zh-CN" dirty="0"/>
              <a:t>Basically you need to </a:t>
            </a:r>
            <a:r>
              <a:rPr kumimoji="1" lang="en-US" altLang="zh-CN" dirty="0">
                <a:solidFill>
                  <a:schemeClr val="accent2"/>
                </a:solidFill>
              </a:rPr>
              <a:t>write </a:t>
            </a:r>
            <a:r>
              <a:rPr kumimoji="1" lang="en-US" altLang="zh-CN" dirty="0" smtClean="0">
                <a:solidFill>
                  <a:schemeClr val="accent2"/>
                </a:solidFill>
              </a:rPr>
              <a:t>a</a:t>
            </a:r>
            <a:r>
              <a:rPr kumimoji="1" lang="zh-CN" altLang="en-US" dirty="0" smtClean="0">
                <a:solidFill>
                  <a:schemeClr val="accent2"/>
                </a:solidFill>
              </a:rPr>
              <a:t> </a:t>
            </a:r>
            <a:r>
              <a:rPr kumimoji="1" lang="en-US" altLang="zh-CN" dirty="0" smtClean="0">
                <a:solidFill>
                  <a:schemeClr val="accent2"/>
                </a:solidFill>
              </a:rPr>
              <a:t>caution board in Chinese </a:t>
            </a:r>
            <a:r>
              <a:rPr kumimoji="1" lang="en-US" altLang="zh-CN" dirty="0" smtClean="0"/>
              <a:t>, </a:t>
            </a:r>
            <a:r>
              <a:rPr kumimoji="1" lang="en-US" altLang="zh-CN" dirty="0"/>
              <a:t>but if you can put some design on it, that will be great</a:t>
            </a:r>
            <a:r>
              <a:rPr kumimoji="1" lang="en-US" altLang="zh-CN" dirty="0" smtClean="0"/>
              <a:t>.</a:t>
            </a:r>
            <a:endParaRPr kumimoji="1"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060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30" y="642284"/>
            <a:ext cx="4231517" cy="5642024"/>
          </a:xfr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9717" y="875367"/>
            <a:ext cx="6865221" cy="5148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65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zh-CN" sz="5400" dirty="0" err="1"/>
              <a:t>z</a:t>
            </a:r>
            <a:r>
              <a:rPr lang="en-US" altLang="zh-CN" sz="5400" dirty="0" err="1" smtClean="0"/>
              <a:t>ǎocān</a:t>
            </a:r>
            <a:r>
              <a:rPr lang="en-US" altLang="zh-CN" sz="5400" dirty="0" smtClean="0"/>
              <a:t/>
            </a:r>
            <a:br>
              <a:rPr lang="en-US" altLang="zh-CN" sz="5400" dirty="0" smtClean="0"/>
            </a:br>
            <a:r>
              <a:rPr lang="en-US" altLang="zh-CN" sz="5400" dirty="0" smtClean="0"/>
              <a:t>         </a:t>
            </a:r>
            <a:r>
              <a:rPr kumimoji="1" lang="zh-CN" altLang="en-US" sz="5400" dirty="0" smtClean="0"/>
              <a:t>早餐</a:t>
            </a:r>
            <a:r>
              <a:rPr kumimoji="1" lang="en-US" altLang="zh-CN" sz="5400" dirty="0" smtClean="0"/>
              <a:t> </a:t>
            </a:r>
            <a:r>
              <a:rPr kumimoji="1" lang="en-US" altLang="zh-CN" sz="3200" dirty="0" smtClean="0"/>
              <a:t>breakfast</a:t>
            </a:r>
            <a:endParaRPr kumimoji="1" lang="zh-CN" altLang="en-US" sz="3200" dirty="0"/>
          </a:p>
        </p:txBody>
      </p:sp>
      <p:pic>
        <p:nvPicPr>
          <p:cNvPr id="4" name="图片 3" descr="/Users/ziyu/Downloads/32637938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16" y="2282735"/>
            <a:ext cx="5261610" cy="351663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图片 4" descr="/Users/ziyu/Downloads/la-villa-boutique-hotel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326" y="2282735"/>
            <a:ext cx="5261610" cy="35026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161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1600200"/>
            <a:ext cx="5131904" cy="5131904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871544" y="175872"/>
            <a:ext cx="44792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/>
              <a:t>h</a:t>
            </a:r>
            <a:r>
              <a:rPr lang="hu-HU" altLang="zh-CN" sz="3600" dirty="0" smtClean="0"/>
              <a:t>án </a:t>
            </a:r>
            <a:r>
              <a:rPr lang="hu-HU" altLang="zh-CN" sz="3600" dirty="0" err="1" smtClean="0"/>
              <a:t>zǎocān</a:t>
            </a:r>
            <a:endParaRPr lang="zh-CN" altLang="en-US" sz="3600" dirty="0" smtClean="0"/>
          </a:p>
          <a:p>
            <a:pPr algn="ctr"/>
            <a:r>
              <a:rPr kumimoji="1" lang="zh-CN" altLang="en-US" sz="5400" dirty="0" smtClean="0"/>
              <a:t>含早餐</a:t>
            </a:r>
            <a:endParaRPr kumimoji="1" lang="zh-CN" altLang="en-US" sz="5400" dirty="0"/>
          </a:p>
        </p:txBody>
      </p:sp>
    </p:spTree>
    <p:extLst>
      <p:ext uri="{BB962C8B-B14F-4D97-AF65-F5344CB8AC3E}">
        <p14:creationId xmlns:p14="http://schemas.microsoft.com/office/powerpoint/2010/main" val="14739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9520" y="184512"/>
            <a:ext cx="4171406" cy="62571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26869" y="584704"/>
            <a:ext cx="10855234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400" dirty="0" err="1"/>
              <a:t>zǎo</a:t>
            </a:r>
            <a:r>
              <a:rPr lang="en-GB" sz="5400" dirty="0"/>
              <a:t> </a:t>
            </a:r>
            <a:r>
              <a:rPr lang="en-GB" sz="5400" dirty="0" err="1"/>
              <a:t>cān</a:t>
            </a:r>
            <a:r>
              <a:rPr lang="en-GB" sz="5400" dirty="0"/>
              <a:t> </a:t>
            </a:r>
            <a:r>
              <a:rPr lang="en-GB" sz="5400" dirty="0" err="1"/>
              <a:t>pái</a:t>
            </a:r>
            <a:endParaRPr lang="en-GB" sz="5400" dirty="0"/>
          </a:p>
          <a:p>
            <a:r>
              <a:rPr lang="en-GB" sz="5400" dirty="0"/>
              <a:t> </a:t>
            </a:r>
            <a:r>
              <a:rPr lang="zh-CN" altLang="en-US" sz="5400" dirty="0"/>
              <a:t>早  餐  牌    </a:t>
            </a:r>
            <a:endParaRPr lang="en-US" altLang="zh-CN" sz="5400" dirty="0"/>
          </a:p>
          <a:p>
            <a:r>
              <a:rPr lang="zh-CN" altLang="en-US" sz="4400" dirty="0"/>
              <a:t> </a:t>
            </a:r>
            <a:r>
              <a:rPr lang="en-US" altLang="zh-CN" sz="3200" dirty="0"/>
              <a:t>Breakfast information board</a:t>
            </a:r>
            <a:r>
              <a:rPr lang="zh-CN" altLang="en-US" sz="3200" dirty="0"/>
              <a:t> </a:t>
            </a:r>
            <a:endParaRPr lang="en-GB" sz="4400" dirty="0"/>
          </a:p>
        </p:txBody>
      </p:sp>
      <p:sp>
        <p:nvSpPr>
          <p:cNvPr id="6" name="Rectangle 5"/>
          <p:cNvSpPr/>
          <p:nvPr/>
        </p:nvSpPr>
        <p:spPr>
          <a:xfrm>
            <a:off x="526869" y="3384068"/>
            <a:ext cx="6096000" cy="236988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5400" dirty="0" err="1"/>
              <a:t>zì</a:t>
            </a:r>
            <a:r>
              <a:rPr lang="en-GB" sz="5400" dirty="0"/>
              <a:t> </a:t>
            </a:r>
            <a:r>
              <a:rPr lang="en-GB" sz="5400" dirty="0" err="1"/>
              <a:t>zhù</a:t>
            </a:r>
            <a:r>
              <a:rPr lang="en-GB" sz="5400" dirty="0"/>
              <a:t> </a:t>
            </a:r>
            <a:r>
              <a:rPr lang="en-GB" sz="5400" dirty="0" err="1"/>
              <a:t>zǎo</a:t>
            </a:r>
            <a:r>
              <a:rPr lang="en-GB" sz="5400" dirty="0"/>
              <a:t> </a:t>
            </a:r>
            <a:r>
              <a:rPr lang="en-GB" sz="5400" dirty="0" err="1"/>
              <a:t>cān</a:t>
            </a:r>
            <a:r>
              <a:rPr lang="en-GB" sz="5400" dirty="0"/>
              <a:t> </a:t>
            </a:r>
          </a:p>
          <a:p>
            <a:r>
              <a:rPr lang="zh-CN" altLang="en-US" sz="5400" dirty="0"/>
              <a:t>自 助  早  餐 </a:t>
            </a:r>
            <a:endParaRPr lang="en-US" altLang="zh-CN" sz="5400" dirty="0"/>
          </a:p>
          <a:p>
            <a:r>
              <a:rPr lang="en-US" sz="3600" dirty="0"/>
              <a:t>Breakfast buffet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3844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672" y="0"/>
            <a:ext cx="3276872" cy="45677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240" y="4139215"/>
            <a:ext cx="3505304" cy="26289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0594" y="511083"/>
            <a:ext cx="4171406" cy="625710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9204" y="966651"/>
            <a:ext cx="3899755" cy="512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42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44218" y="265043"/>
            <a:ext cx="10890228" cy="639952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kumimoji="1" lang="zh-CN" altLang="en-US" dirty="0"/>
          </a:p>
          <a:p>
            <a:pPr marL="0" indent="0">
              <a:buNone/>
            </a:pPr>
            <a:r>
              <a:rPr kumimoji="1" lang="en-US" altLang="zh-CN" dirty="0">
                <a:solidFill>
                  <a:schemeClr val="accent2"/>
                </a:solidFill>
              </a:rPr>
              <a:t>Customer </a:t>
            </a:r>
            <a:r>
              <a:rPr kumimoji="1"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Qǐngwèn</a:t>
            </a:r>
            <a:r>
              <a:rPr lang="it-IT" altLang="zh-CN" dirty="0"/>
              <a:t> </a:t>
            </a:r>
            <a:r>
              <a:rPr lang="it-IT" altLang="zh-CN" dirty="0" err="1"/>
              <a:t>fángjià</a:t>
            </a:r>
            <a:r>
              <a:rPr lang="it-IT" altLang="zh-CN" dirty="0"/>
              <a:t> </a:t>
            </a:r>
            <a:r>
              <a:rPr lang="it-IT" altLang="zh-CN" dirty="0" err="1"/>
              <a:t>hán</a:t>
            </a:r>
            <a:r>
              <a:rPr lang="it-IT" altLang="zh-CN" dirty="0"/>
              <a:t> </a:t>
            </a:r>
            <a:r>
              <a:rPr lang="it-IT" altLang="zh-CN" dirty="0" err="1"/>
              <a:t>zǎocān</a:t>
            </a:r>
            <a:r>
              <a:rPr lang="it-IT" altLang="zh-CN" dirty="0"/>
              <a:t> ma</a:t>
            </a:r>
            <a:r>
              <a:rPr lang="it-IT" altLang="zh-CN" dirty="0" smtClean="0"/>
              <a:t>?</a:t>
            </a:r>
          </a:p>
          <a:p>
            <a:pPr marL="0" indent="0">
              <a:buNone/>
            </a:pPr>
            <a:r>
              <a:rPr lang="it-IT" altLang="zh-CN" dirty="0"/>
              <a:t> </a:t>
            </a:r>
            <a:r>
              <a:rPr lang="it-IT" altLang="zh-CN" dirty="0" smtClean="0"/>
              <a:t>                        </a:t>
            </a:r>
            <a:r>
              <a:rPr lang="zh-CN" altLang="en-US" sz="3600" dirty="0" smtClean="0"/>
              <a:t>请问房价含早餐吗？</a:t>
            </a:r>
            <a:endParaRPr lang="en-US" altLang="zh-CN" sz="3600" dirty="0" smtClean="0"/>
          </a:p>
          <a:p>
            <a:pPr marL="0" indent="0">
              <a:buNone/>
            </a:pPr>
            <a:r>
              <a:rPr lang="en-US" altLang="zh-CN" sz="3600" dirty="0"/>
              <a:t> </a:t>
            </a:r>
            <a:r>
              <a:rPr lang="en-US" altLang="zh-CN" sz="3600" dirty="0" smtClean="0"/>
              <a:t>                  </a:t>
            </a:r>
            <a:r>
              <a:rPr lang="en-US" altLang="zh-CN" sz="2400" dirty="0" smtClean="0">
                <a:solidFill>
                  <a:schemeClr val="accent6"/>
                </a:solidFill>
              </a:rPr>
              <a:t>Is breakfast included in the price?</a:t>
            </a:r>
            <a:endParaRPr lang="zh-CN" altLang="en-US" sz="2400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kumimoji="1" lang="en-US" altLang="zh-CN" dirty="0" smtClean="0">
                <a:solidFill>
                  <a:srgbClr val="0070C0"/>
                </a:solidFill>
              </a:rPr>
              <a:t>Reception</a:t>
            </a:r>
            <a:r>
              <a:rPr kumimoji="1" lang="zh-CN" altLang="en-US" dirty="0" smtClean="0">
                <a:solidFill>
                  <a:srgbClr val="0070C0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Shì</a:t>
            </a:r>
            <a:r>
              <a:rPr lang="it-IT" altLang="zh-CN" dirty="0"/>
              <a:t> de, </a:t>
            </a:r>
            <a:r>
              <a:rPr lang="it-IT" altLang="zh-CN" dirty="0" err="1"/>
              <a:t>nín</a:t>
            </a:r>
            <a:r>
              <a:rPr lang="it-IT" altLang="zh-CN" dirty="0"/>
              <a:t> de </a:t>
            </a:r>
            <a:r>
              <a:rPr lang="it-IT" altLang="zh-CN" dirty="0" err="1"/>
              <a:t>fángjiān</a:t>
            </a:r>
            <a:r>
              <a:rPr lang="it-IT" altLang="zh-CN" dirty="0"/>
              <a:t> </a:t>
            </a:r>
            <a:r>
              <a:rPr lang="it-IT" altLang="zh-CN" dirty="0" err="1"/>
              <a:t>shì</a:t>
            </a:r>
            <a:r>
              <a:rPr lang="it-IT" altLang="zh-CN" dirty="0"/>
              <a:t> </a:t>
            </a:r>
            <a:r>
              <a:rPr lang="it-IT" altLang="zh-CN" dirty="0" err="1"/>
              <a:t>shāngwù</a:t>
            </a:r>
            <a:r>
              <a:rPr lang="it-IT" altLang="zh-CN" dirty="0"/>
              <a:t> </a:t>
            </a:r>
            <a:r>
              <a:rPr lang="it-IT" altLang="zh-CN" dirty="0" err="1"/>
              <a:t>fáng</a:t>
            </a:r>
            <a:r>
              <a:rPr lang="it-IT" altLang="zh-CN" dirty="0"/>
              <a:t>, </a:t>
            </a:r>
            <a:r>
              <a:rPr lang="it-IT" altLang="zh-CN" dirty="0" err="1"/>
              <a:t>hán</a:t>
            </a:r>
            <a:r>
              <a:rPr lang="it-IT" altLang="zh-CN" dirty="0"/>
              <a:t> </a:t>
            </a:r>
            <a:r>
              <a:rPr lang="it-IT" altLang="zh-CN" dirty="0" err="1"/>
              <a:t>zǎocān</a:t>
            </a:r>
            <a:r>
              <a:rPr lang="it-IT" altLang="zh-CN" dirty="0"/>
              <a:t>. </a:t>
            </a:r>
            <a:endParaRPr lang="it-IT" altLang="zh-CN" dirty="0" smtClean="0"/>
          </a:p>
          <a:p>
            <a:pPr marL="0" indent="0">
              <a:buNone/>
            </a:pPr>
            <a:r>
              <a:rPr lang="it-IT" altLang="zh-CN" dirty="0"/>
              <a:t> </a:t>
            </a:r>
            <a:r>
              <a:rPr lang="it-IT" altLang="zh-CN" dirty="0" smtClean="0"/>
              <a:t>                       </a:t>
            </a:r>
            <a:r>
              <a:rPr lang="zh-CN" altLang="en-US" sz="3600" dirty="0" smtClean="0"/>
              <a:t>是的，您的房间是商务房，含早餐。</a:t>
            </a:r>
            <a:endParaRPr lang="en-US" altLang="zh-CN" sz="3600" dirty="0" smtClean="0"/>
          </a:p>
          <a:p>
            <a:pPr marL="0" indent="0">
              <a:buNone/>
            </a:pPr>
            <a:r>
              <a:rPr lang="en-US" altLang="zh-CN" sz="2400" dirty="0" smtClean="0"/>
              <a:t>                              </a:t>
            </a:r>
            <a:r>
              <a:rPr lang="en-US" altLang="zh-CN" sz="2400" dirty="0" smtClean="0">
                <a:solidFill>
                  <a:schemeClr val="accent6"/>
                </a:solidFill>
              </a:rPr>
              <a:t>Yes, your room is business room, breakfast included.</a:t>
            </a:r>
          </a:p>
          <a:p>
            <a:pPr marL="0" indent="0">
              <a:buNone/>
            </a:pPr>
            <a:r>
              <a:rPr lang="en-US" altLang="zh-CN" dirty="0" smtClean="0"/>
              <a:t>Or</a:t>
            </a:r>
            <a:r>
              <a:rPr lang="zh-CN" altLang="en-US" dirty="0" smtClean="0"/>
              <a:t>：</a:t>
            </a:r>
          </a:p>
          <a:p>
            <a:pPr marL="0" indent="0">
              <a:buNone/>
            </a:pPr>
            <a:r>
              <a:rPr lang="zh-CN" altLang="en-US" dirty="0"/>
              <a:t> </a:t>
            </a:r>
            <a:r>
              <a:rPr lang="zh-CN" altLang="en-US" dirty="0" smtClean="0"/>
              <a:t>                       </a:t>
            </a:r>
            <a:r>
              <a:rPr lang="it-IT" altLang="zh-CN" dirty="0" err="1" smtClean="0"/>
              <a:t>Bù</a:t>
            </a:r>
            <a:r>
              <a:rPr lang="it-IT" altLang="zh-CN" dirty="0" smtClean="0"/>
              <a:t> </a:t>
            </a:r>
            <a:r>
              <a:rPr lang="it-IT" altLang="zh-CN" dirty="0" err="1"/>
              <a:t>hǎoyìsi</a:t>
            </a:r>
            <a:r>
              <a:rPr lang="it-IT" altLang="zh-CN" dirty="0"/>
              <a:t>, </a:t>
            </a:r>
            <a:r>
              <a:rPr lang="it-IT" altLang="zh-CN" dirty="0" err="1"/>
              <a:t>nín</a:t>
            </a:r>
            <a:r>
              <a:rPr lang="it-IT" altLang="zh-CN" dirty="0"/>
              <a:t> de </a:t>
            </a:r>
            <a:r>
              <a:rPr lang="it-IT" altLang="zh-CN" dirty="0" err="1"/>
              <a:t>fángjià</a:t>
            </a:r>
            <a:r>
              <a:rPr lang="it-IT" altLang="zh-CN" dirty="0"/>
              <a:t> </a:t>
            </a:r>
            <a:r>
              <a:rPr lang="it-IT" altLang="zh-CN" dirty="0" err="1"/>
              <a:t>bù</a:t>
            </a:r>
            <a:r>
              <a:rPr lang="it-IT" altLang="zh-CN" dirty="0"/>
              <a:t> </a:t>
            </a:r>
            <a:r>
              <a:rPr lang="it-IT" altLang="zh-CN" dirty="0" err="1"/>
              <a:t>hán</a:t>
            </a:r>
            <a:r>
              <a:rPr lang="it-IT" altLang="zh-CN" dirty="0"/>
              <a:t> </a:t>
            </a:r>
            <a:r>
              <a:rPr lang="it-IT" altLang="zh-CN" dirty="0" err="1"/>
              <a:t>zǎocān</a:t>
            </a:r>
            <a:r>
              <a:rPr lang="it-IT" altLang="zh-CN" dirty="0"/>
              <a:t>.</a:t>
            </a:r>
            <a:endParaRPr lang="zh-CN" altLang="en-US" dirty="0"/>
          </a:p>
          <a:p>
            <a:pPr marL="0" indent="0">
              <a:buNone/>
            </a:pPr>
            <a:r>
              <a:rPr lang="zh-CN" altLang="en-US" dirty="0" smtClean="0"/>
              <a:t> </a:t>
            </a:r>
            <a:r>
              <a:rPr lang="en-US" altLang="zh-CN" dirty="0" smtClean="0"/>
              <a:t>                      </a:t>
            </a:r>
            <a:r>
              <a:rPr lang="zh-CN" altLang="en-US" sz="3600" dirty="0" smtClean="0"/>
              <a:t>不好意思，您的房价不含早餐。</a:t>
            </a:r>
            <a:endParaRPr lang="en-US" altLang="zh-CN" sz="3600" dirty="0" smtClean="0"/>
          </a:p>
          <a:p>
            <a:pPr marL="0" indent="0">
              <a:buNone/>
            </a:pPr>
            <a:r>
              <a:rPr lang="en-US" altLang="zh-CN" sz="3600" dirty="0"/>
              <a:t> </a:t>
            </a:r>
            <a:r>
              <a:rPr lang="en-US" altLang="zh-CN" sz="3600" dirty="0" smtClean="0"/>
              <a:t>                  </a:t>
            </a:r>
            <a:r>
              <a:rPr lang="en-US" altLang="zh-CN" sz="2400" dirty="0" smtClean="0">
                <a:solidFill>
                  <a:schemeClr val="accent6"/>
                </a:solidFill>
              </a:rPr>
              <a:t>Sorry, your room price doesn’t include breakfast.</a:t>
            </a:r>
            <a:endParaRPr lang="zh-CN" altLang="en-US" sz="2400" dirty="0" smtClean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06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zh-CN" dirty="0" err="1"/>
              <a:t>měi</a:t>
            </a:r>
            <a:r>
              <a:rPr kumimoji="1" lang="cs-CZ" altLang="zh-CN" dirty="0"/>
              <a:t> </a:t>
            </a:r>
            <a:r>
              <a:rPr kumimoji="1" lang="cs-CZ" altLang="zh-CN" dirty="0" err="1"/>
              <a:t>shí</a:t>
            </a:r>
            <a:r>
              <a:rPr kumimoji="1" lang="cs-CZ" altLang="zh-CN" dirty="0"/>
              <a:t> </a:t>
            </a:r>
            <a:r>
              <a:rPr kumimoji="1" lang="cs-CZ" altLang="zh-CN" dirty="0" smtClean="0"/>
              <a:t/>
            </a:r>
            <a:br>
              <a:rPr kumimoji="1" lang="cs-CZ" altLang="zh-CN" dirty="0" smtClean="0"/>
            </a:br>
            <a:r>
              <a:rPr kumimoji="1" lang="zh-CN" altLang="cs-CZ" dirty="0" smtClean="0"/>
              <a:t>美  </a:t>
            </a:r>
            <a:r>
              <a:rPr kumimoji="1" lang="zh-CN" altLang="cs-CZ" dirty="0"/>
              <a:t>食 </a:t>
            </a:r>
            <a:r>
              <a:rPr kumimoji="1" lang="cs-CZ" altLang="zh-CN" dirty="0" smtClean="0"/>
              <a:t> </a:t>
            </a:r>
            <a:r>
              <a:rPr kumimoji="1" lang="en-US" altLang="zh-CN" dirty="0" smtClean="0"/>
              <a:t>Delicious food</a:t>
            </a:r>
            <a:endParaRPr kumimoji="1" lang="zh-CN" altLang="en-US" dirty="0"/>
          </a:p>
        </p:txBody>
      </p:sp>
      <p:pic>
        <p:nvPicPr>
          <p:cNvPr id="4" name="图片 3" descr="batch_shutterstock_51211114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0968" y="2962682"/>
            <a:ext cx="5783893" cy="3701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82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sk-SK" altLang="zh-CN" dirty="0" smtClean="0"/>
              <a:t>zhà yú </a:t>
            </a:r>
            <a:r>
              <a:rPr kumimoji="1" lang="sk-SK" altLang="zh-CN" dirty="0"/>
              <a:t>shǔ tiáo </a:t>
            </a:r>
            <a:r>
              <a:rPr kumimoji="1" lang="sk-SK" altLang="zh-CN" dirty="0" smtClean="0"/>
              <a:t/>
            </a:r>
            <a:br>
              <a:rPr kumimoji="1" lang="sk-SK" altLang="zh-CN" dirty="0" smtClean="0"/>
            </a:br>
            <a:r>
              <a:rPr kumimoji="1" lang="zh-CN" altLang="sk-SK" dirty="0" smtClean="0"/>
              <a:t>炸 鱼 薯</a:t>
            </a:r>
            <a:r>
              <a:rPr kumimoji="1" lang="sk-SK" altLang="zh-CN" dirty="0" smtClean="0"/>
              <a:t> </a:t>
            </a:r>
            <a:r>
              <a:rPr kumimoji="1" lang="zh-CN" altLang="sk-SK" dirty="0" smtClean="0"/>
              <a:t>条 </a:t>
            </a:r>
            <a:r>
              <a:rPr kumimoji="1" lang="sk-SK" altLang="zh-CN" dirty="0" smtClean="0"/>
              <a:t> </a:t>
            </a:r>
            <a:r>
              <a:rPr kumimoji="1" lang="en-US" altLang="zh-CN" dirty="0" smtClean="0"/>
              <a:t>Fish &amp; chips</a:t>
            </a:r>
            <a:endParaRPr kumimoji="1" lang="zh-CN" altLang="en-US" dirty="0"/>
          </a:p>
        </p:txBody>
      </p:sp>
      <p:pic>
        <p:nvPicPr>
          <p:cNvPr id="4" name="图片 3" descr="1356734369-191368422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239" y="3877667"/>
            <a:ext cx="3411987" cy="2273237"/>
          </a:xfrm>
          <a:prstGeom prst="rect">
            <a:avLst/>
          </a:prstGeom>
        </p:spPr>
      </p:pic>
      <p:pic>
        <p:nvPicPr>
          <p:cNvPr id="5" name="图片 4" descr="20180909165254_44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231" y="2925755"/>
            <a:ext cx="5379779" cy="3596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it-IT" altLang="zh-CN" dirty="0" err="1"/>
              <a:t>yīng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shì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zǎo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cān</a:t>
            </a:r>
            <a:r>
              <a:rPr kumimoji="1" lang="it-IT" altLang="zh-CN" dirty="0"/>
              <a:t> </a:t>
            </a:r>
            <a:r>
              <a:rPr kumimoji="1" lang="it-IT" altLang="zh-CN" dirty="0" smtClean="0"/>
              <a:t/>
            </a:r>
            <a:br>
              <a:rPr kumimoji="1" lang="it-IT" altLang="zh-CN" dirty="0" smtClean="0"/>
            </a:br>
            <a:r>
              <a:rPr kumimoji="1" lang="zh-CN" altLang="it-IT" dirty="0" smtClean="0"/>
              <a:t>英  式 早 餐</a:t>
            </a:r>
            <a:r>
              <a:rPr kumimoji="1" lang="it-IT" altLang="zh-CN" dirty="0" smtClean="0"/>
              <a:t>   </a:t>
            </a:r>
            <a:r>
              <a:rPr kumimoji="1" lang="en-US" altLang="zh-CN" dirty="0" smtClean="0"/>
              <a:t>English breakfast</a:t>
            </a:r>
            <a:endParaRPr kumimoji="1" lang="zh-CN" altLang="en-US" dirty="0"/>
          </a:p>
        </p:txBody>
      </p:sp>
      <p:pic>
        <p:nvPicPr>
          <p:cNvPr id="4" name="图片 3" descr="C144230805147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7684" y="2542790"/>
            <a:ext cx="6442138" cy="431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49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it-IT" altLang="zh-CN" dirty="0" err="1"/>
              <a:t>yīng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shì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xià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wǔ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chá</a:t>
            </a:r>
            <a:r>
              <a:rPr kumimoji="1" lang="it-IT" altLang="zh-CN" dirty="0"/>
              <a:t> </a:t>
            </a:r>
            <a:r>
              <a:rPr kumimoji="1" lang="it-IT" altLang="zh-CN" dirty="0" smtClean="0"/>
              <a:t/>
            </a:r>
            <a:br>
              <a:rPr kumimoji="1" lang="it-IT" altLang="zh-CN" dirty="0" smtClean="0"/>
            </a:br>
            <a:r>
              <a:rPr kumimoji="1" lang="zh-CN" altLang="it-IT" dirty="0" smtClean="0"/>
              <a:t>英  式 下 午</a:t>
            </a:r>
            <a:r>
              <a:rPr kumimoji="1" lang="it-IT" altLang="zh-CN" dirty="0" smtClean="0"/>
              <a:t> </a:t>
            </a:r>
            <a:r>
              <a:rPr kumimoji="1" lang="zh-CN" altLang="it-IT" dirty="0" smtClean="0"/>
              <a:t>茶 </a:t>
            </a:r>
            <a:r>
              <a:rPr kumimoji="1" lang="it-IT" altLang="zh-CN" dirty="0" smtClean="0"/>
              <a:t> </a:t>
            </a:r>
            <a:r>
              <a:rPr kumimoji="1" lang="en-US" altLang="zh-CN" dirty="0" smtClean="0"/>
              <a:t>English afternoon tea</a:t>
            </a:r>
            <a:endParaRPr kumimoji="1" lang="zh-CN" altLang="en-US" dirty="0"/>
          </a:p>
        </p:txBody>
      </p:sp>
      <p:pic>
        <p:nvPicPr>
          <p:cNvPr id="4" name="图片 3" descr="downloa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471" y="3073654"/>
            <a:ext cx="4619372" cy="3102060"/>
          </a:xfrm>
          <a:prstGeom prst="rect">
            <a:avLst/>
          </a:prstGeom>
        </p:spPr>
      </p:pic>
      <p:pic>
        <p:nvPicPr>
          <p:cNvPr id="5" name="图片 4" descr="20170506-gh2-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433" y="2404321"/>
            <a:ext cx="2805576" cy="420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37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Ask delicious local food </a:t>
            </a:r>
            <a:endParaRPr kumimoji="1" lang="zh-CN" altLang="en-US" dirty="0"/>
          </a:p>
        </p:txBody>
      </p:sp>
      <p:sp>
        <p:nvSpPr>
          <p:cNvPr id="4" name="文本框 3"/>
          <p:cNvSpPr txBox="1"/>
          <p:nvPr/>
        </p:nvSpPr>
        <p:spPr>
          <a:xfrm>
            <a:off x="0" y="1935137"/>
            <a:ext cx="139061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200" dirty="0" smtClean="0">
                <a:solidFill>
                  <a:srgbClr val="FF6600"/>
                </a:solidFill>
              </a:rPr>
              <a:t>Customer</a:t>
            </a:r>
            <a:r>
              <a:rPr kumimoji="1" lang="zh-CN" altLang="en-US" sz="3200" dirty="0" smtClean="0">
                <a:solidFill>
                  <a:srgbClr val="FF6600"/>
                </a:solidFill>
              </a:rPr>
              <a:t>：</a:t>
            </a:r>
            <a:r>
              <a:rPr kumimoji="1" lang="mr-IN" altLang="zh-CN" sz="3200" dirty="0" smtClean="0">
                <a:solidFill>
                  <a:srgbClr val="FF6600"/>
                </a:solidFill>
              </a:rPr>
              <a:t>qǐng </a:t>
            </a:r>
            <a:r>
              <a:rPr kumimoji="1" lang="mr-IN" altLang="zh-CN" sz="3200" dirty="0" err="1">
                <a:solidFill>
                  <a:srgbClr val="FF6600"/>
                </a:solidFill>
              </a:rPr>
              <a:t>wèn</a:t>
            </a:r>
            <a:r>
              <a:rPr kumimoji="1" lang="mr-IN" altLang="zh-CN" sz="3200" dirty="0">
                <a:solidFill>
                  <a:srgbClr val="FF6600"/>
                </a:solidFill>
              </a:rPr>
              <a:t> </a:t>
            </a:r>
            <a:r>
              <a:rPr kumimoji="1" lang="zh-CN" altLang="mr-IN" sz="3200" dirty="0" smtClean="0">
                <a:solidFill>
                  <a:srgbClr val="FF6600"/>
                </a:solidFill>
              </a:rPr>
              <a:t>，</a:t>
            </a:r>
            <a:r>
              <a:rPr lang="pt-BR" altLang="zh-CN" sz="3200" dirty="0"/>
              <a:t> </a:t>
            </a:r>
            <a:r>
              <a:rPr kumimoji="1" lang="pt-BR" altLang="zh-CN" sz="3200" dirty="0" err="1">
                <a:solidFill>
                  <a:srgbClr val="FF6600"/>
                </a:solidFill>
              </a:rPr>
              <a:t>Bómínghàn</a:t>
            </a:r>
            <a:r>
              <a:rPr lang="pt-BR" altLang="zh-CN" sz="3200" dirty="0"/>
              <a:t> </a:t>
            </a:r>
            <a:r>
              <a:rPr kumimoji="1" lang="mr-IN" altLang="zh-CN" sz="3200" dirty="0" err="1" smtClean="0">
                <a:solidFill>
                  <a:srgbClr val="FF6600"/>
                </a:solidFill>
              </a:rPr>
              <a:t>yǒu</a:t>
            </a:r>
            <a:r>
              <a:rPr kumimoji="1" lang="mr-IN" altLang="zh-CN" sz="3200" dirty="0" smtClean="0">
                <a:solidFill>
                  <a:srgbClr val="FF6600"/>
                </a:solidFill>
              </a:rPr>
              <a:t> sh</a:t>
            </a:r>
            <a:r>
              <a:rPr kumimoji="1" lang="en-GB" altLang="zh-CN" sz="3200" dirty="0" err="1" smtClean="0">
                <a:solidFill>
                  <a:srgbClr val="FF6600"/>
                </a:solidFill>
              </a:rPr>
              <a:t>en</a:t>
            </a:r>
            <a:r>
              <a:rPr kumimoji="1" lang="mr-IN" altLang="zh-CN" sz="3200" dirty="0" smtClean="0">
                <a:solidFill>
                  <a:srgbClr val="FF6600"/>
                </a:solidFill>
              </a:rPr>
              <a:t> </a:t>
            </a:r>
            <a:r>
              <a:rPr kumimoji="1" lang="mr-IN" altLang="zh-CN" sz="3200" dirty="0">
                <a:solidFill>
                  <a:srgbClr val="FF6600"/>
                </a:solidFill>
              </a:rPr>
              <a:t>me měi shí </a:t>
            </a:r>
            <a:r>
              <a:rPr kumimoji="1" lang="zh-CN" altLang="mr-IN" sz="3200" dirty="0">
                <a:solidFill>
                  <a:srgbClr val="FF6600"/>
                </a:solidFill>
              </a:rPr>
              <a:t>？</a:t>
            </a:r>
          </a:p>
          <a:p>
            <a:r>
              <a:rPr kumimoji="1" lang="zh-CN" altLang="en-US" sz="3200" dirty="0" smtClean="0">
                <a:solidFill>
                  <a:srgbClr val="FF6600"/>
                </a:solidFill>
              </a:rPr>
              <a:t>                       </a:t>
            </a:r>
            <a:r>
              <a:rPr kumimoji="1" lang="zh-CN" altLang="mr-IN" sz="3200" dirty="0" smtClean="0">
                <a:solidFill>
                  <a:srgbClr val="FF6600"/>
                </a:solidFill>
              </a:rPr>
              <a:t>请  问  ，</a:t>
            </a:r>
            <a:r>
              <a:rPr kumimoji="1" lang="zh-CN" altLang="en-US" sz="3200" dirty="0" smtClean="0">
                <a:solidFill>
                  <a:srgbClr val="FF6600"/>
                </a:solidFill>
              </a:rPr>
              <a:t> 伯 明     翰  </a:t>
            </a:r>
            <a:r>
              <a:rPr kumimoji="1" lang="zh-CN" altLang="mr-IN" sz="3200" dirty="0" smtClean="0">
                <a:solidFill>
                  <a:srgbClr val="FF6600"/>
                </a:solidFill>
              </a:rPr>
              <a:t>有  </a:t>
            </a:r>
            <a:r>
              <a:rPr kumimoji="1" lang="zh-CN" altLang="mr-IN" sz="3200" dirty="0">
                <a:solidFill>
                  <a:srgbClr val="FF6600"/>
                </a:solidFill>
              </a:rPr>
              <a:t>什 </a:t>
            </a:r>
            <a:r>
              <a:rPr kumimoji="1" lang="zh-CN" altLang="mr-IN" sz="3200" dirty="0" smtClean="0">
                <a:solidFill>
                  <a:srgbClr val="FF6600"/>
                </a:solidFill>
              </a:rPr>
              <a:t>么 </a:t>
            </a:r>
            <a:r>
              <a:rPr kumimoji="1" lang="zh-CN" altLang="mr-IN" sz="3200" dirty="0">
                <a:solidFill>
                  <a:srgbClr val="FF6600"/>
                </a:solidFill>
              </a:rPr>
              <a:t>美  食  </a:t>
            </a:r>
            <a:r>
              <a:rPr kumimoji="1" lang="zh-CN" altLang="mr-IN" sz="3200" dirty="0" smtClean="0">
                <a:solidFill>
                  <a:srgbClr val="FF6600"/>
                </a:solidFill>
              </a:rPr>
              <a:t>？</a:t>
            </a:r>
            <a:endParaRPr kumimoji="1" lang="en-US" altLang="zh-CN" sz="3200" dirty="0" smtClean="0">
              <a:solidFill>
                <a:srgbClr val="FF6600"/>
              </a:solidFill>
            </a:endParaRPr>
          </a:p>
          <a:p>
            <a:r>
              <a:rPr kumimoji="1" lang="en-GB" altLang="zh-CN" sz="3200" dirty="0" smtClean="0">
                <a:solidFill>
                  <a:srgbClr val="FF6600"/>
                </a:solidFill>
              </a:rPr>
              <a:t>                        What delicious food does </a:t>
            </a:r>
            <a:r>
              <a:rPr kumimoji="1" lang="en-US" altLang="zh-CN" sz="3200" dirty="0" smtClean="0">
                <a:solidFill>
                  <a:srgbClr val="FF6600"/>
                </a:solidFill>
              </a:rPr>
              <a:t>Birmingham</a:t>
            </a:r>
            <a:r>
              <a:rPr kumimoji="1" lang="en-GB" altLang="zh-CN" sz="3200" dirty="0" smtClean="0">
                <a:solidFill>
                  <a:srgbClr val="FF6600"/>
                </a:solidFill>
              </a:rPr>
              <a:t> have?</a:t>
            </a:r>
            <a:endParaRPr kumimoji="1" lang="zh-CN" altLang="mr-IN" sz="3200" dirty="0">
              <a:solidFill>
                <a:srgbClr val="FF6600"/>
              </a:solidFill>
            </a:endParaRPr>
          </a:p>
          <a:p>
            <a:r>
              <a:rPr kumimoji="1" lang="zh-CN" altLang="zh-CN" sz="3200" dirty="0" smtClean="0">
                <a:solidFill>
                  <a:schemeClr val="accent1">
                    <a:lumMod val="75000"/>
                  </a:schemeClr>
                </a:solidFill>
              </a:rPr>
              <a:t>Re</a:t>
            </a:r>
            <a:r>
              <a:rPr kumimoji="1" lang="en-US" altLang="zh-CN" sz="3200" dirty="0" err="1" smtClean="0">
                <a:solidFill>
                  <a:schemeClr val="accent1">
                    <a:lumMod val="75000"/>
                  </a:schemeClr>
                </a:solidFill>
              </a:rPr>
              <a:t>ception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：</a:t>
            </a:r>
            <a:endParaRPr kumimoji="1" lang="en-US" altLang="zh-CN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kumimoji="1" lang="en-US" altLang="zh-CN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kumimoji="1" lang="en-GB" altLang="zh-CN" sz="3200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kumimoji="1" lang="mr-IN" altLang="zh-CN" sz="3200" dirty="0" smtClean="0">
                <a:solidFill>
                  <a:schemeClr val="accent1">
                    <a:lumMod val="75000"/>
                  </a:schemeClr>
                </a:solidFill>
              </a:rPr>
              <a:t>hà 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yú shǔ </a:t>
            </a:r>
            <a:r>
              <a:rPr kumimoji="1" lang="mr-IN" altLang="zh-CN" sz="3200" dirty="0" smtClean="0">
                <a:solidFill>
                  <a:schemeClr val="accent1">
                    <a:lumMod val="75000"/>
                  </a:schemeClr>
                </a:solidFill>
              </a:rPr>
              <a:t>tiáo</a:t>
            </a:r>
            <a:r>
              <a:rPr kumimoji="1" lang="en-US" altLang="zh-CN" sz="3200" dirty="0" smtClean="0">
                <a:solidFill>
                  <a:schemeClr val="accent1">
                    <a:lumMod val="75000"/>
                  </a:schemeClr>
                </a:solidFill>
              </a:rPr>
              <a:t>,</a:t>
            </a:r>
            <a:r>
              <a:rPr kumimoji="1" lang="mr-IN" altLang="zh-CN" sz="3200" dirty="0" smtClean="0">
                <a:solidFill>
                  <a:schemeClr val="accent1">
                    <a:lumMod val="75000"/>
                  </a:schemeClr>
                </a:solidFill>
              </a:rPr>
              <a:t>yīng 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shì </a:t>
            </a:r>
            <a:r>
              <a:rPr kumimoji="1" lang="mr-IN" altLang="zh-CN" sz="3200" dirty="0" err="1">
                <a:solidFill>
                  <a:schemeClr val="accent1">
                    <a:lumMod val="75000"/>
                  </a:schemeClr>
                </a:solidFill>
              </a:rPr>
              <a:t>zǎo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mr-IN" altLang="zh-CN" sz="3200" dirty="0" err="1">
                <a:solidFill>
                  <a:schemeClr val="accent1">
                    <a:lumMod val="75000"/>
                  </a:schemeClr>
                </a:solidFill>
              </a:rPr>
              <a:t>cān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mr-IN" altLang="zh-CN" sz="3200" dirty="0" err="1">
                <a:solidFill>
                  <a:schemeClr val="accent1">
                    <a:lumMod val="75000"/>
                  </a:schemeClr>
                </a:solidFill>
              </a:rPr>
              <a:t>hé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mr-IN" altLang="zh-CN" sz="3200" dirty="0" err="1">
                <a:solidFill>
                  <a:schemeClr val="accent1">
                    <a:lumMod val="75000"/>
                  </a:schemeClr>
                </a:solidFill>
              </a:rPr>
              <a:t>yīng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 shì xià </a:t>
            </a:r>
            <a:r>
              <a:rPr kumimoji="1" lang="mr-IN" altLang="zh-CN" sz="3200" dirty="0" err="1">
                <a:solidFill>
                  <a:schemeClr val="accent1">
                    <a:lumMod val="75000"/>
                  </a:schemeClr>
                </a:solidFill>
              </a:rPr>
              <a:t>wǔ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mr-IN" altLang="zh-CN" sz="3200" dirty="0" err="1" smtClean="0">
                <a:solidFill>
                  <a:schemeClr val="accent1">
                    <a:lumMod val="75000"/>
                  </a:schemeClr>
                </a:solidFill>
              </a:rPr>
              <a:t>chá</a:t>
            </a:r>
            <a:r>
              <a:rPr kumimoji="1" lang="en-US" altLang="zh-CN" sz="3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r>
              <a:rPr kumimoji="1" lang="en-US" altLang="zh-CN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炸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鱼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薯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条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，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英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式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早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餐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和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英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式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下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午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kumimoji="1" lang="zh-CN" altLang="mr-IN" sz="3200" dirty="0" smtClean="0">
                <a:solidFill>
                  <a:schemeClr val="accent1">
                    <a:lumMod val="75000"/>
                  </a:schemeClr>
                </a:solidFill>
              </a:rPr>
              <a:t>茶。</a:t>
            </a:r>
            <a:endParaRPr kumimoji="1" lang="en-GB" altLang="zh-CN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kumimoji="1" lang="en-GB" altLang="zh-CN" sz="3200" dirty="0" smtClean="0">
                <a:solidFill>
                  <a:schemeClr val="accent1">
                    <a:lumMod val="75000"/>
                  </a:schemeClr>
                </a:solidFill>
              </a:rPr>
              <a:t>Fish &amp; chips, English breakfast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en-GB" altLang="zh-CN" sz="3200" dirty="0" smtClean="0">
                <a:solidFill>
                  <a:schemeClr val="accent1">
                    <a:lumMod val="75000"/>
                  </a:schemeClr>
                </a:solidFill>
              </a:rPr>
              <a:t>and</a:t>
            </a:r>
            <a:r>
              <a:rPr kumimoji="1" lang="zh-CN" altLang="en-US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kumimoji="1" lang="en-GB" altLang="zh-CN" sz="3200" dirty="0" smtClean="0">
                <a:solidFill>
                  <a:schemeClr val="accent1">
                    <a:lumMod val="75000"/>
                  </a:schemeClr>
                </a:solidFill>
              </a:rPr>
              <a:t>English afternoon tea.</a:t>
            </a:r>
            <a:endParaRPr kumimoji="1" lang="zh-CN" altLang="en-US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6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zh-CN" sz="6000" b="1" dirty="0" smtClean="0">
                <a:latin typeface="Arial" charset="0"/>
                <a:ea typeface="Arial" charset="0"/>
                <a:cs typeface="Arial" charset="0"/>
              </a:rPr>
              <a:t>Fifth</a:t>
            </a:r>
            <a:r>
              <a:rPr kumimoji="1" lang="zh-CN" altLang="en-US" sz="6000" b="1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6000" b="1" dirty="0">
                <a:latin typeface="Arial" charset="0"/>
                <a:ea typeface="Arial" charset="0"/>
                <a:cs typeface="Arial" charset="0"/>
              </a:rPr>
              <a:t>assignment</a:t>
            </a:r>
            <a:endParaRPr kumimoji="1" lang="zh-CN" altLang="en-US" sz="6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zh-CN" dirty="0"/>
              <a:t>Write down </a:t>
            </a:r>
            <a:r>
              <a:rPr kumimoji="1" lang="en-US" altLang="zh-CN" dirty="0">
                <a:solidFill>
                  <a:srgbClr val="FF6600"/>
                </a:solidFill>
              </a:rPr>
              <a:t>a</a:t>
            </a:r>
            <a:r>
              <a:rPr kumimoji="1" lang="zh-CN" altLang="en-US" dirty="0">
                <a:solidFill>
                  <a:srgbClr val="FF6600"/>
                </a:solidFill>
              </a:rPr>
              <a:t> </a:t>
            </a:r>
            <a:r>
              <a:rPr kumimoji="1" lang="en-US" altLang="zh-CN" dirty="0">
                <a:solidFill>
                  <a:srgbClr val="FF6600"/>
                </a:solidFill>
              </a:rPr>
              <a:t>breakfast information board</a:t>
            </a:r>
            <a:r>
              <a:rPr kumimoji="1" lang="en-US" altLang="zh-CN" dirty="0"/>
              <a:t> to show customers the </a:t>
            </a:r>
            <a:r>
              <a:rPr kumimoji="1" lang="en-US" altLang="zh-CN" dirty="0" smtClean="0"/>
              <a:t>information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about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breakfast.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     include three parts:</a:t>
            </a:r>
          </a:p>
          <a:p>
            <a:pPr marL="0" indent="0">
              <a:buNone/>
            </a:pPr>
            <a:r>
              <a:rPr kumimoji="1" lang="en-US" altLang="zh-CN" dirty="0"/>
              <a:t>    1.Hotel name and breakfast</a:t>
            </a:r>
            <a:r>
              <a:rPr kumimoji="1" lang="zh-CN" altLang="en-US" dirty="0"/>
              <a:t> </a:t>
            </a:r>
            <a:r>
              <a:rPr kumimoji="1" lang="en-US" altLang="zh-CN" dirty="0"/>
              <a:t>picture,</a:t>
            </a:r>
          </a:p>
          <a:p>
            <a:pPr marL="0" indent="0">
              <a:buNone/>
            </a:pPr>
            <a:r>
              <a:rPr kumimoji="1" lang="en-US" altLang="zh-CN" dirty="0"/>
              <a:t>    2.Breakfast time in Chinese,</a:t>
            </a:r>
          </a:p>
          <a:p>
            <a:pPr marL="0" indent="0">
              <a:buNone/>
            </a:pPr>
            <a:r>
              <a:rPr kumimoji="1" lang="en-US" altLang="zh-CN" dirty="0"/>
              <a:t>    3. Price in Chinese.</a:t>
            </a:r>
          </a:p>
          <a:p>
            <a:r>
              <a:rPr kumimoji="1" lang="en-US" altLang="zh-CN" dirty="0"/>
              <a:t>Basically you need to </a:t>
            </a:r>
            <a:r>
              <a:rPr kumimoji="1" lang="en-US" altLang="zh-CN" dirty="0">
                <a:solidFill>
                  <a:schemeClr val="accent2"/>
                </a:solidFill>
              </a:rPr>
              <a:t>write a</a:t>
            </a:r>
            <a:r>
              <a:rPr kumimoji="1" lang="zh-CN" altLang="en-US" dirty="0">
                <a:solidFill>
                  <a:schemeClr val="accent2"/>
                </a:solidFill>
              </a:rPr>
              <a:t> </a:t>
            </a:r>
            <a:r>
              <a:rPr kumimoji="1" lang="en-US" altLang="zh-CN" dirty="0">
                <a:solidFill>
                  <a:schemeClr val="accent2"/>
                </a:solidFill>
              </a:rPr>
              <a:t>breakfast information board in Chinese </a:t>
            </a:r>
            <a:r>
              <a:rPr kumimoji="1" lang="en-US" altLang="zh-CN" dirty="0"/>
              <a:t>, but if you can put some design on it, that will be </a:t>
            </a:r>
            <a:r>
              <a:rPr kumimoji="1" lang="en-US" altLang="zh-CN"/>
              <a:t>great</a:t>
            </a:r>
            <a:r>
              <a:rPr kumimoji="1" lang="en-US" altLang="zh-CN" smtClean="0"/>
              <a:t>..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37968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762</TotalTime>
  <Words>616</Words>
  <Application>Microsoft Macintosh PowerPoint</Application>
  <PresentationFormat>宽屏</PresentationFormat>
  <Paragraphs>114</Paragraphs>
  <Slides>57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57</vt:i4>
      </vt:variant>
    </vt:vector>
  </HeadingPairs>
  <TitlesOfParts>
    <vt:vector size="65" baseType="lpstr">
      <vt:lpstr>Calibri</vt:lpstr>
      <vt:lpstr>DengXian</vt:lpstr>
      <vt:lpstr>DengXian Light</vt:lpstr>
      <vt:lpstr>Kaiti SC</vt:lpstr>
      <vt:lpstr>Mangal</vt:lpstr>
      <vt:lpstr>宋体</vt:lpstr>
      <vt:lpstr>Arial</vt:lpstr>
      <vt:lpstr>Office 主题</vt:lpstr>
      <vt:lpstr>Mandarin -- Hotel Management</vt:lpstr>
      <vt:lpstr>fángjiān              房间    room</vt:lpstr>
      <vt:lpstr>biāozhǔn dān rén jiān 标准单人间                      Standard single room </vt:lpstr>
      <vt:lpstr>háohuá dān jiān 豪华单人间      Deluxe Single Room     </vt:lpstr>
      <vt:lpstr>háohuá dà chuáng fáng  豪华大床房         Deluxe king bed room</vt:lpstr>
      <vt:lpstr>tàofáng 套房         suite</vt:lpstr>
      <vt:lpstr>háohuá hǎijǐng fáng 豪华海景房        Deluxe Seaview Room</vt:lpstr>
      <vt:lpstr>háohuá jǐngguān fáng 豪华景观房                   Deluxe View Room</vt:lpstr>
      <vt:lpstr>PowerPoint 演示文稿</vt:lpstr>
      <vt:lpstr>PowerPoint 演示文稿</vt:lpstr>
      <vt:lpstr>Third assignment</vt:lpstr>
      <vt:lpstr>PowerPoint 演示文稿</vt:lpstr>
      <vt:lpstr>PowerPoint 演示文稿</vt:lpstr>
      <vt:lpstr>Xiǎoxīn bōli  小心玻璃</vt:lpstr>
      <vt:lpstr>Xiǎoxīn pèngtóu 小心碰头</vt:lpstr>
      <vt:lpstr>Xiǎoxīn táijiē 小心台阶</vt:lpstr>
      <vt:lpstr>Xiǎoxīn dì huá 小心地滑</vt:lpstr>
      <vt:lpstr>    Qǐng wù  xī yān      请勿吸烟    No smoking</vt:lpstr>
      <vt:lpstr>Wú yān qū               无烟区  non-smoking area</vt:lpstr>
      <vt:lpstr>Xīyān qū 吸烟区 </vt:lpstr>
      <vt:lpstr>     Qǐng wù dǎrǎo                 Qǐng jí dǎsǎo             请勿打扰                      请即打扫  </vt:lpstr>
      <vt:lpstr>Ānquán chūkǒu 安全出口</vt:lpstr>
      <vt:lpstr>Shǐyòng hòu qǐng chōng shuǐ 使用后请冲水</vt:lpstr>
      <vt:lpstr>xǐshǒujiān   洗手间   toilet/restroom</vt:lpstr>
      <vt:lpstr>PowerPoint 演示文稿</vt:lpstr>
      <vt:lpstr>chuīfēngjī  吹风机  hair dryer</vt:lpstr>
      <vt:lpstr>Chuīfēngjī zài nǎr?  吹风机在哪儿？Where is the hair dryer? </vt:lpstr>
      <vt:lpstr>shuǐbēi 水杯</vt:lpstr>
      <vt:lpstr>PowerPoint 演示文稿</vt:lpstr>
      <vt:lpstr>shūzi       梳子comb</vt:lpstr>
      <vt:lpstr>yágāo            牙膏  toothpaste</vt:lpstr>
      <vt:lpstr>yáshuā              牙刷   toothbrush</vt:lpstr>
      <vt:lpstr>xiāngzào        香皂    soap</vt:lpstr>
      <vt:lpstr>yù mào           浴帽    shower cap</vt:lpstr>
      <vt:lpstr>xǐshǒu yè            洗手液   hand wash(soap)</vt:lpstr>
      <vt:lpstr>hù shǒu shuāng          护手霜     Hand Lotion</vt:lpstr>
      <vt:lpstr>   chōutì         抽屉   drawer</vt:lpstr>
      <vt:lpstr>tuōxié                 拖鞋    slippers</vt:lpstr>
      <vt:lpstr>Diàn rè shuǐ hú                   电热水壶      electric kettle</vt:lpstr>
      <vt:lpstr>mǎtǒng        马桶  toilet</vt:lpstr>
      <vt:lpstr>wèishēngzhǐ                  卫生纸   toilet paper</vt:lpstr>
      <vt:lpstr>yùjīn               浴巾 bath towel</vt:lpstr>
      <vt:lpstr>xǐ fǎ shuǐ                        mùyù lù 洗发水shampoo                    沐浴露  shower gel</vt:lpstr>
      <vt:lpstr>tuī                                         lā       推 push                                拉pull</vt:lpstr>
      <vt:lpstr>Fourth assignment</vt:lpstr>
      <vt:lpstr>PowerPoint 演示文稿</vt:lpstr>
      <vt:lpstr>zǎocān          早餐 breakfast</vt:lpstr>
      <vt:lpstr>PowerPoint 演示文稿</vt:lpstr>
      <vt:lpstr>PowerPoint 演示文稿</vt:lpstr>
      <vt:lpstr>PowerPoint 演示文稿</vt:lpstr>
      <vt:lpstr>PowerPoint 演示文稿</vt:lpstr>
      <vt:lpstr>měi shí  美  食  Delicious food</vt:lpstr>
      <vt:lpstr>zhà yú shǔ tiáo  炸 鱼 薯 条  Fish &amp; chips</vt:lpstr>
      <vt:lpstr>yīng shì zǎo cān  英  式 早 餐   English breakfast</vt:lpstr>
      <vt:lpstr>yīng shì xià wǔ chá  英  式 下 午 茶  English afternoon tea</vt:lpstr>
      <vt:lpstr>Ask delicious local food </vt:lpstr>
      <vt:lpstr>Fifth assignment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Microsoft Office 用户</dc:creator>
  <cp:lastModifiedBy>Microsoft Office 用户</cp:lastModifiedBy>
  <cp:revision>124</cp:revision>
  <dcterms:created xsi:type="dcterms:W3CDTF">2019-11-09T10:51:33Z</dcterms:created>
  <dcterms:modified xsi:type="dcterms:W3CDTF">2020-06-12T12:04:33Z</dcterms:modified>
</cp:coreProperties>
</file>