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4" r:id="rId3"/>
    <p:sldId id="269" r:id="rId4"/>
    <p:sldId id="259" r:id="rId5"/>
    <p:sldId id="270" r:id="rId6"/>
    <p:sldId id="265" r:id="rId7"/>
    <p:sldId id="266" r:id="rId8"/>
    <p:sldId id="261" r:id="rId9"/>
    <p:sldId id="268" r:id="rId10"/>
    <p:sldId id="262" r:id="rId11"/>
    <p:sldId id="263" r:id="rId12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1B6C10E-B23D-08C3-BF8C-6FE6EFB4A557}" v="22" dt="2021-11-09T10:12:14.317"/>
    <p1510:client id="{1F2F6997-7118-A548-AF3E-6A3F6A5976B7}" v="3051" dt="2021-11-09T12:17:51.696"/>
    <p1510:client id="{3CBE375E-89D6-C303-9B3E-2AA17E819849}" v="18" dt="2021-11-09T12:22:30.997"/>
    <p1510:client id="{478DA505-1E82-DBA4-534F-C304FC6143F4}" v="1109" dt="2021-10-28T11:24:18.163"/>
    <p1510:client id="{7830E9A4-941C-2613-98B4-004D1FC255E9}" v="49" dt="2021-10-28T09:28:13.324"/>
    <p1510:client id="{AAD75F55-E43B-41FC-93A8-8CA48150A1C9}" v="4" dt="2021-10-28T09:29:31.68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&#65279;<?xml version="1.0" encoding="utf-8"?><Relationships xmlns="http://schemas.openxmlformats.org/package/2006/relationships"><Relationship Type="http://schemas.openxmlformats.org/officeDocument/2006/relationships/slide" Target="slides/slide7.xml" Id="rId8" /><Relationship Type="http://schemas.openxmlformats.org/officeDocument/2006/relationships/presProps" Target="presProps.xml" Id="rId13" /><Relationship Type="http://schemas.microsoft.com/office/2015/10/relationships/revisionInfo" Target="revisionInfo.xml" Id="rId18" /><Relationship Type="http://schemas.openxmlformats.org/officeDocument/2006/relationships/slide" Target="slides/slide2.xml" Id="rId3" /><Relationship Type="http://schemas.openxmlformats.org/officeDocument/2006/relationships/slide" Target="slides/slide6.xml" Id="rId7" /><Relationship Type="http://schemas.openxmlformats.org/officeDocument/2006/relationships/slide" Target="slides/slide11.xml" Id="rId12" /><Relationship Type="http://schemas.openxmlformats.org/officeDocument/2006/relationships/slide" Target="slides/slide1.xml" Id="rId2" /><Relationship Type="http://schemas.openxmlformats.org/officeDocument/2006/relationships/tableStyles" Target="tableStyles.xml" Id="rId16" /><Relationship Type="http://schemas.openxmlformats.org/officeDocument/2006/relationships/slideMaster" Target="slideMasters/slideMaster1.xml" Id="rId1" /><Relationship Type="http://schemas.openxmlformats.org/officeDocument/2006/relationships/slide" Target="slides/slide5.xml" Id="rId6" /><Relationship Type="http://schemas.openxmlformats.org/officeDocument/2006/relationships/slide" Target="slides/slide10.xml" Id="rId11" /><Relationship Type="http://schemas.openxmlformats.org/officeDocument/2006/relationships/slide" Target="slides/slide4.xml" Id="rId5" /><Relationship Type="http://schemas.openxmlformats.org/officeDocument/2006/relationships/theme" Target="theme/theme1.xml" Id="rId15" /><Relationship Type="http://schemas.openxmlformats.org/officeDocument/2006/relationships/slide" Target="slides/slide9.xml" Id="rId10" /><Relationship Type="http://schemas.openxmlformats.org/officeDocument/2006/relationships/slide" Target="slides/slide3.xml" Id="rId4" /><Relationship Type="http://schemas.openxmlformats.org/officeDocument/2006/relationships/slide" Target="slides/slide8.xml" Id="rId9" /><Relationship Type="http://schemas.openxmlformats.org/officeDocument/2006/relationships/viewProps" Target="viewProps.xml" Id="rId14" 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024194A-1D22-475F-823D-BF8995EC5E8E}" type="doc">
      <dgm:prSet loTypeId="urn:microsoft.com/office/officeart/2016/7/layout/RepeatingBendingProcessNew" loCatId="process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3ADFCE31-FF66-45C7-8262-0112B97C72E8}">
      <dgm:prSet phldr="0"/>
      <dgm:spPr/>
      <dgm:t>
        <a:bodyPr/>
        <a:lstStyle/>
        <a:p>
          <a:pPr rtl="0"/>
          <a:r>
            <a:rPr lang="en-US" b="1" dirty="0">
              <a:solidFill>
                <a:schemeClr val="bg2">
                  <a:lumMod val="10000"/>
                </a:schemeClr>
              </a:solidFill>
              <a:latin typeface="Arial"/>
              <a:cs typeface="Arial"/>
            </a:rPr>
            <a:t>Work stress</a:t>
          </a:r>
        </a:p>
      </dgm:t>
    </dgm:pt>
    <dgm:pt modelId="{AC5909D9-A289-423A-A67A-F37B059E462C}" type="parTrans" cxnId="{AE72F9A6-EC7C-4AB6-9858-8E8C6BFCA086}">
      <dgm:prSet/>
      <dgm:spPr/>
      <dgm:t>
        <a:bodyPr/>
        <a:lstStyle/>
        <a:p>
          <a:endParaRPr lang="en-US"/>
        </a:p>
      </dgm:t>
    </dgm:pt>
    <dgm:pt modelId="{E20B173F-C246-4C1C-8B1E-33F7308E30EF}" type="sibTrans" cxnId="{AE72F9A6-EC7C-4AB6-9858-8E8C6BFCA086}">
      <dgm:prSet/>
      <dgm:spPr/>
      <dgm:t>
        <a:bodyPr/>
        <a:lstStyle/>
        <a:p>
          <a:endParaRPr lang="en-US"/>
        </a:p>
      </dgm:t>
    </dgm:pt>
    <dgm:pt modelId="{A839AD6E-1432-46EE-A814-92D0B9ABF943}">
      <dgm:prSet/>
      <dgm:spPr/>
      <dgm:t>
        <a:bodyPr/>
        <a:lstStyle/>
        <a:p>
          <a:pPr rtl="0"/>
          <a:r>
            <a:rPr lang="en-US" b="1" dirty="0">
              <a:solidFill>
                <a:schemeClr val="bg2">
                  <a:lumMod val="10000"/>
                </a:schemeClr>
              </a:solidFill>
              <a:latin typeface="Arial"/>
              <a:cs typeface="Arial"/>
            </a:rPr>
            <a:t>Money/Financial stress</a:t>
          </a:r>
        </a:p>
      </dgm:t>
    </dgm:pt>
    <dgm:pt modelId="{87B84EE3-A2AD-4C03-A0FD-D5583F1CFE9C}" type="parTrans" cxnId="{3FC4123C-D2B3-4E5C-A8D0-EA4AEBB5EBB3}">
      <dgm:prSet/>
      <dgm:spPr/>
      <dgm:t>
        <a:bodyPr/>
        <a:lstStyle/>
        <a:p>
          <a:endParaRPr lang="en-US"/>
        </a:p>
      </dgm:t>
    </dgm:pt>
    <dgm:pt modelId="{12611FE1-7354-4030-8690-8C0EEF3A0ED2}" type="sibTrans" cxnId="{3FC4123C-D2B3-4E5C-A8D0-EA4AEBB5EBB3}">
      <dgm:prSet/>
      <dgm:spPr/>
      <dgm:t>
        <a:bodyPr/>
        <a:lstStyle/>
        <a:p>
          <a:endParaRPr lang="en-US"/>
        </a:p>
      </dgm:t>
    </dgm:pt>
    <dgm:pt modelId="{D46F52BA-6C2D-4FA0-9720-B43D5FCE199B}">
      <dgm:prSet/>
      <dgm:spPr/>
      <dgm:t>
        <a:bodyPr/>
        <a:lstStyle/>
        <a:p>
          <a:pPr rtl="0"/>
          <a:r>
            <a:rPr lang="en-US" b="1" dirty="0">
              <a:solidFill>
                <a:schemeClr val="bg2">
                  <a:lumMod val="10000"/>
                </a:schemeClr>
              </a:solidFill>
              <a:latin typeface="Arial"/>
              <a:cs typeface="Arial"/>
            </a:rPr>
            <a:t>Relationship stress</a:t>
          </a:r>
        </a:p>
      </dgm:t>
    </dgm:pt>
    <dgm:pt modelId="{A3000A70-556A-4D8B-8D88-403B03A5BF71}" type="parTrans" cxnId="{3D1D5789-5CD0-403D-94FA-9613F42E48ED}">
      <dgm:prSet/>
      <dgm:spPr/>
      <dgm:t>
        <a:bodyPr/>
        <a:lstStyle/>
        <a:p>
          <a:endParaRPr lang="en-US"/>
        </a:p>
      </dgm:t>
    </dgm:pt>
    <dgm:pt modelId="{B9949BB7-FE3E-4336-AB2B-271768AF4A87}" type="sibTrans" cxnId="{3D1D5789-5CD0-403D-94FA-9613F42E48ED}">
      <dgm:prSet/>
      <dgm:spPr/>
      <dgm:t>
        <a:bodyPr/>
        <a:lstStyle/>
        <a:p>
          <a:endParaRPr lang="en-US"/>
        </a:p>
      </dgm:t>
    </dgm:pt>
    <dgm:pt modelId="{9CEE1E42-8A84-4293-B6EE-DFBA1AE5CC7F}">
      <dgm:prSet/>
      <dgm:spPr/>
      <dgm:t>
        <a:bodyPr/>
        <a:lstStyle/>
        <a:p>
          <a:r>
            <a:rPr lang="en-US" b="1" dirty="0">
              <a:solidFill>
                <a:schemeClr val="bg2">
                  <a:lumMod val="10000"/>
                </a:schemeClr>
              </a:solidFill>
              <a:latin typeface="Arial"/>
              <a:cs typeface="Arial"/>
            </a:rPr>
            <a:t>Family stress</a:t>
          </a:r>
        </a:p>
      </dgm:t>
    </dgm:pt>
    <dgm:pt modelId="{06E9257A-01AD-4310-B76F-0FFB96F91906}" type="parTrans" cxnId="{B02D758C-E224-4A31-A053-00D5DFB0A882}">
      <dgm:prSet/>
      <dgm:spPr/>
      <dgm:t>
        <a:bodyPr/>
        <a:lstStyle/>
        <a:p>
          <a:endParaRPr lang="en-US"/>
        </a:p>
      </dgm:t>
    </dgm:pt>
    <dgm:pt modelId="{590EFAE6-BBF8-48AF-A034-1C76354AF3B2}" type="sibTrans" cxnId="{B02D758C-E224-4A31-A053-00D5DFB0A882}">
      <dgm:prSet/>
      <dgm:spPr/>
      <dgm:t>
        <a:bodyPr/>
        <a:lstStyle/>
        <a:p>
          <a:endParaRPr lang="en-US"/>
        </a:p>
      </dgm:t>
    </dgm:pt>
    <dgm:pt modelId="{710D3FC2-60ED-44FD-B9BF-3DDABCEEACA2}">
      <dgm:prSet phldr="0"/>
      <dgm:spPr/>
      <dgm:t>
        <a:bodyPr/>
        <a:lstStyle/>
        <a:p>
          <a:pPr rtl="0"/>
          <a:r>
            <a:rPr lang="en-US" b="1" dirty="0">
              <a:solidFill>
                <a:schemeClr val="bg2">
                  <a:lumMod val="10000"/>
                </a:schemeClr>
              </a:solidFill>
              <a:latin typeface="Arial"/>
              <a:cs typeface="Arial"/>
            </a:rPr>
            <a:t>Health stress</a:t>
          </a:r>
        </a:p>
      </dgm:t>
    </dgm:pt>
    <dgm:pt modelId="{DC85B700-6F8B-4E1B-84AD-FB1B4AC181FA}" type="parTrans" cxnId="{A32BAAE4-4C6C-44F2-A109-CCC7807B8ED9}">
      <dgm:prSet/>
      <dgm:spPr/>
    </dgm:pt>
    <dgm:pt modelId="{19FD5492-71AF-4385-A9F7-54A36666E104}" type="sibTrans" cxnId="{A32BAAE4-4C6C-44F2-A109-CCC7807B8ED9}">
      <dgm:prSet/>
      <dgm:spPr/>
      <dgm:t>
        <a:bodyPr/>
        <a:lstStyle/>
        <a:p>
          <a:endParaRPr lang="en-US"/>
        </a:p>
        <a:p>
          <a:endParaRPr lang="en-GB"/>
        </a:p>
      </dgm:t>
    </dgm:pt>
    <dgm:pt modelId="{25A68E3F-6F67-499C-BA26-29840033B18B}">
      <dgm:prSet phldr="0"/>
      <dgm:spPr/>
      <dgm:t>
        <a:bodyPr/>
        <a:lstStyle/>
        <a:p>
          <a:pPr rtl="0"/>
          <a:r>
            <a:rPr lang="en-US" b="1" dirty="0">
              <a:solidFill>
                <a:schemeClr val="bg2">
                  <a:lumMod val="10000"/>
                </a:schemeClr>
              </a:solidFill>
              <a:latin typeface="Arial"/>
              <a:cs typeface="Arial"/>
            </a:rPr>
            <a:t>Other </a:t>
          </a:r>
        </a:p>
      </dgm:t>
    </dgm:pt>
    <dgm:pt modelId="{BD8C54FB-1AA0-401A-A727-A096A84129B0}" type="parTrans" cxnId="{F5EC6BE2-7D67-485F-9A91-25B4AC11DD4E}">
      <dgm:prSet/>
      <dgm:spPr/>
    </dgm:pt>
    <dgm:pt modelId="{4E8B6A27-F8F8-4198-B91E-C29BD5303298}" type="sibTrans" cxnId="{F5EC6BE2-7D67-485F-9A91-25B4AC11DD4E}">
      <dgm:prSet/>
      <dgm:spPr/>
    </dgm:pt>
    <dgm:pt modelId="{9D2ACF91-2D76-4694-83E9-005C03F0BBFF}" type="pres">
      <dgm:prSet presAssocID="{8024194A-1D22-475F-823D-BF8995EC5E8E}" presName="Name0" presStyleCnt="0">
        <dgm:presLayoutVars>
          <dgm:dir/>
          <dgm:resizeHandles val="exact"/>
        </dgm:presLayoutVars>
      </dgm:prSet>
      <dgm:spPr/>
    </dgm:pt>
    <dgm:pt modelId="{D3B0F5D6-7B8A-429E-B274-C5B039A5B4F7}" type="pres">
      <dgm:prSet presAssocID="{3ADFCE31-FF66-45C7-8262-0112B97C72E8}" presName="node" presStyleLbl="node1" presStyleIdx="0" presStyleCnt="6">
        <dgm:presLayoutVars>
          <dgm:bulletEnabled val="1"/>
        </dgm:presLayoutVars>
      </dgm:prSet>
      <dgm:spPr/>
    </dgm:pt>
    <dgm:pt modelId="{EDD472E7-BAF5-4500-8C2D-1846E763717B}" type="pres">
      <dgm:prSet presAssocID="{E20B173F-C246-4C1C-8B1E-33F7308E30EF}" presName="sibTrans" presStyleLbl="sibTrans1D1" presStyleIdx="0" presStyleCnt="5"/>
      <dgm:spPr/>
    </dgm:pt>
    <dgm:pt modelId="{B1B692A9-50C2-49CF-A5C8-486485F9708D}" type="pres">
      <dgm:prSet presAssocID="{E20B173F-C246-4C1C-8B1E-33F7308E30EF}" presName="connectorText" presStyleLbl="sibTrans1D1" presStyleIdx="0" presStyleCnt="5"/>
      <dgm:spPr/>
    </dgm:pt>
    <dgm:pt modelId="{5472210A-84F2-43B7-8EB5-5B30429A1E26}" type="pres">
      <dgm:prSet presAssocID="{A839AD6E-1432-46EE-A814-92D0B9ABF943}" presName="node" presStyleLbl="node1" presStyleIdx="1" presStyleCnt="6">
        <dgm:presLayoutVars>
          <dgm:bulletEnabled val="1"/>
        </dgm:presLayoutVars>
      </dgm:prSet>
      <dgm:spPr/>
    </dgm:pt>
    <dgm:pt modelId="{7296109F-AD8C-4A3F-8EFC-AC568962B1D0}" type="pres">
      <dgm:prSet presAssocID="{12611FE1-7354-4030-8690-8C0EEF3A0ED2}" presName="sibTrans" presStyleLbl="sibTrans1D1" presStyleIdx="1" presStyleCnt="5"/>
      <dgm:spPr/>
    </dgm:pt>
    <dgm:pt modelId="{A106B0B2-55BF-46F8-8558-42B1261123C1}" type="pres">
      <dgm:prSet presAssocID="{12611FE1-7354-4030-8690-8C0EEF3A0ED2}" presName="connectorText" presStyleLbl="sibTrans1D1" presStyleIdx="1" presStyleCnt="5"/>
      <dgm:spPr/>
    </dgm:pt>
    <dgm:pt modelId="{D8AA9166-94F3-4C2C-A135-E78ED016414E}" type="pres">
      <dgm:prSet presAssocID="{710D3FC2-60ED-44FD-B9BF-3DDABCEEACA2}" presName="node" presStyleLbl="node1" presStyleIdx="2" presStyleCnt="6">
        <dgm:presLayoutVars>
          <dgm:bulletEnabled val="1"/>
        </dgm:presLayoutVars>
      </dgm:prSet>
      <dgm:spPr/>
    </dgm:pt>
    <dgm:pt modelId="{BCBCED7C-A0A5-4B17-9B2E-FE36E34259A8}" type="pres">
      <dgm:prSet presAssocID="{19FD5492-71AF-4385-A9F7-54A36666E104}" presName="sibTrans" presStyleLbl="sibTrans1D1" presStyleIdx="2" presStyleCnt="5"/>
      <dgm:spPr/>
    </dgm:pt>
    <dgm:pt modelId="{6B1947A3-E2BA-48C4-8326-114D981A89DA}" type="pres">
      <dgm:prSet presAssocID="{19FD5492-71AF-4385-A9F7-54A36666E104}" presName="connectorText" presStyleLbl="sibTrans1D1" presStyleIdx="2" presStyleCnt="5"/>
      <dgm:spPr/>
    </dgm:pt>
    <dgm:pt modelId="{29FA9B70-62CC-4C66-B9FB-AF24B7DD4E75}" type="pres">
      <dgm:prSet presAssocID="{D46F52BA-6C2D-4FA0-9720-B43D5FCE199B}" presName="node" presStyleLbl="node1" presStyleIdx="3" presStyleCnt="6">
        <dgm:presLayoutVars>
          <dgm:bulletEnabled val="1"/>
        </dgm:presLayoutVars>
      </dgm:prSet>
      <dgm:spPr/>
    </dgm:pt>
    <dgm:pt modelId="{7B308974-BE25-41C9-91B0-09A1B82FFB31}" type="pres">
      <dgm:prSet presAssocID="{B9949BB7-FE3E-4336-AB2B-271768AF4A87}" presName="sibTrans" presStyleLbl="sibTrans1D1" presStyleIdx="3" presStyleCnt="5"/>
      <dgm:spPr/>
    </dgm:pt>
    <dgm:pt modelId="{1D13EC51-7A2B-4EA7-96D3-2982A2494831}" type="pres">
      <dgm:prSet presAssocID="{B9949BB7-FE3E-4336-AB2B-271768AF4A87}" presName="connectorText" presStyleLbl="sibTrans1D1" presStyleIdx="3" presStyleCnt="5"/>
      <dgm:spPr/>
    </dgm:pt>
    <dgm:pt modelId="{0694BC3A-A762-4EFD-84EB-697D60C6510C}" type="pres">
      <dgm:prSet presAssocID="{9CEE1E42-8A84-4293-B6EE-DFBA1AE5CC7F}" presName="node" presStyleLbl="node1" presStyleIdx="4" presStyleCnt="6">
        <dgm:presLayoutVars>
          <dgm:bulletEnabled val="1"/>
        </dgm:presLayoutVars>
      </dgm:prSet>
      <dgm:spPr/>
    </dgm:pt>
    <dgm:pt modelId="{9AF9F707-54F2-48E6-A56A-80ED94218E70}" type="pres">
      <dgm:prSet presAssocID="{590EFAE6-BBF8-48AF-A034-1C76354AF3B2}" presName="sibTrans" presStyleLbl="sibTrans1D1" presStyleIdx="4" presStyleCnt="5"/>
      <dgm:spPr/>
    </dgm:pt>
    <dgm:pt modelId="{5AEE7F0A-58DD-4A65-885B-54816AD2FBA6}" type="pres">
      <dgm:prSet presAssocID="{590EFAE6-BBF8-48AF-A034-1C76354AF3B2}" presName="connectorText" presStyleLbl="sibTrans1D1" presStyleIdx="4" presStyleCnt="5"/>
      <dgm:spPr/>
    </dgm:pt>
    <dgm:pt modelId="{CF708024-6BB8-4CA1-B0BB-42A25C03F025}" type="pres">
      <dgm:prSet presAssocID="{25A68E3F-6F67-499C-BA26-29840033B18B}" presName="node" presStyleLbl="node1" presStyleIdx="5" presStyleCnt="6">
        <dgm:presLayoutVars>
          <dgm:bulletEnabled val="1"/>
        </dgm:presLayoutVars>
      </dgm:prSet>
      <dgm:spPr/>
    </dgm:pt>
  </dgm:ptLst>
  <dgm:cxnLst>
    <dgm:cxn modelId="{21A4130C-2283-47F4-8CDE-8221A02D3BCB}" type="presOf" srcId="{19FD5492-71AF-4385-A9F7-54A36666E104}" destId="{BCBCED7C-A0A5-4B17-9B2E-FE36E34259A8}" srcOrd="0" destOrd="0" presId="urn:microsoft.com/office/officeart/2016/7/layout/RepeatingBendingProcessNew"/>
    <dgm:cxn modelId="{EE460212-A5EB-4ABA-BEA4-496A4CBDD626}" type="presOf" srcId="{3ADFCE31-FF66-45C7-8262-0112B97C72E8}" destId="{D3B0F5D6-7B8A-429E-B274-C5B039A5B4F7}" srcOrd="0" destOrd="0" presId="urn:microsoft.com/office/officeart/2016/7/layout/RepeatingBendingProcessNew"/>
    <dgm:cxn modelId="{C27EAF12-DEBC-4CD5-B393-05041B5B5173}" type="presOf" srcId="{E20B173F-C246-4C1C-8B1E-33F7308E30EF}" destId="{B1B692A9-50C2-49CF-A5C8-486485F9708D}" srcOrd="1" destOrd="0" presId="urn:microsoft.com/office/officeart/2016/7/layout/RepeatingBendingProcessNew"/>
    <dgm:cxn modelId="{D9530C14-3F4D-4284-B24E-C468CE9C85BE}" type="presOf" srcId="{9CEE1E42-8A84-4293-B6EE-DFBA1AE5CC7F}" destId="{0694BC3A-A762-4EFD-84EB-697D60C6510C}" srcOrd="0" destOrd="0" presId="urn:microsoft.com/office/officeart/2016/7/layout/RepeatingBendingProcessNew"/>
    <dgm:cxn modelId="{A3686A20-ED73-49A8-8385-D4680F3F3779}" type="presOf" srcId="{590EFAE6-BBF8-48AF-A034-1C76354AF3B2}" destId="{5AEE7F0A-58DD-4A65-885B-54816AD2FBA6}" srcOrd="1" destOrd="0" presId="urn:microsoft.com/office/officeart/2016/7/layout/RepeatingBendingProcessNew"/>
    <dgm:cxn modelId="{4E024B21-58A3-41E4-A28A-2E7D98BCD42D}" type="presOf" srcId="{B9949BB7-FE3E-4336-AB2B-271768AF4A87}" destId="{7B308974-BE25-41C9-91B0-09A1B82FFB31}" srcOrd="0" destOrd="0" presId="urn:microsoft.com/office/officeart/2016/7/layout/RepeatingBendingProcessNew"/>
    <dgm:cxn modelId="{D7891F2E-4379-4DE4-8638-FA645543CE09}" type="presOf" srcId="{E20B173F-C246-4C1C-8B1E-33F7308E30EF}" destId="{EDD472E7-BAF5-4500-8C2D-1846E763717B}" srcOrd="0" destOrd="0" presId="urn:microsoft.com/office/officeart/2016/7/layout/RepeatingBendingProcessNew"/>
    <dgm:cxn modelId="{E946CF30-4801-4590-B27E-97F978F98BFF}" type="presOf" srcId="{B9949BB7-FE3E-4336-AB2B-271768AF4A87}" destId="{1D13EC51-7A2B-4EA7-96D3-2982A2494831}" srcOrd="1" destOrd="0" presId="urn:microsoft.com/office/officeart/2016/7/layout/RepeatingBendingProcessNew"/>
    <dgm:cxn modelId="{40E7EB35-81A5-4326-ACCB-CD8AB24A09F3}" type="presOf" srcId="{710D3FC2-60ED-44FD-B9BF-3DDABCEEACA2}" destId="{D8AA9166-94F3-4C2C-A135-E78ED016414E}" srcOrd="0" destOrd="0" presId="urn:microsoft.com/office/officeart/2016/7/layout/RepeatingBendingProcessNew"/>
    <dgm:cxn modelId="{3FC4123C-D2B3-4E5C-A8D0-EA4AEBB5EBB3}" srcId="{8024194A-1D22-475F-823D-BF8995EC5E8E}" destId="{A839AD6E-1432-46EE-A814-92D0B9ABF943}" srcOrd="1" destOrd="0" parTransId="{87B84EE3-A2AD-4C03-A0FD-D5583F1CFE9C}" sibTransId="{12611FE1-7354-4030-8690-8C0EEF3A0ED2}"/>
    <dgm:cxn modelId="{8DA81450-88F1-4A65-9BDF-7094438D23F1}" type="presOf" srcId="{590EFAE6-BBF8-48AF-A034-1C76354AF3B2}" destId="{9AF9F707-54F2-48E6-A56A-80ED94218E70}" srcOrd="0" destOrd="0" presId="urn:microsoft.com/office/officeart/2016/7/layout/RepeatingBendingProcessNew"/>
    <dgm:cxn modelId="{78627170-7C3D-4951-B169-72B4EEAE9C17}" type="presOf" srcId="{19FD5492-71AF-4385-A9F7-54A36666E104}" destId="{6B1947A3-E2BA-48C4-8326-114D981A89DA}" srcOrd="1" destOrd="0" presId="urn:microsoft.com/office/officeart/2016/7/layout/RepeatingBendingProcessNew"/>
    <dgm:cxn modelId="{3D1D5789-5CD0-403D-94FA-9613F42E48ED}" srcId="{8024194A-1D22-475F-823D-BF8995EC5E8E}" destId="{D46F52BA-6C2D-4FA0-9720-B43D5FCE199B}" srcOrd="3" destOrd="0" parTransId="{A3000A70-556A-4D8B-8D88-403B03A5BF71}" sibTransId="{B9949BB7-FE3E-4336-AB2B-271768AF4A87}"/>
    <dgm:cxn modelId="{B02D758C-E224-4A31-A053-00D5DFB0A882}" srcId="{8024194A-1D22-475F-823D-BF8995EC5E8E}" destId="{9CEE1E42-8A84-4293-B6EE-DFBA1AE5CC7F}" srcOrd="4" destOrd="0" parTransId="{06E9257A-01AD-4310-B76F-0FFB96F91906}" sibTransId="{590EFAE6-BBF8-48AF-A034-1C76354AF3B2}"/>
    <dgm:cxn modelId="{3140FF8E-FBA7-4009-BECC-5F8D3C92210F}" type="presOf" srcId="{8024194A-1D22-475F-823D-BF8995EC5E8E}" destId="{9D2ACF91-2D76-4694-83E9-005C03F0BBFF}" srcOrd="0" destOrd="0" presId="urn:microsoft.com/office/officeart/2016/7/layout/RepeatingBendingProcessNew"/>
    <dgm:cxn modelId="{F0E5FF92-6C4A-4860-A6E2-D2ECF0CFC491}" type="presOf" srcId="{A839AD6E-1432-46EE-A814-92D0B9ABF943}" destId="{5472210A-84F2-43B7-8EB5-5B30429A1E26}" srcOrd="0" destOrd="0" presId="urn:microsoft.com/office/officeart/2016/7/layout/RepeatingBendingProcessNew"/>
    <dgm:cxn modelId="{AE72F9A6-EC7C-4AB6-9858-8E8C6BFCA086}" srcId="{8024194A-1D22-475F-823D-BF8995EC5E8E}" destId="{3ADFCE31-FF66-45C7-8262-0112B97C72E8}" srcOrd="0" destOrd="0" parTransId="{AC5909D9-A289-423A-A67A-F37B059E462C}" sibTransId="{E20B173F-C246-4C1C-8B1E-33F7308E30EF}"/>
    <dgm:cxn modelId="{2E64BAB3-8C62-4BD7-9939-1D53667F6B4F}" type="presOf" srcId="{12611FE1-7354-4030-8690-8C0EEF3A0ED2}" destId="{A106B0B2-55BF-46F8-8558-42B1261123C1}" srcOrd="1" destOrd="0" presId="urn:microsoft.com/office/officeart/2016/7/layout/RepeatingBendingProcessNew"/>
    <dgm:cxn modelId="{F5EC6BE2-7D67-485F-9A91-25B4AC11DD4E}" srcId="{8024194A-1D22-475F-823D-BF8995EC5E8E}" destId="{25A68E3F-6F67-499C-BA26-29840033B18B}" srcOrd="5" destOrd="0" parTransId="{BD8C54FB-1AA0-401A-A727-A096A84129B0}" sibTransId="{4E8B6A27-F8F8-4198-B91E-C29BD5303298}"/>
    <dgm:cxn modelId="{A32BAAE4-4C6C-44F2-A109-CCC7807B8ED9}" srcId="{8024194A-1D22-475F-823D-BF8995EC5E8E}" destId="{710D3FC2-60ED-44FD-B9BF-3DDABCEEACA2}" srcOrd="2" destOrd="0" parTransId="{DC85B700-6F8B-4E1B-84AD-FB1B4AC181FA}" sibTransId="{19FD5492-71AF-4385-A9F7-54A36666E104}"/>
    <dgm:cxn modelId="{4E5839EA-DCD1-477B-9D22-B7F85B538BD3}" type="presOf" srcId="{25A68E3F-6F67-499C-BA26-29840033B18B}" destId="{CF708024-6BB8-4CA1-B0BB-42A25C03F025}" srcOrd="0" destOrd="0" presId="urn:microsoft.com/office/officeart/2016/7/layout/RepeatingBendingProcessNew"/>
    <dgm:cxn modelId="{98A766EF-D097-4FFB-A87F-4ED28CE0E901}" type="presOf" srcId="{D46F52BA-6C2D-4FA0-9720-B43D5FCE199B}" destId="{29FA9B70-62CC-4C66-B9FB-AF24B7DD4E75}" srcOrd="0" destOrd="0" presId="urn:microsoft.com/office/officeart/2016/7/layout/RepeatingBendingProcessNew"/>
    <dgm:cxn modelId="{0D4000F0-595E-4A9E-817A-AAA3028DB01E}" type="presOf" srcId="{12611FE1-7354-4030-8690-8C0EEF3A0ED2}" destId="{7296109F-AD8C-4A3F-8EFC-AC568962B1D0}" srcOrd="0" destOrd="0" presId="urn:microsoft.com/office/officeart/2016/7/layout/RepeatingBendingProcessNew"/>
    <dgm:cxn modelId="{A2DD881E-F345-42C8-BA2D-D68DCA299F7F}" type="presParOf" srcId="{9D2ACF91-2D76-4694-83E9-005C03F0BBFF}" destId="{D3B0F5D6-7B8A-429E-B274-C5B039A5B4F7}" srcOrd="0" destOrd="0" presId="urn:microsoft.com/office/officeart/2016/7/layout/RepeatingBendingProcessNew"/>
    <dgm:cxn modelId="{F1FA1FFC-877F-4DB2-87DF-A3492A8B04BC}" type="presParOf" srcId="{9D2ACF91-2D76-4694-83E9-005C03F0BBFF}" destId="{EDD472E7-BAF5-4500-8C2D-1846E763717B}" srcOrd="1" destOrd="0" presId="urn:microsoft.com/office/officeart/2016/7/layout/RepeatingBendingProcessNew"/>
    <dgm:cxn modelId="{1701A3BC-B1A2-40B3-B435-37A24DB47392}" type="presParOf" srcId="{EDD472E7-BAF5-4500-8C2D-1846E763717B}" destId="{B1B692A9-50C2-49CF-A5C8-486485F9708D}" srcOrd="0" destOrd="0" presId="urn:microsoft.com/office/officeart/2016/7/layout/RepeatingBendingProcessNew"/>
    <dgm:cxn modelId="{98EF3AB6-5B8B-4191-A02C-29BB4BB1D3D9}" type="presParOf" srcId="{9D2ACF91-2D76-4694-83E9-005C03F0BBFF}" destId="{5472210A-84F2-43B7-8EB5-5B30429A1E26}" srcOrd="2" destOrd="0" presId="urn:microsoft.com/office/officeart/2016/7/layout/RepeatingBendingProcessNew"/>
    <dgm:cxn modelId="{41946F9C-5593-4A7A-8A7E-BD6673554674}" type="presParOf" srcId="{9D2ACF91-2D76-4694-83E9-005C03F0BBFF}" destId="{7296109F-AD8C-4A3F-8EFC-AC568962B1D0}" srcOrd="3" destOrd="0" presId="urn:microsoft.com/office/officeart/2016/7/layout/RepeatingBendingProcessNew"/>
    <dgm:cxn modelId="{AE40CDD8-0126-4B34-A2D7-B06BF11E86D3}" type="presParOf" srcId="{7296109F-AD8C-4A3F-8EFC-AC568962B1D0}" destId="{A106B0B2-55BF-46F8-8558-42B1261123C1}" srcOrd="0" destOrd="0" presId="urn:microsoft.com/office/officeart/2016/7/layout/RepeatingBendingProcessNew"/>
    <dgm:cxn modelId="{95A7CDBD-B590-4B35-8F45-F8598672FBA6}" type="presParOf" srcId="{9D2ACF91-2D76-4694-83E9-005C03F0BBFF}" destId="{D8AA9166-94F3-4C2C-A135-E78ED016414E}" srcOrd="4" destOrd="0" presId="urn:microsoft.com/office/officeart/2016/7/layout/RepeatingBendingProcessNew"/>
    <dgm:cxn modelId="{7CD5A35E-4007-4E27-B640-0F32E5CAF2E9}" type="presParOf" srcId="{9D2ACF91-2D76-4694-83E9-005C03F0BBFF}" destId="{BCBCED7C-A0A5-4B17-9B2E-FE36E34259A8}" srcOrd="5" destOrd="0" presId="urn:microsoft.com/office/officeart/2016/7/layout/RepeatingBendingProcessNew"/>
    <dgm:cxn modelId="{D62D463E-20B4-46E7-83F0-3947732E0745}" type="presParOf" srcId="{BCBCED7C-A0A5-4B17-9B2E-FE36E34259A8}" destId="{6B1947A3-E2BA-48C4-8326-114D981A89DA}" srcOrd="0" destOrd="0" presId="urn:microsoft.com/office/officeart/2016/7/layout/RepeatingBendingProcessNew"/>
    <dgm:cxn modelId="{8361E1FC-112D-4BE7-AB97-5133E50DDADA}" type="presParOf" srcId="{9D2ACF91-2D76-4694-83E9-005C03F0BBFF}" destId="{29FA9B70-62CC-4C66-B9FB-AF24B7DD4E75}" srcOrd="6" destOrd="0" presId="urn:microsoft.com/office/officeart/2016/7/layout/RepeatingBendingProcessNew"/>
    <dgm:cxn modelId="{E8AB0271-0D4A-42DE-9AB3-8F353E24EB01}" type="presParOf" srcId="{9D2ACF91-2D76-4694-83E9-005C03F0BBFF}" destId="{7B308974-BE25-41C9-91B0-09A1B82FFB31}" srcOrd="7" destOrd="0" presId="urn:microsoft.com/office/officeart/2016/7/layout/RepeatingBendingProcessNew"/>
    <dgm:cxn modelId="{95D21F38-D9D3-4AB0-82E6-D2858E694016}" type="presParOf" srcId="{7B308974-BE25-41C9-91B0-09A1B82FFB31}" destId="{1D13EC51-7A2B-4EA7-96D3-2982A2494831}" srcOrd="0" destOrd="0" presId="urn:microsoft.com/office/officeart/2016/7/layout/RepeatingBendingProcessNew"/>
    <dgm:cxn modelId="{0479D6E2-822B-4B70-B840-FEBA13E839E8}" type="presParOf" srcId="{9D2ACF91-2D76-4694-83E9-005C03F0BBFF}" destId="{0694BC3A-A762-4EFD-84EB-697D60C6510C}" srcOrd="8" destOrd="0" presId="urn:microsoft.com/office/officeart/2016/7/layout/RepeatingBendingProcessNew"/>
    <dgm:cxn modelId="{A85DB658-C830-49C2-8B4A-5A5845066AB3}" type="presParOf" srcId="{9D2ACF91-2D76-4694-83E9-005C03F0BBFF}" destId="{9AF9F707-54F2-48E6-A56A-80ED94218E70}" srcOrd="9" destOrd="0" presId="urn:microsoft.com/office/officeart/2016/7/layout/RepeatingBendingProcessNew"/>
    <dgm:cxn modelId="{A3E81931-66B1-4DB9-A498-A297F134D034}" type="presParOf" srcId="{9AF9F707-54F2-48E6-A56A-80ED94218E70}" destId="{5AEE7F0A-58DD-4A65-885B-54816AD2FBA6}" srcOrd="0" destOrd="0" presId="urn:microsoft.com/office/officeart/2016/7/layout/RepeatingBendingProcessNew"/>
    <dgm:cxn modelId="{56D4A7DA-EAEE-438D-87C6-1F46E2CAD48A}" type="presParOf" srcId="{9D2ACF91-2D76-4694-83E9-005C03F0BBFF}" destId="{CF708024-6BB8-4CA1-B0BB-42A25C03F025}" srcOrd="10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3C1C368-D08A-4607-8AAA-CC242841739B}" type="doc">
      <dgm:prSet loTypeId="urn:microsoft.com/office/officeart/2005/8/layout/default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FE145F9D-EB94-44D7-ABC0-17643AE01EB8}">
      <dgm:prSet/>
      <dgm:spPr/>
      <dgm:t>
        <a:bodyPr/>
        <a:lstStyle/>
        <a:p>
          <a:r>
            <a:rPr lang="en-US" b="1"/>
            <a:t>P-</a:t>
          </a:r>
          <a:r>
            <a:rPr lang="en-US"/>
            <a:t> </a:t>
          </a:r>
          <a:r>
            <a:rPr lang="en-US" b="1"/>
            <a:t>P</a:t>
          </a:r>
          <a:r>
            <a:rPr lang="en-US"/>
            <a:t>olitical Factors (government policies,community etc.)</a:t>
          </a:r>
        </a:p>
      </dgm:t>
    </dgm:pt>
    <dgm:pt modelId="{7ED5604E-7FC8-4C46-9E5A-2C4D1B614E9E}" type="parTrans" cxnId="{18E5CEEF-33C8-41C8-8A18-B402AD9D1282}">
      <dgm:prSet/>
      <dgm:spPr/>
      <dgm:t>
        <a:bodyPr/>
        <a:lstStyle/>
        <a:p>
          <a:endParaRPr lang="en-US"/>
        </a:p>
      </dgm:t>
    </dgm:pt>
    <dgm:pt modelId="{586ADCE4-4E16-436B-B976-67446224F881}" type="sibTrans" cxnId="{18E5CEEF-33C8-41C8-8A18-B402AD9D1282}">
      <dgm:prSet/>
      <dgm:spPr/>
      <dgm:t>
        <a:bodyPr/>
        <a:lstStyle/>
        <a:p>
          <a:endParaRPr lang="en-US"/>
        </a:p>
      </dgm:t>
    </dgm:pt>
    <dgm:pt modelId="{A65D76F4-4446-4068-B6F6-1397A706FE92}">
      <dgm:prSet/>
      <dgm:spPr/>
      <dgm:t>
        <a:bodyPr/>
        <a:lstStyle/>
        <a:p>
          <a:r>
            <a:rPr lang="en-US" b="1"/>
            <a:t>E- E</a:t>
          </a:r>
          <a:r>
            <a:rPr lang="en-US"/>
            <a:t>conomical Factors (economic situation, intrest rate,unemployment level etc.)</a:t>
          </a:r>
        </a:p>
      </dgm:t>
    </dgm:pt>
    <dgm:pt modelId="{54419198-7F9D-4B20-AA3A-D86D439D2331}" type="parTrans" cxnId="{9ECE3746-A751-4B96-948D-2ED564A1C9AD}">
      <dgm:prSet/>
      <dgm:spPr/>
      <dgm:t>
        <a:bodyPr/>
        <a:lstStyle/>
        <a:p>
          <a:endParaRPr lang="en-US"/>
        </a:p>
      </dgm:t>
    </dgm:pt>
    <dgm:pt modelId="{64E01A7E-5602-46B4-A531-A5E703822CC3}" type="sibTrans" cxnId="{9ECE3746-A751-4B96-948D-2ED564A1C9AD}">
      <dgm:prSet/>
      <dgm:spPr/>
      <dgm:t>
        <a:bodyPr/>
        <a:lstStyle/>
        <a:p>
          <a:endParaRPr lang="en-US"/>
        </a:p>
      </dgm:t>
    </dgm:pt>
    <dgm:pt modelId="{416A5A67-C17C-49FB-98E0-535157899149}">
      <dgm:prSet/>
      <dgm:spPr/>
      <dgm:t>
        <a:bodyPr/>
        <a:lstStyle/>
        <a:p>
          <a:r>
            <a:rPr lang="en-US" b="1"/>
            <a:t>S- S</a:t>
          </a:r>
          <a:r>
            <a:rPr lang="en-US"/>
            <a:t>ocial Factors (cultural,values, lifestyle, demographics etc.)</a:t>
          </a:r>
        </a:p>
      </dgm:t>
    </dgm:pt>
    <dgm:pt modelId="{EC498576-1192-4FB6-8CA6-2DF08750010C}" type="parTrans" cxnId="{D5CDF538-46FD-4372-84ED-2652F33B4132}">
      <dgm:prSet/>
      <dgm:spPr/>
      <dgm:t>
        <a:bodyPr/>
        <a:lstStyle/>
        <a:p>
          <a:endParaRPr lang="en-US"/>
        </a:p>
      </dgm:t>
    </dgm:pt>
    <dgm:pt modelId="{6D3DD8EE-5EB8-41A1-90C7-CDE9A1B0C3E1}" type="sibTrans" cxnId="{D5CDF538-46FD-4372-84ED-2652F33B4132}">
      <dgm:prSet/>
      <dgm:spPr/>
      <dgm:t>
        <a:bodyPr/>
        <a:lstStyle/>
        <a:p>
          <a:endParaRPr lang="en-US"/>
        </a:p>
      </dgm:t>
    </dgm:pt>
    <dgm:pt modelId="{47C110B4-3D14-4880-9049-853C35D4F495}">
      <dgm:prSet/>
      <dgm:spPr/>
      <dgm:t>
        <a:bodyPr/>
        <a:lstStyle/>
        <a:p>
          <a:r>
            <a:rPr lang="en-US" b="1"/>
            <a:t>T- T</a:t>
          </a:r>
          <a:r>
            <a:rPr lang="en-US"/>
            <a:t>echnological Factors (new production techniques, innovations, distruptive advaces etc.)</a:t>
          </a:r>
        </a:p>
      </dgm:t>
    </dgm:pt>
    <dgm:pt modelId="{8322B1FC-ACA3-4ACD-9236-D600D4FF365F}" type="parTrans" cxnId="{C90FFF20-F2AD-4A96-B607-68041D557A5E}">
      <dgm:prSet/>
      <dgm:spPr/>
      <dgm:t>
        <a:bodyPr/>
        <a:lstStyle/>
        <a:p>
          <a:endParaRPr lang="en-US"/>
        </a:p>
      </dgm:t>
    </dgm:pt>
    <dgm:pt modelId="{F38E5B8E-62B5-404E-8DEF-F5E4E4E46600}" type="sibTrans" cxnId="{C90FFF20-F2AD-4A96-B607-68041D557A5E}">
      <dgm:prSet/>
      <dgm:spPr/>
      <dgm:t>
        <a:bodyPr/>
        <a:lstStyle/>
        <a:p>
          <a:endParaRPr lang="en-US"/>
        </a:p>
      </dgm:t>
    </dgm:pt>
    <dgm:pt modelId="{2D69C445-2CC7-40BC-9C57-559DEAC56AA9}">
      <dgm:prSet/>
      <dgm:spPr/>
      <dgm:t>
        <a:bodyPr/>
        <a:lstStyle/>
        <a:p>
          <a:r>
            <a:rPr lang="en-US" b="1"/>
            <a:t>E- E</a:t>
          </a:r>
          <a:r>
            <a:rPr lang="en-US"/>
            <a:t>conomical/ </a:t>
          </a:r>
          <a:r>
            <a:rPr lang="en-US" b="1"/>
            <a:t>E</a:t>
          </a:r>
          <a:r>
            <a:rPr lang="en-US"/>
            <a:t>nvirolmental Forces (envirolment, solid waste, air polluation levels etc.)</a:t>
          </a:r>
        </a:p>
      </dgm:t>
    </dgm:pt>
    <dgm:pt modelId="{7BAB5D8F-1141-4192-8BCC-D6E98466D79A}" type="parTrans" cxnId="{A9E7945F-7994-4985-B501-D8E69B2FC11D}">
      <dgm:prSet/>
      <dgm:spPr/>
      <dgm:t>
        <a:bodyPr/>
        <a:lstStyle/>
        <a:p>
          <a:endParaRPr lang="en-US"/>
        </a:p>
      </dgm:t>
    </dgm:pt>
    <dgm:pt modelId="{901423F0-C7DF-47A2-AC1F-7A245CE5FEED}" type="sibTrans" cxnId="{A9E7945F-7994-4985-B501-D8E69B2FC11D}">
      <dgm:prSet/>
      <dgm:spPr/>
      <dgm:t>
        <a:bodyPr/>
        <a:lstStyle/>
        <a:p>
          <a:endParaRPr lang="en-US"/>
        </a:p>
      </dgm:t>
    </dgm:pt>
    <dgm:pt modelId="{9FDF74B6-C830-49FF-8CD1-FD6E3C2092DE}">
      <dgm:prSet/>
      <dgm:spPr/>
      <dgm:t>
        <a:bodyPr/>
        <a:lstStyle/>
        <a:p>
          <a:r>
            <a:rPr lang="en-US" b="1"/>
            <a:t>L- L</a:t>
          </a:r>
          <a:r>
            <a:rPr lang="en-US"/>
            <a:t>egal Factors (specific laws taking place, be aware of collateral damages etc )</a:t>
          </a:r>
        </a:p>
      </dgm:t>
    </dgm:pt>
    <dgm:pt modelId="{129FA944-B275-4DE4-933B-DE4B5241FA13}" type="parTrans" cxnId="{2BACC35B-C7D1-4538-BB20-8EF9BFDB3DE7}">
      <dgm:prSet/>
      <dgm:spPr/>
      <dgm:t>
        <a:bodyPr/>
        <a:lstStyle/>
        <a:p>
          <a:endParaRPr lang="en-US"/>
        </a:p>
      </dgm:t>
    </dgm:pt>
    <dgm:pt modelId="{766EB12D-C958-4862-BD01-35895BE98F51}" type="sibTrans" cxnId="{2BACC35B-C7D1-4538-BB20-8EF9BFDB3DE7}">
      <dgm:prSet/>
      <dgm:spPr/>
      <dgm:t>
        <a:bodyPr/>
        <a:lstStyle/>
        <a:p>
          <a:endParaRPr lang="en-US"/>
        </a:p>
      </dgm:t>
    </dgm:pt>
    <dgm:pt modelId="{E1218254-5736-4DD1-BA1F-C285E9ADA28D}" type="pres">
      <dgm:prSet presAssocID="{03C1C368-D08A-4607-8AAA-CC242841739B}" presName="diagram" presStyleCnt="0">
        <dgm:presLayoutVars>
          <dgm:dir/>
          <dgm:resizeHandles val="exact"/>
        </dgm:presLayoutVars>
      </dgm:prSet>
      <dgm:spPr/>
    </dgm:pt>
    <dgm:pt modelId="{5EEF0B83-A36B-48A4-A5B5-02D50E21BD37}" type="pres">
      <dgm:prSet presAssocID="{FE145F9D-EB94-44D7-ABC0-17643AE01EB8}" presName="node" presStyleLbl="node1" presStyleIdx="0" presStyleCnt="6">
        <dgm:presLayoutVars>
          <dgm:bulletEnabled val="1"/>
        </dgm:presLayoutVars>
      </dgm:prSet>
      <dgm:spPr/>
    </dgm:pt>
    <dgm:pt modelId="{424C0B7A-2649-45B8-847D-FDE99AB2B2F8}" type="pres">
      <dgm:prSet presAssocID="{586ADCE4-4E16-436B-B976-67446224F881}" presName="sibTrans" presStyleCnt="0"/>
      <dgm:spPr/>
    </dgm:pt>
    <dgm:pt modelId="{25A8DC57-86F3-48A3-8A76-FDA407A7BBE5}" type="pres">
      <dgm:prSet presAssocID="{A65D76F4-4446-4068-B6F6-1397A706FE92}" presName="node" presStyleLbl="node1" presStyleIdx="1" presStyleCnt="6">
        <dgm:presLayoutVars>
          <dgm:bulletEnabled val="1"/>
        </dgm:presLayoutVars>
      </dgm:prSet>
      <dgm:spPr/>
    </dgm:pt>
    <dgm:pt modelId="{5A83AAE1-27E9-46B4-B464-6271BCAD5E91}" type="pres">
      <dgm:prSet presAssocID="{64E01A7E-5602-46B4-A531-A5E703822CC3}" presName="sibTrans" presStyleCnt="0"/>
      <dgm:spPr/>
    </dgm:pt>
    <dgm:pt modelId="{B9A1BF0F-BBB5-4B12-A471-2FB65D69F273}" type="pres">
      <dgm:prSet presAssocID="{416A5A67-C17C-49FB-98E0-535157899149}" presName="node" presStyleLbl="node1" presStyleIdx="2" presStyleCnt="6">
        <dgm:presLayoutVars>
          <dgm:bulletEnabled val="1"/>
        </dgm:presLayoutVars>
      </dgm:prSet>
      <dgm:spPr/>
    </dgm:pt>
    <dgm:pt modelId="{0DBCD5C8-0F3F-4FE8-9973-A3E136D7D9D8}" type="pres">
      <dgm:prSet presAssocID="{6D3DD8EE-5EB8-41A1-90C7-CDE9A1B0C3E1}" presName="sibTrans" presStyleCnt="0"/>
      <dgm:spPr/>
    </dgm:pt>
    <dgm:pt modelId="{5BF2CBCC-E7EB-464B-A5AE-40BD3D86F8E0}" type="pres">
      <dgm:prSet presAssocID="{47C110B4-3D14-4880-9049-853C35D4F495}" presName="node" presStyleLbl="node1" presStyleIdx="3" presStyleCnt="6">
        <dgm:presLayoutVars>
          <dgm:bulletEnabled val="1"/>
        </dgm:presLayoutVars>
      </dgm:prSet>
      <dgm:spPr/>
    </dgm:pt>
    <dgm:pt modelId="{4F565EE2-973F-4E06-A485-C5610C9D4B35}" type="pres">
      <dgm:prSet presAssocID="{F38E5B8E-62B5-404E-8DEF-F5E4E4E46600}" presName="sibTrans" presStyleCnt="0"/>
      <dgm:spPr/>
    </dgm:pt>
    <dgm:pt modelId="{12357A0A-69B6-4AB8-A57D-13051ABC8A03}" type="pres">
      <dgm:prSet presAssocID="{2D69C445-2CC7-40BC-9C57-559DEAC56AA9}" presName="node" presStyleLbl="node1" presStyleIdx="4" presStyleCnt="6">
        <dgm:presLayoutVars>
          <dgm:bulletEnabled val="1"/>
        </dgm:presLayoutVars>
      </dgm:prSet>
      <dgm:spPr/>
    </dgm:pt>
    <dgm:pt modelId="{B69D3BEF-2C5E-482F-AD32-E062B99C739F}" type="pres">
      <dgm:prSet presAssocID="{901423F0-C7DF-47A2-AC1F-7A245CE5FEED}" presName="sibTrans" presStyleCnt="0"/>
      <dgm:spPr/>
    </dgm:pt>
    <dgm:pt modelId="{12510246-969C-401C-BF6E-056C3FF9475A}" type="pres">
      <dgm:prSet presAssocID="{9FDF74B6-C830-49FF-8CD1-FD6E3C2092DE}" presName="node" presStyleLbl="node1" presStyleIdx="5" presStyleCnt="6">
        <dgm:presLayoutVars>
          <dgm:bulletEnabled val="1"/>
        </dgm:presLayoutVars>
      </dgm:prSet>
      <dgm:spPr/>
    </dgm:pt>
  </dgm:ptLst>
  <dgm:cxnLst>
    <dgm:cxn modelId="{53A50612-74D0-427D-9EE0-3B1D44D421B2}" type="presOf" srcId="{A65D76F4-4446-4068-B6F6-1397A706FE92}" destId="{25A8DC57-86F3-48A3-8A76-FDA407A7BBE5}" srcOrd="0" destOrd="0" presId="urn:microsoft.com/office/officeart/2005/8/layout/default"/>
    <dgm:cxn modelId="{C90FFF20-F2AD-4A96-B607-68041D557A5E}" srcId="{03C1C368-D08A-4607-8AAA-CC242841739B}" destId="{47C110B4-3D14-4880-9049-853C35D4F495}" srcOrd="3" destOrd="0" parTransId="{8322B1FC-ACA3-4ACD-9236-D600D4FF365F}" sibTransId="{F38E5B8E-62B5-404E-8DEF-F5E4E4E46600}"/>
    <dgm:cxn modelId="{2EC61B21-8404-4866-A3C2-26485958825C}" type="presOf" srcId="{2D69C445-2CC7-40BC-9C57-559DEAC56AA9}" destId="{12357A0A-69B6-4AB8-A57D-13051ABC8A03}" srcOrd="0" destOrd="0" presId="urn:microsoft.com/office/officeart/2005/8/layout/default"/>
    <dgm:cxn modelId="{8B13E923-38D7-44FA-B07D-88D4660BA0D4}" type="presOf" srcId="{47C110B4-3D14-4880-9049-853C35D4F495}" destId="{5BF2CBCC-E7EB-464B-A5AE-40BD3D86F8E0}" srcOrd="0" destOrd="0" presId="urn:microsoft.com/office/officeart/2005/8/layout/default"/>
    <dgm:cxn modelId="{D5CDF538-46FD-4372-84ED-2652F33B4132}" srcId="{03C1C368-D08A-4607-8AAA-CC242841739B}" destId="{416A5A67-C17C-49FB-98E0-535157899149}" srcOrd="2" destOrd="0" parTransId="{EC498576-1192-4FB6-8CA6-2DF08750010C}" sibTransId="{6D3DD8EE-5EB8-41A1-90C7-CDE9A1B0C3E1}"/>
    <dgm:cxn modelId="{2BACC35B-C7D1-4538-BB20-8EF9BFDB3DE7}" srcId="{03C1C368-D08A-4607-8AAA-CC242841739B}" destId="{9FDF74B6-C830-49FF-8CD1-FD6E3C2092DE}" srcOrd="5" destOrd="0" parTransId="{129FA944-B275-4DE4-933B-DE4B5241FA13}" sibTransId="{766EB12D-C958-4862-BD01-35895BE98F51}"/>
    <dgm:cxn modelId="{A9E7945F-7994-4985-B501-D8E69B2FC11D}" srcId="{03C1C368-D08A-4607-8AAA-CC242841739B}" destId="{2D69C445-2CC7-40BC-9C57-559DEAC56AA9}" srcOrd="4" destOrd="0" parTransId="{7BAB5D8F-1141-4192-8BCC-D6E98466D79A}" sibTransId="{901423F0-C7DF-47A2-AC1F-7A245CE5FEED}"/>
    <dgm:cxn modelId="{9ECE3746-A751-4B96-948D-2ED564A1C9AD}" srcId="{03C1C368-D08A-4607-8AAA-CC242841739B}" destId="{A65D76F4-4446-4068-B6F6-1397A706FE92}" srcOrd="1" destOrd="0" parTransId="{54419198-7F9D-4B20-AA3A-D86D439D2331}" sibTransId="{64E01A7E-5602-46B4-A531-A5E703822CC3}"/>
    <dgm:cxn modelId="{E81E5A4D-DE70-4A11-98CB-72F41405E327}" type="presOf" srcId="{416A5A67-C17C-49FB-98E0-535157899149}" destId="{B9A1BF0F-BBB5-4B12-A471-2FB65D69F273}" srcOrd="0" destOrd="0" presId="urn:microsoft.com/office/officeart/2005/8/layout/default"/>
    <dgm:cxn modelId="{D8DA1C9A-1603-4488-ADFF-D6391CCA39EF}" type="presOf" srcId="{9FDF74B6-C830-49FF-8CD1-FD6E3C2092DE}" destId="{12510246-969C-401C-BF6E-056C3FF9475A}" srcOrd="0" destOrd="0" presId="urn:microsoft.com/office/officeart/2005/8/layout/default"/>
    <dgm:cxn modelId="{D2D510C7-4466-4F9D-B4A5-0304119DCE33}" type="presOf" srcId="{FE145F9D-EB94-44D7-ABC0-17643AE01EB8}" destId="{5EEF0B83-A36B-48A4-A5B5-02D50E21BD37}" srcOrd="0" destOrd="0" presId="urn:microsoft.com/office/officeart/2005/8/layout/default"/>
    <dgm:cxn modelId="{18E5CEEF-33C8-41C8-8A18-B402AD9D1282}" srcId="{03C1C368-D08A-4607-8AAA-CC242841739B}" destId="{FE145F9D-EB94-44D7-ABC0-17643AE01EB8}" srcOrd="0" destOrd="0" parTransId="{7ED5604E-7FC8-4C46-9E5A-2C4D1B614E9E}" sibTransId="{586ADCE4-4E16-436B-B976-67446224F881}"/>
    <dgm:cxn modelId="{959521F5-F976-4C89-9AE7-0C2BF6F0D518}" type="presOf" srcId="{03C1C368-D08A-4607-8AAA-CC242841739B}" destId="{E1218254-5736-4DD1-BA1F-C285E9ADA28D}" srcOrd="0" destOrd="0" presId="urn:microsoft.com/office/officeart/2005/8/layout/default"/>
    <dgm:cxn modelId="{2C8C8BFC-1560-447A-8435-F167ED145785}" type="presParOf" srcId="{E1218254-5736-4DD1-BA1F-C285E9ADA28D}" destId="{5EEF0B83-A36B-48A4-A5B5-02D50E21BD37}" srcOrd="0" destOrd="0" presId="urn:microsoft.com/office/officeart/2005/8/layout/default"/>
    <dgm:cxn modelId="{900D0C9C-4D2B-45BB-8F1E-E86826589B87}" type="presParOf" srcId="{E1218254-5736-4DD1-BA1F-C285E9ADA28D}" destId="{424C0B7A-2649-45B8-847D-FDE99AB2B2F8}" srcOrd="1" destOrd="0" presId="urn:microsoft.com/office/officeart/2005/8/layout/default"/>
    <dgm:cxn modelId="{1787F5C2-8E1B-44B6-80F8-0169F52B51E6}" type="presParOf" srcId="{E1218254-5736-4DD1-BA1F-C285E9ADA28D}" destId="{25A8DC57-86F3-48A3-8A76-FDA407A7BBE5}" srcOrd="2" destOrd="0" presId="urn:microsoft.com/office/officeart/2005/8/layout/default"/>
    <dgm:cxn modelId="{8D2C8314-4218-49DF-9564-2D26C02505D8}" type="presParOf" srcId="{E1218254-5736-4DD1-BA1F-C285E9ADA28D}" destId="{5A83AAE1-27E9-46B4-B464-6271BCAD5E91}" srcOrd="3" destOrd="0" presId="urn:microsoft.com/office/officeart/2005/8/layout/default"/>
    <dgm:cxn modelId="{B36E6234-5D4D-4BF9-903B-1ADCE4BCDE1F}" type="presParOf" srcId="{E1218254-5736-4DD1-BA1F-C285E9ADA28D}" destId="{B9A1BF0F-BBB5-4B12-A471-2FB65D69F273}" srcOrd="4" destOrd="0" presId="urn:microsoft.com/office/officeart/2005/8/layout/default"/>
    <dgm:cxn modelId="{F8853820-6A0A-4A8E-929A-3B2D68D5622B}" type="presParOf" srcId="{E1218254-5736-4DD1-BA1F-C285E9ADA28D}" destId="{0DBCD5C8-0F3F-4FE8-9973-A3E136D7D9D8}" srcOrd="5" destOrd="0" presId="urn:microsoft.com/office/officeart/2005/8/layout/default"/>
    <dgm:cxn modelId="{4595BA0D-2FB9-4AAF-AD53-6AC72C194271}" type="presParOf" srcId="{E1218254-5736-4DD1-BA1F-C285E9ADA28D}" destId="{5BF2CBCC-E7EB-464B-A5AE-40BD3D86F8E0}" srcOrd="6" destOrd="0" presId="urn:microsoft.com/office/officeart/2005/8/layout/default"/>
    <dgm:cxn modelId="{735E0022-5C61-4CFA-A6BE-5D6577CC9793}" type="presParOf" srcId="{E1218254-5736-4DD1-BA1F-C285E9ADA28D}" destId="{4F565EE2-973F-4E06-A485-C5610C9D4B35}" srcOrd="7" destOrd="0" presId="urn:microsoft.com/office/officeart/2005/8/layout/default"/>
    <dgm:cxn modelId="{6B52B1BE-409F-4AE1-8DB4-E04E8891BF14}" type="presParOf" srcId="{E1218254-5736-4DD1-BA1F-C285E9ADA28D}" destId="{12357A0A-69B6-4AB8-A57D-13051ABC8A03}" srcOrd="8" destOrd="0" presId="urn:microsoft.com/office/officeart/2005/8/layout/default"/>
    <dgm:cxn modelId="{F356A840-AD3E-498E-A943-BE300B0EA2A9}" type="presParOf" srcId="{E1218254-5736-4DD1-BA1F-C285E9ADA28D}" destId="{B69D3BEF-2C5E-482F-AD32-E062B99C739F}" srcOrd="9" destOrd="0" presId="urn:microsoft.com/office/officeart/2005/8/layout/default"/>
    <dgm:cxn modelId="{24B2C7AD-DABD-47A4-A2CB-A14612F9AAB6}" type="presParOf" srcId="{E1218254-5736-4DD1-BA1F-C285E9ADA28D}" destId="{12510246-969C-401C-BF6E-056C3FF9475A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DD472E7-BAF5-4500-8C2D-1846E763717B}">
      <dsp:nvSpPr>
        <dsp:cNvPr id="0" name=""/>
        <dsp:cNvSpPr/>
      </dsp:nvSpPr>
      <dsp:spPr>
        <a:xfrm>
          <a:off x="1446568" y="351230"/>
          <a:ext cx="27311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273114" y="45720"/>
              </a:lnTo>
            </a:path>
          </a:pathLst>
        </a:custGeom>
        <a:noFill/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1575532" y="395432"/>
        <a:ext cx="15185" cy="3037"/>
      </dsp:txXfrm>
    </dsp:sp>
    <dsp:sp modelId="{D3B0F5D6-7B8A-429E-B274-C5B039A5B4F7}">
      <dsp:nvSpPr>
        <dsp:cNvPr id="0" name=""/>
        <dsp:cNvSpPr/>
      </dsp:nvSpPr>
      <dsp:spPr>
        <a:xfrm>
          <a:off x="127869" y="801"/>
          <a:ext cx="1320498" cy="792299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4706" tIns="67920" rIns="64706" bIns="67920" numCol="1" spcCol="1270" anchor="ctr" anchorCtr="0">
          <a:noAutofit/>
        </a:bodyPr>
        <a:lstStyle/>
        <a:p>
          <a:pPr marL="0" lvl="0" indent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1" kern="1200" dirty="0">
              <a:solidFill>
                <a:schemeClr val="bg2">
                  <a:lumMod val="10000"/>
                </a:schemeClr>
              </a:solidFill>
              <a:latin typeface="Arial"/>
              <a:cs typeface="Arial"/>
            </a:rPr>
            <a:t>Work stress</a:t>
          </a:r>
        </a:p>
      </dsp:txBody>
      <dsp:txXfrm>
        <a:off x="127869" y="801"/>
        <a:ext cx="1320498" cy="792299"/>
      </dsp:txXfrm>
    </dsp:sp>
    <dsp:sp modelId="{7296109F-AD8C-4A3F-8EFC-AC568962B1D0}">
      <dsp:nvSpPr>
        <dsp:cNvPr id="0" name=""/>
        <dsp:cNvSpPr/>
      </dsp:nvSpPr>
      <dsp:spPr>
        <a:xfrm>
          <a:off x="788118" y="791300"/>
          <a:ext cx="1624213" cy="273114"/>
        </a:xfrm>
        <a:custGeom>
          <a:avLst/>
          <a:gdLst/>
          <a:ahLst/>
          <a:cxnLst/>
          <a:rect l="0" t="0" r="0" b="0"/>
          <a:pathLst>
            <a:path>
              <a:moveTo>
                <a:pt x="1624213" y="0"/>
              </a:moveTo>
              <a:lnTo>
                <a:pt x="1624213" y="153657"/>
              </a:lnTo>
              <a:lnTo>
                <a:pt x="0" y="153657"/>
              </a:lnTo>
              <a:lnTo>
                <a:pt x="0" y="273114"/>
              </a:lnTo>
            </a:path>
          </a:pathLst>
        </a:custGeom>
        <a:noFill/>
        <a:ln w="6350" cap="flat" cmpd="sng" algn="ctr">
          <a:solidFill>
            <a:schemeClr val="accent2">
              <a:hueOff val="-363841"/>
              <a:satOff val="-20982"/>
              <a:lumOff val="2157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1558916" y="926339"/>
        <a:ext cx="82618" cy="3037"/>
      </dsp:txXfrm>
    </dsp:sp>
    <dsp:sp modelId="{5472210A-84F2-43B7-8EB5-5B30429A1E26}">
      <dsp:nvSpPr>
        <dsp:cNvPr id="0" name=""/>
        <dsp:cNvSpPr/>
      </dsp:nvSpPr>
      <dsp:spPr>
        <a:xfrm>
          <a:off x="1752082" y="801"/>
          <a:ext cx="1320498" cy="792299"/>
        </a:xfrm>
        <a:prstGeom prst="rect">
          <a:avLst/>
        </a:prstGeom>
        <a:gradFill rotWithShape="0">
          <a:gsLst>
            <a:gs pos="0">
              <a:schemeClr val="accent2">
                <a:hueOff val="-291073"/>
                <a:satOff val="-16786"/>
                <a:lumOff val="1726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291073"/>
                <a:satOff val="-16786"/>
                <a:lumOff val="1726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291073"/>
                <a:satOff val="-16786"/>
                <a:lumOff val="1726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4706" tIns="67920" rIns="64706" bIns="67920" numCol="1" spcCol="1270" anchor="ctr" anchorCtr="0">
          <a:noAutofit/>
        </a:bodyPr>
        <a:lstStyle/>
        <a:p>
          <a:pPr marL="0" lvl="0" indent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1" kern="1200" dirty="0">
              <a:solidFill>
                <a:schemeClr val="bg2">
                  <a:lumMod val="10000"/>
                </a:schemeClr>
              </a:solidFill>
              <a:latin typeface="Arial"/>
              <a:cs typeface="Arial"/>
            </a:rPr>
            <a:t>Money/Financial stress</a:t>
          </a:r>
        </a:p>
      </dsp:txBody>
      <dsp:txXfrm>
        <a:off x="1752082" y="801"/>
        <a:ext cx="1320498" cy="792299"/>
      </dsp:txXfrm>
    </dsp:sp>
    <dsp:sp modelId="{BCBCED7C-A0A5-4B17-9B2E-FE36E34259A8}">
      <dsp:nvSpPr>
        <dsp:cNvPr id="0" name=""/>
        <dsp:cNvSpPr/>
      </dsp:nvSpPr>
      <dsp:spPr>
        <a:xfrm>
          <a:off x="1446568" y="1447244"/>
          <a:ext cx="27311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128964" y="45720"/>
              </a:lnTo>
            </a:path>
            <a:path>
              <a:moveTo>
                <a:pt x="144150" y="45720"/>
              </a:moveTo>
              <a:lnTo>
                <a:pt x="273114" y="45720"/>
              </a:lnTo>
            </a:path>
          </a:pathLst>
        </a:custGeom>
        <a:noFill/>
        <a:ln w="6350" cap="flat" cmpd="sng" algn="ctr">
          <a:solidFill>
            <a:schemeClr val="accent2">
              <a:hueOff val="-727682"/>
              <a:satOff val="-41964"/>
              <a:lumOff val="4314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1575532" y="1401850"/>
        <a:ext cx="15185" cy="182228"/>
      </dsp:txXfrm>
    </dsp:sp>
    <dsp:sp modelId="{D8AA9166-94F3-4C2C-A135-E78ED016414E}">
      <dsp:nvSpPr>
        <dsp:cNvPr id="0" name=""/>
        <dsp:cNvSpPr/>
      </dsp:nvSpPr>
      <dsp:spPr>
        <a:xfrm>
          <a:off x="127869" y="1096814"/>
          <a:ext cx="1320498" cy="792299"/>
        </a:xfrm>
        <a:prstGeom prst="rect">
          <a:avLst/>
        </a:prstGeom>
        <a:gradFill rotWithShape="0">
          <a:gsLst>
            <a:gs pos="0">
              <a:schemeClr val="accent2">
                <a:hueOff val="-582145"/>
                <a:satOff val="-33571"/>
                <a:lumOff val="345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582145"/>
                <a:satOff val="-33571"/>
                <a:lumOff val="345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582145"/>
                <a:satOff val="-33571"/>
                <a:lumOff val="345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4706" tIns="67920" rIns="64706" bIns="67920" numCol="1" spcCol="1270" anchor="ctr" anchorCtr="0">
          <a:noAutofit/>
        </a:bodyPr>
        <a:lstStyle/>
        <a:p>
          <a:pPr marL="0" lvl="0" indent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1" kern="1200" dirty="0">
              <a:solidFill>
                <a:schemeClr val="bg2">
                  <a:lumMod val="10000"/>
                </a:schemeClr>
              </a:solidFill>
              <a:latin typeface="Arial"/>
              <a:cs typeface="Arial"/>
            </a:rPr>
            <a:t>Health stress</a:t>
          </a:r>
        </a:p>
      </dsp:txBody>
      <dsp:txXfrm>
        <a:off x="127869" y="1096814"/>
        <a:ext cx="1320498" cy="792299"/>
      </dsp:txXfrm>
    </dsp:sp>
    <dsp:sp modelId="{7B308974-BE25-41C9-91B0-09A1B82FFB31}">
      <dsp:nvSpPr>
        <dsp:cNvPr id="0" name=""/>
        <dsp:cNvSpPr/>
      </dsp:nvSpPr>
      <dsp:spPr>
        <a:xfrm>
          <a:off x="788118" y="1887314"/>
          <a:ext cx="1624213" cy="273114"/>
        </a:xfrm>
        <a:custGeom>
          <a:avLst/>
          <a:gdLst/>
          <a:ahLst/>
          <a:cxnLst/>
          <a:rect l="0" t="0" r="0" b="0"/>
          <a:pathLst>
            <a:path>
              <a:moveTo>
                <a:pt x="1624213" y="0"/>
              </a:moveTo>
              <a:lnTo>
                <a:pt x="1624213" y="153657"/>
              </a:lnTo>
              <a:lnTo>
                <a:pt x="0" y="153657"/>
              </a:lnTo>
              <a:lnTo>
                <a:pt x="0" y="273114"/>
              </a:lnTo>
            </a:path>
          </a:pathLst>
        </a:custGeom>
        <a:noFill/>
        <a:ln w="6350" cap="flat" cmpd="sng" algn="ctr">
          <a:solidFill>
            <a:schemeClr val="accent2">
              <a:hueOff val="-1091522"/>
              <a:satOff val="-62946"/>
              <a:lumOff val="6471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1558916" y="2022352"/>
        <a:ext cx="82618" cy="3037"/>
      </dsp:txXfrm>
    </dsp:sp>
    <dsp:sp modelId="{29FA9B70-62CC-4C66-B9FB-AF24B7DD4E75}">
      <dsp:nvSpPr>
        <dsp:cNvPr id="0" name=""/>
        <dsp:cNvSpPr/>
      </dsp:nvSpPr>
      <dsp:spPr>
        <a:xfrm>
          <a:off x="1752082" y="1096814"/>
          <a:ext cx="1320498" cy="792299"/>
        </a:xfrm>
        <a:prstGeom prst="rect">
          <a:avLst/>
        </a:prstGeom>
        <a:gradFill rotWithShape="0">
          <a:gsLst>
            <a:gs pos="0">
              <a:schemeClr val="accent2">
                <a:hueOff val="-873218"/>
                <a:satOff val="-50357"/>
                <a:lumOff val="517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873218"/>
                <a:satOff val="-50357"/>
                <a:lumOff val="517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873218"/>
                <a:satOff val="-50357"/>
                <a:lumOff val="517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4706" tIns="67920" rIns="64706" bIns="67920" numCol="1" spcCol="1270" anchor="ctr" anchorCtr="0">
          <a:noAutofit/>
        </a:bodyPr>
        <a:lstStyle/>
        <a:p>
          <a:pPr marL="0" lvl="0" indent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1" kern="1200" dirty="0">
              <a:solidFill>
                <a:schemeClr val="bg2">
                  <a:lumMod val="10000"/>
                </a:schemeClr>
              </a:solidFill>
              <a:latin typeface="Arial"/>
              <a:cs typeface="Arial"/>
            </a:rPr>
            <a:t>Relationship stress</a:t>
          </a:r>
        </a:p>
      </dsp:txBody>
      <dsp:txXfrm>
        <a:off x="1752082" y="1096814"/>
        <a:ext cx="1320498" cy="792299"/>
      </dsp:txXfrm>
    </dsp:sp>
    <dsp:sp modelId="{9AF9F707-54F2-48E6-A56A-80ED94218E70}">
      <dsp:nvSpPr>
        <dsp:cNvPr id="0" name=""/>
        <dsp:cNvSpPr/>
      </dsp:nvSpPr>
      <dsp:spPr>
        <a:xfrm>
          <a:off x="1446568" y="2543258"/>
          <a:ext cx="27311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273114" y="45720"/>
              </a:lnTo>
            </a:path>
          </a:pathLst>
        </a:custGeom>
        <a:noFill/>
        <a:ln w="635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1575532" y="2587459"/>
        <a:ext cx="15185" cy="3037"/>
      </dsp:txXfrm>
    </dsp:sp>
    <dsp:sp modelId="{0694BC3A-A762-4EFD-84EB-697D60C6510C}">
      <dsp:nvSpPr>
        <dsp:cNvPr id="0" name=""/>
        <dsp:cNvSpPr/>
      </dsp:nvSpPr>
      <dsp:spPr>
        <a:xfrm>
          <a:off x="127869" y="2192828"/>
          <a:ext cx="1320498" cy="792299"/>
        </a:xfrm>
        <a:prstGeom prst="rect">
          <a:avLst/>
        </a:prstGeom>
        <a:gradFill rotWithShape="0">
          <a:gsLst>
            <a:gs pos="0">
              <a:schemeClr val="accent2">
                <a:hueOff val="-1164290"/>
                <a:satOff val="-67142"/>
                <a:lumOff val="690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1164290"/>
                <a:satOff val="-67142"/>
                <a:lumOff val="690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1164290"/>
                <a:satOff val="-67142"/>
                <a:lumOff val="690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4706" tIns="67920" rIns="64706" bIns="679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1" kern="1200" dirty="0">
              <a:solidFill>
                <a:schemeClr val="bg2">
                  <a:lumMod val="10000"/>
                </a:schemeClr>
              </a:solidFill>
              <a:latin typeface="Arial"/>
              <a:cs typeface="Arial"/>
            </a:rPr>
            <a:t>Family stress</a:t>
          </a:r>
        </a:p>
      </dsp:txBody>
      <dsp:txXfrm>
        <a:off x="127869" y="2192828"/>
        <a:ext cx="1320498" cy="792299"/>
      </dsp:txXfrm>
    </dsp:sp>
    <dsp:sp modelId="{CF708024-6BB8-4CA1-B0BB-42A25C03F025}">
      <dsp:nvSpPr>
        <dsp:cNvPr id="0" name=""/>
        <dsp:cNvSpPr/>
      </dsp:nvSpPr>
      <dsp:spPr>
        <a:xfrm>
          <a:off x="1752082" y="2192828"/>
          <a:ext cx="1320498" cy="792299"/>
        </a:xfrm>
        <a:prstGeom prst="rect">
          <a:avLst/>
        </a:prstGeom>
        <a:gradFill rotWithShape="0">
          <a:gsLst>
            <a:gs pos="0">
              <a:schemeClr val="accent2">
                <a:hueOff val="-1455363"/>
                <a:satOff val="-83928"/>
                <a:lumOff val="8628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1455363"/>
                <a:satOff val="-83928"/>
                <a:lumOff val="8628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1455363"/>
                <a:satOff val="-83928"/>
                <a:lumOff val="8628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4706" tIns="67920" rIns="64706" bIns="67920" numCol="1" spcCol="1270" anchor="ctr" anchorCtr="0">
          <a:noAutofit/>
        </a:bodyPr>
        <a:lstStyle/>
        <a:p>
          <a:pPr marL="0" lvl="0" indent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1" kern="1200" dirty="0">
              <a:solidFill>
                <a:schemeClr val="bg2">
                  <a:lumMod val="10000"/>
                </a:schemeClr>
              </a:solidFill>
              <a:latin typeface="Arial"/>
              <a:cs typeface="Arial"/>
            </a:rPr>
            <a:t>Other </a:t>
          </a:r>
        </a:p>
      </dsp:txBody>
      <dsp:txXfrm>
        <a:off x="1752082" y="2192828"/>
        <a:ext cx="1320498" cy="79229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EEF0B83-A36B-48A4-A5B5-02D50E21BD37}">
      <dsp:nvSpPr>
        <dsp:cNvPr id="0" name=""/>
        <dsp:cNvSpPr/>
      </dsp:nvSpPr>
      <dsp:spPr>
        <a:xfrm>
          <a:off x="185698" y="1520"/>
          <a:ext cx="2855118" cy="1713071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kern="1200"/>
            <a:t>P-</a:t>
          </a:r>
          <a:r>
            <a:rPr lang="en-US" sz="1900" kern="1200"/>
            <a:t> </a:t>
          </a:r>
          <a:r>
            <a:rPr lang="en-US" sz="1900" b="1" kern="1200"/>
            <a:t>P</a:t>
          </a:r>
          <a:r>
            <a:rPr lang="en-US" sz="1900" kern="1200"/>
            <a:t>olitical Factors (government policies,community etc.)</a:t>
          </a:r>
        </a:p>
      </dsp:txBody>
      <dsp:txXfrm>
        <a:off x="185698" y="1520"/>
        <a:ext cx="2855118" cy="1713071"/>
      </dsp:txXfrm>
    </dsp:sp>
    <dsp:sp modelId="{25A8DC57-86F3-48A3-8A76-FDA407A7BBE5}">
      <dsp:nvSpPr>
        <dsp:cNvPr id="0" name=""/>
        <dsp:cNvSpPr/>
      </dsp:nvSpPr>
      <dsp:spPr>
        <a:xfrm>
          <a:off x="3326329" y="1520"/>
          <a:ext cx="2855118" cy="1713071"/>
        </a:xfrm>
        <a:prstGeom prst="rect">
          <a:avLst/>
        </a:prstGeom>
        <a:solidFill>
          <a:schemeClr val="accent5">
            <a:hueOff val="-1351709"/>
            <a:satOff val="-3484"/>
            <a:lumOff val="-235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kern="1200"/>
            <a:t>E- E</a:t>
          </a:r>
          <a:r>
            <a:rPr lang="en-US" sz="1900" kern="1200"/>
            <a:t>conomical Factors (economic situation, intrest rate,unemployment level etc.)</a:t>
          </a:r>
        </a:p>
      </dsp:txBody>
      <dsp:txXfrm>
        <a:off x="3326329" y="1520"/>
        <a:ext cx="2855118" cy="1713071"/>
      </dsp:txXfrm>
    </dsp:sp>
    <dsp:sp modelId="{B9A1BF0F-BBB5-4B12-A471-2FB65D69F273}">
      <dsp:nvSpPr>
        <dsp:cNvPr id="0" name=""/>
        <dsp:cNvSpPr/>
      </dsp:nvSpPr>
      <dsp:spPr>
        <a:xfrm>
          <a:off x="6466960" y="1520"/>
          <a:ext cx="2855118" cy="1713071"/>
        </a:xfrm>
        <a:prstGeom prst="rect">
          <a:avLst/>
        </a:prstGeom>
        <a:solidFill>
          <a:schemeClr val="accent5">
            <a:hueOff val="-2703417"/>
            <a:satOff val="-6968"/>
            <a:lumOff val="-470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kern="1200"/>
            <a:t>S- S</a:t>
          </a:r>
          <a:r>
            <a:rPr lang="en-US" sz="1900" kern="1200"/>
            <a:t>ocial Factors (cultural,values, lifestyle, demographics etc.)</a:t>
          </a:r>
        </a:p>
      </dsp:txBody>
      <dsp:txXfrm>
        <a:off x="6466960" y="1520"/>
        <a:ext cx="2855118" cy="1713071"/>
      </dsp:txXfrm>
    </dsp:sp>
    <dsp:sp modelId="{5BF2CBCC-E7EB-464B-A5AE-40BD3D86F8E0}">
      <dsp:nvSpPr>
        <dsp:cNvPr id="0" name=""/>
        <dsp:cNvSpPr/>
      </dsp:nvSpPr>
      <dsp:spPr>
        <a:xfrm>
          <a:off x="185698" y="2000103"/>
          <a:ext cx="2855118" cy="1713071"/>
        </a:xfrm>
        <a:prstGeom prst="rect">
          <a:avLst/>
        </a:prstGeom>
        <a:solidFill>
          <a:schemeClr val="accent5">
            <a:hueOff val="-4055126"/>
            <a:satOff val="-10451"/>
            <a:lumOff val="-705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kern="1200"/>
            <a:t>T- T</a:t>
          </a:r>
          <a:r>
            <a:rPr lang="en-US" sz="1900" kern="1200"/>
            <a:t>echnological Factors (new production techniques, innovations, distruptive advaces etc.)</a:t>
          </a:r>
        </a:p>
      </dsp:txBody>
      <dsp:txXfrm>
        <a:off x="185698" y="2000103"/>
        <a:ext cx="2855118" cy="1713071"/>
      </dsp:txXfrm>
    </dsp:sp>
    <dsp:sp modelId="{12357A0A-69B6-4AB8-A57D-13051ABC8A03}">
      <dsp:nvSpPr>
        <dsp:cNvPr id="0" name=""/>
        <dsp:cNvSpPr/>
      </dsp:nvSpPr>
      <dsp:spPr>
        <a:xfrm>
          <a:off x="3326329" y="2000103"/>
          <a:ext cx="2855118" cy="1713071"/>
        </a:xfrm>
        <a:prstGeom prst="rect">
          <a:avLst/>
        </a:prstGeom>
        <a:solidFill>
          <a:schemeClr val="accent5">
            <a:hueOff val="-5406834"/>
            <a:satOff val="-13935"/>
            <a:lumOff val="-941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kern="1200"/>
            <a:t>E- E</a:t>
          </a:r>
          <a:r>
            <a:rPr lang="en-US" sz="1900" kern="1200"/>
            <a:t>conomical/ </a:t>
          </a:r>
          <a:r>
            <a:rPr lang="en-US" sz="1900" b="1" kern="1200"/>
            <a:t>E</a:t>
          </a:r>
          <a:r>
            <a:rPr lang="en-US" sz="1900" kern="1200"/>
            <a:t>nvirolmental Forces (envirolment, solid waste, air polluation levels etc.)</a:t>
          </a:r>
        </a:p>
      </dsp:txBody>
      <dsp:txXfrm>
        <a:off x="3326329" y="2000103"/>
        <a:ext cx="2855118" cy="1713071"/>
      </dsp:txXfrm>
    </dsp:sp>
    <dsp:sp modelId="{12510246-969C-401C-BF6E-056C3FF9475A}">
      <dsp:nvSpPr>
        <dsp:cNvPr id="0" name=""/>
        <dsp:cNvSpPr/>
      </dsp:nvSpPr>
      <dsp:spPr>
        <a:xfrm>
          <a:off x="6466960" y="2000103"/>
          <a:ext cx="2855118" cy="1713071"/>
        </a:xfrm>
        <a:prstGeom prst="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kern="1200"/>
            <a:t>L- L</a:t>
          </a:r>
          <a:r>
            <a:rPr lang="en-US" sz="1900" kern="1200"/>
            <a:t>egal Factors (specific laws taking place, be aware of collateral damages etc )</a:t>
          </a:r>
        </a:p>
      </dsp:txBody>
      <dsp:txXfrm>
        <a:off x="6466960" y="2000103"/>
        <a:ext cx="2855118" cy="171307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09/11/2021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09/11/2021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09/11/2021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09/11/2021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09/11/2021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09/11/2021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09/11/2021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9" name="Rectangle 38">
            <a:extLst>
              <a:ext uri="{FF2B5EF4-FFF2-40B4-BE49-F238E27FC236}">
                <a16:creationId xmlns:a16="http://schemas.microsoft.com/office/drawing/2014/main" id="{827B839B-9ADE-406B-8590-F1CAEDED45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" name="Freeform 45">
            <a:extLst>
              <a:ext uri="{FF2B5EF4-FFF2-40B4-BE49-F238E27FC236}">
                <a16:creationId xmlns:a16="http://schemas.microsoft.com/office/drawing/2014/main" id="{CFE45BF0-46DB-408C-B5F7-7B1171680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09710" y="1022350"/>
            <a:ext cx="709612" cy="2095501"/>
          </a:xfrm>
          <a:custGeom>
            <a:avLst/>
            <a:gdLst>
              <a:gd name="T0" fmla="*/ 447 w 447"/>
              <a:gd name="T1" fmla="*/ 1363 h 1363"/>
              <a:gd name="T2" fmla="*/ 0 w 447"/>
              <a:gd name="T3" fmla="*/ 987 h 1363"/>
              <a:gd name="T4" fmla="*/ 0 w 447"/>
              <a:gd name="T5" fmla="*/ 0 h 1363"/>
              <a:gd name="T6" fmla="*/ 447 w 447"/>
              <a:gd name="T7" fmla="*/ 376 h 1363"/>
              <a:gd name="T8" fmla="*/ 447 w 447"/>
              <a:gd name="T9" fmla="*/ 1363 h 136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47" h="1363">
                <a:moveTo>
                  <a:pt x="447" y="1363"/>
                </a:moveTo>
                <a:lnTo>
                  <a:pt x="0" y="987"/>
                </a:lnTo>
                <a:lnTo>
                  <a:pt x="0" y="0"/>
                </a:lnTo>
                <a:lnTo>
                  <a:pt x="447" y="376"/>
                </a:lnTo>
                <a:lnTo>
                  <a:pt x="447" y="1363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3" name="Freeform 46">
            <a:extLst>
              <a:ext uri="{FF2B5EF4-FFF2-40B4-BE49-F238E27FC236}">
                <a16:creationId xmlns:a16="http://schemas.microsoft.com/office/drawing/2014/main" id="{2AEBC8F2-97B1-41B4-93F1-2D289E197F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09710" y="837744"/>
            <a:ext cx="403225" cy="1705431"/>
          </a:xfrm>
          <a:custGeom>
            <a:avLst/>
            <a:gdLst>
              <a:gd name="T0" fmla="*/ 254 w 254"/>
              <a:gd name="T1" fmla="*/ 987 h 1109"/>
              <a:gd name="T2" fmla="*/ 0 w 254"/>
              <a:gd name="T3" fmla="*/ 1109 h 1109"/>
              <a:gd name="T4" fmla="*/ 0 w 254"/>
              <a:gd name="T5" fmla="*/ 119 h 1109"/>
              <a:gd name="T6" fmla="*/ 254 w 254"/>
              <a:gd name="T7" fmla="*/ 0 h 1109"/>
              <a:gd name="T8" fmla="*/ 254 w 254"/>
              <a:gd name="T9" fmla="*/ 987 h 110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4" h="1109">
                <a:moveTo>
                  <a:pt x="254" y="987"/>
                </a:moveTo>
                <a:lnTo>
                  <a:pt x="0" y="1109"/>
                </a:lnTo>
                <a:lnTo>
                  <a:pt x="0" y="119"/>
                </a:lnTo>
                <a:lnTo>
                  <a:pt x="254" y="0"/>
                </a:lnTo>
                <a:lnTo>
                  <a:pt x="254" y="98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5" name="Freeform 47">
            <a:extLst>
              <a:ext uri="{FF2B5EF4-FFF2-40B4-BE49-F238E27FC236}">
                <a16:creationId xmlns:a16="http://schemas.microsoft.com/office/drawing/2014/main" id="{472E3A19-F5D5-48FC-BB9C-48C2F68F59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44660" y="640894"/>
            <a:ext cx="168275" cy="1713195"/>
          </a:xfrm>
          <a:custGeom>
            <a:avLst/>
            <a:gdLst>
              <a:gd name="T0" fmla="*/ 106 w 106"/>
              <a:gd name="T1" fmla="*/ 1114 h 1114"/>
              <a:gd name="T2" fmla="*/ 0 w 106"/>
              <a:gd name="T3" fmla="*/ 1005 h 1114"/>
              <a:gd name="T4" fmla="*/ 0 w 106"/>
              <a:gd name="T5" fmla="*/ 0 h 1114"/>
              <a:gd name="T6" fmla="*/ 106 w 106"/>
              <a:gd name="T7" fmla="*/ 110 h 1114"/>
              <a:gd name="T8" fmla="*/ 106 w 106"/>
              <a:gd name="T9" fmla="*/ 1114 h 111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06" h="1114">
                <a:moveTo>
                  <a:pt x="106" y="1114"/>
                </a:moveTo>
                <a:lnTo>
                  <a:pt x="0" y="1005"/>
                </a:lnTo>
                <a:lnTo>
                  <a:pt x="0" y="0"/>
                </a:lnTo>
                <a:lnTo>
                  <a:pt x="106" y="110"/>
                </a:lnTo>
                <a:lnTo>
                  <a:pt x="106" y="1114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7" name="Freeform 44">
            <a:extLst>
              <a:ext uri="{FF2B5EF4-FFF2-40B4-BE49-F238E27FC236}">
                <a16:creationId xmlns:a16="http://schemas.microsoft.com/office/drawing/2014/main" id="{7A62E32F-BB65-43A8-8EB5-92346890E5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223203" y="635716"/>
            <a:ext cx="328612" cy="1742360"/>
          </a:xfrm>
          <a:custGeom>
            <a:avLst/>
            <a:gdLst>
              <a:gd name="T0" fmla="*/ 207 w 207"/>
              <a:gd name="T1" fmla="*/ 987 h 1114"/>
              <a:gd name="T2" fmla="*/ 0 w 207"/>
              <a:gd name="T3" fmla="*/ 1114 h 1114"/>
              <a:gd name="T4" fmla="*/ 0 w 207"/>
              <a:gd name="T5" fmla="*/ 127 h 1114"/>
              <a:gd name="T6" fmla="*/ 207 w 207"/>
              <a:gd name="T7" fmla="*/ 0 h 1114"/>
              <a:gd name="T8" fmla="*/ 207 w 207"/>
              <a:gd name="T9" fmla="*/ 987 h 111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07" h="1114">
                <a:moveTo>
                  <a:pt x="207" y="987"/>
                </a:moveTo>
                <a:lnTo>
                  <a:pt x="0" y="1114"/>
                </a:lnTo>
                <a:lnTo>
                  <a:pt x="0" y="127"/>
                </a:lnTo>
                <a:lnTo>
                  <a:pt x="207" y="0"/>
                </a:lnTo>
                <a:lnTo>
                  <a:pt x="207" y="987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14E91B64-9FCC-451E-AFB4-A827D63293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44055" y="635715"/>
            <a:ext cx="10907863" cy="154145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58506" y="800392"/>
            <a:ext cx="10264697" cy="121210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STRESS LEVEL IN THE UK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7624" y="2490436"/>
            <a:ext cx="9708995" cy="356717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/>
              <a:t>STUDENT NUMBER: 2029233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/>
              <a:t>NAME:BALOG ALEXANDRA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/>
              <a:t>MODULE: PROBLEM SOLVING &amp; DECISION MAKING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/>
              <a:t>LECTURE: YOHAN MENDIS 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7" name="Rectangle 98">
            <a:extLst>
              <a:ext uri="{FF2B5EF4-FFF2-40B4-BE49-F238E27FC236}">
                <a16:creationId xmlns:a16="http://schemas.microsoft.com/office/drawing/2014/main" id="{B5FA7C47-B7C1-4D2E-AB49-ED23BA34BA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8" name="Freeform 6">
            <a:extLst>
              <a:ext uri="{FF2B5EF4-FFF2-40B4-BE49-F238E27FC236}">
                <a16:creationId xmlns:a16="http://schemas.microsoft.com/office/drawing/2014/main" id="{596EE156-ABF1-4329-A6BA-03B4254E08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H="1">
            <a:off x="521144" y="911116"/>
            <a:ext cx="687754" cy="5710965"/>
          </a:xfrm>
          <a:custGeom>
            <a:avLst/>
            <a:gdLst>
              <a:gd name="T0" fmla="*/ 414 w 414"/>
              <a:gd name="T1" fmla="*/ 2447 h 2447"/>
              <a:gd name="T2" fmla="*/ 0 w 414"/>
              <a:gd name="T3" fmla="*/ 2247 h 2447"/>
              <a:gd name="T4" fmla="*/ 0 w 414"/>
              <a:gd name="T5" fmla="*/ 0 h 2447"/>
              <a:gd name="T6" fmla="*/ 414 w 414"/>
              <a:gd name="T7" fmla="*/ 200 h 2447"/>
              <a:gd name="T8" fmla="*/ 414 w 414"/>
              <a:gd name="T9" fmla="*/ 2447 h 244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4" h="2447">
                <a:moveTo>
                  <a:pt x="414" y="2447"/>
                </a:moveTo>
                <a:lnTo>
                  <a:pt x="0" y="2247"/>
                </a:lnTo>
                <a:lnTo>
                  <a:pt x="0" y="0"/>
                </a:lnTo>
                <a:lnTo>
                  <a:pt x="414" y="200"/>
                </a:lnTo>
                <a:lnTo>
                  <a:pt x="414" y="244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9" name="Rectangle 8">
            <a:extLst>
              <a:ext uri="{FF2B5EF4-FFF2-40B4-BE49-F238E27FC236}">
                <a16:creationId xmlns:a16="http://schemas.microsoft.com/office/drawing/2014/main" id="{19B9933F-AAB3-444A-8BB5-9CA194A8B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H="1">
            <a:off x="0" y="1370435"/>
            <a:ext cx="527226" cy="525164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0" name="Freeform 7">
            <a:extLst>
              <a:ext uri="{FF2B5EF4-FFF2-40B4-BE49-F238E27FC236}">
                <a16:creationId xmlns:a16="http://schemas.microsoft.com/office/drawing/2014/main" id="{7D20183A-0B1D-4A1F-89B1-ADBEDBC6E5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H="1">
            <a:off x="800164" y="643467"/>
            <a:ext cx="409371" cy="5521414"/>
          </a:xfrm>
          <a:custGeom>
            <a:avLst/>
            <a:gdLst>
              <a:gd name="T0" fmla="*/ 209 w 209"/>
              <a:gd name="T1" fmla="*/ 2246 h 2358"/>
              <a:gd name="T2" fmla="*/ 0 w 209"/>
              <a:gd name="T3" fmla="*/ 2358 h 2358"/>
              <a:gd name="T4" fmla="*/ 0 w 209"/>
              <a:gd name="T5" fmla="*/ 111 h 2358"/>
              <a:gd name="T6" fmla="*/ 209 w 209"/>
              <a:gd name="T7" fmla="*/ 0 h 2358"/>
              <a:gd name="T8" fmla="*/ 209 w 209"/>
              <a:gd name="T9" fmla="*/ 2246 h 235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09" h="2358">
                <a:moveTo>
                  <a:pt x="209" y="2246"/>
                </a:moveTo>
                <a:lnTo>
                  <a:pt x="0" y="2358"/>
                </a:lnTo>
                <a:lnTo>
                  <a:pt x="0" y="111"/>
                </a:lnTo>
                <a:lnTo>
                  <a:pt x="209" y="0"/>
                </a:lnTo>
                <a:lnTo>
                  <a:pt x="209" y="2246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1" name="Rectangle 8">
            <a:extLst>
              <a:ext uri="{FF2B5EF4-FFF2-40B4-BE49-F238E27FC236}">
                <a16:creationId xmlns:a16="http://schemas.microsoft.com/office/drawing/2014/main" id="{131031D3-26CD-4214-A9A4-5857EFA15A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95529" y="644382"/>
            <a:ext cx="3856024" cy="525164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0607F24-0A20-4110-A071-0E52C19E27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6879" y="998002"/>
            <a:ext cx="3182940" cy="1471959"/>
          </a:xfrm>
        </p:spPr>
        <p:txBody>
          <a:bodyPr>
            <a:normAutofit/>
          </a:bodyPr>
          <a:lstStyle/>
          <a:p>
            <a:r>
              <a:rPr lang="en-GB" sz="3600" b="1">
                <a:solidFill>
                  <a:srgbClr val="FFFFFF"/>
                </a:solidFill>
                <a:cs typeface="Calibri Light"/>
              </a:rPr>
              <a:t>Introduction</a:t>
            </a:r>
            <a:r>
              <a:rPr lang="en-GB" sz="3600">
                <a:solidFill>
                  <a:srgbClr val="FFFFFF"/>
                </a:solidFill>
                <a:cs typeface="Calibri Light"/>
              </a:rPr>
              <a:t> </a:t>
            </a:r>
            <a:endParaRPr lang="en-GB" sz="3600">
              <a:solidFill>
                <a:srgbClr val="FFFFFF"/>
              </a:solidFill>
            </a:endParaRPr>
          </a:p>
        </p:txBody>
      </p:sp>
      <p:pic>
        <p:nvPicPr>
          <p:cNvPr id="4" name="Picture 4" descr="Chart, bar chart&#10;&#10;Description automatically generated">
            <a:extLst>
              <a:ext uri="{FF2B5EF4-FFF2-40B4-BE49-F238E27FC236}">
                <a16:creationId xmlns:a16="http://schemas.microsoft.com/office/drawing/2014/main" id="{1A8921AC-96D3-4CB3-B4D7-B9F842E2A64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8268" y="1283046"/>
            <a:ext cx="6539075" cy="3972487"/>
          </a:xfrm>
          <a:prstGeom prst="rect">
            <a:avLst/>
          </a:prstGeom>
        </p:spPr>
      </p:pic>
      <p:graphicFrame>
        <p:nvGraphicFramePr>
          <p:cNvPr id="94" name="Content Placeholder 11">
            <a:extLst>
              <a:ext uri="{FF2B5EF4-FFF2-40B4-BE49-F238E27FC236}">
                <a16:creationId xmlns:a16="http://schemas.microsoft.com/office/drawing/2014/main" id="{644DBD99-459A-44D1-AC70-DC20191CB03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51855841"/>
              </p:ext>
            </p:extLst>
          </p:nvPr>
        </p:nvGraphicFramePr>
        <p:xfrm>
          <a:off x="1139635" y="2546161"/>
          <a:ext cx="3200451" cy="298592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5510603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6" name="Rectangle 55">
            <a:extLst>
              <a:ext uri="{FF2B5EF4-FFF2-40B4-BE49-F238E27FC236}">
                <a16:creationId xmlns:a16="http://schemas.microsoft.com/office/drawing/2014/main" id="{1BE4F293-0A40-4AA3-8747-1C7D9F3EEA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58" name="Group 57">
            <a:extLst>
              <a:ext uri="{FF2B5EF4-FFF2-40B4-BE49-F238E27FC236}">
                <a16:creationId xmlns:a16="http://schemas.microsoft.com/office/drawing/2014/main" id="{5D1CC8B8-2CD1-45F6-9CED-CA31040022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09710" y="635715"/>
            <a:ext cx="11142208" cy="2482136"/>
            <a:chOff x="409710" y="635715"/>
            <a:chExt cx="11142208" cy="2482136"/>
          </a:xfrm>
        </p:grpSpPr>
        <p:sp>
          <p:nvSpPr>
            <p:cNvPr id="59" name="Freeform 44">
              <a:extLst>
                <a:ext uri="{FF2B5EF4-FFF2-40B4-BE49-F238E27FC236}">
                  <a16:creationId xmlns:a16="http://schemas.microsoft.com/office/drawing/2014/main" id="{D0486316-3F2D-434E-AF23-A8EDD6E78D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23203" y="635716"/>
              <a:ext cx="328612" cy="1742360"/>
            </a:xfrm>
            <a:custGeom>
              <a:avLst/>
              <a:gdLst>
                <a:gd name="T0" fmla="*/ 207 w 207"/>
                <a:gd name="T1" fmla="*/ 987 h 1114"/>
                <a:gd name="T2" fmla="*/ 0 w 207"/>
                <a:gd name="T3" fmla="*/ 1114 h 1114"/>
                <a:gd name="T4" fmla="*/ 0 w 207"/>
                <a:gd name="T5" fmla="*/ 127 h 1114"/>
                <a:gd name="T6" fmla="*/ 207 w 207"/>
                <a:gd name="T7" fmla="*/ 0 h 1114"/>
                <a:gd name="T8" fmla="*/ 207 w 207"/>
                <a:gd name="T9" fmla="*/ 987 h 11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7" h="1114">
                  <a:moveTo>
                    <a:pt x="207" y="987"/>
                  </a:moveTo>
                  <a:lnTo>
                    <a:pt x="0" y="1114"/>
                  </a:lnTo>
                  <a:lnTo>
                    <a:pt x="0" y="127"/>
                  </a:lnTo>
                  <a:lnTo>
                    <a:pt x="207" y="0"/>
                  </a:lnTo>
                  <a:lnTo>
                    <a:pt x="207" y="987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0" name="Freeform 45">
              <a:extLst>
                <a:ext uri="{FF2B5EF4-FFF2-40B4-BE49-F238E27FC236}">
                  <a16:creationId xmlns:a16="http://schemas.microsoft.com/office/drawing/2014/main" id="{2AF5945E-96EF-472A-8B30-5AC427AA40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09710" y="1022350"/>
              <a:ext cx="709612" cy="2095501"/>
            </a:xfrm>
            <a:custGeom>
              <a:avLst/>
              <a:gdLst>
                <a:gd name="T0" fmla="*/ 447 w 447"/>
                <a:gd name="T1" fmla="*/ 1363 h 1363"/>
                <a:gd name="T2" fmla="*/ 0 w 447"/>
                <a:gd name="T3" fmla="*/ 987 h 1363"/>
                <a:gd name="T4" fmla="*/ 0 w 447"/>
                <a:gd name="T5" fmla="*/ 0 h 1363"/>
                <a:gd name="T6" fmla="*/ 447 w 447"/>
                <a:gd name="T7" fmla="*/ 376 h 1363"/>
                <a:gd name="T8" fmla="*/ 447 w 447"/>
                <a:gd name="T9" fmla="*/ 1363 h 13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47" h="1363">
                  <a:moveTo>
                    <a:pt x="447" y="1363"/>
                  </a:moveTo>
                  <a:lnTo>
                    <a:pt x="0" y="987"/>
                  </a:lnTo>
                  <a:lnTo>
                    <a:pt x="0" y="0"/>
                  </a:lnTo>
                  <a:lnTo>
                    <a:pt x="447" y="376"/>
                  </a:lnTo>
                  <a:lnTo>
                    <a:pt x="447" y="1363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1" name="Freeform 46">
              <a:extLst>
                <a:ext uri="{FF2B5EF4-FFF2-40B4-BE49-F238E27FC236}">
                  <a16:creationId xmlns:a16="http://schemas.microsoft.com/office/drawing/2014/main" id="{F43F39F5-753C-4BA6-AF2B-6F0EEE25AD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09710" y="837744"/>
              <a:ext cx="403225" cy="1705431"/>
            </a:xfrm>
            <a:custGeom>
              <a:avLst/>
              <a:gdLst>
                <a:gd name="T0" fmla="*/ 254 w 254"/>
                <a:gd name="T1" fmla="*/ 987 h 1109"/>
                <a:gd name="T2" fmla="*/ 0 w 254"/>
                <a:gd name="T3" fmla="*/ 1109 h 1109"/>
                <a:gd name="T4" fmla="*/ 0 w 254"/>
                <a:gd name="T5" fmla="*/ 119 h 1109"/>
                <a:gd name="T6" fmla="*/ 254 w 254"/>
                <a:gd name="T7" fmla="*/ 0 h 1109"/>
                <a:gd name="T8" fmla="*/ 254 w 254"/>
                <a:gd name="T9" fmla="*/ 987 h 11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4" h="1109">
                  <a:moveTo>
                    <a:pt x="254" y="987"/>
                  </a:moveTo>
                  <a:lnTo>
                    <a:pt x="0" y="1109"/>
                  </a:lnTo>
                  <a:lnTo>
                    <a:pt x="0" y="119"/>
                  </a:lnTo>
                  <a:lnTo>
                    <a:pt x="254" y="0"/>
                  </a:lnTo>
                  <a:lnTo>
                    <a:pt x="254" y="987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2" name="Freeform 47">
              <a:extLst>
                <a:ext uri="{FF2B5EF4-FFF2-40B4-BE49-F238E27FC236}">
                  <a16:creationId xmlns:a16="http://schemas.microsoft.com/office/drawing/2014/main" id="{2CC5073C-8188-4DE4-B2AB-9C87DDA4F0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4660" y="640894"/>
              <a:ext cx="168275" cy="1713195"/>
            </a:xfrm>
            <a:custGeom>
              <a:avLst/>
              <a:gdLst>
                <a:gd name="T0" fmla="*/ 106 w 106"/>
                <a:gd name="T1" fmla="*/ 1114 h 1114"/>
                <a:gd name="T2" fmla="*/ 0 w 106"/>
                <a:gd name="T3" fmla="*/ 1005 h 1114"/>
                <a:gd name="T4" fmla="*/ 0 w 106"/>
                <a:gd name="T5" fmla="*/ 0 h 1114"/>
                <a:gd name="T6" fmla="*/ 106 w 106"/>
                <a:gd name="T7" fmla="*/ 110 h 1114"/>
                <a:gd name="T8" fmla="*/ 106 w 106"/>
                <a:gd name="T9" fmla="*/ 1114 h 11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6" h="1114">
                  <a:moveTo>
                    <a:pt x="106" y="1114"/>
                  </a:moveTo>
                  <a:lnTo>
                    <a:pt x="0" y="1005"/>
                  </a:lnTo>
                  <a:lnTo>
                    <a:pt x="0" y="0"/>
                  </a:lnTo>
                  <a:lnTo>
                    <a:pt x="106" y="110"/>
                  </a:lnTo>
                  <a:lnTo>
                    <a:pt x="106" y="111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3" name="Rectangle 62">
              <a:extLst>
                <a:ext uri="{FF2B5EF4-FFF2-40B4-BE49-F238E27FC236}">
                  <a16:creationId xmlns:a16="http://schemas.microsoft.com/office/drawing/2014/main" id="{AEF2074A-D7D4-4AF6-866A-31DDF66B1F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4055" y="635715"/>
              <a:ext cx="10907863" cy="154145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1A0A7D7C-A6E9-4C2E-9673-76B1D3834AC7}"/>
              </a:ext>
            </a:extLst>
          </p:cNvPr>
          <p:cNvSpPr txBox="1"/>
          <p:nvPr/>
        </p:nvSpPr>
        <p:spPr>
          <a:xfrm>
            <a:off x="1353666" y="759805"/>
            <a:ext cx="10000133" cy="1325563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PESTEL  Analysis</a:t>
            </a:r>
            <a:endParaRPr lang="en-US" sz="4000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graphicFrame>
        <p:nvGraphicFramePr>
          <p:cNvPr id="52" name="TextBox 3">
            <a:extLst>
              <a:ext uri="{FF2B5EF4-FFF2-40B4-BE49-F238E27FC236}">
                <a16:creationId xmlns:a16="http://schemas.microsoft.com/office/drawing/2014/main" id="{9DBC06D6-2E68-4F97-A9D9-BA78C054A94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635464083"/>
              </p:ext>
            </p:extLst>
          </p:nvPr>
        </p:nvGraphicFramePr>
        <p:xfrm>
          <a:off x="1422492" y="2499837"/>
          <a:ext cx="9507778" cy="371469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928859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D4D28E87-62D2-4602-B72F-5F74AA236C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92001" cy="191506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B0F7E6-0C1A-46B6-BF05-824C5CA2F8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291090"/>
            <a:ext cx="10515599" cy="93268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4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COUSE AND EFFECT ANALYSIS</a:t>
            </a:r>
          </a:p>
        </p:txBody>
      </p:sp>
      <p:pic>
        <p:nvPicPr>
          <p:cNvPr id="8" name="Picture 8" descr="Diagram&#10;&#10;Description automatically generated">
            <a:extLst>
              <a:ext uri="{FF2B5EF4-FFF2-40B4-BE49-F238E27FC236}">
                <a16:creationId xmlns:a16="http://schemas.microsoft.com/office/drawing/2014/main" id="{31695122-8B2B-41C1-B14A-58B3A09CB30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985" y="1060828"/>
            <a:ext cx="12180523" cy="6111226"/>
          </a:xfrm>
          <a:prstGeom prst="rect">
            <a:avLst/>
          </a:prstGeom>
        </p:spPr>
      </p:pic>
      <p:sp>
        <p:nvSpPr>
          <p:cNvPr id="5" name="TextBox 1">
            <a:extLst>
              <a:ext uri="{FF2B5EF4-FFF2-40B4-BE49-F238E27FC236}">
                <a16:creationId xmlns:a16="http://schemas.microsoft.com/office/drawing/2014/main" id="{EC4055FB-8514-4E5B-819D-91B984E46EE4}"/>
              </a:ext>
            </a:extLst>
          </p:cNvPr>
          <p:cNvSpPr txBox="1"/>
          <p:nvPr/>
        </p:nvSpPr>
        <p:spPr>
          <a:xfrm flipH="1">
            <a:off x="802784" y="2331077"/>
            <a:ext cx="3943080" cy="369332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endParaRPr lang="en-GB">
              <a:cs typeface="Calibri"/>
            </a:endParaRPr>
          </a:p>
        </p:txBody>
      </p:sp>
      <p:sp>
        <p:nvSpPr>
          <p:cNvPr id="6" name="TextBox 1">
            <a:extLst>
              <a:ext uri="{FF2B5EF4-FFF2-40B4-BE49-F238E27FC236}">
                <a16:creationId xmlns:a16="http://schemas.microsoft.com/office/drawing/2014/main" id="{EC4055FB-8514-4E5B-819D-91B984E46EE4}"/>
              </a:ext>
            </a:extLst>
          </p:cNvPr>
          <p:cNvSpPr txBox="1"/>
          <p:nvPr/>
        </p:nvSpPr>
        <p:spPr>
          <a:xfrm>
            <a:off x="4867275" y="3343275"/>
            <a:ext cx="2743200" cy="369332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endParaRPr lang="en-GB">
              <a:cs typeface="Calibri"/>
            </a:endParaRPr>
          </a:p>
        </p:txBody>
      </p:sp>
      <p:sp>
        <p:nvSpPr>
          <p:cNvPr id="7" name="TextBox 1">
            <a:extLst>
              <a:ext uri="{FF2B5EF4-FFF2-40B4-BE49-F238E27FC236}">
                <a16:creationId xmlns:a16="http://schemas.microsoft.com/office/drawing/2014/main" id="{EC4055FB-8514-4E5B-819D-91B984E46EE4}"/>
              </a:ext>
            </a:extLst>
          </p:cNvPr>
          <p:cNvSpPr txBox="1"/>
          <p:nvPr/>
        </p:nvSpPr>
        <p:spPr>
          <a:xfrm>
            <a:off x="1843078" y="2625674"/>
            <a:ext cx="6574665" cy="723275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Aft>
                <a:spcPts val="600"/>
              </a:spcAft>
            </a:pPr>
            <a:endParaRPr lang="en-GB" b="1">
              <a:cs typeface="Calibri"/>
            </a:endParaRPr>
          </a:p>
          <a:p>
            <a:pPr>
              <a:spcAft>
                <a:spcPts val="600"/>
              </a:spcAft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65947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BE4F293-0A40-4AA3-8747-1C7D9F3EEA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5D1CC8B8-2CD1-45F6-9CED-CA31040022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09710" y="635715"/>
            <a:ext cx="11142208" cy="2482136"/>
            <a:chOff x="409710" y="635715"/>
            <a:chExt cx="11142208" cy="2482136"/>
          </a:xfrm>
        </p:grpSpPr>
        <p:sp>
          <p:nvSpPr>
            <p:cNvPr id="12" name="Freeform 44">
              <a:extLst>
                <a:ext uri="{FF2B5EF4-FFF2-40B4-BE49-F238E27FC236}">
                  <a16:creationId xmlns:a16="http://schemas.microsoft.com/office/drawing/2014/main" id="{D0486316-3F2D-434E-AF23-A8EDD6E78D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23203" y="635716"/>
              <a:ext cx="328612" cy="1742360"/>
            </a:xfrm>
            <a:custGeom>
              <a:avLst/>
              <a:gdLst>
                <a:gd name="T0" fmla="*/ 207 w 207"/>
                <a:gd name="T1" fmla="*/ 987 h 1114"/>
                <a:gd name="T2" fmla="*/ 0 w 207"/>
                <a:gd name="T3" fmla="*/ 1114 h 1114"/>
                <a:gd name="T4" fmla="*/ 0 w 207"/>
                <a:gd name="T5" fmla="*/ 127 h 1114"/>
                <a:gd name="T6" fmla="*/ 207 w 207"/>
                <a:gd name="T7" fmla="*/ 0 h 1114"/>
                <a:gd name="T8" fmla="*/ 207 w 207"/>
                <a:gd name="T9" fmla="*/ 987 h 11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7" h="1114">
                  <a:moveTo>
                    <a:pt x="207" y="987"/>
                  </a:moveTo>
                  <a:lnTo>
                    <a:pt x="0" y="1114"/>
                  </a:lnTo>
                  <a:lnTo>
                    <a:pt x="0" y="127"/>
                  </a:lnTo>
                  <a:lnTo>
                    <a:pt x="207" y="0"/>
                  </a:lnTo>
                  <a:lnTo>
                    <a:pt x="207" y="987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45">
              <a:extLst>
                <a:ext uri="{FF2B5EF4-FFF2-40B4-BE49-F238E27FC236}">
                  <a16:creationId xmlns:a16="http://schemas.microsoft.com/office/drawing/2014/main" id="{2AF5945E-96EF-472A-8B30-5AC427AA40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09710" y="1022350"/>
              <a:ext cx="709612" cy="2095501"/>
            </a:xfrm>
            <a:custGeom>
              <a:avLst/>
              <a:gdLst>
                <a:gd name="T0" fmla="*/ 447 w 447"/>
                <a:gd name="T1" fmla="*/ 1363 h 1363"/>
                <a:gd name="T2" fmla="*/ 0 w 447"/>
                <a:gd name="T3" fmla="*/ 987 h 1363"/>
                <a:gd name="T4" fmla="*/ 0 w 447"/>
                <a:gd name="T5" fmla="*/ 0 h 1363"/>
                <a:gd name="T6" fmla="*/ 447 w 447"/>
                <a:gd name="T7" fmla="*/ 376 h 1363"/>
                <a:gd name="T8" fmla="*/ 447 w 447"/>
                <a:gd name="T9" fmla="*/ 1363 h 13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47" h="1363">
                  <a:moveTo>
                    <a:pt x="447" y="1363"/>
                  </a:moveTo>
                  <a:lnTo>
                    <a:pt x="0" y="987"/>
                  </a:lnTo>
                  <a:lnTo>
                    <a:pt x="0" y="0"/>
                  </a:lnTo>
                  <a:lnTo>
                    <a:pt x="447" y="376"/>
                  </a:lnTo>
                  <a:lnTo>
                    <a:pt x="447" y="1363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46">
              <a:extLst>
                <a:ext uri="{FF2B5EF4-FFF2-40B4-BE49-F238E27FC236}">
                  <a16:creationId xmlns:a16="http://schemas.microsoft.com/office/drawing/2014/main" id="{F43F39F5-753C-4BA6-AF2B-6F0EEE25AD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09710" y="837744"/>
              <a:ext cx="403225" cy="1705431"/>
            </a:xfrm>
            <a:custGeom>
              <a:avLst/>
              <a:gdLst>
                <a:gd name="T0" fmla="*/ 254 w 254"/>
                <a:gd name="T1" fmla="*/ 987 h 1109"/>
                <a:gd name="T2" fmla="*/ 0 w 254"/>
                <a:gd name="T3" fmla="*/ 1109 h 1109"/>
                <a:gd name="T4" fmla="*/ 0 w 254"/>
                <a:gd name="T5" fmla="*/ 119 h 1109"/>
                <a:gd name="T6" fmla="*/ 254 w 254"/>
                <a:gd name="T7" fmla="*/ 0 h 1109"/>
                <a:gd name="T8" fmla="*/ 254 w 254"/>
                <a:gd name="T9" fmla="*/ 987 h 11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4" h="1109">
                  <a:moveTo>
                    <a:pt x="254" y="987"/>
                  </a:moveTo>
                  <a:lnTo>
                    <a:pt x="0" y="1109"/>
                  </a:lnTo>
                  <a:lnTo>
                    <a:pt x="0" y="119"/>
                  </a:lnTo>
                  <a:lnTo>
                    <a:pt x="254" y="0"/>
                  </a:lnTo>
                  <a:lnTo>
                    <a:pt x="254" y="987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" name="Freeform 47">
              <a:extLst>
                <a:ext uri="{FF2B5EF4-FFF2-40B4-BE49-F238E27FC236}">
                  <a16:creationId xmlns:a16="http://schemas.microsoft.com/office/drawing/2014/main" id="{2CC5073C-8188-4DE4-B2AB-9C87DDA4F0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4660" y="640894"/>
              <a:ext cx="168275" cy="1713195"/>
            </a:xfrm>
            <a:custGeom>
              <a:avLst/>
              <a:gdLst>
                <a:gd name="T0" fmla="*/ 106 w 106"/>
                <a:gd name="T1" fmla="*/ 1114 h 1114"/>
                <a:gd name="T2" fmla="*/ 0 w 106"/>
                <a:gd name="T3" fmla="*/ 1005 h 1114"/>
                <a:gd name="T4" fmla="*/ 0 w 106"/>
                <a:gd name="T5" fmla="*/ 0 h 1114"/>
                <a:gd name="T6" fmla="*/ 106 w 106"/>
                <a:gd name="T7" fmla="*/ 110 h 1114"/>
                <a:gd name="T8" fmla="*/ 106 w 106"/>
                <a:gd name="T9" fmla="*/ 1114 h 11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6" h="1114">
                  <a:moveTo>
                    <a:pt x="106" y="1114"/>
                  </a:moveTo>
                  <a:lnTo>
                    <a:pt x="0" y="1005"/>
                  </a:lnTo>
                  <a:lnTo>
                    <a:pt x="0" y="0"/>
                  </a:lnTo>
                  <a:lnTo>
                    <a:pt x="106" y="110"/>
                  </a:lnTo>
                  <a:lnTo>
                    <a:pt x="106" y="111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AEF2074A-D7D4-4AF6-866A-31DDF66B1F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4055" y="635715"/>
              <a:ext cx="10907863" cy="154145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9DD3B7F-D7C4-4A2E-85F6-C3E8C89730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53666" y="759805"/>
            <a:ext cx="10000133" cy="1325563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rgbClr val="FFFFFF"/>
                </a:solidFill>
                <a:cs typeface="Calibri Light"/>
              </a:rPr>
              <a:t> SOLUTION 1- Improving poor communication </a:t>
            </a:r>
            <a:endParaRPr lang="en-GB" sz="4000">
              <a:solidFill>
                <a:srgbClr val="FFFFFF"/>
              </a:solidFill>
            </a:endParaRP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63148ECE-7F9B-43BE-9CC3-89A833C9A8B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68607043"/>
              </p:ext>
            </p:extLst>
          </p:nvPr>
        </p:nvGraphicFramePr>
        <p:xfrm>
          <a:off x="1422492" y="2621567"/>
          <a:ext cx="9507779" cy="347124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248678">
                  <a:extLst>
                    <a:ext uri="{9D8B030D-6E8A-4147-A177-3AD203B41FA5}">
                      <a16:colId xmlns:a16="http://schemas.microsoft.com/office/drawing/2014/main" val="276115082"/>
                    </a:ext>
                  </a:extLst>
                </a:gridCol>
                <a:gridCol w="3024438">
                  <a:extLst>
                    <a:ext uri="{9D8B030D-6E8A-4147-A177-3AD203B41FA5}">
                      <a16:colId xmlns:a16="http://schemas.microsoft.com/office/drawing/2014/main" val="633308966"/>
                    </a:ext>
                  </a:extLst>
                </a:gridCol>
                <a:gridCol w="3234663">
                  <a:extLst>
                    <a:ext uri="{9D8B030D-6E8A-4147-A177-3AD203B41FA5}">
                      <a16:colId xmlns:a16="http://schemas.microsoft.com/office/drawing/2014/main" val="1467362590"/>
                    </a:ext>
                  </a:extLst>
                </a:gridCol>
              </a:tblGrid>
              <a:tr h="443996">
                <a:tc>
                  <a:txBody>
                    <a:bodyPr/>
                    <a:lstStyle/>
                    <a:p>
                      <a:r>
                        <a:rPr lang="en-GB" sz="2000"/>
                        <a:t>Plus +</a:t>
                      </a:r>
                    </a:p>
                  </a:txBody>
                  <a:tcPr marL="100908" marR="100908" marT="50454" marB="50454"/>
                </a:tc>
                <a:tc>
                  <a:txBody>
                    <a:bodyPr/>
                    <a:lstStyle/>
                    <a:p>
                      <a:r>
                        <a:rPr lang="en-GB" sz="2000"/>
                        <a:t>Minus -</a:t>
                      </a:r>
                    </a:p>
                  </a:txBody>
                  <a:tcPr marL="100908" marR="100908" marT="50454" marB="50454"/>
                </a:tc>
                <a:tc>
                  <a:txBody>
                    <a:bodyPr/>
                    <a:lstStyle/>
                    <a:p>
                      <a:r>
                        <a:rPr lang="en-GB" sz="2000"/>
                        <a:t>Interesting </a:t>
                      </a:r>
                    </a:p>
                  </a:txBody>
                  <a:tcPr marL="100908" marR="100908" marT="50454" marB="50454"/>
                </a:tc>
                <a:extLst>
                  <a:ext uri="{0D108BD9-81ED-4DB2-BD59-A6C34878D82A}">
                    <a16:rowId xmlns:a16="http://schemas.microsoft.com/office/drawing/2014/main" val="3855610900"/>
                  </a:ext>
                </a:extLst>
              </a:tr>
              <a:tr h="443996">
                <a:tc>
                  <a:txBody>
                    <a:bodyPr/>
                    <a:lstStyle/>
                    <a:p>
                      <a:r>
                        <a:rPr lang="en-GB" sz="2000"/>
                        <a:t>Better Understanding  - 5</a:t>
                      </a:r>
                    </a:p>
                  </a:txBody>
                  <a:tcPr marL="100908" marR="100908" marT="50454" marB="50454"/>
                </a:tc>
                <a:tc>
                  <a:txBody>
                    <a:bodyPr/>
                    <a:lstStyle/>
                    <a:p>
                      <a:r>
                        <a:rPr lang="en-GB" sz="2000"/>
                        <a:t>Ineffective teamwork - 5</a:t>
                      </a:r>
                    </a:p>
                  </a:txBody>
                  <a:tcPr marL="100908" marR="100908" marT="50454" marB="50454"/>
                </a:tc>
                <a:tc>
                  <a:txBody>
                    <a:bodyPr/>
                    <a:lstStyle/>
                    <a:p>
                      <a:r>
                        <a:rPr lang="en-GB" sz="2000"/>
                        <a:t>Good reputation - 3</a:t>
                      </a:r>
                    </a:p>
                  </a:txBody>
                  <a:tcPr marL="100908" marR="100908" marT="50454" marB="50454"/>
                </a:tc>
                <a:extLst>
                  <a:ext uri="{0D108BD9-81ED-4DB2-BD59-A6C34878D82A}">
                    <a16:rowId xmlns:a16="http://schemas.microsoft.com/office/drawing/2014/main" val="3254541673"/>
                  </a:ext>
                </a:extLst>
              </a:tr>
              <a:tr h="443996">
                <a:tc>
                  <a:txBody>
                    <a:bodyPr/>
                    <a:lstStyle/>
                    <a:p>
                      <a:r>
                        <a:rPr lang="en-GB" sz="2000"/>
                        <a:t>Happier Environment  - 5</a:t>
                      </a:r>
                    </a:p>
                  </a:txBody>
                  <a:tcPr marL="100908" marR="100908" marT="50454" marB="50454"/>
                </a:tc>
                <a:tc>
                  <a:txBody>
                    <a:bodyPr/>
                    <a:lstStyle/>
                    <a:p>
                      <a:r>
                        <a:rPr lang="en-GB" sz="2000"/>
                        <a:t>Misunderstanding –  3</a:t>
                      </a:r>
                    </a:p>
                  </a:txBody>
                  <a:tcPr marL="100908" marR="100908" marT="50454" marB="50454"/>
                </a:tc>
                <a:tc>
                  <a:txBody>
                    <a:bodyPr/>
                    <a:lstStyle/>
                    <a:p>
                      <a:r>
                        <a:rPr lang="en-GB" sz="2000"/>
                        <a:t>Better relationships  - 2</a:t>
                      </a:r>
                    </a:p>
                  </a:txBody>
                  <a:tcPr marL="100908" marR="100908" marT="50454" marB="50454"/>
                </a:tc>
                <a:extLst>
                  <a:ext uri="{0D108BD9-81ED-4DB2-BD59-A6C34878D82A}">
                    <a16:rowId xmlns:a16="http://schemas.microsoft.com/office/drawing/2014/main" val="1944025921"/>
                  </a:ext>
                </a:extLst>
              </a:tr>
              <a:tr h="443996">
                <a:tc>
                  <a:txBody>
                    <a:bodyPr/>
                    <a:lstStyle/>
                    <a:p>
                      <a:r>
                        <a:rPr lang="en-GB" sz="2000"/>
                        <a:t>Easier communication – 5</a:t>
                      </a:r>
                    </a:p>
                  </a:txBody>
                  <a:tcPr marL="100908" marR="100908" marT="50454" marB="50454"/>
                </a:tc>
                <a:tc>
                  <a:txBody>
                    <a:bodyPr/>
                    <a:lstStyle/>
                    <a:p>
                      <a:r>
                        <a:rPr lang="en-GB" sz="2000"/>
                        <a:t>Fight issues – 5 </a:t>
                      </a:r>
                    </a:p>
                  </a:txBody>
                  <a:tcPr marL="100908" marR="100908" marT="50454" marB="50454"/>
                </a:tc>
                <a:tc>
                  <a:txBody>
                    <a:bodyPr/>
                    <a:lstStyle/>
                    <a:p>
                      <a:r>
                        <a:rPr lang="en-GB" sz="2000"/>
                        <a:t>Keeping people longer - 5</a:t>
                      </a:r>
                    </a:p>
                  </a:txBody>
                  <a:tcPr marL="100908" marR="100908" marT="50454" marB="50454"/>
                </a:tc>
                <a:extLst>
                  <a:ext uri="{0D108BD9-81ED-4DB2-BD59-A6C34878D82A}">
                    <a16:rowId xmlns:a16="http://schemas.microsoft.com/office/drawing/2014/main" val="1454346842"/>
                  </a:ext>
                </a:extLst>
              </a:tr>
              <a:tr h="504541">
                <a:tc>
                  <a:txBody>
                    <a:bodyPr/>
                    <a:lstStyle/>
                    <a:p>
                      <a:endParaRPr lang="en-GB" sz="2000"/>
                    </a:p>
                  </a:txBody>
                  <a:tcPr marL="100908" marR="100908" marT="50454" marB="50454"/>
                </a:tc>
                <a:tc>
                  <a:txBody>
                    <a:bodyPr/>
                    <a:lstStyle/>
                    <a:p>
                      <a:endParaRPr lang="en-GB" sz="2000"/>
                    </a:p>
                  </a:txBody>
                  <a:tcPr marL="100908" marR="100908" marT="50454" marB="50454"/>
                </a:tc>
                <a:tc>
                  <a:txBody>
                    <a:bodyPr/>
                    <a:lstStyle/>
                    <a:p>
                      <a:endParaRPr lang="en-GB" sz="2000"/>
                    </a:p>
                  </a:txBody>
                  <a:tcPr marL="100908" marR="100908" marT="50454" marB="50454"/>
                </a:tc>
                <a:extLst>
                  <a:ext uri="{0D108BD9-81ED-4DB2-BD59-A6C34878D82A}">
                    <a16:rowId xmlns:a16="http://schemas.microsoft.com/office/drawing/2014/main" val="592106096"/>
                  </a:ext>
                </a:extLst>
              </a:tr>
              <a:tr h="443996">
                <a:tc>
                  <a:txBody>
                    <a:bodyPr/>
                    <a:lstStyle/>
                    <a:p>
                      <a:r>
                        <a:rPr lang="en-GB" sz="2000"/>
                        <a:t>15</a:t>
                      </a:r>
                    </a:p>
                  </a:txBody>
                  <a:tcPr marL="100908" marR="100908" marT="50454" marB="50454"/>
                </a:tc>
                <a:tc>
                  <a:txBody>
                    <a:bodyPr/>
                    <a:lstStyle/>
                    <a:p>
                      <a:r>
                        <a:rPr lang="en-GB" sz="2000"/>
                        <a:t>-13</a:t>
                      </a:r>
                    </a:p>
                  </a:txBody>
                  <a:tcPr marL="100908" marR="100908" marT="50454" marB="50454"/>
                </a:tc>
                <a:tc>
                  <a:txBody>
                    <a:bodyPr/>
                    <a:lstStyle/>
                    <a:p>
                      <a:r>
                        <a:rPr lang="en-GB" sz="2000"/>
                        <a:t>10</a:t>
                      </a:r>
                    </a:p>
                  </a:txBody>
                  <a:tcPr marL="100908" marR="100908" marT="50454" marB="50454"/>
                </a:tc>
                <a:extLst>
                  <a:ext uri="{0D108BD9-81ED-4DB2-BD59-A6C34878D82A}">
                    <a16:rowId xmlns:a16="http://schemas.microsoft.com/office/drawing/2014/main" val="1566264686"/>
                  </a:ext>
                </a:extLst>
              </a:tr>
              <a:tr h="746720">
                <a:tc>
                  <a:txBody>
                    <a:bodyPr/>
                    <a:lstStyle/>
                    <a:p>
                      <a:r>
                        <a:rPr lang="en-GB" sz="2000"/>
                        <a:t>Total </a:t>
                      </a:r>
                    </a:p>
                    <a:p>
                      <a:pPr lvl="0">
                        <a:buNone/>
                      </a:pPr>
                      <a:r>
                        <a:rPr lang="en-GB" sz="2000"/>
                        <a:t>Grand total - 12</a:t>
                      </a:r>
                    </a:p>
                  </a:txBody>
                  <a:tcPr marL="100908" marR="100908" marT="50454" marB="50454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2000"/>
                    </a:p>
                  </a:txBody>
                  <a:tcPr marL="100908" marR="100908" marT="50454" marB="50454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2000"/>
                    </a:p>
                  </a:txBody>
                  <a:tcPr marL="100908" marR="100908" marT="50454" marB="50454"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8900489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426557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BE4F293-0A40-4AA3-8747-1C7D9F3EEA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5D1CC8B8-2CD1-45F6-9CED-CA31040022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09710" y="635715"/>
            <a:ext cx="11142208" cy="2482136"/>
            <a:chOff x="409710" y="635715"/>
            <a:chExt cx="11142208" cy="2482136"/>
          </a:xfrm>
        </p:grpSpPr>
        <p:sp>
          <p:nvSpPr>
            <p:cNvPr id="12" name="Freeform 44">
              <a:extLst>
                <a:ext uri="{FF2B5EF4-FFF2-40B4-BE49-F238E27FC236}">
                  <a16:creationId xmlns:a16="http://schemas.microsoft.com/office/drawing/2014/main" id="{D0486316-3F2D-434E-AF23-A8EDD6E78D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23203" y="635716"/>
              <a:ext cx="328612" cy="1742360"/>
            </a:xfrm>
            <a:custGeom>
              <a:avLst/>
              <a:gdLst>
                <a:gd name="T0" fmla="*/ 207 w 207"/>
                <a:gd name="T1" fmla="*/ 987 h 1114"/>
                <a:gd name="T2" fmla="*/ 0 w 207"/>
                <a:gd name="T3" fmla="*/ 1114 h 1114"/>
                <a:gd name="T4" fmla="*/ 0 w 207"/>
                <a:gd name="T5" fmla="*/ 127 h 1114"/>
                <a:gd name="T6" fmla="*/ 207 w 207"/>
                <a:gd name="T7" fmla="*/ 0 h 1114"/>
                <a:gd name="T8" fmla="*/ 207 w 207"/>
                <a:gd name="T9" fmla="*/ 987 h 11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7" h="1114">
                  <a:moveTo>
                    <a:pt x="207" y="987"/>
                  </a:moveTo>
                  <a:lnTo>
                    <a:pt x="0" y="1114"/>
                  </a:lnTo>
                  <a:lnTo>
                    <a:pt x="0" y="127"/>
                  </a:lnTo>
                  <a:lnTo>
                    <a:pt x="207" y="0"/>
                  </a:lnTo>
                  <a:lnTo>
                    <a:pt x="207" y="987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45">
              <a:extLst>
                <a:ext uri="{FF2B5EF4-FFF2-40B4-BE49-F238E27FC236}">
                  <a16:creationId xmlns:a16="http://schemas.microsoft.com/office/drawing/2014/main" id="{2AF5945E-96EF-472A-8B30-5AC427AA40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09710" y="1022350"/>
              <a:ext cx="709612" cy="2095501"/>
            </a:xfrm>
            <a:custGeom>
              <a:avLst/>
              <a:gdLst>
                <a:gd name="T0" fmla="*/ 447 w 447"/>
                <a:gd name="T1" fmla="*/ 1363 h 1363"/>
                <a:gd name="T2" fmla="*/ 0 w 447"/>
                <a:gd name="T3" fmla="*/ 987 h 1363"/>
                <a:gd name="T4" fmla="*/ 0 w 447"/>
                <a:gd name="T5" fmla="*/ 0 h 1363"/>
                <a:gd name="T6" fmla="*/ 447 w 447"/>
                <a:gd name="T7" fmla="*/ 376 h 1363"/>
                <a:gd name="T8" fmla="*/ 447 w 447"/>
                <a:gd name="T9" fmla="*/ 1363 h 13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47" h="1363">
                  <a:moveTo>
                    <a:pt x="447" y="1363"/>
                  </a:moveTo>
                  <a:lnTo>
                    <a:pt x="0" y="987"/>
                  </a:lnTo>
                  <a:lnTo>
                    <a:pt x="0" y="0"/>
                  </a:lnTo>
                  <a:lnTo>
                    <a:pt x="447" y="376"/>
                  </a:lnTo>
                  <a:lnTo>
                    <a:pt x="447" y="1363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46">
              <a:extLst>
                <a:ext uri="{FF2B5EF4-FFF2-40B4-BE49-F238E27FC236}">
                  <a16:creationId xmlns:a16="http://schemas.microsoft.com/office/drawing/2014/main" id="{F43F39F5-753C-4BA6-AF2B-6F0EEE25AD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09710" y="837744"/>
              <a:ext cx="403225" cy="1705431"/>
            </a:xfrm>
            <a:custGeom>
              <a:avLst/>
              <a:gdLst>
                <a:gd name="T0" fmla="*/ 254 w 254"/>
                <a:gd name="T1" fmla="*/ 987 h 1109"/>
                <a:gd name="T2" fmla="*/ 0 w 254"/>
                <a:gd name="T3" fmla="*/ 1109 h 1109"/>
                <a:gd name="T4" fmla="*/ 0 w 254"/>
                <a:gd name="T5" fmla="*/ 119 h 1109"/>
                <a:gd name="T6" fmla="*/ 254 w 254"/>
                <a:gd name="T7" fmla="*/ 0 h 1109"/>
                <a:gd name="T8" fmla="*/ 254 w 254"/>
                <a:gd name="T9" fmla="*/ 987 h 11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4" h="1109">
                  <a:moveTo>
                    <a:pt x="254" y="987"/>
                  </a:moveTo>
                  <a:lnTo>
                    <a:pt x="0" y="1109"/>
                  </a:lnTo>
                  <a:lnTo>
                    <a:pt x="0" y="119"/>
                  </a:lnTo>
                  <a:lnTo>
                    <a:pt x="254" y="0"/>
                  </a:lnTo>
                  <a:lnTo>
                    <a:pt x="254" y="987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" name="Freeform 47">
              <a:extLst>
                <a:ext uri="{FF2B5EF4-FFF2-40B4-BE49-F238E27FC236}">
                  <a16:creationId xmlns:a16="http://schemas.microsoft.com/office/drawing/2014/main" id="{2CC5073C-8188-4DE4-B2AB-9C87DDA4F0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4660" y="640894"/>
              <a:ext cx="168275" cy="1713195"/>
            </a:xfrm>
            <a:custGeom>
              <a:avLst/>
              <a:gdLst>
                <a:gd name="T0" fmla="*/ 106 w 106"/>
                <a:gd name="T1" fmla="*/ 1114 h 1114"/>
                <a:gd name="T2" fmla="*/ 0 w 106"/>
                <a:gd name="T3" fmla="*/ 1005 h 1114"/>
                <a:gd name="T4" fmla="*/ 0 w 106"/>
                <a:gd name="T5" fmla="*/ 0 h 1114"/>
                <a:gd name="T6" fmla="*/ 106 w 106"/>
                <a:gd name="T7" fmla="*/ 110 h 1114"/>
                <a:gd name="T8" fmla="*/ 106 w 106"/>
                <a:gd name="T9" fmla="*/ 1114 h 11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6" h="1114">
                  <a:moveTo>
                    <a:pt x="106" y="1114"/>
                  </a:moveTo>
                  <a:lnTo>
                    <a:pt x="0" y="1005"/>
                  </a:lnTo>
                  <a:lnTo>
                    <a:pt x="0" y="0"/>
                  </a:lnTo>
                  <a:lnTo>
                    <a:pt x="106" y="110"/>
                  </a:lnTo>
                  <a:lnTo>
                    <a:pt x="106" y="111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AEF2074A-D7D4-4AF6-866A-31DDF66B1F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4055" y="635715"/>
              <a:ext cx="10907863" cy="154145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9DD3B7F-D7C4-4A2E-85F6-C3E8C89730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53666" y="759805"/>
            <a:ext cx="10000133" cy="1325563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rgbClr val="FFFFFF"/>
                </a:solidFill>
                <a:cs typeface="Calibri Light"/>
              </a:rPr>
              <a:t> SOLUTION 2 – Offer Mental and Physical Health Benefits </a:t>
            </a:r>
            <a:endParaRPr lang="en-GB" sz="4000">
              <a:solidFill>
                <a:srgbClr val="FFFFFF"/>
              </a:solidFill>
            </a:endParaRP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63148ECE-7F9B-43BE-9CC3-89A833C9A8B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52265638"/>
              </p:ext>
            </p:extLst>
          </p:nvPr>
        </p:nvGraphicFramePr>
        <p:xfrm>
          <a:off x="1422492" y="2842023"/>
          <a:ext cx="9507779" cy="303032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94607">
                  <a:extLst>
                    <a:ext uri="{9D8B030D-6E8A-4147-A177-3AD203B41FA5}">
                      <a16:colId xmlns:a16="http://schemas.microsoft.com/office/drawing/2014/main" val="276115082"/>
                    </a:ext>
                  </a:extLst>
                </a:gridCol>
                <a:gridCol w="3156586">
                  <a:extLst>
                    <a:ext uri="{9D8B030D-6E8A-4147-A177-3AD203B41FA5}">
                      <a16:colId xmlns:a16="http://schemas.microsoft.com/office/drawing/2014/main" val="633308966"/>
                    </a:ext>
                  </a:extLst>
                </a:gridCol>
                <a:gridCol w="3156586">
                  <a:extLst>
                    <a:ext uri="{9D8B030D-6E8A-4147-A177-3AD203B41FA5}">
                      <a16:colId xmlns:a16="http://schemas.microsoft.com/office/drawing/2014/main" val="1467362590"/>
                    </a:ext>
                  </a:extLst>
                </a:gridCol>
              </a:tblGrid>
              <a:tr h="362322">
                <a:tc>
                  <a:txBody>
                    <a:bodyPr/>
                    <a:lstStyle/>
                    <a:p>
                      <a:r>
                        <a:rPr lang="en-GB" sz="1600"/>
                        <a:t>Plus +</a:t>
                      </a:r>
                    </a:p>
                  </a:txBody>
                  <a:tcPr marL="82346" marR="82346" marT="41173" marB="41173"/>
                </a:tc>
                <a:tc>
                  <a:txBody>
                    <a:bodyPr/>
                    <a:lstStyle/>
                    <a:p>
                      <a:r>
                        <a:rPr lang="en-GB" sz="1600"/>
                        <a:t>Minus - </a:t>
                      </a:r>
                    </a:p>
                  </a:txBody>
                  <a:tcPr marL="82346" marR="82346" marT="41173" marB="41173"/>
                </a:tc>
                <a:tc>
                  <a:txBody>
                    <a:bodyPr/>
                    <a:lstStyle/>
                    <a:p>
                      <a:r>
                        <a:rPr lang="en-GB" sz="1600"/>
                        <a:t>Interesting </a:t>
                      </a:r>
                    </a:p>
                  </a:txBody>
                  <a:tcPr marL="82346" marR="82346" marT="41173" marB="41173"/>
                </a:tc>
                <a:extLst>
                  <a:ext uri="{0D108BD9-81ED-4DB2-BD59-A6C34878D82A}">
                    <a16:rowId xmlns:a16="http://schemas.microsoft.com/office/drawing/2014/main" val="3855610900"/>
                  </a:ext>
                </a:extLst>
              </a:tr>
              <a:tr h="609359">
                <a:tc>
                  <a:txBody>
                    <a:bodyPr/>
                    <a:lstStyle/>
                    <a:p>
                      <a:r>
                        <a:rPr lang="en-GB" sz="1600"/>
                        <a:t>People more relaxed - 3</a:t>
                      </a:r>
                    </a:p>
                  </a:txBody>
                  <a:tcPr marL="82346" marR="82346" marT="41173" marB="41173"/>
                </a:tc>
                <a:tc>
                  <a:txBody>
                    <a:bodyPr/>
                    <a:lstStyle/>
                    <a:p>
                      <a:r>
                        <a:rPr lang="en-GB" sz="1600"/>
                        <a:t>Time consuming - 3</a:t>
                      </a:r>
                    </a:p>
                  </a:txBody>
                  <a:tcPr marL="82346" marR="82346" marT="41173" marB="41173"/>
                </a:tc>
                <a:tc>
                  <a:txBody>
                    <a:bodyPr/>
                    <a:lstStyle/>
                    <a:p>
                      <a:r>
                        <a:rPr lang="en-GB" sz="1600"/>
                        <a:t>Attract a rage of younger talents  - 4</a:t>
                      </a:r>
                    </a:p>
                  </a:txBody>
                  <a:tcPr marL="82346" marR="82346" marT="41173" marB="41173"/>
                </a:tc>
                <a:extLst>
                  <a:ext uri="{0D108BD9-81ED-4DB2-BD59-A6C34878D82A}">
                    <a16:rowId xmlns:a16="http://schemas.microsoft.com/office/drawing/2014/main" val="3254541673"/>
                  </a:ext>
                </a:extLst>
              </a:tr>
              <a:tr h="362322">
                <a:tc>
                  <a:txBody>
                    <a:bodyPr/>
                    <a:lstStyle/>
                    <a:p>
                      <a:r>
                        <a:rPr lang="en-GB" sz="1600"/>
                        <a:t>Happier Environment  - 4 </a:t>
                      </a:r>
                    </a:p>
                  </a:txBody>
                  <a:tcPr marL="82346" marR="82346" marT="41173" marB="41173"/>
                </a:tc>
                <a:tc>
                  <a:txBody>
                    <a:bodyPr/>
                    <a:lstStyle/>
                    <a:p>
                      <a:r>
                        <a:rPr lang="en-GB" sz="1600"/>
                        <a:t>Higher cost for the companies 5</a:t>
                      </a:r>
                    </a:p>
                  </a:txBody>
                  <a:tcPr marL="82346" marR="82346" marT="41173" marB="41173"/>
                </a:tc>
                <a:tc>
                  <a:txBody>
                    <a:bodyPr/>
                    <a:lstStyle/>
                    <a:p>
                      <a:r>
                        <a:rPr lang="en-GB" sz="1600"/>
                        <a:t>Connecting with others - 3</a:t>
                      </a:r>
                    </a:p>
                  </a:txBody>
                  <a:tcPr marL="82346" marR="82346" marT="41173" marB="41173"/>
                </a:tc>
                <a:extLst>
                  <a:ext uri="{0D108BD9-81ED-4DB2-BD59-A6C34878D82A}">
                    <a16:rowId xmlns:a16="http://schemas.microsoft.com/office/drawing/2014/main" val="1944025921"/>
                  </a:ext>
                </a:extLst>
              </a:tr>
              <a:tr h="362322">
                <a:tc>
                  <a:txBody>
                    <a:bodyPr/>
                    <a:lstStyle/>
                    <a:p>
                      <a:r>
                        <a:rPr lang="en-GB" sz="1600"/>
                        <a:t>Improving themselves  - 3</a:t>
                      </a:r>
                    </a:p>
                  </a:txBody>
                  <a:tcPr marL="82346" marR="82346" marT="41173" marB="41173"/>
                </a:tc>
                <a:tc>
                  <a:txBody>
                    <a:bodyPr/>
                    <a:lstStyle/>
                    <a:p>
                      <a:r>
                        <a:rPr lang="en-GB" sz="1600"/>
                        <a:t>Un patience – 1 </a:t>
                      </a:r>
                    </a:p>
                  </a:txBody>
                  <a:tcPr marL="82346" marR="82346" marT="41173" marB="41173"/>
                </a:tc>
                <a:tc>
                  <a:txBody>
                    <a:bodyPr/>
                    <a:lstStyle/>
                    <a:p>
                      <a:r>
                        <a:rPr lang="en-GB" sz="1600"/>
                        <a:t>Learn new skills - 3</a:t>
                      </a:r>
                    </a:p>
                  </a:txBody>
                  <a:tcPr marL="82346" marR="82346" marT="41173" marB="41173"/>
                </a:tc>
                <a:extLst>
                  <a:ext uri="{0D108BD9-81ED-4DB2-BD59-A6C34878D82A}">
                    <a16:rowId xmlns:a16="http://schemas.microsoft.com/office/drawing/2014/main" val="1454346842"/>
                  </a:ext>
                </a:extLst>
              </a:tr>
              <a:tr h="362322">
                <a:tc>
                  <a:txBody>
                    <a:bodyPr/>
                    <a:lstStyle/>
                    <a:p>
                      <a:r>
                        <a:rPr lang="en-GB" sz="1600"/>
                        <a:t>Lower stress - 2</a:t>
                      </a:r>
                    </a:p>
                  </a:txBody>
                  <a:tcPr marL="82346" marR="82346" marT="41173" marB="41173"/>
                </a:tc>
                <a:tc>
                  <a:txBody>
                    <a:bodyPr/>
                    <a:lstStyle/>
                    <a:p>
                      <a:endParaRPr lang="en-GB" sz="1600"/>
                    </a:p>
                  </a:txBody>
                  <a:tcPr marL="82346" marR="82346" marT="41173" marB="41173"/>
                </a:tc>
                <a:tc>
                  <a:txBody>
                    <a:bodyPr/>
                    <a:lstStyle/>
                    <a:p>
                      <a:r>
                        <a:rPr lang="en-GB" sz="1600"/>
                        <a:t>Be physically active - 2</a:t>
                      </a:r>
                    </a:p>
                  </a:txBody>
                  <a:tcPr marL="82346" marR="82346" marT="41173" marB="41173"/>
                </a:tc>
                <a:extLst>
                  <a:ext uri="{0D108BD9-81ED-4DB2-BD59-A6C34878D82A}">
                    <a16:rowId xmlns:a16="http://schemas.microsoft.com/office/drawing/2014/main" val="592106096"/>
                  </a:ext>
                </a:extLst>
              </a:tr>
              <a:tr h="362322">
                <a:tc>
                  <a:txBody>
                    <a:bodyPr/>
                    <a:lstStyle/>
                    <a:p>
                      <a:r>
                        <a:rPr lang="en-GB" sz="1600"/>
                        <a:t>12</a:t>
                      </a:r>
                    </a:p>
                  </a:txBody>
                  <a:tcPr marL="82346" marR="82346" marT="41173" marB="41173"/>
                </a:tc>
                <a:tc>
                  <a:txBody>
                    <a:bodyPr/>
                    <a:lstStyle/>
                    <a:p>
                      <a:r>
                        <a:rPr lang="en-GB" sz="1600"/>
                        <a:t>-9</a:t>
                      </a:r>
                    </a:p>
                  </a:txBody>
                  <a:tcPr marL="82346" marR="82346" marT="41173" marB="41173"/>
                </a:tc>
                <a:tc>
                  <a:txBody>
                    <a:bodyPr/>
                    <a:lstStyle/>
                    <a:p>
                      <a:r>
                        <a:rPr lang="en-GB" sz="1600"/>
                        <a:t>12</a:t>
                      </a:r>
                    </a:p>
                  </a:txBody>
                  <a:tcPr marL="82346" marR="82346" marT="41173" marB="41173"/>
                </a:tc>
                <a:extLst>
                  <a:ext uri="{0D108BD9-81ED-4DB2-BD59-A6C34878D82A}">
                    <a16:rowId xmlns:a16="http://schemas.microsoft.com/office/drawing/2014/main" val="1566264686"/>
                  </a:ext>
                </a:extLst>
              </a:tr>
              <a:tr h="609359">
                <a:tc>
                  <a:txBody>
                    <a:bodyPr/>
                    <a:lstStyle/>
                    <a:p>
                      <a:r>
                        <a:rPr lang="en-GB" sz="1600"/>
                        <a:t>Total </a:t>
                      </a:r>
                    </a:p>
                    <a:p>
                      <a:pPr lvl="0">
                        <a:buNone/>
                      </a:pPr>
                      <a:r>
                        <a:rPr lang="en-GB" sz="1600"/>
                        <a:t>Grand total - 15</a:t>
                      </a:r>
                    </a:p>
                  </a:txBody>
                  <a:tcPr marL="82346" marR="82346" marT="41173" marB="41173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600"/>
                    </a:p>
                  </a:txBody>
                  <a:tcPr marL="82346" marR="82346" marT="41173" marB="41173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600"/>
                    </a:p>
                  </a:txBody>
                  <a:tcPr marL="82346" marR="82346" marT="41173" marB="41173"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8900489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449373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BE4F293-0A40-4AA3-8747-1C7D9F3EEA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5D1CC8B8-2CD1-45F6-9CED-CA31040022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09710" y="635715"/>
            <a:ext cx="11142208" cy="2482136"/>
            <a:chOff x="409710" y="635715"/>
            <a:chExt cx="11142208" cy="2482136"/>
          </a:xfrm>
        </p:grpSpPr>
        <p:sp>
          <p:nvSpPr>
            <p:cNvPr id="12" name="Freeform 44">
              <a:extLst>
                <a:ext uri="{FF2B5EF4-FFF2-40B4-BE49-F238E27FC236}">
                  <a16:creationId xmlns:a16="http://schemas.microsoft.com/office/drawing/2014/main" id="{D0486316-3F2D-434E-AF23-A8EDD6E78D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23203" y="635716"/>
              <a:ext cx="328612" cy="1742360"/>
            </a:xfrm>
            <a:custGeom>
              <a:avLst/>
              <a:gdLst>
                <a:gd name="T0" fmla="*/ 207 w 207"/>
                <a:gd name="T1" fmla="*/ 987 h 1114"/>
                <a:gd name="T2" fmla="*/ 0 w 207"/>
                <a:gd name="T3" fmla="*/ 1114 h 1114"/>
                <a:gd name="T4" fmla="*/ 0 w 207"/>
                <a:gd name="T5" fmla="*/ 127 h 1114"/>
                <a:gd name="T6" fmla="*/ 207 w 207"/>
                <a:gd name="T7" fmla="*/ 0 h 1114"/>
                <a:gd name="T8" fmla="*/ 207 w 207"/>
                <a:gd name="T9" fmla="*/ 987 h 11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7" h="1114">
                  <a:moveTo>
                    <a:pt x="207" y="987"/>
                  </a:moveTo>
                  <a:lnTo>
                    <a:pt x="0" y="1114"/>
                  </a:lnTo>
                  <a:lnTo>
                    <a:pt x="0" y="127"/>
                  </a:lnTo>
                  <a:lnTo>
                    <a:pt x="207" y="0"/>
                  </a:lnTo>
                  <a:lnTo>
                    <a:pt x="207" y="987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45">
              <a:extLst>
                <a:ext uri="{FF2B5EF4-FFF2-40B4-BE49-F238E27FC236}">
                  <a16:creationId xmlns:a16="http://schemas.microsoft.com/office/drawing/2014/main" id="{2AF5945E-96EF-472A-8B30-5AC427AA40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09710" y="1022350"/>
              <a:ext cx="709612" cy="2095501"/>
            </a:xfrm>
            <a:custGeom>
              <a:avLst/>
              <a:gdLst>
                <a:gd name="T0" fmla="*/ 447 w 447"/>
                <a:gd name="T1" fmla="*/ 1363 h 1363"/>
                <a:gd name="T2" fmla="*/ 0 w 447"/>
                <a:gd name="T3" fmla="*/ 987 h 1363"/>
                <a:gd name="T4" fmla="*/ 0 w 447"/>
                <a:gd name="T5" fmla="*/ 0 h 1363"/>
                <a:gd name="T6" fmla="*/ 447 w 447"/>
                <a:gd name="T7" fmla="*/ 376 h 1363"/>
                <a:gd name="T8" fmla="*/ 447 w 447"/>
                <a:gd name="T9" fmla="*/ 1363 h 13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47" h="1363">
                  <a:moveTo>
                    <a:pt x="447" y="1363"/>
                  </a:moveTo>
                  <a:lnTo>
                    <a:pt x="0" y="987"/>
                  </a:lnTo>
                  <a:lnTo>
                    <a:pt x="0" y="0"/>
                  </a:lnTo>
                  <a:lnTo>
                    <a:pt x="447" y="376"/>
                  </a:lnTo>
                  <a:lnTo>
                    <a:pt x="447" y="1363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46">
              <a:extLst>
                <a:ext uri="{FF2B5EF4-FFF2-40B4-BE49-F238E27FC236}">
                  <a16:creationId xmlns:a16="http://schemas.microsoft.com/office/drawing/2014/main" id="{F43F39F5-753C-4BA6-AF2B-6F0EEE25AD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09710" y="837744"/>
              <a:ext cx="403225" cy="1705431"/>
            </a:xfrm>
            <a:custGeom>
              <a:avLst/>
              <a:gdLst>
                <a:gd name="T0" fmla="*/ 254 w 254"/>
                <a:gd name="T1" fmla="*/ 987 h 1109"/>
                <a:gd name="T2" fmla="*/ 0 w 254"/>
                <a:gd name="T3" fmla="*/ 1109 h 1109"/>
                <a:gd name="T4" fmla="*/ 0 w 254"/>
                <a:gd name="T5" fmla="*/ 119 h 1109"/>
                <a:gd name="T6" fmla="*/ 254 w 254"/>
                <a:gd name="T7" fmla="*/ 0 h 1109"/>
                <a:gd name="T8" fmla="*/ 254 w 254"/>
                <a:gd name="T9" fmla="*/ 987 h 11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4" h="1109">
                  <a:moveTo>
                    <a:pt x="254" y="987"/>
                  </a:moveTo>
                  <a:lnTo>
                    <a:pt x="0" y="1109"/>
                  </a:lnTo>
                  <a:lnTo>
                    <a:pt x="0" y="119"/>
                  </a:lnTo>
                  <a:lnTo>
                    <a:pt x="254" y="0"/>
                  </a:lnTo>
                  <a:lnTo>
                    <a:pt x="254" y="987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" name="Freeform 47">
              <a:extLst>
                <a:ext uri="{FF2B5EF4-FFF2-40B4-BE49-F238E27FC236}">
                  <a16:creationId xmlns:a16="http://schemas.microsoft.com/office/drawing/2014/main" id="{2CC5073C-8188-4DE4-B2AB-9C87DDA4F0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4660" y="640894"/>
              <a:ext cx="168275" cy="1713195"/>
            </a:xfrm>
            <a:custGeom>
              <a:avLst/>
              <a:gdLst>
                <a:gd name="T0" fmla="*/ 106 w 106"/>
                <a:gd name="T1" fmla="*/ 1114 h 1114"/>
                <a:gd name="T2" fmla="*/ 0 w 106"/>
                <a:gd name="T3" fmla="*/ 1005 h 1114"/>
                <a:gd name="T4" fmla="*/ 0 w 106"/>
                <a:gd name="T5" fmla="*/ 0 h 1114"/>
                <a:gd name="T6" fmla="*/ 106 w 106"/>
                <a:gd name="T7" fmla="*/ 110 h 1114"/>
                <a:gd name="T8" fmla="*/ 106 w 106"/>
                <a:gd name="T9" fmla="*/ 1114 h 11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6" h="1114">
                  <a:moveTo>
                    <a:pt x="106" y="1114"/>
                  </a:moveTo>
                  <a:lnTo>
                    <a:pt x="0" y="1005"/>
                  </a:lnTo>
                  <a:lnTo>
                    <a:pt x="0" y="0"/>
                  </a:lnTo>
                  <a:lnTo>
                    <a:pt x="106" y="110"/>
                  </a:lnTo>
                  <a:lnTo>
                    <a:pt x="106" y="111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AEF2074A-D7D4-4AF6-866A-31DDF66B1F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4055" y="635715"/>
              <a:ext cx="10907863" cy="154145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9DD3B7F-D7C4-4A2E-85F6-C3E8C89730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53666" y="759805"/>
            <a:ext cx="10000133" cy="1325563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rgbClr val="FFFFFF"/>
                </a:solidFill>
                <a:cs typeface="Calibri Light"/>
              </a:rPr>
              <a:t>SOLUTION 3 – Team Building Holidays  </a:t>
            </a:r>
            <a:endParaRPr lang="en-GB" sz="4000">
              <a:solidFill>
                <a:srgbClr val="FFFFFF"/>
              </a:solidFill>
            </a:endParaRP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63148ECE-7F9B-43BE-9CC3-89A833C9A8B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67631619"/>
              </p:ext>
            </p:extLst>
          </p:nvPr>
        </p:nvGraphicFramePr>
        <p:xfrm>
          <a:off x="1818198" y="2499837"/>
          <a:ext cx="8716366" cy="371469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460390">
                  <a:extLst>
                    <a:ext uri="{9D8B030D-6E8A-4147-A177-3AD203B41FA5}">
                      <a16:colId xmlns:a16="http://schemas.microsoft.com/office/drawing/2014/main" val="276115082"/>
                    </a:ext>
                  </a:extLst>
                </a:gridCol>
                <a:gridCol w="3173359">
                  <a:extLst>
                    <a:ext uri="{9D8B030D-6E8A-4147-A177-3AD203B41FA5}">
                      <a16:colId xmlns:a16="http://schemas.microsoft.com/office/drawing/2014/main" val="633308966"/>
                    </a:ext>
                  </a:extLst>
                </a:gridCol>
                <a:gridCol w="3082617">
                  <a:extLst>
                    <a:ext uri="{9D8B030D-6E8A-4147-A177-3AD203B41FA5}">
                      <a16:colId xmlns:a16="http://schemas.microsoft.com/office/drawing/2014/main" val="1467362590"/>
                    </a:ext>
                  </a:extLst>
                </a:gridCol>
              </a:tblGrid>
              <a:tr h="410670">
                <a:tc>
                  <a:txBody>
                    <a:bodyPr/>
                    <a:lstStyle/>
                    <a:p>
                      <a:r>
                        <a:rPr lang="en-GB" sz="1800"/>
                        <a:t>Plus + </a:t>
                      </a:r>
                    </a:p>
                  </a:txBody>
                  <a:tcPr marL="93334" marR="93334" marT="46667" marB="46667"/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Minus - </a:t>
                      </a:r>
                    </a:p>
                  </a:txBody>
                  <a:tcPr marL="93334" marR="93334" marT="46667" marB="46667"/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Interesting </a:t>
                      </a:r>
                    </a:p>
                  </a:txBody>
                  <a:tcPr marL="93334" marR="93334" marT="46667" marB="46667"/>
                </a:tc>
                <a:extLst>
                  <a:ext uri="{0D108BD9-81ED-4DB2-BD59-A6C34878D82A}">
                    <a16:rowId xmlns:a16="http://schemas.microsoft.com/office/drawing/2014/main" val="3855610900"/>
                  </a:ext>
                </a:extLst>
              </a:tr>
              <a:tr h="410670">
                <a:tc>
                  <a:txBody>
                    <a:bodyPr/>
                    <a:lstStyle/>
                    <a:p>
                      <a:r>
                        <a:rPr lang="en-GB" sz="1800"/>
                        <a:t>More motivation  - 2</a:t>
                      </a:r>
                    </a:p>
                  </a:txBody>
                  <a:tcPr marL="93334" marR="93334" marT="46667" marB="46667"/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Time Consuming - 5</a:t>
                      </a:r>
                    </a:p>
                  </a:txBody>
                  <a:tcPr marL="93334" marR="93334" marT="46667" marB="46667"/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Building trust  - 2</a:t>
                      </a:r>
                    </a:p>
                  </a:txBody>
                  <a:tcPr marL="93334" marR="93334" marT="46667" marB="46667"/>
                </a:tc>
                <a:extLst>
                  <a:ext uri="{0D108BD9-81ED-4DB2-BD59-A6C34878D82A}">
                    <a16:rowId xmlns:a16="http://schemas.microsoft.com/office/drawing/2014/main" val="3254541673"/>
                  </a:ext>
                </a:extLst>
              </a:tr>
              <a:tr h="690673">
                <a:tc>
                  <a:txBody>
                    <a:bodyPr/>
                    <a:lstStyle/>
                    <a:p>
                      <a:r>
                        <a:rPr lang="en-GB" sz="1800"/>
                        <a:t>Building trust - 2</a:t>
                      </a:r>
                    </a:p>
                  </a:txBody>
                  <a:tcPr marL="93334" marR="93334" marT="46667" marB="46667"/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Less productivity - 2</a:t>
                      </a:r>
                    </a:p>
                  </a:txBody>
                  <a:tcPr marL="93334" marR="93334" marT="46667" marB="46667"/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Creating a good reputation - 2</a:t>
                      </a:r>
                    </a:p>
                  </a:txBody>
                  <a:tcPr marL="93334" marR="93334" marT="46667" marB="46667"/>
                </a:tc>
                <a:extLst>
                  <a:ext uri="{0D108BD9-81ED-4DB2-BD59-A6C34878D82A}">
                    <a16:rowId xmlns:a16="http://schemas.microsoft.com/office/drawing/2014/main" val="1944025921"/>
                  </a:ext>
                </a:extLst>
              </a:tr>
              <a:tr h="690673">
                <a:tc>
                  <a:txBody>
                    <a:bodyPr/>
                    <a:lstStyle/>
                    <a:p>
                      <a:r>
                        <a:rPr lang="en-GB" sz="1800"/>
                        <a:t>Healthy mind – 5 </a:t>
                      </a:r>
                    </a:p>
                  </a:txBody>
                  <a:tcPr marL="93334" marR="93334" marT="46667" marB="46667"/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Higher cost for companies - 2</a:t>
                      </a:r>
                    </a:p>
                  </a:txBody>
                  <a:tcPr marL="93334" marR="93334" marT="46667" marB="46667"/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Satisfied Employees – 2 </a:t>
                      </a:r>
                    </a:p>
                  </a:txBody>
                  <a:tcPr marL="93334" marR="93334" marT="46667" marB="46667"/>
                </a:tc>
                <a:extLst>
                  <a:ext uri="{0D108BD9-81ED-4DB2-BD59-A6C34878D82A}">
                    <a16:rowId xmlns:a16="http://schemas.microsoft.com/office/drawing/2014/main" val="1454346842"/>
                  </a:ext>
                </a:extLst>
              </a:tr>
              <a:tr h="410670">
                <a:tc>
                  <a:txBody>
                    <a:bodyPr/>
                    <a:lstStyle/>
                    <a:p>
                      <a:r>
                        <a:rPr lang="en-GB" sz="1800"/>
                        <a:t>Realising Stress – 5 </a:t>
                      </a:r>
                    </a:p>
                  </a:txBody>
                  <a:tcPr marL="93334" marR="93334" marT="46667" marB="46667"/>
                </a:tc>
                <a:tc>
                  <a:txBody>
                    <a:bodyPr/>
                    <a:lstStyle/>
                    <a:p>
                      <a:endParaRPr lang="en-GB" sz="1800"/>
                    </a:p>
                  </a:txBody>
                  <a:tcPr marL="93334" marR="93334" marT="46667" marB="46667"/>
                </a:tc>
                <a:tc>
                  <a:txBody>
                    <a:bodyPr/>
                    <a:lstStyle/>
                    <a:p>
                      <a:endParaRPr lang="en-GB" sz="1800"/>
                    </a:p>
                  </a:txBody>
                  <a:tcPr marL="93334" marR="93334" marT="46667" marB="46667"/>
                </a:tc>
                <a:extLst>
                  <a:ext uri="{0D108BD9-81ED-4DB2-BD59-A6C34878D82A}">
                    <a16:rowId xmlns:a16="http://schemas.microsoft.com/office/drawing/2014/main" val="592106096"/>
                  </a:ext>
                </a:extLst>
              </a:tr>
              <a:tr h="410670">
                <a:tc>
                  <a:txBody>
                    <a:bodyPr/>
                    <a:lstStyle/>
                    <a:p>
                      <a:r>
                        <a:rPr lang="en-GB" sz="1800"/>
                        <a:t>14</a:t>
                      </a:r>
                    </a:p>
                  </a:txBody>
                  <a:tcPr marL="93334" marR="93334" marT="46667" marB="46667"/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-9</a:t>
                      </a:r>
                    </a:p>
                  </a:txBody>
                  <a:tcPr marL="93334" marR="93334" marT="46667" marB="46667"/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6</a:t>
                      </a:r>
                    </a:p>
                  </a:txBody>
                  <a:tcPr marL="93334" marR="93334" marT="46667" marB="46667"/>
                </a:tc>
                <a:extLst>
                  <a:ext uri="{0D108BD9-81ED-4DB2-BD59-A6C34878D82A}">
                    <a16:rowId xmlns:a16="http://schemas.microsoft.com/office/drawing/2014/main" val="1566264686"/>
                  </a:ext>
                </a:extLst>
              </a:tr>
              <a:tr h="690673">
                <a:tc>
                  <a:txBody>
                    <a:bodyPr/>
                    <a:lstStyle/>
                    <a:p>
                      <a:r>
                        <a:rPr lang="en-GB" sz="1800"/>
                        <a:t>Total </a:t>
                      </a:r>
                    </a:p>
                    <a:p>
                      <a:pPr lvl="0">
                        <a:buNone/>
                      </a:pPr>
                      <a:r>
                        <a:rPr lang="en-GB" sz="1800"/>
                        <a:t>Grand total  - 11 </a:t>
                      </a:r>
                    </a:p>
                  </a:txBody>
                  <a:tcPr marL="93334" marR="93334" marT="46667" marB="46667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/>
                    </a:p>
                  </a:txBody>
                  <a:tcPr marL="93334" marR="93334" marT="46667" marB="46667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/>
                    </a:p>
                  </a:txBody>
                  <a:tcPr marL="93334" marR="93334" marT="46667" marB="46667"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8900489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836498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BE4F293-0A40-4AA3-8747-1C7D9F3EEA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5D1CC8B8-2CD1-45F6-9CED-CA31040022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09710" y="635715"/>
            <a:ext cx="11142208" cy="2482136"/>
            <a:chOff x="409710" y="635715"/>
            <a:chExt cx="11142208" cy="2482136"/>
          </a:xfrm>
        </p:grpSpPr>
        <p:sp>
          <p:nvSpPr>
            <p:cNvPr id="12" name="Freeform 44">
              <a:extLst>
                <a:ext uri="{FF2B5EF4-FFF2-40B4-BE49-F238E27FC236}">
                  <a16:creationId xmlns:a16="http://schemas.microsoft.com/office/drawing/2014/main" id="{D0486316-3F2D-434E-AF23-A8EDD6E78D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23203" y="635716"/>
              <a:ext cx="328612" cy="1742360"/>
            </a:xfrm>
            <a:custGeom>
              <a:avLst/>
              <a:gdLst>
                <a:gd name="T0" fmla="*/ 207 w 207"/>
                <a:gd name="T1" fmla="*/ 987 h 1114"/>
                <a:gd name="T2" fmla="*/ 0 w 207"/>
                <a:gd name="T3" fmla="*/ 1114 h 1114"/>
                <a:gd name="T4" fmla="*/ 0 w 207"/>
                <a:gd name="T5" fmla="*/ 127 h 1114"/>
                <a:gd name="T6" fmla="*/ 207 w 207"/>
                <a:gd name="T7" fmla="*/ 0 h 1114"/>
                <a:gd name="T8" fmla="*/ 207 w 207"/>
                <a:gd name="T9" fmla="*/ 987 h 11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7" h="1114">
                  <a:moveTo>
                    <a:pt x="207" y="987"/>
                  </a:moveTo>
                  <a:lnTo>
                    <a:pt x="0" y="1114"/>
                  </a:lnTo>
                  <a:lnTo>
                    <a:pt x="0" y="127"/>
                  </a:lnTo>
                  <a:lnTo>
                    <a:pt x="207" y="0"/>
                  </a:lnTo>
                  <a:lnTo>
                    <a:pt x="207" y="987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45">
              <a:extLst>
                <a:ext uri="{FF2B5EF4-FFF2-40B4-BE49-F238E27FC236}">
                  <a16:creationId xmlns:a16="http://schemas.microsoft.com/office/drawing/2014/main" id="{2AF5945E-96EF-472A-8B30-5AC427AA40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09710" y="1022350"/>
              <a:ext cx="709612" cy="2095501"/>
            </a:xfrm>
            <a:custGeom>
              <a:avLst/>
              <a:gdLst>
                <a:gd name="T0" fmla="*/ 447 w 447"/>
                <a:gd name="T1" fmla="*/ 1363 h 1363"/>
                <a:gd name="T2" fmla="*/ 0 w 447"/>
                <a:gd name="T3" fmla="*/ 987 h 1363"/>
                <a:gd name="T4" fmla="*/ 0 w 447"/>
                <a:gd name="T5" fmla="*/ 0 h 1363"/>
                <a:gd name="T6" fmla="*/ 447 w 447"/>
                <a:gd name="T7" fmla="*/ 376 h 1363"/>
                <a:gd name="T8" fmla="*/ 447 w 447"/>
                <a:gd name="T9" fmla="*/ 1363 h 13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47" h="1363">
                  <a:moveTo>
                    <a:pt x="447" y="1363"/>
                  </a:moveTo>
                  <a:lnTo>
                    <a:pt x="0" y="987"/>
                  </a:lnTo>
                  <a:lnTo>
                    <a:pt x="0" y="0"/>
                  </a:lnTo>
                  <a:lnTo>
                    <a:pt x="447" y="376"/>
                  </a:lnTo>
                  <a:lnTo>
                    <a:pt x="447" y="1363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46">
              <a:extLst>
                <a:ext uri="{FF2B5EF4-FFF2-40B4-BE49-F238E27FC236}">
                  <a16:creationId xmlns:a16="http://schemas.microsoft.com/office/drawing/2014/main" id="{F43F39F5-753C-4BA6-AF2B-6F0EEE25AD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09710" y="837744"/>
              <a:ext cx="403225" cy="1705431"/>
            </a:xfrm>
            <a:custGeom>
              <a:avLst/>
              <a:gdLst>
                <a:gd name="T0" fmla="*/ 254 w 254"/>
                <a:gd name="T1" fmla="*/ 987 h 1109"/>
                <a:gd name="T2" fmla="*/ 0 w 254"/>
                <a:gd name="T3" fmla="*/ 1109 h 1109"/>
                <a:gd name="T4" fmla="*/ 0 w 254"/>
                <a:gd name="T5" fmla="*/ 119 h 1109"/>
                <a:gd name="T6" fmla="*/ 254 w 254"/>
                <a:gd name="T7" fmla="*/ 0 h 1109"/>
                <a:gd name="T8" fmla="*/ 254 w 254"/>
                <a:gd name="T9" fmla="*/ 987 h 11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4" h="1109">
                  <a:moveTo>
                    <a:pt x="254" y="987"/>
                  </a:moveTo>
                  <a:lnTo>
                    <a:pt x="0" y="1109"/>
                  </a:lnTo>
                  <a:lnTo>
                    <a:pt x="0" y="119"/>
                  </a:lnTo>
                  <a:lnTo>
                    <a:pt x="254" y="0"/>
                  </a:lnTo>
                  <a:lnTo>
                    <a:pt x="254" y="987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" name="Freeform 47">
              <a:extLst>
                <a:ext uri="{FF2B5EF4-FFF2-40B4-BE49-F238E27FC236}">
                  <a16:creationId xmlns:a16="http://schemas.microsoft.com/office/drawing/2014/main" id="{2CC5073C-8188-4DE4-B2AB-9C87DDA4F0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4660" y="640894"/>
              <a:ext cx="168275" cy="1713195"/>
            </a:xfrm>
            <a:custGeom>
              <a:avLst/>
              <a:gdLst>
                <a:gd name="T0" fmla="*/ 106 w 106"/>
                <a:gd name="T1" fmla="*/ 1114 h 1114"/>
                <a:gd name="T2" fmla="*/ 0 w 106"/>
                <a:gd name="T3" fmla="*/ 1005 h 1114"/>
                <a:gd name="T4" fmla="*/ 0 w 106"/>
                <a:gd name="T5" fmla="*/ 0 h 1114"/>
                <a:gd name="T6" fmla="*/ 106 w 106"/>
                <a:gd name="T7" fmla="*/ 110 h 1114"/>
                <a:gd name="T8" fmla="*/ 106 w 106"/>
                <a:gd name="T9" fmla="*/ 1114 h 11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6" h="1114">
                  <a:moveTo>
                    <a:pt x="106" y="1114"/>
                  </a:moveTo>
                  <a:lnTo>
                    <a:pt x="0" y="1005"/>
                  </a:lnTo>
                  <a:lnTo>
                    <a:pt x="0" y="0"/>
                  </a:lnTo>
                  <a:lnTo>
                    <a:pt x="106" y="110"/>
                  </a:lnTo>
                  <a:lnTo>
                    <a:pt x="106" y="111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AEF2074A-D7D4-4AF6-866A-31DDF66B1F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4055" y="635715"/>
              <a:ext cx="10907863" cy="154145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62D11CF-B70C-4632-9DE8-F0C6B5ABC2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53666" y="759805"/>
            <a:ext cx="10000133" cy="1325563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rgbClr val="FFFFFF"/>
                </a:solidFill>
                <a:cs typeface="Calibri Light"/>
              </a:rPr>
              <a:t>GRID ANALYSIS</a:t>
            </a:r>
            <a:endParaRPr lang="en-GB" sz="4000">
              <a:solidFill>
                <a:srgbClr val="FFFFFF"/>
              </a:solidFill>
            </a:endParaRP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0D92A212-2985-46C9-8864-CE68F6D067C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29210987"/>
              </p:ext>
            </p:extLst>
          </p:nvPr>
        </p:nvGraphicFramePr>
        <p:xfrm>
          <a:off x="1606310" y="2499837"/>
          <a:ext cx="9140144" cy="371469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05708">
                  <a:extLst>
                    <a:ext uri="{9D8B030D-6E8A-4147-A177-3AD203B41FA5}">
                      <a16:colId xmlns:a16="http://schemas.microsoft.com/office/drawing/2014/main" val="234405766"/>
                    </a:ext>
                  </a:extLst>
                </a:gridCol>
                <a:gridCol w="1915650">
                  <a:extLst>
                    <a:ext uri="{9D8B030D-6E8A-4147-A177-3AD203B41FA5}">
                      <a16:colId xmlns:a16="http://schemas.microsoft.com/office/drawing/2014/main" val="1776990248"/>
                    </a:ext>
                  </a:extLst>
                </a:gridCol>
                <a:gridCol w="1915650">
                  <a:extLst>
                    <a:ext uri="{9D8B030D-6E8A-4147-A177-3AD203B41FA5}">
                      <a16:colId xmlns:a16="http://schemas.microsoft.com/office/drawing/2014/main" val="461368280"/>
                    </a:ext>
                  </a:extLst>
                </a:gridCol>
                <a:gridCol w="1915650">
                  <a:extLst>
                    <a:ext uri="{9D8B030D-6E8A-4147-A177-3AD203B41FA5}">
                      <a16:colId xmlns:a16="http://schemas.microsoft.com/office/drawing/2014/main" val="322446578"/>
                    </a:ext>
                  </a:extLst>
                </a:gridCol>
                <a:gridCol w="1387486">
                  <a:extLst>
                    <a:ext uri="{9D8B030D-6E8A-4147-A177-3AD203B41FA5}">
                      <a16:colId xmlns:a16="http://schemas.microsoft.com/office/drawing/2014/main" val="2258708628"/>
                    </a:ext>
                  </a:extLst>
                </a:gridCol>
              </a:tblGrid>
              <a:tr h="1116075">
                <a:tc>
                  <a:txBody>
                    <a:bodyPr/>
                    <a:lstStyle/>
                    <a:p>
                      <a:pPr algn="ctr"/>
                      <a:endParaRPr lang="en-GB" sz="1600"/>
                    </a:p>
                    <a:p>
                      <a:pPr lvl="0" algn="ctr">
                        <a:buNone/>
                      </a:pPr>
                      <a:r>
                        <a:rPr lang="en-GB" sz="1600"/>
                        <a:t>SOLUTION </a:t>
                      </a:r>
                    </a:p>
                  </a:txBody>
                  <a:tcPr marL="83289" marR="83289" marT="41645" marB="41645"/>
                </a:tc>
                <a:tc>
                  <a:txBody>
                    <a:bodyPr/>
                    <a:lstStyle/>
                    <a:p>
                      <a:pPr algn="ctr"/>
                      <a:endParaRPr lang="en-GB" sz="1600"/>
                    </a:p>
                    <a:p>
                      <a:pPr lvl="0" algn="ctr">
                        <a:buNone/>
                      </a:pPr>
                      <a:r>
                        <a:rPr lang="en-GB" sz="1600"/>
                        <a:t>IMPLEMENTATION COST </a:t>
                      </a:r>
                    </a:p>
                    <a:p>
                      <a:pPr lvl="0" algn="ctr">
                        <a:buNone/>
                      </a:pPr>
                      <a:r>
                        <a:rPr lang="en-GB" sz="1600"/>
                        <a:t>4 X </a:t>
                      </a:r>
                    </a:p>
                  </a:txBody>
                  <a:tcPr marL="83289" marR="83289" marT="41645" marB="41645"/>
                </a:tc>
                <a:tc>
                  <a:txBody>
                    <a:bodyPr/>
                    <a:lstStyle/>
                    <a:p>
                      <a:pPr algn="ctr"/>
                      <a:endParaRPr lang="en-GB" sz="1600"/>
                    </a:p>
                    <a:p>
                      <a:pPr lvl="0" algn="ctr">
                        <a:buNone/>
                      </a:pPr>
                      <a:r>
                        <a:rPr lang="en-GB" sz="1600"/>
                        <a:t>IMPLEMENTATION TIME </a:t>
                      </a:r>
                    </a:p>
                    <a:p>
                      <a:pPr lvl="0" algn="ctr">
                        <a:buNone/>
                      </a:pPr>
                      <a:r>
                        <a:rPr lang="en-GB" sz="1600"/>
                        <a:t>3 X </a:t>
                      </a:r>
                    </a:p>
                  </a:txBody>
                  <a:tcPr marL="83289" marR="83289" marT="41645" marB="41645"/>
                </a:tc>
                <a:tc>
                  <a:txBody>
                    <a:bodyPr/>
                    <a:lstStyle/>
                    <a:p>
                      <a:pPr algn="ctr"/>
                      <a:endParaRPr lang="en-GB" sz="1600"/>
                    </a:p>
                    <a:p>
                      <a:pPr lvl="0" algn="ctr">
                        <a:buNone/>
                      </a:pPr>
                      <a:r>
                        <a:rPr lang="en-GB" sz="1600"/>
                        <a:t>COMPLEXITY </a:t>
                      </a:r>
                    </a:p>
                    <a:p>
                      <a:pPr lvl="0" algn="ctr">
                        <a:buNone/>
                      </a:pPr>
                      <a:r>
                        <a:rPr lang="en-GB" sz="1600"/>
                        <a:t>5 X </a:t>
                      </a:r>
                    </a:p>
                  </a:txBody>
                  <a:tcPr marL="83289" marR="83289" marT="41645" marB="41645"/>
                </a:tc>
                <a:tc>
                  <a:txBody>
                    <a:bodyPr/>
                    <a:lstStyle/>
                    <a:p>
                      <a:pPr algn="ctr"/>
                      <a:endParaRPr lang="en-GB" sz="1600"/>
                    </a:p>
                    <a:p>
                      <a:pPr lvl="0" algn="ctr">
                        <a:buNone/>
                      </a:pPr>
                      <a:r>
                        <a:rPr lang="en-GB" sz="1600"/>
                        <a:t>TOTAL </a:t>
                      </a:r>
                    </a:p>
                  </a:txBody>
                  <a:tcPr marL="83289" marR="83289" marT="41645" marB="41645"/>
                </a:tc>
                <a:extLst>
                  <a:ext uri="{0D108BD9-81ED-4DB2-BD59-A6C34878D82A}">
                    <a16:rowId xmlns:a16="http://schemas.microsoft.com/office/drawing/2014/main" val="2204581477"/>
                  </a:ext>
                </a:extLst>
              </a:tr>
              <a:tr h="616340">
                <a:tc>
                  <a:txBody>
                    <a:bodyPr/>
                    <a:lstStyle/>
                    <a:p>
                      <a:endParaRPr lang="en-GB" sz="1600" b="1"/>
                    </a:p>
                    <a:p>
                      <a:pPr lvl="0">
                        <a:buNone/>
                      </a:pPr>
                      <a:r>
                        <a:rPr lang="en-GB" sz="1600" b="1"/>
                        <a:t>FLEXIBLE WORK </a:t>
                      </a:r>
                      <a:endParaRPr lang="en-GB" sz="1600"/>
                    </a:p>
                  </a:txBody>
                  <a:tcPr marL="83289" marR="83289" marT="41645" marB="41645"/>
                </a:tc>
                <a:tc>
                  <a:txBody>
                    <a:bodyPr/>
                    <a:lstStyle/>
                    <a:p>
                      <a:r>
                        <a:rPr lang="en-US" sz="1600" b="1"/>
                        <a:t>       </a:t>
                      </a:r>
                    </a:p>
                    <a:p>
                      <a:pPr lvl="0">
                        <a:buNone/>
                      </a:pPr>
                      <a:r>
                        <a:rPr lang="en-US" sz="1600" b="1"/>
                        <a:t>5X4=20</a:t>
                      </a:r>
                    </a:p>
                  </a:txBody>
                  <a:tcPr marL="83289" marR="83289" marT="41645" marB="41645"/>
                </a:tc>
                <a:tc>
                  <a:txBody>
                    <a:bodyPr/>
                    <a:lstStyle/>
                    <a:p>
                      <a:endParaRPr lang="en-GB" sz="1600"/>
                    </a:p>
                    <a:p>
                      <a:pPr lvl="0">
                        <a:buNone/>
                      </a:pPr>
                      <a:r>
                        <a:rPr lang="en-GB" sz="1600" b="1"/>
                        <a:t>3X3=9</a:t>
                      </a:r>
                      <a:endParaRPr lang="en-GB" sz="1600"/>
                    </a:p>
                  </a:txBody>
                  <a:tcPr marL="83289" marR="83289" marT="41645" marB="41645"/>
                </a:tc>
                <a:tc>
                  <a:txBody>
                    <a:bodyPr/>
                    <a:lstStyle/>
                    <a:p>
                      <a:endParaRPr lang="en-GB" sz="1600"/>
                    </a:p>
                    <a:p>
                      <a:pPr lvl="0">
                        <a:buNone/>
                      </a:pPr>
                      <a:r>
                        <a:rPr lang="en-GB" sz="1600" b="1"/>
                        <a:t>2X5=10</a:t>
                      </a:r>
                      <a:endParaRPr lang="en-GB" sz="1600"/>
                    </a:p>
                  </a:txBody>
                  <a:tcPr marL="83289" marR="83289" marT="41645" marB="41645"/>
                </a:tc>
                <a:tc>
                  <a:txBody>
                    <a:bodyPr/>
                    <a:lstStyle/>
                    <a:p>
                      <a:endParaRPr lang="en-GB" sz="1600"/>
                    </a:p>
                    <a:p>
                      <a:pPr lvl="0">
                        <a:buNone/>
                      </a:pPr>
                      <a:r>
                        <a:rPr lang="en-GB" sz="1600" b="1"/>
                        <a:t>39</a:t>
                      </a:r>
                      <a:endParaRPr lang="en-GB" sz="1600"/>
                    </a:p>
                  </a:txBody>
                  <a:tcPr marL="83289" marR="83289" marT="41645" marB="41645"/>
                </a:tc>
                <a:extLst>
                  <a:ext uri="{0D108BD9-81ED-4DB2-BD59-A6C34878D82A}">
                    <a16:rowId xmlns:a16="http://schemas.microsoft.com/office/drawing/2014/main" val="3133266085"/>
                  </a:ext>
                </a:extLst>
              </a:tr>
              <a:tr h="1116075">
                <a:tc>
                  <a:txBody>
                    <a:bodyPr/>
                    <a:lstStyle/>
                    <a:p>
                      <a:r>
                        <a:rPr lang="en-GB" sz="1600" b="1"/>
                        <a:t>RESILIANCY TRAINING AND STRESS MANAGEMENT </a:t>
                      </a:r>
                    </a:p>
                  </a:txBody>
                  <a:tcPr marL="83289" marR="83289" marT="41645" marB="41645"/>
                </a:tc>
                <a:tc>
                  <a:txBody>
                    <a:bodyPr/>
                    <a:lstStyle/>
                    <a:p>
                      <a:endParaRPr lang="en-GB" sz="1600"/>
                    </a:p>
                    <a:p>
                      <a:pPr lvl="0">
                        <a:buNone/>
                      </a:pPr>
                      <a:r>
                        <a:rPr lang="en-GB" sz="1600" b="1"/>
                        <a:t>5X4=20</a:t>
                      </a:r>
                      <a:endParaRPr lang="en-GB" sz="1600"/>
                    </a:p>
                  </a:txBody>
                  <a:tcPr marL="83289" marR="83289" marT="41645" marB="41645"/>
                </a:tc>
                <a:tc>
                  <a:txBody>
                    <a:bodyPr/>
                    <a:lstStyle/>
                    <a:p>
                      <a:endParaRPr lang="en-GB" sz="1600"/>
                    </a:p>
                    <a:p>
                      <a:pPr lvl="0">
                        <a:buNone/>
                      </a:pPr>
                      <a:r>
                        <a:rPr lang="en-GB" sz="1600" b="1"/>
                        <a:t>4X3=12</a:t>
                      </a:r>
                      <a:endParaRPr lang="en-GB" sz="1600" b="0"/>
                    </a:p>
                  </a:txBody>
                  <a:tcPr marL="83289" marR="83289" marT="41645" marB="41645"/>
                </a:tc>
                <a:tc>
                  <a:txBody>
                    <a:bodyPr/>
                    <a:lstStyle/>
                    <a:p>
                      <a:endParaRPr lang="en-GB" sz="1600"/>
                    </a:p>
                    <a:p>
                      <a:pPr lvl="0">
                        <a:buNone/>
                      </a:pPr>
                      <a:r>
                        <a:rPr lang="en-GB" sz="1600" b="1"/>
                        <a:t>3X5=15</a:t>
                      </a:r>
                      <a:endParaRPr lang="en-GB" sz="1600"/>
                    </a:p>
                  </a:txBody>
                  <a:tcPr marL="83289" marR="83289" marT="41645" marB="41645"/>
                </a:tc>
                <a:tc>
                  <a:txBody>
                    <a:bodyPr/>
                    <a:lstStyle/>
                    <a:p>
                      <a:endParaRPr lang="en-GB" sz="1600"/>
                    </a:p>
                    <a:p>
                      <a:pPr lvl="0">
                        <a:buNone/>
                      </a:pPr>
                      <a:r>
                        <a:rPr lang="en-GB" sz="1600" b="1"/>
                        <a:t>47</a:t>
                      </a:r>
                      <a:endParaRPr lang="en-GB" sz="1600"/>
                    </a:p>
                  </a:txBody>
                  <a:tcPr marL="83289" marR="83289" marT="41645" marB="41645"/>
                </a:tc>
                <a:extLst>
                  <a:ext uri="{0D108BD9-81ED-4DB2-BD59-A6C34878D82A}">
                    <a16:rowId xmlns:a16="http://schemas.microsoft.com/office/drawing/2014/main" val="2243000182"/>
                  </a:ext>
                </a:extLst>
              </a:tr>
              <a:tr h="866208">
                <a:tc>
                  <a:txBody>
                    <a:bodyPr/>
                    <a:lstStyle/>
                    <a:p>
                      <a:endParaRPr lang="en-GB" sz="1600" b="1"/>
                    </a:p>
                    <a:p>
                      <a:pPr lvl="0">
                        <a:buNone/>
                      </a:pPr>
                      <a:r>
                        <a:rPr lang="en-GB" sz="1600" b="1"/>
                        <a:t>HEALTH INSURANCE</a:t>
                      </a:r>
                    </a:p>
                  </a:txBody>
                  <a:tcPr marL="83289" marR="83289" marT="41645" marB="41645"/>
                </a:tc>
                <a:tc>
                  <a:txBody>
                    <a:bodyPr/>
                    <a:lstStyle/>
                    <a:p>
                      <a:endParaRPr lang="en-GB" sz="1600"/>
                    </a:p>
                    <a:p>
                      <a:pPr lvl="0">
                        <a:buNone/>
                      </a:pPr>
                      <a:r>
                        <a:rPr lang="en-GB" sz="1600" b="1"/>
                        <a:t>4X4=16</a:t>
                      </a:r>
                      <a:endParaRPr lang="en-GB" sz="1600"/>
                    </a:p>
                  </a:txBody>
                  <a:tcPr marL="83289" marR="83289" marT="41645" marB="41645"/>
                </a:tc>
                <a:tc>
                  <a:txBody>
                    <a:bodyPr/>
                    <a:lstStyle/>
                    <a:p>
                      <a:endParaRPr lang="en-GB" sz="1600"/>
                    </a:p>
                    <a:p>
                      <a:pPr lvl="0">
                        <a:buNone/>
                      </a:pPr>
                      <a:r>
                        <a:rPr lang="en-GB" sz="1600" b="1"/>
                        <a:t>2X3=6</a:t>
                      </a:r>
                      <a:endParaRPr lang="en-GB" sz="1600"/>
                    </a:p>
                  </a:txBody>
                  <a:tcPr marL="83289" marR="83289" marT="41645" marB="41645"/>
                </a:tc>
                <a:tc>
                  <a:txBody>
                    <a:bodyPr/>
                    <a:lstStyle/>
                    <a:p>
                      <a:endParaRPr lang="en-GB" sz="1600"/>
                    </a:p>
                    <a:p>
                      <a:pPr lvl="0">
                        <a:buNone/>
                      </a:pPr>
                      <a:r>
                        <a:rPr lang="en-GB" sz="1600" b="1"/>
                        <a:t>2X5=10</a:t>
                      </a:r>
                      <a:endParaRPr lang="en-GB" sz="1600"/>
                    </a:p>
                  </a:txBody>
                  <a:tcPr marL="83289" marR="83289" marT="41645" marB="41645"/>
                </a:tc>
                <a:tc>
                  <a:txBody>
                    <a:bodyPr/>
                    <a:lstStyle/>
                    <a:p>
                      <a:endParaRPr lang="en-GB" sz="1600"/>
                    </a:p>
                    <a:p>
                      <a:pPr lvl="0">
                        <a:buNone/>
                      </a:pPr>
                      <a:r>
                        <a:rPr lang="en-GB" sz="1600" b="1"/>
                        <a:t>32</a:t>
                      </a:r>
                      <a:endParaRPr lang="en-GB" sz="1600"/>
                    </a:p>
                  </a:txBody>
                  <a:tcPr marL="83289" marR="83289" marT="41645" marB="41645"/>
                </a:tc>
                <a:extLst>
                  <a:ext uri="{0D108BD9-81ED-4DB2-BD59-A6C34878D82A}">
                    <a16:rowId xmlns:a16="http://schemas.microsoft.com/office/drawing/2014/main" val="298758360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6738289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827B839B-9ADE-406B-8590-F1CAEDED45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 45">
            <a:extLst>
              <a:ext uri="{FF2B5EF4-FFF2-40B4-BE49-F238E27FC236}">
                <a16:creationId xmlns:a16="http://schemas.microsoft.com/office/drawing/2014/main" id="{CFE45BF0-46DB-408C-B5F7-7B1171680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09710" y="1022350"/>
            <a:ext cx="709612" cy="2095501"/>
          </a:xfrm>
          <a:custGeom>
            <a:avLst/>
            <a:gdLst>
              <a:gd name="T0" fmla="*/ 447 w 447"/>
              <a:gd name="T1" fmla="*/ 1363 h 1363"/>
              <a:gd name="T2" fmla="*/ 0 w 447"/>
              <a:gd name="T3" fmla="*/ 987 h 1363"/>
              <a:gd name="T4" fmla="*/ 0 w 447"/>
              <a:gd name="T5" fmla="*/ 0 h 1363"/>
              <a:gd name="T6" fmla="*/ 447 w 447"/>
              <a:gd name="T7" fmla="*/ 376 h 1363"/>
              <a:gd name="T8" fmla="*/ 447 w 447"/>
              <a:gd name="T9" fmla="*/ 1363 h 136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47" h="1363">
                <a:moveTo>
                  <a:pt x="447" y="1363"/>
                </a:moveTo>
                <a:lnTo>
                  <a:pt x="0" y="987"/>
                </a:lnTo>
                <a:lnTo>
                  <a:pt x="0" y="0"/>
                </a:lnTo>
                <a:lnTo>
                  <a:pt x="447" y="376"/>
                </a:lnTo>
                <a:lnTo>
                  <a:pt x="447" y="1363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5" name="Freeform 46">
            <a:extLst>
              <a:ext uri="{FF2B5EF4-FFF2-40B4-BE49-F238E27FC236}">
                <a16:creationId xmlns:a16="http://schemas.microsoft.com/office/drawing/2014/main" id="{2AEBC8F2-97B1-41B4-93F1-2D289E197F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09710" y="837744"/>
            <a:ext cx="403225" cy="1705431"/>
          </a:xfrm>
          <a:custGeom>
            <a:avLst/>
            <a:gdLst>
              <a:gd name="T0" fmla="*/ 254 w 254"/>
              <a:gd name="T1" fmla="*/ 987 h 1109"/>
              <a:gd name="T2" fmla="*/ 0 w 254"/>
              <a:gd name="T3" fmla="*/ 1109 h 1109"/>
              <a:gd name="T4" fmla="*/ 0 w 254"/>
              <a:gd name="T5" fmla="*/ 119 h 1109"/>
              <a:gd name="T6" fmla="*/ 254 w 254"/>
              <a:gd name="T7" fmla="*/ 0 h 1109"/>
              <a:gd name="T8" fmla="*/ 254 w 254"/>
              <a:gd name="T9" fmla="*/ 987 h 110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4" h="1109">
                <a:moveTo>
                  <a:pt x="254" y="987"/>
                </a:moveTo>
                <a:lnTo>
                  <a:pt x="0" y="1109"/>
                </a:lnTo>
                <a:lnTo>
                  <a:pt x="0" y="119"/>
                </a:lnTo>
                <a:lnTo>
                  <a:pt x="254" y="0"/>
                </a:lnTo>
                <a:lnTo>
                  <a:pt x="254" y="98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7" name="Freeform 47">
            <a:extLst>
              <a:ext uri="{FF2B5EF4-FFF2-40B4-BE49-F238E27FC236}">
                <a16:creationId xmlns:a16="http://schemas.microsoft.com/office/drawing/2014/main" id="{472E3A19-F5D5-48FC-BB9C-48C2F68F59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44660" y="640894"/>
            <a:ext cx="168275" cy="1713195"/>
          </a:xfrm>
          <a:custGeom>
            <a:avLst/>
            <a:gdLst>
              <a:gd name="T0" fmla="*/ 106 w 106"/>
              <a:gd name="T1" fmla="*/ 1114 h 1114"/>
              <a:gd name="T2" fmla="*/ 0 w 106"/>
              <a:gd name="T3" fmla="*/ 1005 h 1114"/>
              <a:gd name="T4" fmla="*/ 0 w 106"/>
              <a:gd name="T5" fmla="*/ 0 h 1114"/>
              <a:gd name="T6" fmla="*/ 106 w 106"/>
              <a:gd name="T7" fmla="*/ 110 h 1114"/>
              <a:gd name="T8" fmla="*/ 106 w 106"/>
              <a:gd name="T9" fmla="*/ 1114 h 111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06" h="1114">
                <a:moveTo>
                  <a:pt x="106" y="1114"/>
                </a:moveTo>
                <a:lnTo>
                  <a:pt x="0" y="1005"/>
                </a:lnTo>
                <a:lnTo>
                  <a:pt x="0" y="0"/>
                </a:lnTo>
                <a:lnTo>
                  <a:pt x="106" y="110"/>
                </a:lnTo>
                <a:lnTo>
                  <a:pt x="106" y="1114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9" name="Freeform 44">
            <a:extLst>
              <a:ext uri="{FF2B5EF4-FFF2-40B4-BE49-F238E27FC236}">
                <a16:creationId xmlns:a16="http://schemas.microsoft.com/office/drawing/2014/main" id="{7A62E32F-BB65-43A8-8EB5-92346890E5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223203" y="635716"/>
            <a:ext cx="328612" cy="1742360"/>
          </a:xfrm>
          <a:custGeom>
            <a:avLst/>
            <a:gdLst>
              <a:gd name="T0" fmla="*/ 207 w 207"/>
              <a:gd name="T1" fmla="*/ 987 h 1114"/>
              <a:gd name="T2" fmla="*/ 0 w 207"/>
              <a:gd name="T3" fmla="*/ 1114 h 1114"/>
              <a:gd name="T4" fmla="*/ 0 w 207"/>
              <a:gd name="T5" fmla="*/ 127 h 1114"/>
              <a:gd name="T6" fmla="*/ 207 w 207"/>
              <a:gd name="T7" fmla="*/ 0 h 1114"/>
              <a:gd name="T8" fmla="*/ 207 w 207"/>
              <a:gd name="T9" fmla="*/ 987 h 111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07" h="1114">
                <a:moveTo>
                  <a:pt x="207" y="987"/>
                </a:moveTo>
                <a:lnTo>
                  <a:pt x="0" y="1114"/>
                </a:lnTo>
                <a:lnTo>
                  <a:pt x="0" y="127"/>
                </a:lnTo>
                <a:lnTo>
                  <a:pt x="207" y="0"/>
                </a:lnTo>
                <a:lnTo>
                  <a:pt x="207" y="987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14E91B64-9FCC-451E-AFB4-A827D63293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44055" y="635715"/>
            <a:ext cx="10907863" cy="154145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BAFE101-B629-49B2-939C-6AE1C22A57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8506" y="800392"/>
            <a:ext cx="10264697" cy="1212102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rgbClr val="FFFFFF"/>
                </a:solidFill>
                <a:cs typeface="Calibri Light"/>
              </a:rPr>
              <a:t>Implementation Plan</a:t>
            </a:r>
            <a:br>
              <a:rPr lang="en-GB" sz="4000">
                <a:solidFill>
                  <a:srgbClr val="FFFFFF"/>
                </a:solidFill>
                <a:cs typeface="Calibri Light"/>
              </a:rPr>
            </a:br>
            <a:endParaRPr lang="en-GB" sz="4000">
              <a:solidFill>
                <a:srgbClr val="FFFFFF"/>
              </a:solidFill>
              <a:cs typeface="Calibri Light"/>
            </a:endParaRP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5FCEB13-1E18-4BC5-81E1-5E541AB18B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67624" y="2490436"/>
            <a:ext cx="9708995" cy="356717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400">
                <a:ea typeface="+mn-lt"/>
                <a:cs typeface="+mn-lt"/>
              </a:rPr>
              <a:t>The intervention programme consisted of 15 sessions presented over a period of three weeks and focused on activities promoting emotional regulation, stress management, interpersonal skills, and problem solving. </a:t>
            </a:r>
          </a:p>
          <a:p>
            <a:r>
              <a:rPr lang="en-GB" sz="2400">
                <a:ea typeface="+mn-lt"/>
                <a:cs typeface="+mn-lt"/>
              </a:rPr>
              <a:t>A flexible work arrangement empowers an employee to choose what time they begin to work, where to work, and when they will stop work .</a:t>
            </a:r>
          </a:p>
          <a:p>
            <a:r>
              <a:rPr lang="en-GB" sz="2400">
                <a:ea typeface="+mn-lt"/>
                <a:cs typeface="+mn-lt"/>
              </a:rPr>
              <a:t>Creating a schedule and routine around adequate sleeps is an effective step improving mental health for yourself. </a:t>
            </a:r>
          </a:p>
          <a:p>
            <a:endParaRPr lang="en-GB" sz="2400">
              <a:cs typeface="Calibri" panose="020F0502020204030204"/>
            </a:endParaRPr>
          </a:p>
          <a:p>
            <a:endParaRPr lang="en-GB" sz="2400"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1305373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CF00CD-3E50-4EB6-B0E1-9834E3A16F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430" y="629268"/>
            <a:ext cx="6586491" cy="128616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100" b="1"/>
              <a:t>SUMMERY AND CONCLUSION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E0E3B29-5CF3-4376-B687-BA7BB04FFE0C}"/>
              </a:ext>
            </a:extLst>
          </p:cNvPr>
          <p:cNvSpPr txBox="1"/>
          <p:nvPr/>
        </p:nvSpPr>
        <p:spPr>
          <a:xfrm>
            <a:off x="4965431" y="2438400"/>
            <a:ext cx="6586489" cy="3785419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/>
              <a:t>INTRODUCTION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/>
              <a:t>PESTEL ANALYSIS 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/>
              <a:t>COUSE AND EFECT ANALYSIS 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/>
              <a:t>IMPROVING POOR COMMUNICATION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/>
              <a:t>OFFER MENTAL AND PHYSICAL HEALT BENEFITS 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/>
              <a:t>GRID ANALYSIS 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/>
              <a:t>IMPLEMENTATION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b="1"/>
          </a:p>
        </p:txBody>
      </p:sp>
      <p:pic>
        <p:nvPicPr>
          <p:cNvPr id="15" name="Picture 14" descr="Light bulb on yellow background with sketched light beams and cord">
            <a:extLst>
              <a:ext uri="{FF2B5EF4-FFF2-40B4-BE49-F238E27FC236}">
                <a16:creationId xmlns:a16="http://schemas.microsoft.com/office/drawing/2014/main" id="{FFC4FA08-82F8-4198-B7EB-097268051E4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0370" r="8045" b="3"/>
          <a:stretch/>
        </p:blipFill>
        <p:spPr>
          <a:xfrm>
            <a:off x="20" y="10"/>
            <a:ext cx="4635571" cy="6857990"/>
          </a:xfrm>
          <a:prstGeom prst="rect">
            <a:avLst/>
          </a:prstGeom>
          <a:effectLst/>
        </p:spPr>
      </p:pic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A7F400EE-A8A5-48AF-B4D6-291B52C6F0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080934" y="2115117"/>
            <a:ext cx="6309360" cy="0"/>
          </a:xfrm>
          <a:prstGeom prst="line">
            <a:avLst/>
          </a:prstGeom>
          <a:ln w="19050">
            <a:solidFill>
              <a:srgbClr val="F5F03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147714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7" name="Rectangle 36">
            <a:extLst>
              <a:ext uri="{FF2B5EF4-FFF2-40B4-BE49-F238E27FC236}">
                <a16:creationId xmlns:a16="http://schemas.microsoft.com/office/drawing/2014/main" id="{379C0369-A022-4605-B2F4-7773B74CCC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" name="Freeform 6">
            <a:extLst>
              <a:ext uri="{FF2B5EF4-FFF2-40B4-BE49-F238E27FC236}">
                <a16:creationId xmlns:a16="http://schemas.microsoft.com/office/drawing/2014/main" id="{FFFD28B7-CC22-4615-B487-71F0110401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H="1">
            <a:off x="521144" y="911116"/>
            <a:ext cx="687754" cy="5710965"/>
          </a:xfrm>
          <a:custGeom>
            <a:avLst/>
            <a:gdLst>
              <a:gd name="T0" fmla="*/ 414 w 414"/>
              <a:gd name="T1" fmla="*/ 2447 h 2447"/>
              <a:gd name="T2" fmla="*/ 0 w 414"/>
              <a:gd name="T3" fmla="*/ 2247 h 2447"/>
              <a:gd name="T4" fmla="*/ 0 w 414"/>
              <a:gd name="T5" fmla="*/ 0 h 2447"/>
              <a:gd name="T6" fmla="*/ 414 w 414"/>
              <a:gd name="T7" fmla="*/ 200 h 2447"/>
              <a:gd name="T8" fmla="*/ 414 w 414"/>
              <a:gd name="T9" fmla="*/ 2447 h 244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4" h="2447">
                <a:moveTo>
                  <a:pt x="414" y="2447"/>
                </a:moveTo>
                <a:lnTo>
                  <a:pt x="0" y="2247"/>
                </a:lnTo>
                <a:lnTo>
                  <a:pt x="0" y="0"/>
                </a:lnTo>
                <a:lnTo>
                  <a:pt x="414" y="200"/>
                </a:lnTo>
                <a:lnTo>
                  <a:pt x="414" y="244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1" name="Rectangle 8">
            <a:extLst>
              <a:ext uri="{FF2B5EF4-FFF2-40B4-BE49-F238E27FC236}">
                <a16:creationId xmlns:a16="http://schemas.microsoft.com/office/drawing/2014/main" id="{712E4DE6-A2E5-4786-B1B9-795E13D129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H="1">
            <a:off x="0" y="1370435"/>
            <a:ext cx="527226" cy="525164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3" name="Freeform 7">
            <a:extLst>
              <a:ext uri="{FF2B5EF4-FFF2-40B4-BE49-F238E27FC236}">
                <a16:creationId xmlns:a16="http://schemas.microsoft.com/office/drawing/2014/main" id="{176DEB1C-09CA-478A-AEEF-963E898973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H="1">
            <a:off x="800164" y="643467"/>
            <a:ext cx="409371" cy="5521414"/>
          </a:xfrm>
          <a:custGeom>
            <a:avLst/>
            <a:gdLst>
              <a:gd name="T0" fmla="*/ 209 w 209"/>
              <a:gd name="T1" fmla="*/ 2246 h 2358"/>
              <a:gd name="T2" fmla="*/ 0 w 209"/>
              <a:gd name="T3" fmla="*/ 2358 h 2358"/>
              <a:gd name="T4" fmla="*/ 0 w 209"/>
              <a:gd name="T5" fmla="*/ 111 h 2358"/>
              <a:gd name="T6" fmla="*/ 209 w 209"/>
              <a:gd name="T7" fmla="*/ 0 h 2358"/>
              <a:gd name="T8" fmla="*/ 209 w 209"/>
              <a:gd name="T9" fmla="*/ 2246 h 235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09" h="2358">
                <a:moveTo>
                  <a:pt x="209" y="2246"/>
                </a:moveTo>
                <a:lnTo>
                  <a:pt x="0" y="2358"/>
                </a:lnTo>
                <a:lnTo>
                  <a:pt x="0" y="111"/>
                </a:lnTo>
                <a:lnTo>
                  <a:pt x="209" y="0"/>
                </a:lnTo>
                <a:lnTo>
                  <a:pt x="209" y="2246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5" name="Rectangle 8">
            <a:extLst>
              <a:ext uri="{FF2B5EF4-FFF2-40B4-BE49-F238E27FC236}">
                <a16:creationId xmlns:a16="http://schemas.microsoft.com/office/drawing/2014/main" id="{28861D55-9A89-4552-8E10-2201E1991D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95528" y="644382"/>
            <a:ext cx="10734055" cy="525164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83A3B7B-3C17-4990-8B6B-9A23D74FBB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70455" y="1118009"/>
            <a:ext cx="4194241" cy="318036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6615742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11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office theme</vt:lpstr>
      <vt:lpstr>STRESS LEVEL IN THE UK</vt:lpstr>
      <vt:lpstr>Introduction </vt:lpstr>
      <vt:lpstr>PowerPoint Presentation</vt:lpstr>
      <vt:lpstr>COUSE AND EFFECT ANALYSIS</vt:lpstr>
      <vt:lpstr> SOLUTION 1- Improving poor communication </vt:lpstr>
      <vt:lpstr> SOLUTION 2 – Offer Mental and Physical Health Benefits </vt:lpstr>
      <vt:lpstr>SOLUTION 3 – Team Building Holidays  </vt:lpstr>
      <vt:lpstr>GRID ANALYSIS</vt:lpstr>
      <vt:lpstr>Implementation Plan </vt:lpstr>
      <vt:lpstr>SUMMERY AND CONCLUSION</vt:lpstr>
      <vt:lpstr>THANK YOU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584</cp:revision>
  <dcterms:created xsi:type="dcterms:W3CDTF">2021-10-12T22:46:35Z</dcterms:created>
  <dcterms:modified xsi:type="dcterms:W3CDTF">2021-11-09T12:22:33Z</dcterms:modified>
</cp:coreProperties>
</file>