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handoutMasterIdLst>
    <p:handoutMasterId r:id="rId14"/>
  </p:handoutMasterIdLst>
  <p:sldIdLst>
    <p:sldId id="256" r:id="rId2"/>
    <p:sldId id="258" r:id="rId3"/>
    <p:sldId id="257"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600"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CCFB6E2-6EC1-44F2-A674-F117B3A561C6}" type="datetimeFigureOut">
              <a:rPr lang="en-GB" smtClean="0"/>
              <a:pPr/>
              <a:t>13/12/2012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12F3DED-EF32-4613-B0E1-79BF452E9F1F}" type="slidenum">
              <a:rPr lang="en-GB" smtClean="0"/>
              <a:pPr/>
              <a:t>‹#›</a:t>
            </a:fld>
            <a:endParaRPr lang="en-GB"/>
          </a:p>
        </p:txBody>
      </p:sp>
    </p:spTree>
    <p:extLst>
      <p:ext uri="{BB962C8B-B14F-4D97-AF65-F5344CB8AC3E}">
        <p14:creationId xmlns:p14="http://schemas.microsoft.com/office/powerpoint/2010/main" val="5998005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A07851E-C957-42CE-AC1A-66710041831A}" type="datetimeFigureOut">
              <a:rPr lang="en-US" smtClean="0"/>
              <a:pPr/>
              <a:t>12/13/2012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14BA90-A40D-448E-8DB9-14446B2EEBD5}" type="slidenum">
              <a:rPr lang="en-GB" smtClean="0"/>
              <a:pPr/>
              <a:t>‹#›</a:t>
            </a:fld>
            <a:endParaRPr lang="en-GB"/>
          </a:p>
        </p:txBody>
      </p:sp>
    </p:spTree>
    <p:extLst>
      <p:ext uri="{BB962C8B-B14F-4D97-AF65-F5344CB8AC3E}">
        <p14:creationId xmlns:p14="http://schemas.microsoft.com/office/powerpoint/2010/main" val="3179083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14BA90-A40D-448E-8DB9-14446B2EEBD5}"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14BA90-A40D-448E-8DB9-14446B2EEBD5}" type="slidenum">
              <a:rPr lang="en-GB" smtClean="0"/>
              <a:pPr/>
              <a:t>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54C3CBAE-0D41-46EB-99D2-799C1374B539}" type="datetimeFigureOut">
              <a:rPr lang="en-US" smtClean="0"/>
              <a:pPr/>
              <a:t>12/13/2012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E5C72666-E785-455B-B650-ACB382603FB7}"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4C3CBAE-0D41-46EB-99D2-799C1374B539}" type="datetimeFigureOut">
              <a:rPr lang="en-US" smtClean="0"/>
              <a:pPr/>
              <a:t>12/13/2012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4C3CBAE-0D41-46EB-99D2-799C1374B539}" type="datetimeFigureOut">
              <a:rPr lang="en-US" smtClean="0"/>
              <a:pPr/>
              <a:t>12/13/2012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E5C72666-E785-455B-B650-ACB382603FB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4C3CBAE-0D41-46EB-99D2-799C1374B539}" type="datetimeFigureOut">
              <a:rPr lang="en-US" smtClean="0"/>
              <a:pPr/>
              <a:t>12/13/2012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4C3CBAE-0D41-46EB-99D2-799C1374B539}" type="datetimeFigureOut">
              <a:rPr lang="en-US" smtClean="0"/>
              <a:pPr/>
              <a:t>12/13/2012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4C3CBAE-0D41-46EB-99D2-799C1374B539}" type="datetimeFigureOut">
              <a:rPr lang="en-US" smtClean="0"/>
              <a:pPr/>
              <a:t>12/13/2012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C3CBAE-0D41-46EB-99D2-799C1374B539}" type="datetimeFigureOut">
              <a:rPr lang="en-US" smtClean="0"/>
              <a:pPr/>
              <a:t>12/13/2012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4C3CBAE-0D41-46EB-99D2-799C1374B539}" type="datetimeFigureOut">
              <a:rPr lang="en-US" smtClean="0"/>
              <a:pPr/>
              <a:t>12/13/2012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4C3CBAE-0D41-46EB-99D2-799C1374B539}" type="datetimeFigureOut">
              <a:rPr lang="en-US" smtClean="0"/>
              <a:pPr/>
              <a:t>12/13/2012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4C3CBAE-0D41-46EB-99D2-799C1374B539}" type="datetimeFigureOut">
              <a:rPr lang="en-US" smtClean="0"/>
              <a:pPr/>
              <a:t>12/13/2012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4C3CBAE-0D41-46EB-99D2-799C1374B539}" type="datetimeFigureOut">
              <a:rPr lang="en-US" smtClean="0"/>
              <a:pPr/>
              <a:t>12/13/2012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54C3CBAE-0D41-46EB-99D2-799C1374B539}" type="datetimeFigureOut">
              <a:rPr lang="en-US" smtClean="0"/>
              <a:pPr/>
              <a:t>12/13/2012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E5C72666-E785-455B-B650-ACB382603FB7}"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smtClean="0"/>
              <a:t>The </a:t>
            </a:r>
            <a:r>
              <a:rPr lang="en-GB" dirty="0" smtClean="0"/>
              <a:t>Soldier in Society II</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Soldier as Everyday Man</a:t>
            </a:r>
            <a:endParaRPr lang="en-GB" dirty="0"/>
          </a:p>
        </p:txBody>
      </p:sp>
      <p:sp>
        <p:nvSpPr>
          <p:cNvPr id="4" name="Content Placeholder 3"/>
          <p:cNvSpPr>
            <a:spLocks noGrp="1"/>
          </p:cNvSpPr>
          <p:nvPr>
            <p:ph sz="half" idx="1"/>
          </p:nvPr>
        </p:nvSpPr>
        <p:spPr/>
        <p:txBody>
          <a:bodyPr>
            <a:normAutofit lnSpcReduction="10000"/>
          </a:bodyPr>
          <a:lstStyle/>
          <a:p>
            <a:r>
              <a:rPr lang="en-GB" dirty="0" smtClean="0"/>
              <a:t>Since all citizens were soldiers of some sort or other, the sight of the soldier was common. </a:t>
            </a:r>
          </a:p>
          <a:p>
            <a:r>
              <a:rPr lang="en-GB" dirty="0" smtClean="0"/>
              <a:t>Art depicted the soldier as a person, mainly in the separation of the departing soldier from his family. </a:t>
            </a:r>
            <a:endParaRPr lang="en-GB" dirty="0"/>
          </a:p>
        </p:txBody>
      </p:sp>
      <p:pic>
        <p:nvPicPr>
          <p:cNvPr id="6" name="Content Placeholder 5" descr="2.bmp"/>
          <p:cNvPicPr>
            <a:picLocks noGrp="1" noChangeAspect="1"/>
          </p:cNvPicPr>
          <p:nvPr>
            <p:ph sz="half" idx="2"/>
          </p:nvPr>
        </p:nvPicPr>
        <p:blipFill>
          <a:blip r:embed="rId3" cstate="print"/>
          <a:stretch>
            <a:fillRect/>
          </a:stretch>
        </p:blipFill>
        <p:spPr>
          <a:xfrm>
            <a:off x="5307238" y="1600200"/>
            <a:ext cx="2720524" cy="4525963"/>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Fighting or Departing</a:t>
            </a:r>
            <a:endParaRPr lang="en-GB" dirty="0"/>
          </a:p>
        </p:txBody>
      </p:sp>
      <p:pic>
        <p:nvPicPr>
          <p:cNvPr id="1026" name="Picture 2"/>
          <p:cNvPicPr>
            <a:picLocks noGrp="1" noChangeAspect="1" noChangeArrowheads="1"/>
          </p:cNvPicPr>
          <p:nvPr>
            <p:ph idx="1"/>
          </p:nvPr>
        </p:nvPicPr>
        <p:blipFill>
          <a:blip r:embed="rId2" cstate="print"/>
          <a:srcRect l="25149" t="18959" r="24193" b="19868"/>
          <a:stretch>
            <a:fillRect/>
          </a:stretch>
        </p:blipFill>
        <p:spPr bwMode="auto">
          <a:xfrm>
            <a:off x="982401" y="1268760"/>
            <a:ext cx="7155795" cy="540060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Fighting and Departing as part of an experience</a:t>
            </a:r>
            <a:endParaRPr lang="en-GB" dirty="0"/>
          </a:p>
        </p:txBody>
      </p:sp>
      <p:pic>
        <p:nvPicPr>
          <p:cNvPr id="2051" name="Picture 3"/>
          <p:cNvPicPr>
            <a:picLocks noChangeAspect="1" noChangeArrowheads="1"/>
          </p:cNvPicPr>
          <p:nvPr/>
        </p:nvPicPr>
        <p:blipFill>
          <a:blip r:embed="rId2" cstate="print"/>
          <a:srcRect/>
          <a:stretch>
            <a:fillRect/>
          </a:stretch>
        </p:blipFill>
        <p:spPr bwMode="auto">
          <a:xfrm>
            <a:off x="0" y="1772816"/>
            <a:ext cx="6562725" cy="2095500"/>
          </a:xfrm>
          <a:prstGeom prst="rect">
            <a:avLst/>
          </a:prstGeom>
          <a:noFill/>
          <a:ln w="9525">
            <a:noFill/>
            <a:miter lim="800000"/>
            <a:headEnd/>
            <a:tailEnd/>
          </a:ln>
        </p:spPr>
      </p:pic>
      <p:sp>
        <p:nvSpPr>
          <p:cNvPr id="6" name="TextBox 5"/>
          <p:cNvSpPr txBox="1"/>
          <p:nvPr/>
        </p:nvSpPr>
        <p:spPr>
          <a:xfrm>
            <a:off x="0" y="3861048"/>
            <a:ext cx="7051930" cy="369332"/>
          </a:xfrm>
          <a:prstGeom prst="rect">
            <a:avLst/>
          </a:prstGeom>
          <a:noFill/>
        </p:spPr>
        <p:txBody>
          <a:bodyPr wrap="none" rtlCol="0">
            <a:spAutoFit/>
          </a:bodyPr>
          <a:lstStyle/>
          <a:p>
            <a:r>
              <a:rPr lang="en-GB" dirty="0" smtClean="0"/>
              <a:t>A: FIGHT, WARRIORS, BETWEEN WARRIORS ON HORSEBACK</a:t>
            </a:r>
            <a:endParaRPr lang="en-GB" dirty="0"/>
          </a:p>
        </p:txBody>
      </p:sp>
      <p:sp>
        <p:nvSpPr>
          <p:cNvPr id="8" name="TextBox 7"/>
          <p:cNvSpPr txBox="1"/>
          <p:nvPr/>
        </p:nvSpPr>
        <p:spPr>
          <a:xfrm>
            <a:off x="0" y="4509120"/>
            <a:ext cx="8999580" cy="369332"/>
          </a:xfrm>
          <a:prstGeom prst="rect">
            <a:avLst/>
          </a:prstGeom>
          <a:noFill/>
        </p:spPr>
        <p:txBody>
          <a:bodyPr wrap="none" rtlCol="0">
            <a:spAutoFit/>
          </a:bodyPr>
          <a:lstStyle/>
          <a:p>
            <a:r>
              <a:rPr lang="en-GB" dirty="0" smtClean="0"/>
              <a:t>B: WARRIORS DEPARTING, WOMAN, DRAPED MAN, YOUTHS ON HORSEBACK</a:t>
            </a:r>
            <a:endParaRPr lang="en-GB" dirty="0"/>
          </a:p>
        </p:txBody>
      </p:sp>
      <p:pic>
        <p:nvPicPr>
          <p:cNvPr id="2052" name="Picture 4"/>
          <p:cNvPicPr>
            <a:picLocks noChangeAspect="1" noChangeArrowheads="1"/>
          </p:cNvPicPr>
          <p:nvPr/>
        </p:nvPicPr>
        <p:blipFill>
          <a:blip r:embed="rId3" cstate="print"/>
          <a:srcRect/>
          <a:stretch>
            <a:fillRect/>
          </a:stretch>
        </p:blipFill>
        <p:spPr bwMode="auto">
          <a:xfrm>
            <a:off x="0" y="4941168"/>
            <a:ext cx="6019800" cy="1762125"/>
          </a:xfrm>
          <a:prstGeom prst="rect">
            <a:avLst/>
          </a:prstGeom>
          <a:noFill/>
          <a:ln w="9525">
            <a:noFill/>
            <a:miter lim="800000"/>
            <a:headEnd/>
            <a:tailEnd/>
          </a:ln>
        </p:spPr>
      </p:pic>
      <p:sp>
        <p:nvSpPr>
          <p:cNvPr id="12" name="TextBox 11"/>
          <p:cNvSpPr txBox="1"/>
          <p:nvPr/>
        </p:nvSpPr>
        <p:spPr>
          <a:xfrm>
            <a:off x="6156176" y="5229200"/>
            <a:ext cx="2634054" cy="1754326"/>
          </a:xfrm>
          <a:prstGeom prst="rect">
            <a:avLst/>
          </a:prstGeom>
          <a:noFill/>
        </p:spPr>
        <p:txBody>
          <a:bodyPr wrap="none" rtlCol="0">
            <a:spAutoFit/>
          </a:bodyPr>
          <a:lstStyle/>
          <a:p>
            <a:r>
              <a:rPr lang="de-DE" b="1" dirty="0" smtClean="0"/>
              <a:t>306517, </a:t>
            </a:r>
          </a:p>
          <a:p>
            <a:r>
              <a:rPr lang="de-DE" b="1" dirty="0" smtClean="0"/>
              <a:t>Frankfurt, </a:t>
            </a:r>
          </a:p>
          <a:p>
            <a:r>
              <a:rPr lang="de-DE" b="1" dirty="0" smtClean="0"/>
              <a:t>Goethe-Universitat, </a:t>
            </a:r>
          </a:p>
          <a:p>
            <a:r>
              <a:rPr lang="de-DE" b="1" dirty="0" smtClean="0"/>
              <a:t>Antikensammlung, 131</a:t>
            </a:r>
          </a:p>
          <a:p>
            <a:r>
              <a:rPr lang="de-DE" b="1" dirty="0" smtClean="0"/>
              <a:t>C600-550 Athenian</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enduring image</a:t>
            </a:r>
            <a:endParaRPr lang="en-GB" dirty="0"/>
          </a:p>
        </p:txBody>
      </p:sp>
      <p:pic>
        <p:nvPicPr>
          <p:cNvPr id="3074" name="Picture 2"/>
          <p:cNvPicPr>
            <a:picLocks noChangeAspect="1" noChangeArrowheads="1"/>
          </p:cNvPicPr>
          <p:nvPr/>
        </p:nvPicPr>
        <p:blipFill>
          <a:blip r:embed="rId2" cstate="print"/>
          <a:srcRect/>
          <a:stretch>
            <a:fillRect/>
          </a:stretch>
        </p:blipFill>
        <p:spPr bwMode="auto">
          <a:xfrm>
            <a:off x="1257300" y="1571625"/>
            <a:ext cx="6629400" cy="3714750"/>
          </a:xfrm>
          <a:prstGeom prst="rect">
            <a:avLst/>
          </a:prstGeom>
          <a:noFill/>
          <a:ln w="9525">
            <a:noFill/>
            <a:miter lim="800000"/>
            <a:headEnd/>
            <a:tailEnd/>
          </a:ln>
        </p:spPr>
      </p:pic>
      <p:sp>
        <p:nvSpPr>
          <p:cNvPr id="4" name="TextBox 3"/>
          <p:cNvSpPr txBox="1"/>
          <p:nvPr/>
        </p:nvSpPr>
        <p:spPr>
          <a:xfrm>
            <a:off x="395536" y="5733256"/>
            <a:ext cx="5448928" cy="646331"/>
          </a:xfrm>
          <a:prstGeom prst="rect">
            <a:avLst/>
          </a:prstGeom>
          <a:noFill/>
        </p:spPr>
        <p:txBody>
          <a:bodyPr wrap="none" rtlCol="0">
            <a:spAutoFit/>
          </a:bodyPr>
          <a:lstStyle/>
          <a:p>
            <a:r>
              <a:rPr lang="en-GB" b="1" dirty="0" smtClean="0"/>
              <a:t>205187, Boston (MA), Museum of Fine Arts, 00.343</a:t>
            </a:r>
          </a:p>
          <a:p>
            <a:r>
              <a:rPr lang="en-GB" dirty="0" smtClean="0"/>
              <a:t>500-450BCE</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Soldiers and Death</a:t>
            </a:r>
            <a:endParaRPr lang="en-GB" dirty="0"/>
          </a:p>
        </p:txBody>
      </p:sp>
      <p:sp>
        <p:nvSpPr>
          <p:cNvPr id="3" name="Content Placeholder 2"/>
          <p:cNvSpPr>
            <a:spLocks noGrp="1"/>
          </p:cNvSpPr>
          <p:nvPr>
            <p:ph idx="1"/>
          </p:nvPr>
        </p:nvSpPr>
        <p:spPr/>
        <p:txBody>
          <a:bodyPr/>
          <a:lstStyle/>
          <a:p>
            <a:r>
              <a:rPr lang="en-GB" b="1" dirty="0" smtClean="0"/>
              <a:t>Decoration:</a:t>
            </a:r>
            <a:r>
              <a:rPr lang="en-GB" dirty="0" smtClean="0"/>
              <a:t> A1: FUNERARY, STATUE OF HORSEMAN, STELE, YOUTH IN CHLAMYS BOOTS AND PETASOS WITH HARE ON STICK, YOUTH IN CHITON, WOMEN</a:t>
            </a:r>
            <a:br>
              <a:rPr lang="en-GB" dirty="0" smtClean="0"/>
            </a:br>
            <a:r>
              <a:rPr lang="en-GB" dirty="0" smtClean="0"/>
              <a:t>AB2: AMAZONOMACHY, WARRIORS AND AMAZONS</a:t>
            </a:r>
            <a:br>
              <a:rPr lang="en-GB" dirty="0" smtClean="0"/>
            </a:br>
            <a:r>
              <a:rPr lang="en-GB" dirty="0" smtClean="0"/>
              <a:t>B1: WARRIOR DEPARTING (WARRIOR, OLD MAN, WOMEN, YOUTH IN CHLAMYS BOOTS WITH SPEAR)</a:t>
            </a:r>
          </a:p>
          <a:p>
            <a:r>
              <a:rPr lang="en-GB" b="1" dirty="0" smtClean="0"/>
              <a:t>5280, Berlin, </a:t>
            </a:r>
            <a:r>
              <a:rPr lang="en-GB" b="1" dirty="0" err="1" smtClean="0"/>
              <a:t>Antikensammlung</a:t>
            </a:r>
            <a:r>
              <a:rPr lang="en-GB" b="1" dirty="0" smtClean="0"/>
              <a:t>, 3209</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Enduring monuments</a:t>
            </a:r>
            <a:endParaRPr lang="en-GB" dirty="0"/>
          </a:p>
        </p:txBody>
      </p:sp>
      <p:pic>
        <p:nvPicPr>
          <p:cNvPr id="4098" name="Picture 2"/>
          <p:cNvPicPr>
            <a:picLocks noGrp="1" noChangeAspect="1" noChangeArrowheads="1"/>
          </p:cNvPicPr>
          <p:nvPr>
            <p:ph idx="1"/>
          </p:nvPr>
        </p:nvPicPr>
        <p:blipFill>
          <a:blip r:embed="rId2" cstate="print"/>
          <a:srcRect/>
          <a:stretch>
            <a:fillRect/>
          </a:stretch>
        </p:blipFill>
        <p:spPr bwMode="auto">
          <a:xfrm>
            <a:off x="755576" y="1484784"/>
            <a:ext cx="3531394" cy="4708525"/>
          </a:xfrm>
          <a:prstGeom prst="rect">
            <a:avLst/>
          </a:prstGeom>
          <a:noFill/>
          <a:ln w="9525">
            <a:noFill/>
            <a:miter lim="800000"/>
            <a:headEnd/>
            <a:tailEnd/>
          </a:ln>
        </p:spPr>
      </p:pic>
      <p:sp>
        <p:nvSpPr>
          <p:cNvPr id="5" name="TextBox 4"/>
          <p:cNvSpPr txBox="1"/>
          <p:nvPr/>
        </p:nvSpPr>
        <p:spPr>
          <a:xfrm>
            <a:off x="4716016" y="1700808"/>
            <a:ext cx="4248472" cy="1200329"/>
          </a:xfrm>
          <a:prstGeom prst="rect">
            <a:avLst/>
          </a:prstGeom>
          <a:noFill/>
        </p:spPr>
        <p:txBody>
          <a:bodyPr wrap="square" rtlCol="0">
            <a:spAutoFit/>
          </a:bodyPr>
          <a:lstStyle/>
          <a:p>
            <a:r>
              <a:rPr lang="en-GB" dirty="0" smtClean="0"/>
              <a:t>Marble funeral stele depicting a hoplite </a:t>
            </a:r>
          </a:p>
          <a:p>
            <a:r>
              <a:rPr lang="en-GB" dirty="0" smtClean="0"/>
              <a:t>soldier, signed by </a:t>
            </a:r>
            <a:r>
              <a:rPr lang="en-GB" dirty="0" err="1" smtClean="0"/>
              <a:t>Aristokles</a:t>
            </a:r>
            <a:r>
              <a:rPr lang="en-GB" dirty="0" smtClean="0"/>
              <a:t> (500 BC), </a:t>
            </a:r>
          </a:p>
          <a:p>
            <a:r>
              <a:rPr lang="en-GB" dirty="0" smtClean="0"/>
              <a:t>National Archaeological Museum, Athens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Loss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It was at night that the </a:t>
            </a:r>
            <a:r>
              <a:rPr lang="en-GB" dirty="0" err="1" smtClean="0"/>
              <a:t>Paralus</a:t>
            </a:r>
            <a:r>
              <a:rPr lang="en-GB" dirty="0" smtClean="0"/>
              <a:t> arrived at Athens with tidings of the disaster, and a sound of wailing ran from Piraeus through the long walls to the city, one man passing on the news to another; </a:t>
            </a:r>
            <a:r>
              <a:rPr lang="en-GB" b="1" u="sng" dirty="0" smtClean="0"/>
              <a:t>and during that night no one slept, all mourning, not for the lost alone, but far more for their own selves</a:t>
            </a:r>
            <a:r>
              <a:rPr lang="en-GB" dirty="0" smtClean="0"/>
              <a:t>, thinking that they would suffer such treatment as they had visited upon the </a:t>
            </a:r>
            <a:r>
              <a:rPr lang="en-GB" dirty="0" err="1" smtClean="0"/>
              <a:t>Melians</a:t>
            </a:r>
            <a:r>
              <a:rPr lang="en-GB" dirty="0" smtClean="0"/>
              <a:t>, colonists of the </a:t>
            </a:r>
            <a:r>
              <a:rPr lang="en-GB" dirty="0" err="1" smtClean="0"/>
              <a:t>Lacedaemonians</a:t>
            </a:r>
            <a:r>
              <a:rPr lang="en-GB" dirty="0" smtClean="0"/>
              <a:t>, after reducing them by siege, and upon the </a:t>
            </a:r>
            <a:r>
              <a:rPr lang="en-GB" dirty="0" err="1" smtClean="0"/>
              <a:t>Histiaeans</a:t>
            </a:r>
            <a:r>
              <a:rPr lang="en-GB" dirty="0" smtClean="0"/>
              <a:t> and </a:t>
            </a:r>
            <a:r>
              <a:rPr lang="en-GB" dirty="0" err="1" smtClean="0"/>
              <a:t>Scionaeans</a:t>
            </a:r>
            <a:r>
              <a:rPr lang="en-GB" dirty="0" smtClean="0"/>
              <a:t> and </a:t>
            </a:r>
            <a:r>
              <a:rPr lang="en-GB" dirty="0" err="1" smtClean="0"/>
              <a:t>Toronaeans</a:t>
            </a:r>
            <a:r>
              <a:rPr lang="en-GB" dirty="0" smtClean="0"/>
              <a:t> and </a:t>
            </a:r>
            <a:r>
              <a:rPr lang="en-GB" dirty="0" err="1" smtClean="0"/>
              <a:t>Aeginetans</a:t>
            </a:r>
            <a:r>
              <a:rPr lang="en-GB" dirty="0" smtClean="0"/>
              <a:t> and many other Greek peoples. [4] On the following day they convened an Assembly, at which it was resolved to block up all the harbours except one, to repair the walls, to station guards, and in all other respects to get the city ready for a siege. They busied themselves, accordingly, with these matters. Xenophon </a:t>
            </a:r>
            <a:r>
              <a:rPr lang="en-GB" i="1" dirty="0" smtClean="0"/>
              <a:t>Hellenika</a:t>
            </a:r>
            <a:r>
              <a:rPr lang="en-GB" dirty="0" smtClean="0"/>
              <a:t> 2.2.3-4</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Honour and Death: The Spartan Viewpoint</a:t>
            </a:r>
            <a:endParaRPr lang="en-GB" dirty="0"/>
          </a:p>
        </p:txBody>
      </p:sp>
      <p:sp>
        <p:nvSpPr>
          <p:cNvPr id="3" name="Content Placeholder 2"/>
          <p:cNvSpPr>
            <a:spLocks noGrp="1"/>
          </p:cNvSpPr>
          <p:nvPr>
            <p:ph idx="1"/>
          </p:nvPr>
        </p:nvSpPr>
        <p:spPr/>
        <p:txBody>
          <a:bodyPr/>
          <a:lstStyle/>
          <a:p>
            <a:r>
              <a:rPr lang="en-GB" dirty="0" err="1" smtClean="0"/>
              <a:t>Damatria</a:t>
            </a:r>
            <a:r>
              <a:rPr lang="en-GB" dirty="0" smtClean="0"/>
              <a:t> heard that her son had been a coward and unworthy of her, and when he arrived, she made away with him. This is the epigram referring to her: </a:t>
            </a:r>
          </a:p>
          <a:p>
            <a:r>
              <a:rPr lang="en-GB" dirty="0" smtClean="0"/>
              <a:t>Sinner against our laws, </a:t>
            </a:r>
            <a:r>
              <a:rPr lang="en-GB" dirty="0" err="1" smtClean="0"/>
              <a:t>Damatrius</a:t>
            </a:r>
            <a:r>
              <a:rPr lang="en-GB" dirty="0" smtClean="0"/>
              <a:t>, slain by his mother, </a:t>
            </a:r>
          </a:p>
          <a:p>
            <a:r>
              <a:rPr lang="en-GB" dirty="0" smtClean="0"/>
              <a:t>Was of the Spartan youth; she was of Sparta too. </a:t>
            </a:r>
          </a:p>
          <a:p>
            <a:r>
              <a:rPr lang="en-GB" dirty="0" smtClean="0"/>
              <a:t>Plutarch </a:t>
            </a:r>
            <a:r>
              <a:rPr lang="en-GB" i="1" dirty="0" smtClean="0"/>
              <a:t>Sayings of Spartan women</a:t>
            </a:r>
            <a:r>
              <a:rPr lang="en-GB" dirty="0" smtClean="0"/>
              <a:t> 240f</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Spartan Viewpoint</a:t>
            </a:r>
            <a:endParaRPr lang="en-GB" dirty="0"/>
          </a:p>
        </p:txBody>
      </p:sp>
      <p:sp>
        <p:nvSpPr>
          <p:cNvPr id="3" name="Content Placeholder 2"/>
          <p:cNvSpPr>
            <a:spLocks noGrp="1"/>
          </p:cNvSpPr>
          <p:nvPr>
            <p:ph idx="1"/>
          </p:nvPr>
        </p:nvSpPr>
        <p:spPr/>
        <p:txBody>
          <a:bodyPr/>
          <a:lstStyle/>
          <a:p>
            <a:r>
              <a:rPr lang="en-GB" dirty="0" smtClean="0"/>
              <a:t>Another was burying her son, when a commonplace old woman came up to her and said, "Ah the bad luck of it, you </a:t>
            </a:r>
            <a:r>
              <a:rPr lang="en-GB" dirty="0" err="1" smtClean="0"/>
              <a:t>puir</a:t>
            </a:r>
            <a:r>
              <a:rPr lang="en-GB" dirty="0" smtClean="0"/>
              <a:t> woman." "No, by Heaven," said she, "but good luck; for I bore him that he might die for Sparta, </a:t>
            </a:r>
            <a:r>
              <a:rPr lang="en-GB" dirty="0" err="1" smtClean="0"/>
              <a:t>dand</a:t>
            </a:r>
            <a:r>
              <a:rPr lang="en-GB" dirty="0" smtClean="0"/>
              <a:t> this is the very thing that has come to pass for me.</a:t>
            </a:r>
          </a:p>
          <a:p>
            <a:r>
              <a:rPr lang="en-GB" dirty="0" smtClean="0"/>
              <a:t>Plutarch </a:t>
            </a:r>
            <a:r>
              <a:rPr lang="en-GB" i="1" dirty="0" smtClean="0"/>
              <a:t>Sayings of Spartan Women </a:t>
            </a:r>
            <a:r>
              <a:rPr lang="en-GB" dirty="0" smtClean="0"/>
              <a:t>241d</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mtClean="0"/>
              <a:t>Questions?</a:t>
            </a:r>
            <a:endParaRPr lang="en-GB"/>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97</TotalTime>
  <Words>460</Words>
  <Application>Microsoft Office PowerPoint</Application>
  <PresentationFormat>On-screen Show (4:3)</PresentationFormat>
  <Paragraphs>37</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Apex</vt:lpstr>
      <vt:lpstr>Armies and navies</vt:lpstr>
      <vt:lpstr>The Soldier as Everyday Man</vt:lpstr>
      <vt:lpstr>Fighting or Departing</vt:lpstr>
      <vt:lpstr>Fighting and Departing as part of an experience</vt:lpstr>
      <vt:lpstr>An enduring image</vt:lpstr>
      <vt:lpstr>Soldiers and Death</vt:lpstr>
      <vt:lpstr>Enduring monuments</vt:lpstr>
      <vt:lpstr>Loss</vt:lpstr>
      <vt:lpstr>Honour and Death: The Spartan Viewpoint</vt:lpstr>
      <vt:lpstr>The Spartan Viewpoint</vt:lpstr>
      <vt:lpstr>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55</cp:revision>
  <dcterms:created xsi:type="dcterms:W3CDTF">2009-03-23T08:21:01Z</dcterms:created>
  <dcterms:modified xsi:type="dcterms:W3CDTF">2012-12-13T10:12:31Z</dcterms:modified>
</cp:coreProperties>
</file>