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65" r:id="rId3"/>
    <p:sldId id="277" r:id="rId4"/>
    <p:sldId id="257" r:id="rId5"/>
    <p:sldId id="270" r:id="rId6"/>
    <p:sldId id="258" r:id="rId7"/>
    <p:sldId id="278" r:id="rId8"/>
    <p:sldId id="280" r:id="rId9"/>
    <p:sldId id="281" r:id="rId10"/>
    <p:sldId id="282" r:id="rId11"/>
    <p:sldId id="283" r:id="rId12"/>
    <p:sldId id="259" r:id="rId13"/>
    <p:sldId id="262" r:id="rId14"/>
    <p:sldId id="269" r:id="rId15"/>
    <p:sldId id="263" r:id="rId16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6"/>
  </p:normalViewPr>
  <p:slideViewPr>
    <p:cSldViewPr>
      <p:cViewPr varScale="1">
        <p:scale>
          <a:sx n="65" d="100"/>
          <a:sy n="65" d="100"/>
        </p:scale>
        <p:origin x="1716" y="78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notesViewPr>
    <p:cSldViewPr>
      <p:cViewPr varScale="1">
        <p:scale>
          <a:sx n="51" d="100"/>
          <a:sy n="51" d="100"/>
        </p:scale>
        <p:origin x="2964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/>
          <a:lstStyle>
            <a:lvl1pPr algn="r">
              <a:defRPr sz="1200"/>
            </a:lvl1pPr>
          </a:lstStyle>
          <a:p>
            <a:fld id="{6C51571A-619E-4C8F-A7DA-839297EAF8D9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519054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 anchor="b"/>
          <a:lstStyle>
            <a:lvl1pPr algn="r">
              <a:defRPr sz="1200"/>
            </a:lvl1pPr>
          </a:lstStyle>
          <a:p>
            <a:fld id="{6D388E0F-ED64-4A65-A16E-0CE63545D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7094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/>
          <a:lstStyle>
            <a:lvl1pPr algn="r">
              <a:defRPr sz="1200"/>
            </a:lvl1pPr>
          </a:lstStyle>
          <a:p>
            <a:fld id="{8D4C5C1D-5A4A-4FBD-92C5-83F68CD95B9B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64" tIns="46232" rIns="92464" bIns="4623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6" y="4760398"/>
            <a:ext cx="5511800" cy="4509849"/>
          </a:xfrm>
          <a:prstGeom prst="rect">
            <a:avLst/>
          </a:prstGeom>
        </p:spPr>
        <p:txBody>
          <a:bodyPr vert="horz" lIns="92464" tIns="46232" rIns="92464" bIns="4623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4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5"/>
          </a:xfrm>
          <a:prstGeom prst="rect">
            <a:avLst/>
          </a:prstGeom>
        </p:spPr>
        <p:txBody>
          <a:bodyPr vert="horz" lIns="92464" tIns="46232" rIns="92464" bIns="46232" rtlCol="0" anchor="b"/>
          <a:lstStyle>
            <a:lvl1pPr algn="r">
              <a:defRPr sz="1200"/>
            </a:lvl1pPr>
          </a:lstStyle>
          <a:p>
            <a:fld id="{F6EAD521-C905-46C6-9E77-E522F3AAAF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367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516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492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410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1611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646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2019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644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also have </a:t>
            </a:r>
            <a:r>
              <a:rPr lang="en-US" dirty="0" err="1"/>
              <a:t>chldrens</a:t>
            </a:r>
            <a:r>
              <a:rPr lang="en-US" dirty="0"/>
              <a:t> Independent</a:t>
            </a:r>
            <a:r>
              <a:rPr lang="en-US" baseline="0" dirty="0"/>
              <a:t> Advocacy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7996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1745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2989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605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AD521-C905-46C6-9E77-E522F3AAAFD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60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929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886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01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994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93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378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78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899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224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723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2673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F4B04-45AF-4A59-B32D-0A2D0FD1FE82}" type="datetimeFigureOut">
              <a:rPr lang="en-GB" smtClean="0"/>
              <a:t>14/12/2024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83C60-7EC0-40F1-A0ED-ED6F75744B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072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lNNfEL7P_c?feature=oembed" TargetMode="External"/><Relationship Id="rId5" Type="http://schemas.openxmlformats.org/officeDocument/2006/relationships/hyperlink" Target="https://www.youtube.com/watch?v=YlNNfEL7P_c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KWQRCTb9s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YCPaJxT124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Hxuyv6aX3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9hNHQ1egb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42996" y="4267832"/>
            <a:ext cx="3604497" cy="12971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35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INDEPENDENT ADVOCACY</a:t>
            </a:r>
            <a:br>
              <a:rPr lang="en-US" sz="35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5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Sharon H Cole MA</a:t>
            </a:r>
            <a:endParaRPr lang="en-US" sz="3500" b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943224" y="3428999"/>
            <a:ext cx="3604268" cy="838831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7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YMWNEUDIAD ANNIBYNNOL </a:t>
            </a:r>
          </a:p>
        </p:txBody>
      </p:sp>
      <p:pic>
        <p:nvPicPr>
          <p:cNvPr id="4" name="Picture 3" descr="Image result for advocac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352" y="3035294"/>
            <a:ext cx="3106320" cy="1701812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  <a:noFill/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41443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Aims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1700808"/>
            <a:ext cx="763284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Following todays session, you will be able to;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omic Sans MS" panose="030F0702030302020204" pitchFamily="66" charset="0"/>
              </a:rPr>
              <a:t>Explain what Independent Advocacy is and the role of an Independent Advocate.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omic Sans MS" panose="030F0702030302020204" pitchFamily="66" charset="0"/>
              </a:rPr>
              <a:t>Understand the difference between Independent Advocacy and advocacy in other roles.</a:t>
            </a:r>
            <a:endParaRPr lang="en-GB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omic Sans MS" panose="030F0702030302020204" pitchFamily="66" charset="0"/>
              </a:rPr>
              <a:t>Identify people that Independent Advocacy supports and what they gain from advocacy.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omic Sans MS" panose="030F0702030302020204" pitchFamily="66" charset="0"/>
              </a:rPr>
              <a:t>Describe the skills and attributes required for Independent Advocacy.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omic Sans MS" panose="030F0702030302020204" pitchFamily="66" charset="0"/>
              </a:rPr>
              <a:t>Identify activities which are outside of an Independent Advocate’s role.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4" name="Picture 3" descr="Image result for aim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2656"/>
            <a:ext cx="2332342" cy="18115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3347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Independent Advocacy Perth &amp; Kinross (Official Film)">
            <a:hlinkClick r:id="" action="ppaction://media"/>
            <a:extLst>
              <a:ext uri="{FF2B5EF4-FFF2-40B4-BE49-F238E27FC236}">
                <a16:creationId xmlns:a16="http://schemas.microsoft.com/office/drawing/2014/main" id="{815E3179-D6C8-AB45-A93B-FD675124933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39552" y="620688"/>
            <a:ext cx="8045450" cy="45259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5589240"/>
            <a:ext cx="6408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https://www.youtube.com/watch?v=YlNNfEL7P_c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85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What is Independent Advocacy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Independent Advocacy</a:t>
            </a:r>
            <a:r>
              <a:rPr lang="en-GB" sz="2400" dirty="0">
                <a:latin typeface="Comic Sans MS" panose="030F0702030302020204" pitchFamily="66" charset="0"/>
              </a:rPr>
              <a:t> is: a way to help people have a stronger voice and to have as much control as possible over their own lives. </a:t>
            </a:r>
          </a:p>
          <a:p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b="1" dirty="0">
                <a:latin typeface="Comic Sans MS" panose="030F0702030302020204" pitchFamily="66" charset="0"/>
              </a:rPr>
              <a:t>Independent Advocacy</a:t>
            </a:r>
            <a:r>
              <a:rPr lang="en-GB" sz="2400" dirty="0">
                <a:latin typeface="Comic Sans MS" panose="030F0702030302020204" pitchFamily="66" charset="0"/>
              </a:rPr>
              <a:t> is: Standing alongside people who are marginalised in our society. Speaking on behalf of people who are unable to do so for themselves.</a:t>
            </a:r>
          </a:p>
          <a:p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b="1" dirty="0">
                <a:latin typeface="Comic Sans MS" panose="030F0702030302020204" pitchFamily="66" charset="0"/>
              </a:rPr>
              <a:t>Independent Advocacy </a:t>
            </a:r>
            <a:r>
              <a:rPr lang="en-GB" sz="2400" dirty="0">
                <a:latin typeface="Comic Sans MS" panose="030F0702030302020204" pitchFamily="66" charset="0"/>
              </a:rPr>
              <a:t>is separate from statutory organisations and is free from conflict.</a:t>
            </a:r>
            <a:endParaRPr lang="en-GB" sz="2400" b="1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429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ew Advocacy Charter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5354"/>
            <a:ext cx="5976664" cy="685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8105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Who may need an Independent Advocate?</a:t>
            </a:r>
          </a:p>
        </p:txBody>
      </p:sp>
      <p:pic>
        <p:nvPicPr>
          <p:cNvPr id="4" name="Content Placeholder 3" descr="Image result for child advocacy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628800"/>
            <a:ext cx="2920699" cy="131262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Image result for elderly in home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26" y="3730881"/>
            <a:ext cx="2376264" cy="150940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Image result for homeless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41422"/>
            <a:ext cx="2592288" cy="160355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Image result for learning disabilit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3019878" cy="131262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Image result for disabled advocate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3768531"/>
            <a:ext cx="2515822" cy="143410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Image result for dementia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316788"/>
            <a:ext cx="2302027" cy="1429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Image result for schizophrenia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590" y="5316787"/>
            <a:ext cx="2232248" cy="14291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55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06712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Models of Independent Advocacy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Citizen Advocacy</a:t>
            </a:r>
          </a:p>
          <a:p>
            <a:r>
              <a:rPr lang="en-GB" dirty="0"/>
              <a:t>Issue Based Advocacy</a:t>
            </a:r>
          </a:p>
          <a:p>
            <a:r>
              <a:rPr lang="en-GB" dirty="0"/>
              <a:t>Group/Collective Advocacy</a:t>
            </a:r>
          </a:p>
          <a:p>
            <a:r>
              <a:rPr lang="en-GB" dirty="0"/>
              <a:t>Statutory Advocacy</a:t>
            </a:r>
          </a:p>
          <a:p>
            <a:r>
              <a:rPr lang="en-GB" dirty="0"/>
              <a:t>Self Advocacy</a:t>
            </a:r>
          </a:p>
        </p:txBody>
      </p:sp>
    </p:spTree>
    <p:extLst>
      <p:ext uri="{BB962C8B-B14F-4D97-AF65-F5344CB8AC3E}">
        <p14:creationId xmlns:p14="http://schemas.microsoft.com/office/powerpoint/2010/main" val="1107440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Independent Mental Capacity Advocacy</a:t>
            </a:r>
            <a:endParaRPr lang="en-GB" dirty="0"/>
          </a:p>
        </p:txBody>
      </p:sp>
      <p:pic>
        <p:nvPicPr>
          <p:cNvPr id="4" name="NKWQRCTb9s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600" y="1837163"/>
            <a:ext cx="7560840" cy="4472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884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Independent Mental Health Advocacy</a:t>
            </a:r>
            <a:endParaRPr lang="en-GB" dirty="0"/>
          </a:p>
        </p:txBody>
      </p:sp>
      <p:pic>
        <p:nvPicPr>
          <p:cNvPr id="4" name="IYCPaJxT124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27584" y="1756154"/>
            <a:ext cx="7859216" cy="469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965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US" sz="2800" dirty="0"/>
              <a:t>Independent Professional Advocacy under the Social Services and Wellbeing (Wales) Act 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6699" t="29492" r="29436" b="23042"/>
          <a:stretch/>
        </p:blipFill>
        <p:spPr>
          <a:xfrm>
            <a:off x="457200" y="1700808"/>
            <a:ext cx="780778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305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CYP Independent Professional Advocacy</a:t>
            </a:r>
            <a:endParaRPr lang="en-GB" dirty="0"/>
          </a:p>
        </p:txBody>
      </p:sp>
      <p:pic>
        <p:nvPicPr>
          <p:cNvPr id="4" name="6Hxuyv6aX3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536" y="1877667"/>
            <a:ext cx="8352928" cy="443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6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the Advocate will do?</a:t>
            </a:r>
          </a:p>
        </p:txBody>
      </p:sp>
      <p:pic>
        <p:nvPicPr>
          <p:cNvPr id="10" name="Content Placeholder 9" descr="Image result for independent advocacy">
            <a:hlinkClick r:id="rId3"/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00200"/>
            <a:ext cx="5287317" cy="45259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27903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48938"/>
            <a:ext cx="8229600" cy="130100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Skills and Attributes for Independent Advocacy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2901" y="1916832"/>
            <a:ext cx="72728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Active listening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Communication skills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Approachability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Reliability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Non-judgemental	 </a:t>
            </a:r>
          </a:p>
        </p:txBody>
      </p:sp>
      <p:pic>
        <p:nvPicPr>
          <p:cNvPr id="4" name="Picture 3" descr="Image result for cartoon ears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517232"/>
            <a:ext cx="1476747" cy="1116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60524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What Independent Advocates can and can’t do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608" y="2060848"/>
            <a:ext cx="7741903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omic Sans MS" panose="030F0702030302020204" pitchFamily="66" charset="0"/>
              </a:rPr>
              <a:t>An advocate can</a:t>
            </a:r>
            <a:r>
              <a:rPr lang="en-GB" sz="2400" dirty="0">
                <a:latin typeface="Comic Sans MS" panose="030F0702030302020204" pitchFamily="66" charset="0"/>
              </a:rPr>
              <a:t>;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 	Help you say what you want to say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          Help you find information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	Give you time to think about your choices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omic Sans MS" panose="030F0702030302020204" pitchFamily="66" charset="0"/>
              </a:rPr>
              <a:t>An advocate can’t</a:t>
            </a:r>
            <a:r>
              <a:rPr lang="en-GB" sz="2400" dirty="0">
                <a:latin typeface="Comic Sans MS" panose="030F0702030302020204" pitchFamily="66" charset="0"/>
              </a:rPr>
              <a:t>;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           Take other people’s side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            Give you advice or choose for you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            Work with you all the time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      </a:t>
            </a:r>
          </a:p>
          <a:p>
            <a:r>
              <a:rPr lang="en-GB" sz="3200" dirty="0"/>
              <a:t>          </a:t>
            </a:r>
          </a:p>
        </p:txBody>
      </p:sp>
    </p:spTree>
    <p:extLst>
      <p:ext uri="{BB962C8B-B14F-4D97-AF65-F5344CB8AC3E}">
        <p14:creationId xmlns:p14="http://schemas.microsoft.com/office/powerpoint/2010/main" val="202253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What do Individuals gain from Independent Advocacy?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90537" y="2060848"/>
            <a:ext cx="774190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Having a voice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Being listened 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Gaining confidence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Understanding rights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Having support and not being judged     </a:t>
            </a:r>
            <a:r>
              <a:rPr lang="en-GB" sz="3200" dirty="0"/>
              <a:t>		     			</a:t>
            </a:r>
          </a:p>
        </p:txBody>
      </p:sp>
      <p:pic>
        <p:nvPicPr>
          <p:cNvPr id="6" name="Picture 5" descr="Image result for voic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987" y="2852936"/>
            <a:ext cx="1924429" cy="12612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7439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6404</TotalTime>
  <Words>348</Words>
  <Application>Microsoft Office PowerPoint</Application>
  <PresentationFormat>On-screen Show (4:3)</PresentationFormat>
  <Paragraphs>78</Paragraphs>
  <Slides>15</Slides>
  <Notes>12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Comic Sans MS</vt:lpstr>
      <vt:lpstr>Office Theme</vt:lpstr>
      <vt:lpstr>INDEPENDENT ADVOCACY  Sharon H Cole MA</vt:lpstr>
      <vt:lpstr>Aims</vt:lpstr>
      <vt:lpstr>PowerPoint Presentation</vt:lpstr>
      <vt:lpstr>What is Independent Advocacy?</vt:lpstr>
      <vt:lpstr>PowerPoint Presentation</vt:lpstr>
      <vt:lpstr>Who may need an Independent Advocate?</vt:lpstr>
      <vt:lpstr>Models of Independent Advocacy</vt:lpstr>
      <vt:lpstr>Independent Mental Capacity Advocacy</vt:lpstr>
      <vt:lpstr>Independent Mental Health Advocacy</vt:lpstr>
      <vt:lpstr>Independent Professional Advocacy under the Social Services and Wellbeing (Wales) Act </vt:lpstr>
      <vt:lpstr>CYP Independent Professional Advocacy</vt:lpstr>
      <vt:lpstr>What the Advocate will do?</vt:lpstr>
      <vt:lpstr>Skills and Attributes for Independent Advocacy</vt:lpstr>
      <vt:lpstr>What Independent Advocates can and can’t do</vt:lpstr>
      <vt:lpstr>What do Individuals gain from Independent Advocacy?</vt:lpstr>
    </vt:vector>
  </TitlesOfParts>
  <Company>Gower College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ADVOCACY</dc:title>
  <dc:creator>Sharon Cole</dc:creator>
  <cp:lastModifiedBy>Sharon Cole</cp:lastModifiedBy>
  <cp:revision>74</cp:revision>
  <cp:lastPrinted>2020-09-16T07:51:06Z</cp:lastPrinted>
  <dcterms:created xsi:type="dcterms:W3CDTF">2017-10-31T14:22:06Z</dcterms:created>
  <dcterms:modified xsi:type="dcterms:W3CDTF">2024-12-14T08:43:16Z</dcterms:modified>
</cp:coreProperties>
</file>