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9144000" cy="5143500"/>
  <p:notesSz cx="9143861" cy="6857895"/>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60" autoAdjust="0"/>
  </p:normalViewPr>
  <p:slideViewPr>
    <p:cSldViewPr>
      <p:cViewPr varScale="1">
        <p:scale>
          <a:sx n="112" d="100"/>
          <a:sy n="112"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presProps" Target="presProps.xml"/><Relationship Id="rId19" Type="http://schemas.openxmlformats.org/officeDocument/2006/relationships/viewProps" Target="viewProps.xml"/><Relationship Id="rId2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685800" y="1597818"/>
            <a:ext cx="7772400" cy="1102518"/>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1371600" y="2914649"/>
            <a:ext cx="6400800" cy="131444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文本框"/>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文本框"/>
          <p:cNvSpPr>
            <a:spLocks noGrp="1"/>
          </p:cNvSpPr>
          <p:nvPr>
            <p:ph type="ftr" sz="quarter" idx="11"/>
          </p:nvPr>
        </p:nvSpPr>
        <p:spPr/>
        <p:txBody>
          <a:bodyPr/>
          <a:lstStyle/>
          <a:p>
            <a:endParaRPr lang="zh-CN" altLang="en-US"/>
          </a:p>
        </p:txBody>
      </p:sp>
      <p:sp>
        <p:nvSpPr>
          <p:cNvPr id="6" name="文本框"/>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53352365"/>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48158691"/>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19636174"/>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32922514"/>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28768410"/>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09205332"/>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14224945"/>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71068860"/>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47326189"/>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75503423"/>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14653015"/>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12" name="圆角矩形"/>
          <p:cNvSpPr>
            <a:spLocks xmlns:a="http://schemas.openxmlformats.org/drawingml/2006/main"/>
          </p:cNvSpPr>
          <p:nvPr/>
        </p:nvSpPr>
        <p:spPr>
          <a:xfrm xmlns:a="http://schemas.openxmlformats.org/drawingml/2006/main" rot="0">
            <a:off x="64007" y="52316"/>
            <a:ext cx="9013372" cy="5020056"/>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9" name="文本框"/>
          <p:cNvSpPr>
            <a:spLocks xmlns:a="http://schemas.openxmlformats.org/drawingml/2006/main" noGrp="1"/>
          </p:cNvSpPr>
          <p:nvPr>
            <p:ph type="dt" idx="10"/>
          </p:nvPr>
        </p:nvSpPr>
        <p:spPr>
          <a:xfrm xmlns:a="http://schemas.openxmlformats.org/drawingml/2006/main" rot="0">
            <a:off x="6172200" y="4643437"/>
            <a:ext cx="2476500" cy="357188"/>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10" name="文本框"/>
          <p:cNvSpPr>
            <a:spLocks xmlns:a="http://schemas.openxmlformats.org/drawingml/2006/main" noGrp="1"/>
          </p:cNvSpPr>
          <p:nvPr>
            <p:ph type="ftr"/>
          </p:nvPr>
        </p:nvSpPr>
        <p:spPr>
          <a:xfrm xmlns:a="http://schemas.openxmlformats.org/drawingml/2006/main" rot="0">
            <a:off x="914400" y="4629150"/>
            <a:ext cx="3962400" cy="342899"/>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11" name="文本框"/>
          <p:cNvSpPr>
            <a:spLocks xmlns:a="http://schemas.openxmlformats.org/drawingml/2006/main" noGrp="1"/>
          </p:cNvSpPr>
          <p:nvPr>
            <p:ph type="sldNum"/>
          </p:nvPr>
        </p:nvSpPr>
        <p:spPr>
          <a:xfrm xmlns:a="http://schemas.openxmlformats.org/drawingml/2006/main" rot="0">
            <a:off x="146304" y="4657725"/>
            <a:ext cx="457200" cy="342900"/>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0" tIns="0" rIns="0" bIns="0" anchor="ctr" anchorCtr="1">
            <a:prstTxWarp prst="textNoShape"/>
          </a:bodyPr>
          <a:lstStyle xmlns:a="http://schemas.openxmlformats.org/drawingml/2006/main"/>
          <a:p xmlns:a="http://schemas.openxmlformats.org/drawingml/2006/main">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Tree>
    <p:extLst>
      <p:ext uri="{BB962C8B-B14F-4D97-AF65-F5344CB8AC3E}">
        <p14:creationId xmlns:p14="http://schemas.microsoft.com/office/powerpoint/2010/main" val="1464264282"/>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22"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21" name="圆角矩形"/>
          <p:cNvSpPr>
            <a:spLocks xmlns:a="http://schemas.openxmlformats.org/drawingml/2006/main"/>
          </p:cNvSpPr>
          <p:nvPr/>
        </p:nvSpPr>
        <p:spPr>
          <a:xfrm xmlns:a="http://schemas.openxmlformats.org/drawingml/2006/main" rot="0">
            <a:off x="64007" y="52316"/>
            <a:ext cx="9013372" cy="5020056"/>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16" name="文本框"/>
          <p:cNvSpPr>
            <a:spLocks xmlns:a="http://schemas.openxmlformats.org/drawingml/2006/main" noGrp="1"/>
          </p:cNvSpPr>
          <p:nvPr>
            <p:ph type="title"/>
          </p:nvPr>
        </p:nvSpPr>
        <p:spPr>
          <a:xfrm xmlns:a="http://schemas.openxmlformats.org/drawingml/2006/main" rot="0">
            <a:off x="914400" y="205979"/>
            <a:ext cx="7772400" cy="85725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17" name="文本框"/>
          <p:cNvSpPr>
            <a:spLocks xmlns:a="http://schemas.openxmlformats.org/drawingml/2006/main" noGrp="1"/>
          </p:cNvSpPr>
          <p:nvPr>
            <p:ph type="dt" idx="10"/>
          </p:nvPr>
        </p:nvSpPr>
        <p:spPr>
          <a:xfrm xmlns:a="http://schemas.openxmlformats.org/drawingml/2006/main" rot="0">
            <a:off x="6172200" y="4643437"/>
            <a:ext cx="2476500" cy="357188"/>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18" name="文本框"/>
          <p:cNvSpPr>
            <a:spLocks xmlns:a="http://schemas.openxmlformats.org/drawingml/2006/main" noGrp="1"/>
          </p:cNvSpPr>
          <p:nvPr>
            <p:ph type="ftr"/>
          </p:nvPr>
        </p:nvSpPr>
        <p:spPr>
          <a:xfrm xmlns:a="http://schemas.openxmlformats.org/drawingml/2006/main" rot="0">
            <a:off x="914400" y="4629150"/>
            <a:ext cx="3962400" cy="342899"/>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19" name="文本框"/>
          <p:cNvSpPr>
            <a:spLocks xmlns:a="http://schemas.openxmlformats.org/drawingml/2006/main" noGrp="1"/>
          </p:cNvSpPr>
          <p:nvPr>
            <p:ph type="sldNum"/>
          </p:nvPr>
        </p:nvSpPr>
        <p:spPr>
          <a:xfrm xmlns:a="http://schemas.openxmlformats.org/drawingml/2006/main" rot="0">
            <a:off x="146304" y="4657725"/>
            <a:ext cx="457200" cy="342900"/>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1">
            <a:prstTxWarp prst="textNoShape"/>
          </a:bodyPr>
          <a:lstStyle xmlns:a="http://schemas.openxmlformats.org/drawingml/2006/main"/>
          <a:p xmlns:a="http://schemas.openxmlformats.org/drawingml/2006/main">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
        <p:nvSpPr>
          <p:cNvPr id="20" name="文本框"/>
          <p:cNvSpPr>
            <a:spLocks xmlns:a="http://schemas.openxmlformats.org/drawingml/2006/main" noGrp="1"/>
          </p:cNvSpPr>
          <p:nvPr>
            <p:ph type="body" idx="1"/>
          </p:nvPr>
        </p:nvSpPr>
        <p:spPr>
          <a:xfrm xmlns:a="http://schemas.openxmlformats.org/drawingml/2006/main" rot="0">
            <a:off x="914400" y="1085850"/>
            <a:ext cx="7772400" cy="3429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eaLnBrk="1" latinLnBrk="0" hangingPunct="1"/>
            <a:r>
              <a:rPr lang="en-US" altLang="zh-CN"/>
              <a:t>Click to edit Master text styles</a:t>
            </a:r>
            <a:endParaRPr lang="en-US" altLang="zh-CN"/>
          </a:p>
          <a:p xmlns:a="http://schemas.openxmlformats.org/drawingml/2006/main">
            <a:pPr lvl="1" eaLnBrk="1" latinLnBrk="0" hangingPunct="1"/>
            <a:r>
              <a:rPr lang="en-US" altLang="zh-CN"/>
              <a:t>Second level</a:t>
            </a:r>
            <a:endParaRPr lang="en-US" altLang="zh-CN"/>
          </a:p>
          <a:p xmlns:a="http://schemas.openxmlformats.org/drawingml/2006/main">
            <a:pPr lvl="2" eaLnBrk="1" latinLnBrk="0" hangingPunct="1"/>
            <a:r>
              <a:rPr lang="en-US" altLang="zh-CN"/>
              <a:t>Third level</a:t>
            </a:r>
            <a:endParaRPr lang="en-US" altLang="zh-CN"/>
          </a:p>
          <a:p xmlns:a="http://schemas.openxmlformats.org/drawingml/2006/main">
            <a:pPr lvl="3" eaLnBrk="1" latinLnBrk="0" hangingPunct="1"/>
            <a:r>
              <a:rPr lang="en-US" altLang="zh-CN"/>
              <a:t>Fourth level</a:t>
            </a:r>
            <a:endParaRPr lang="en-US" altLang="zh-CN"/>
          </a:p>
          <a:p xmlns:a="http://schemas.openxmlformats.org/drawingml/2006/main">
            <a:pPr lvl="4" eaLnBrk="1" latinLnBrk="0" hangingPunct="1"/>
            <a:r>
              <a:rPr lang="en-US" altLang="zh-CN"/>
              <a:t>Fifth level</a:t>
            </a:r>
            <a:endParaRPr lang="zh-CN" altLang="en-US"/>
          </a:p>
        </p:txBody>
      </p:sp>
    </p:spTree>
    <p:extLst>
      <p:ext uri="{BB962C8B-B14F-4D97-AF65-F5344CB8AC3E}">
        <p14:creationId xmlns:p14="http://schemas.microsoft.com/office/powerpoint/2010/main" val="1887423157"/>
      </p:ext>
    </p:extLst>
  </p:cSld>
  <p:clrMapOvr>
    <a:masterClrMapping xmlns:a="http://schemas.openxmlformats.org/drawingml/2006/main"/>
  </p:clrMapOvr>
</p:sldLayout>
</file>

<file path=ppt/slideLayouts/slideLayout14.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73"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72" name="圆角矩形"/>
          <p:cNvSpPr>
            <a:spLocks xmlns:a="http://schemas.openxmlformats.org/drawingml/2006/main"/>
          </p:cNvSpPr>
          <p:nvPr/>
        </p:nvSpPr>
        <p:spPr>
          <a:xfrm xmlns:a="http://schemas.openxmlformats.org/drawingml/2006/main" rot="0">
            <a:off x="64007" y="52316"/>
            <a:ext cx="9013372" cy="5020056"/>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66" name="文本框"/>
          <p:cNvSpPr>
            <a:spLocks xmlns:a="http://schemas.openxmlformats.org/drawingml/2006/main" noGrp="1"/>
          </p:cNvSpPr>
          <p:nvPr>
            <p:ph type="title"/>
          </p:nvPr>
        </p:nvSpPr>
        <p:spPr>
          <a:xfrm xmlns:a="http://schemas.openxmlformats.org/drawingml/2006/main" rot="0">
            <a:off x="914400" y="205979"/>
            <a:ext cx="7772400" cy="85725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67" name="文本框"/>
          <p:cNvSpPr>
            <a:spLocks xmlns:a="http://schemas.openxmlformats.org/drawingml/2006/main" noGrp="1"/>
          </p:cNvSpPr>
          <p:nvPr>
            <p:ph type="dt" idx="10"/>
          </p:nvPr>
        </p:nvSpPr>
        <p:spPr>
          <a:xfrm xmlns:a="http://schemas.openxmlformats.org/drawingml/2006/main" rot="0">
            <a:off x="6172200" y="4643437"/>
            <a:ext cx="2476500" cy="357188"/>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68" name="文本框"/>
          <p:cNvSpPr>
            <a:spLocks xmlns:a="http://schemas.openxmlformats.org/drawingml/2006/main" noGrp="1"/>
          </p:cNvSpPr>
          <p:nvPr>
            <p:ph type="ftr"/>
          </p:nvPr>
        </p:nvSpPr>
        <p:spPr>
          <a:xfrm xmlns:a="http://schemas.openxmlformats.org/drawingml/2006/main" rot="0">
            <a:off x="914400" y="4629150"/>
            <a:ext cx="3962400" cy="342899"/>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69" name="文本框"/>
          <p:cNvSpPr>
            <a:spLocks xmlns:a="http://schemas.openxmlformats.org/drawingml/2006/main" noGrp="1"/>
          </p:cNvSpPr>
          <p:nvPr>
            <p:ph type="sldNum"/>
          </p:nvPr>
        </p:nvSpPr>
        <p:spPr>
          <a:xfrm xmlns:a="http://schemas.openxmlformats.org/drawingml/2006/main" rot="0">
            <a:off x="146304" y="4657725"/>
            <a:ext cx="457200" cy="342900"/>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1">
            <a:prstTxWarp prst="textNoShape"/>
          </a:bodyPr>
          <a:lstStyle xmlns:a="http://schemas.openxmlformats.org/drawingml/2006/main"/>
          <a:p xmlns:a="http://schemas.openxmlformats.org/drawingml/2006/main">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
        <p:nvSpPr>
          <p:cNvPr id="70" name="文本框"/>
          <p:cNvSpPr>
            <a:spLocks xmlns:a="http://schemas.openxmlformats.org/drawingml/2006/main" noGrp="1"/>
          </p:cNvSpPr>
          <p:nvPr>
            <p:ph type="body" idx="1"/>
          </p:nvPr>
        </p:nvSpPr>
        <p:spPr>
          <a:xfrm xmlns:a="http://schemas.openxmlformats.org/drawingml/2006/main" rot="0">
            <a:off x="914400" y="1085850"/>
            <a:ext cx="3749040" cy="3429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eaLnBrk="1" latinLnBrk="0" hangingPunct="1"/>
            <a:r>
              <a:rPr lang="en-US" altLang="zh-CN"/>
              <a:t>Click to edit Master text styles</a:t>
            </a:r>
            <a:endParaRPr lang="en-US" altLang="zh-CN"/>
          </a:p>
          <a:p xmlns:a="http://schemas.openxmlformats.org/drawingml/2006/main">
            <a:pPr lvl="1" eaLnBrk="1" latinLnBrk="0" hangingPunct="1"/>
            <a:r>
              <a:rPr lang="en-US" altLang="zh-CN"/>
              <a:t>Second level</a:t>
            </a:r>
            <a:endParaRPr lang="en-US" altLang="zh-CN"/>
          </a:p>
          <a:p xmlns:a="http://schemas.openxmlformats.org/drawingml/2006/main">
            <a:pPr lvl="2" eaLnBrk="1" latinLnBrk="0" hangingPunct="1"/>
            <a:r>
              <a:rPr lang="en-US" altLang="zh-CN"/>
              <a:t>Third level</a:t>
            </a:r>
            <a:endParaRPr lang="en-US" altLang="zh-CN"/>
          </a:p>
          <a:p xmlns:a="http://schemas.openxmlformats.org/drawingml/2006/main">
            <a:pPr lvl="3" eaLnBrk="1" latinLnBrk="0" hangingPunct="1"/>
            <a:r>
              <a:rPr lang="en-US" altLang="zh-CN"/>
              <a:t>Fourth level</a:t>
            </a:r>
            <a:endParaRPr lang="en-US" altLang="zh-CN"/>
          </a:p>
          <a:p xmlns:a="http://schemas.openxmlformats.org/drawingml/2006/main">
            <a:pPr lvl="4" eaLnBrk="1" latinLnBrk="0" hangingPunct="1"/>
            <a:r>
              <a:rPr lang="en-US" altLang="zh-CN"/>
              <a:t>Fifth level</a:t>
            </a:r>
            <a:endParaRPr lang="zh-CN" altLang="en-US"/>
          </a:p>
        </p:txBody>
      </p:sp>
      <p:sp>
        <p:nvSpPr>
          <p:cNvPr id="71" name="文本框"/>
          <p:cNvSpPr>
            <a:spLocks xmlns:a="http://schemas.openxmlformats.org/drawingml/2006/main" noGrp="1"/>
          </p:cNvSpPr>
          <p:nvPr>
            <p:ph type="body" idx="2"/>
          </p:nvPr>
        </p:nvSpPr>
        <p:spPr>
          <a:xfrm xmlns:a="http://schemas.openxmlformats.org/drawingml/2006/main" rot="0">
            <a:off x="4933950" y="1085850"/>
            <a:ext cx="3749040" cy="3429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eaLnBrk="1" latinLnBrk="0" hangingPunct="1"/>
            <a:r>
              <a:rPr lang="en-US" altLang="zh-CN"/>
              <a:t>Click to edit Master text styles</a:t>
            </a:r>
            <a:endParaRPr lang="en-US" altLang="zh-CN"/>
          </a:p>
          <a:p xmlns:a="http://schemas.openxmlformats.org/drawingml/2006/main">
            <a:pPr lvl="1" eaLnBrk="1" latinLnBrk="0" hangingPunct="1"/>
            <a:r>
              <a:rPr lang="en-US" altLang="zh-CN"/>
              <a:t>Second level</a:t>
            </a:r>
            <a:endParaRPr lang="en-US" altLang="zh-CN"/>
          </a:p>
          <a:p xmlns:a="http://schemas.openxmlformats.org/drawingml/2006/main">
            <a:pPr lvl="2" eaLnBrk="1" latinLnBrk="0" hangingPunct="1"/>
            <a:r>
              <a:rPr lang="en-US" altLang="zh-CN"/>
              <a:t>Third level</a:t>
            </a:r>
            <a:endParaRPr lang="en-US" altLang="zh-CN"/>
          </a:p>
          <a:p xmlns:a="http://schemas.openxmlformats.org/drawingml/2006/main">
            <a:pPr lvl="3" eaLnBrk="1" latinLnBrk="0" hangingPunct="1"/>
            <a:r>
              <a:rPr lang="en-US" altLang="zh-CN"/>
              <a:t>Fourth level</a:t>
            </a:r>
            <a:endParaRPr lang="en-US" altLang="zh-CN"/>
          </a:p>
          <a:p xmlns:a="http://schemas.openxmlformats.org/drawingml/2006/main">
            <a:pPr lvl="4" eaLnBrk="1" latinLnBrk="0" hangingPunct="1"/>
            <a:r>
              <a:rPr lang="en-US" altLang="zh-CN"/>
              <a:t>Fifth level</a:t>
            </a:r>
            <a:endParaRPr lang="zh-CN" altLang="en-US"/>
          </a:p>
        </p:txBody>
      </p:sp>
    </p:spTree>
    <p:extLst>
      <p:ext uri="{BB962C8B-B14F-4D97-AF65-F5344CB8AC3E}">
        <p14:creationId xmlns:p14="http://schemas.microsoft.com/office/powerpoint/2010/main" val="2098400305"/>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矩形"/>
          <p:cNvSpPr>
            <a:spLocks/>
          </p:cNvSpPr>
          <p:nvPr/>
        </p:nvSpPr>
        <p:spPr>
          <a:xfrm rot="0">
            <a:off x="0" y="0"/>
            <a:ext cx="9144000" cy="5143500"/>
          </a:xfrm>
          <a:prstGeom prst="rect"/>
          <a:solidFill>
            <a:srgbClr val="FFFFFF"/>
          </a:solidFill>
          <a:ln w="12700" cmpd="sng" cap="flat">
            <a:noFill/>
            <a:prstDash val="solid"/>
            <a:round/>
          </a:ln>
        </p:spPr>
      </p:sp>
      <p:sp useBgFill="1">
        <p:nvSpPr>
          <p:cNvPr id="3" name="圆角矩形"/>
          <p:cNvSpPr>
            <a:spLocks/>
          </p:cNvSpPr>
          <p:nvPr/>
        </p:nvSpPr>
        <p:spPr>
          <a:xfrm rot="0">
            <a:off x="64007" y="52316"/>
            <a:ext cx="9013372" cy="5020056"/>
          </a:xfrm>
          <a:prstGeom prst="roundRect">
            <a:avLst>
              <a:gd name="adj" fmla="val 4930"/>
            </a:avLst>
          </a:prstGeom>
          <a:ln w="6350" cmpd="sng" cap="sq">
            <a:solidFill>
              <a:srgbClr val="000000"/>
            </a:solidFill>
            <a:prstDash val="solid"/>
            <a:round/>
          </a:ln>
        </p:spPr>
      </p:sp>
      <p:sp>
        <p:nvSpPr>
          <p:cNvPr id="4" name="文本框"/>
          <p:cNvSpPr>
            <a:spLocks noGrp="1"/>
          </p:cNvSpPr>
          <p:nvPr>
            <p:ph type="title"/>
          </p:nvPr>
        </p:nvSpPr>
        <p:spPr>
          <a:xfrm rot="0">
            <a:off x="914400" y="205979"/>
            <a:ext cx="7772400" cy="857250"/>
          </a:xfrm>
          <a:prstGeom prst="rect"/>
          <a:noFill/>
          <a:ln w="12700" cmpd="sng" cap="flat">
            <a:noFill/>
            <a:prstDash val="solid"/>
            <a:miter/>
          </a:ln>
        </p:spPr>
        <p:txBody>
          <a:bodyPr vert="horz" wrap="square" lIns="91440" tIns="45720" rIns="91440" bIns="91440" anchor="b" anchorCtr="0">
            <a:prstTxWarp prst="textNoShape"/>
          </a:bodyPr>
          <a:lstStyle/>
          <a:p>
            <a:r>
              <a:rPr lang="en-US" altLang="zh-CN"/>
              <a:t>Click to edit Master title style</a:t>
            </a:r>
            <a:endParaRPr lang="zh-CN" altLang="en-US"/>
          </a:p>
        </p:txBody>
      </p:sp>
      <p:sp>
        <p:nvSpPr>
          <p:cNvPr id="5" name="文本框"/>
          <p:cNvSpPr>
            <a:spLocks noGrp="1"/>
          </p:cNvSpPr>
          <p:nvPr>
            <p:ph type="body" idx="1"/>
          </p:nvPr>
        </p:nvSpPr>
        <p:spPr>
          <a:xfrm rot="0">
            <a:off x="914400" y="1085850"/>
            <a:ext cx="7772400" cy="342900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r>
              <a:rPr lang="en-US" altLang="zh-CN"/>
              <a:t>Click to edit Master text styles</a:t>
            </a:r>
            <a:endParaRPr lang="en-US" altLang="zh-CN"/>
          </a:p>
          <a:p>
            <a:pPr lvl="1" eaLnBrk="1" latinLnBrk="0" hangingPunct="1"/>
            <a:r>
              <a:rPr lang="en-US" altLang="zh-CN"/>
              <a:t>Second level</a:t>
            </a:r>
            <a:endParaRPr lang="en-US" altLang="zh-CN"/>
          </a:p>
          <a:p>
            <a:pPr lvl="2" eaLnBrk="1" latinLnBrk="0" hangingPunct="1"/>
            <a:r>
              <a:rPr lang="en-US" altLang="zh-CN"/>
              <a:t>Third level</a:t>
            </a:r>
            <a:endParaRPr lang="en-US" altLang="zh-CN"/>
          </a:p>
          <a:p>
            <a:pPr lvl="3" eaLnBrk="1" latinLnBrk="0" hangingPunct="1"/>
            <a:r>
              <a:rPr lang="en-US" altLang="zh-CN"/>
              <a:t>Fourth level</a:t>
            </a:r>
            <a:endParaRPr lang="en-US" altLang="zh-CN"/>
          </a:p>
          <a:p>
            <a:pPr lvl="4" eaLnBrk="1" latinLnBrk="0" hangingPunct="1"/>
            <a:r>
              <a:rPr lang="en-US" altLang="zh-CN"/>
              <a:t>Fifth level</a:t>
            </a:r>
            <a:endParaRPr lang="zh-CN" altLang="en-US"/>
          </a:p>
        </p:txBody>
      </p:sp>
      <p:sp>
        <p:nvSpPr>
          <p:cNvPr id="6" name="文本框"/>
          <p:cNvSpPr>
            <a:spLocks noGrp="1"/>
          </p:cNvSpPr>
          <p:nvPr>
            <p:ph type="dt" idx="2"/>
          </p:nvPr>
        </p:nvSpPr>
        <p:spPr>
          <a:xfrm rot="0">
            <a:off x="6172200" y="4643437"/>
            <a:ext cx="2476500" cy="357188"/>
          </a:xfrm>
          <a:prstGeom prst="rect"/>
          <a:noFill/>
          <a:ln w="12700" cmpd="sng" cap="flat">
            <a:noFill/>
            <a:prstDash val="solid"/>
            <a:miter/>
          </a:ln>
        </p:spPr>
        <p:txBody>
          <a:bodyPr vert="horz" wrap="square" lIns="91440" tIns="45720" rIns="91440" bIns="45720" anchor="ctr" anchorCtr="0">
            <a:prstTxWarp prst="textNoShape"/>
          </a:bodyPr>
          <a:lstStyle/>
          <a:p>
            <a:pPr algn="r" eaLnBrk="1" latinLnBrk="0" hangingPunct="1"/>
            <a:fld id="{CAD2D6BD-DE1B-4B5F-8B41-2702339687B9}" type="datetime1">
              <a:rPr lang="en-US" altLang="zh-CN" sz="1400">
                <a:solidFill>
                  <a:schemeClr val="tx2"/>
                </a:solidFill>
                <a:latin typeface="Perpetua" pitchFamily="0" charset="0"/>
                <a:ea typeface="宋体" pitchFamily="0" charset="0"/>
                <a:cs typeface="Perpetua" pitchFamily="0" charset="0"/>
              </a:rPr>
              <a:t>10/18/2026</a:t>
            </a:fld>
            <a:endParaRPr lang="zh-CN" altLang="en-US" sz="1400">
              <a:solidFill>
                <a:schemeClr val="tx2"/>
              </a:solidFill>
              <a:latin typeface="Perpetua" pitchFamily="0" charset="0"/>
              <a:ea typeface="宋体" pitchFamily="0" charset="0"/>
              <a:cs typeface="Perpetua" pitchFamily="0" charset="0"/>
            </a:endParaRPr>
          </a:p>
        </p:txBody>
      </p:sp>
      <p:sp>
        <p:nvSpPr>
          <p:cNvPr id="7" name="文本框"/>
          <p:cNvSpPr>
            <a:spLocks noGrp="1"/>
          </p:cNvSpPr>
          <p:nvPr>
            <p:ph type="ftr" idx="3"/>
          </p:nvPr>
        </p:nvSpPr>
        <p:spPr>
          <a:xfrm rot="0">
            <a:off x="914400" y="4629150"/>
            <a:ext cx="3962400" cy="342899"/>
          </a:xfrm>
          <a:prstGeom prst="rect"/>
          <a:noFill/>
          <a:ln w="12700" cmpd="sng" cap="flat">
            <a:noFill/>
            <a:prstDash val="solid"/>
            <a:miter/>
          </a:ln>
        </p:spPr>
        <p:txBody>
          <a:bodyPr vert="horz" wrap="square" lIns="91440" tIns="45720" rIns="91440" bIns="45720" anchor="ctr" anchorCtr="0">
            <a:prstTxWarp prst="textNoShape"/>
          </a:bodyPr>
          <a:lstStyle/>
          <a:p>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8" name="文本框"/>
          <p:cNvSpPr>
            <a:spLocks noGrp="1"/>
          </p:cNvSpPr>
          <p:nvPr>
            <p:ph type="sldNum" idx="4"/>
          </p:nvPr>
        </p:nvSpPr>
        <p:spPr>
          <a:xfrm rot="0">
            <a:off x="146304" y="4657725"/>
            <a:ext cx="457200" cy="342900"/>
          </a:xfrm>
          <a:prstGeom prst="ellipse"/>
          <a:solidFill>
            <a:schemeClr val="accent1"/>
          </a:solidFill>
          <a:ln w="12700" cmpd="sng" cap="flat">
            <a:noFill/>
            <a:prstDash val="solid"/>
            <a:miter/>
          </a:ln>
        </p:spPr>
        <p:txBody>
          <a:bodyPr vert="horz" wrap="none" lIns="0" tIns="0" rIns="0" bIns="0" anchor="ctr" anchorCtr="1">
            <a:prstTxWarp prst="textNoShape"/>
          </a:bodyPr>
          <a:lstStyle/>
          <a:p>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Tree>
    <p:extLst>
      <p:ext uri="{BB962C8B-B14F-4D97-AF65-F5344CB8AC3E}">
        <p14:creationId xmlns:p14="http://schemas.microsoft.com/office/powerpoint/2010/main" val="1012765067"/>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l" defTabSz="914400" eaLnBrk="1" fontAlgn="auto" latinLnBrk="0" hangingPunct="1">
        <a:spcBef>
          <a:spcPts val="0"/>
        </a:spcBef>
        <a:buNone/>
        <a:defRPr sz="4000" kern="1200">
          <a:solidFill>
            <a:schemeClr val="tx2"/>
          </a:solidFill>
          <a:latin typeface="Franklin Gothic Book" pitchFamily="0" charset="0"/>
          <a:ea typeface="幼圆" pitchFamily="0" charset="0"/>
          <a:cs typeface="Franklin Gothic Book" pitchFamily="0" charset="0"/>
        </a:defRPr>
      </a:lvl1pPr>
    </p:titleStyle>
    <p:bodyStyle>
      <a:lvl1pPr marL="274320" indent="-274320" algn="l" defTabSz="914400" eaLnBrk="1" fontAlgn="auto" latinLnBrk="0" hangingPunct="1">
        <a:spcBef>
          <a:spcPts val="580"/>
        </a:spcBef>
        <a:buClr>
          <a:schemeClr val="accent1"/>
        </a:buClr>
        <a:buSzPct val="85000"/>
        <a:buFont typeface="Wingdings 2" pitchFamily="0" charset="0"/>
        <a:buChar char=""/>
        <a:defRPr sz="2600" kern="1200">
          <a:solidFill>
            <a:schemeClr val="tx1"/>
          </a:solidFill>
          <a:latin typeface="Perpetua" pitchFamily="0" charset="0"/>
          <a:ea typeface="宋体" pitchFamily="0" charset="0"/>
          <a:cs typeface="Perpetua" pitchFamily="0" charset="0"/>
        </a:defRPr>
      </a:lvl1pPr>
      <a:lvl2pPr marL="548640" indent="-228600" algn="l" defTabSz="914400" eaLnBrk="1" fontAlgn="auto" latinLnBrk="0" hangingPunct="1">
        <a:spcBef>
          <a:spcPts val="370"/>
        </a:spcBef>
        <a:buClr>
          <a:schemeClr val="accent2"/>
        </a:buClr>
        <a:buSzPct val="85000"/>
        <a:buFont typeface="Wingdings 2" pitchFamily="0" charset="0"/>
        <a:buChar char=""/>
        <a:defRPr sz="2400" kern="1200">
          <a:solidFill>
            <a:schemeClr val="tx1"/>
          </a:solidFill>
          <a:latin typeface="Perpetua" pitchFamily="0" charset="0"/>
          <a:ea typeface="宋体" pitchFamily="0" charset="0"/>
          <a:cs typeface="Perpetua" pitchFamily="0" charset="0"/>
        </a:defRPr>
      </a:lvl2pPr>
      <a:lvl3pPr marL="822960" indent="-228600" algn="l" defTabSz="914400" eaLnBrk="1" fontAlgn="auto" latinLnBrk="0" hangingPunct="1">
        <a:spcBef>
          <a:spcPts val="370"/>
        </a:spcBef>
        <a:buClr>
          <a:srgbClr val="E6B0A9"/>
        </a:buClr>
        <a:buSzPct val="85000"/>
        <a:buFont typeface="Wingdings 2" pitchFamily="0" charset="0"/>
        <a:buChar char=""/>
        <a:defRPr sz="2000" kern="1200">
          <a:solidFill>
            <a:schemeClr val="tx1"/>
          </a:solidFill>
          <a:latin typeface="Perpetua" pitchFamily="0" charset="0"/>
          <a:ea typeface="宋体" pitchFamily="0" charset="0"/>
          <a:cs typeface="Perpetua" pitchFamily="0" charset="0"/>
        </a:defRPr>
      </a:lvl3pPr>
      <a:lvl4pPr marL="1097280" indent="-228600" algn="l" defTabSz="914400" eaLnBrk="1" fontAlgn="auto" latinLnBrk="0" hangingPunct="1">
        <a:spcBef>
          <a:spcPts val="370"/>
        </a:spcBef>
        <a:buClr>
          <a:schemeClr val="accent3"/>
        </a:buClr>
        <a:buSzPct val="80000"/>
        <a:buFont typeface="Wingdings 2" pitchFamily="0" charset="0"/>
        <a:buChar char=""/>
        <a:defRPr sz="2000" kern="1200">
          <a:solidFill>
            <a:schemeClr val="tx1"/>
          </a:solidFill>
          <a:latin typeface="Perpetua" pitchFamily="0" charset="0"/>
          <a:ea typeface="宋体" pitchFamily="0" charset="0"/>
          <a:cs typeface="Perpetua" pitchFamily="0" charset="0"/>
        </a:defRPr>
      </a:lvl4pPr>
      <a:lvl5pPr marL="1371600" indent="-228600" algn="l" defTabSz="914400" eaLnBrk="1" fontAlgn="auto" latinLnBrk="0" hangingPunct="1">
        <a:spcBef>
          <a:spcPts val="370"/>
        </a:spcBef>
        <a:buClr>
          <a:schemeClr val="accent3"/>
        </a:buClr>
        <a:buFontTx/>
        <a:buChar char="o"/>
        <a:defRPr sz="2000" kern="1200">
          <a:solidFill>
            <a:schemeClr val="tx1"/>
          </a:solidFill>
          <a:latin typeface="Perpetua" pitchFamily="0" charset="0"/>
          <a:ea typeface="宋体" pitchFamily="0" charset="0"/>
          <a:cs typeface="Perpetua" pitchFamily="0" charset="0"/>
        </a:defRPr>
      </a:lvl5pPr>
      <a:lvl6pPr marL="1645920" indent="-228600" algn="l" defTabSz="914400" eaLnBrk="1" fontAlgn="auto" latinLnBrk="0" hangingPunct="1">
        <a:spcBef>
          <a:spcPts val="370"/>
        </a:spcBef>
        <a:buClr>
          <a:schemeClr val="accent3"/>
        </a:buClr>
        <a:buChar char="•"/>
        <a:defRPr sz="1800" kern="1200" baseline="0">
          <a:solidFill>
            <a:schemeClr val="tx1"/>
          </a:solidFill>
          <a:latin typeface="Perpetua" pitchFamily="0" charset="0"/>
          <a:ea typeface="宋体" pitchFamily="0" charset="0"/>
          <a:cs typeface="Perpetua" pitchFamily="0" charset="0"/>
        </a:defRPr>
      </a:lvl6pPr>
      <a:lvl7pPr marL="1920240" indent="-228600" algn="l" defTabSz="914400" eaLnBrk="1" fontAlgn="auto" latinLnBrk="0" hangingPunct="1">
        <a:spcBef>
          <a:spcPts val="370"/>
        </a:spcBef>
        <a:buClr>
          <a:schemeClr val="accent2"/>
        </a:buClr>
        <a:buChar char="•"/>
        <a:defRPr sz="1800" kern="1200">
          <a:solidFill>
            <a:schemeClr val="tx1"/>
          </a:solidFill>
          <a:latin typeface="Perpetua" pitchFamily="0" charset="0"/>
          <a:ea typeface="宋体" pitchFamily="0" charset="0"/>
          <a:cs typeface="Perpetua" pitchFamily="0" charset="0"/>
        </a:defRPr>
      </a:lvl7pPr>
      <a:lvl8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8pPr>
      <a:lvl9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jpeg"/><Relationship Id="rId3" Type="http://schemas.openxmlformats.org/officeDocument/2006/relationships/image" Target="../media/pimg3.jpeg"/><Relationship Id="rId4" Type="http://schemas.openxmlformats.org/officeDocument/2006/relationships/image" Target="../media/pimg4.jpeg"/><Relationship Id="rId5"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image" Target="../media/3.png"/><Relationship Id="rId2"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hyperlink" Target="https://doi.org/10.1108/JICA-05-2020-0030" TargetMode="External"/><Relationship Id="rId2" Type="http://schemas.openxmlformats.org/officeDocument/2006/relationships/hyperlink" Target="https://doi.org/10.3389/fpubh.2022.1060473" TargetMode="External"/><Relationship Id="rId3" Type="http://schemas.openxmlformats.org/officeDocument/2006/relationships/hyperlink" Target="https://bmjopenquality.bmj.com/content/14/4/e003432" TargetMode="External"/><Relationship Id="rId4" Type="http://schemas.openxmlformats.org/officeDocument/2006/relationships/hyperlink" Target="https://doi.org/10.1097/JHQ.0000000000000420" TargetMode="External"/><Relationship Id="rId5" Type="http://schemas.openxmlformats.org/officeDocument/2006/relationships/hyperlink" Target="https://www.sciencedirect.com/science/article/pii/S0266613822000377" TargetMode="External"/><Relationship Id="rId6" Type="http://schemas.openxmlformats.org/officeDocument/2006/relationships/hyperlink" Target="https://papers.ssrn.com/sol3/papers.cfm?abstract_id=4525803" TargetMode="External"/><Relationship Id="rId7" Type="http://schemas.openxmlformats.org/officeDocument/2006/relationships/hyperlink" Target="https://www.health.org.uk/sites/default/files/pdf/2022-02/Strengthening NHS management and leadership.pdf" TargetMode="External"/><Relationship Id="rId8" Type="http://schemas.openxmlformats.org/officeDocument/2006/relationships/hyperlink" Target="https://doi.org/10.3389/frhs.2025.1566335" TargetMode="External"/><Relationship Id="rId9" Type="http://schemas.openxmlformats.org/officeDocument/2006/relationships/hyperlink" Target="https://link.springer.com/chapter/10.1007/978-981-99-5211-3_5" TargetMode="External"/><Relationship Id="rId10" Type="http://schemas.openxmlformats.org/officeDocument/2006/relationships/hyperlink" Target="https://www.gov.uk/government/publications/final-report-of-the-ockenden-review/ockenden-review-summary-of-findings-conclusions-and-essential-actions" TargetMode="External"/><Relationship Id="rId11" Type="http://schemas.openxmlformats.org/officeDocument/2006/relationships/hyperlink" Target="https://doi.org/10.1097/PTS.0000000000001054" TargetMode="External"/><Relationship Id="rId12" Type="http://schemas.openxmlformats.org/officeDocument/2006/relationships/hyperlink" Target="https://www.imrpress.com/journal/BJHM/87/5/10.31083/BJHM53978" TargetMode="External"/><Relationship Id="rId13" Type="http://schemas.openxmlformats.org/officeDocument/2006/relationships/hyperlink" Target="https://link.springer.com/article/10.1186/s12912-025-03417-x" TargetMode="External"/><Relationship Id="rId14" Type="http://schemas.openxmlformats.org/officeDocument/2006/relationships/hyperlink" Target="https://www.sath.nhs.uk/" TargetMode="External"/><Relationship Id="rId15" Type="http://schemas.openxmlformats.org/officeDocument/2006/relationships/hyperlink" Target="https://www.sciencedirect.com/science/article/pii/S088394412200123X" TargetMode="External"/><Relationship Id="rId16" Type="http://schemas.openxmlformats.org/officeDocument/2006/relationships/hyperlink" Target="https://pmc.ncbi.nlm.nih.gov/articles/PMC10105181/" TargetMode="External"/><Relationship Id="rId17" Type="http://schemas.openxmlformats.org/officeDocument/2006/relationships/hyperlink" Target="https://www.nursing.theclinics.com/article/S0029-6465(21)00101-8/abstract" TargetMode="External"/><Relationship Id="rId18" Type="http://schemas.openxmlformats.org/officeDocument/2006/relationships/hyperlink" Target="https://doi.org/10.1155/jonm/6893336" TargetMode="External"/><Relationship Id="rId19" Type="http://schemas.openxmlformats.org/officeDocument/2006/relationships/slideLayout" Target="../slideLayouts/slideLayout13.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矩形"/>
          <p:cNvSpPr>
            <a:spLocks/>
          </p:cNvSpPr>
          <p:nvPr/>
        </p:nvSpPr>
        <p:spPr>
          <a:xfrm rot="0">
            <a:off x="642910" y="1214428"/>
            <a:ext cx="8143931" cy="35061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50000"/>
              </a:lnSpc>
              <a:spcBef>
                <a:spcPts val="0"/>
              </a:spcBef>
              <a:spcAft>
                <a:spcPts val="0"/>
              </a:spcAft>
              <a:buNone/>
            </a:pPr>
            <a:r>
              <a:rPr lang="en-US" altLang="zh-CN" sz="2000" b="1" i="0" u="none" strike="noStrike" kern="1200" cap="none" spc="0" baseline="0">
                <a:solidFill>
                  <a:schemeClr val="tx1"/>
                </a:solidFill>
                <a:latin typeface="Arial" pitchFamily="34" charset="0"/>
                <a:ea typeface="宋体" pitchFamily="0" charset="0"/>
                <a:cs typeface="Arial" pitchFamily="34" charset="0"/>
              </a:rPr>
              <a:t>Programme</a:t>
            </a:r>
            <a:r>
              <a:rPr lang="en-US" altLang="zh-CN" sz="2000" b="1" i="0" u="none" strike="noStrike" kern="1200" cap="none" spc="0" baseline="0">
                <a:solidFill>
                  <a:schemeClr val="tx1"/>
                </a:solidFill>
                <a:latin typeface="Arial" pitchFamily="34" charset="0"/>
                <a:ea typeface="宋体" pitchFamily="0" charset="0"/>
                <a:cs typeface="Arial" pitchFamily="34" charset="0"/>
              </a:rPr>
              <a:t>: </a:t>
            </a:r>
            <a:r>
              <a:rPr lang="en-US" altLang="zh-CN" sz="2000" b="1" i="0" u="none" strike="noStrike" kern="1200" cap="none" spc="0" baseline="0">
                <a:solidFill>
                  <a:schemeClr val="tx1"/>
                </a:solidFill>
                <a:latin typeface="Arial" pitchFamily="34" charset="0"/>
                <a:ea typeface="宋体" pitchFamily="0" charset="0"/>
                <a:cs typeface="Arial" pitchFamily="34" charset="0"/>
              </a:rPr>
              <a:t>MSc</a:t>
            </a:r>
            <a:r>
              <a:rPr lang="en-US" altLang="zh-CN" sz="2000" b="1" i="0" u="none" strike="noStrike" kern="1200" cap="none" spc="0" baseline="0">
                <a:solidFill>
                  <a:schemeClr val="tx1"/>
                </a:solidFill>
                <a:latin typeface="Arial" pitchFamily="34" charset="0"/>
                <a:ea typeface="宋体" pitchFamily="0" charset="0"/>
                <a:cs typeface="Arial" pitchFamily="34" charset="0"/>
              </a:rPr>
              <a:t> Public Health and Social Care in Practice  </a:t>
            </a:r>
            <a:endParaRPr lang="en-US" altLang="zh-CN" sz="2000" b="1" i="0"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r>
              <a:rPr lang="en-US" altLang="zh-CN" sz="2000" b="1" i="0" u="none" strike="noStrike" kern="1200" cap="none" spc="0" baseline="0">
                <a:solidFill>
                  <a:schemeClr val="tx1"/>
                </a:solidFill>
                <a:latin typeface="Arial" pitchFamily="34" charset="0"/>
                <a:ea typeface="宋体" pitchFamily="0" charset="0"/>
                <a:cs typeface="Arial" pitchFamily="34" charset="0"/>
              </a:rPr>
              <a:t>Module: Quality Assurance and Service Improvements</a:t>
            </a:r>
            <a:endParaRPr lang="en-US" altLang="zh-CN" sz="2000" b="1" i="0"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r>
              <a:rPr lang="en-US" altLang="zh-CN" sz="2000" b="1" i="0" u="none" strike="noStrike" kern="1200" cap="none" spc="0" baseline="0">
                <a:solidFill>
                  <a:schemeClr val="tx1"/>
                </a:solidFill>
                <a:latin typeface="Arial" pitchFamily="34" charset="0"/>
                <a:ea typeface="宋体" pitchFamily="0" charset="0"/>
                <a:cs typeface="Arial" pitchFamily="34" charset="0"/>
              </a:rPr>
              <a:t>Lecturer: Dr </a:t>
            </a:r>
            <a:r>
              <a:rPr lang="en-US" altLang="zh-CN" sz="2000" b="1" i="0" u="none" strike="noStrike" kern="1200" cap="none" spc="0" baseline="0">
                <a:solidFill>
                  <a:schemeClr val="tx1"/>
                </a:solidFill>
                <a:latin typeface="Arial" pitchFamily="34" charset="0"/>
                <a:ea typeface="宋体" pitchFamily="0" charset="0"/>
                <a:cs typeface="Arial" pitchFamily="34" charset="0"/>
              </a:rPr>
              <a:t>Fahad</a:t>
            </a:r>
            <a:r>
              <a:rPr lang="en-US" altLang="zh-CN" sz="2000" b="1" i="0" u="none" strike="noStrike" kern="1200" cap="none" spc="0" baseline="0">
                <a:solidFill>
                  <a:schemeClr val="tx1"/>
                </a:solidFill>
                <a:latin typeface="Arial" pitchFamily="34" charset="0"/>
                <a:ea typeface="宋体" pitchFamily="0" charset="0"/>
                <a:cs typeface="Arial" pitchFamily="34" charset="0"/>
              </a:rPr>
              <a:t> Khan</a:t>
            </a:r>
            <a:endParaRPr lang="en-US" altLang="zh-CN" sz="2000" b="1" i="0"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r>
              <a:rPr lang="en-US" altLang="zh-CN" sz="2000" b="1" i="1" u="none" strike="noStrike" kern="1200" cap="none" spc="0" baseline="0">
                <a:solidFill>
                  <a:schemeClr val="tx1"/>
                </a:solidFill>
                <a:latin typeface="Arial" pitchFamily="34" charset="0"/>
                <a:ea typeface="宋体" pitchFamily="0" charset="0"/>
                <a:cs typeface="Arial" pitchFamily="34" charset="0"/>
              </a:rPr>
              <a:t>Case Study: </a:t>
            </a:r>
            <a:r>
              <a:rPr lang="en-US" altLang="zh-CN" sz="2000" b="1" i="1" u="none" strike="noStrike" kern="1200" cap="none" spc="0" baseline="0">
                <a:solidFill>
                  <a:schemeClr val="tx1"/>
                </a:solidFill>
                <a:latin typeface="Arial" pitchFamily="34" charset="0"/>
                <a:ea typeface="宋体" pitchFamily="0" charset="0"/>
                <a:cs typeface="Arial" pitchFamily="34" charset="0"/>
              </a:rPr>
              <a:t>Shrewsbury and Telford Hospital NHS Trust (UK)- Maternity Scandal</a:t>
            </a:r>
            <a:endParaRPr lang="en-US" altLang="zh-CN" sz="2000" b="1" i="1"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宋体" pitchFamily="0" charset="0"/>
                <a:cs typeface="Arial" pitchFamily="34" charset="0"/>
              </a:rPr>
              <a:t>Student Name:</a:t>
            </a:r>
            <a:r>
              <a:rPr lang="en-US" altLang="zh-CN" sz="1800" b="0" i="0" u="none" strike="noStrike" kern="1200" cap="none" spc="0" baseline="0">
                <a:solidFill>
                  <a:schemeClr val="tx1"/>
                </a:solidFill>
                <a:latin typeface="Arial" pitchFamily="34" charset="0"/>
                <a:ea typeface="宋体" pitchFamily="0" charset="0"/>
                <a:cs typeface="Arial" pitchFamily="34" charset="0"/>
              </a:rPr>
              <a:t> Sanjay Parabat Odedara </a:t>
            </a: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宋体" pitchFamily="0" charset="0"/>
                <a:cs typeface="Arial" pitchFamily="34" charset="0"/>
              </a:rPr>
              <a:t>Student ID number:</a:t>
            </a:r>
            <a:r>
              <a:rPr lang="en-US" altLang="zh-CN" sz="1800" b="0" i="0" u="none" strike="noStrike" kern="1200" cap="none" spc="0" baseline="0">
                <a:solidFill>
                  <a:schemeClr val="tx1"/>
                </a:solidFill>
                <a:latin typeface="Arial" pitchFamily="34" charset="0"/>
                <a:ea typeface="宋体" pitchFamily="0" charset="0"/>
                <a:cs typeface="Arial" pitchFamily="34" charset="0"/>
              </a:rPr>
              <a:t> 2519105</a:t>
            </a:r>
            <a:endParaRPr lang="zh-CN" altLang="en-US" sz="1800" b="0" i="0" u="none" strike="noStrike" kern="1200" cap="none" spc="0" baseline="0">
              <a:solidFill>
                <a:schemeClr val="tx1"/>
              </a:solidFill>
              <a:latin typeface="Arial" pitchFamily="34" charset="0"/>
              <a:ea typeface="宋体" pitchFamily="0" charset="0"/>
              <a:cs typeface="Arial" pitchFamily="34" charset="0"/>
            </a:endParaRPr>
          </a:p>
        </p:txBody>
      </p:sp>
      <p:pic>
        <p:nvPicPr>
          <p:cNvPr id="15" name="图片"/>
          <p:cNvPicPr>
            <a:picLocks noChangeAspect="1"/>
          </p:cNvPicPr>
          <p:nvPr/>
        </p:nvPicPr>
        <p:blipFill>
          <a:blip r:embed="rId1" cstate="print"/>
          <a:stretch>
            <a:fillRect/>
          </a:stretch>
        </p:blipFill>
        <p:spPr>
          <a:xfrm rot="0">
            <a:off x="3571867" y="285734"/>
            <a:ext cx="2247899" cy="809625"/>
          </a:xfrm>
          <a:prstGeom prst="rect"/>
          <a:noFill/>
          <a:ln w="9525" cmpd="sng" cap="flat">
            <a:noFill/>
            <a:prstDash val="solid"/>
            <a:miter/>
          </a:ln>
        </p:spPr>
      </p:pic>
    </p:spTree>
    <p:extLst>
      <p:ext uri="{BB962C8B-B14F-4D97-AF65-F5344CB8AC3E}">
        <p14:creationId xmlns:p14="http://schemas.microsoft.com/office/powerpoint/2010/main" val="1359110584"/>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文本框"/>
          <p:cNvSpPr>
            <a:spLocks noGrp="1"/>
          </p:cNvSpPr>
          <p:nvPr>
            <p:ph type="title"/>
          </p:nvPr>
        </p:nvSpPr>
        <p:spPr>
          <a:xfrm rot="0">
            <a:off x="1000100" y="357172"/>
            <a:ext cx="7772400" cy="508383"/>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Introduction to the </a:t>
            </a:r>
            <a:r>
              <a:rPr lang="en-US" altLang="zh-CN" sz="2200" b="1" i="1" u="none" strike="noStrike" kern="1200" cap="none" spc="0" baseline="0">
                <a:solidFill>
                  <a:schemeClr val="tx2"/>
                </a:solidFill>
                <a:latin typeface="Arial" pitchFamily="34" charset="0"/>
                <a:ea typeface="幼圆" pitchFamily="0" charset="0"/>
                <a:cs typeface="Arial" pitchFamily="34" charset="0"/>
              </a:rPr>
              <a:t>organisation</a:t>
            </a:r>
            <a:r>
              <a:rPr lang="en-US" altLang="zh-CN" sz="2200" b="1" i="1" u="none" strike="noStrike" kern="1200" cap="none" spc="0" baseline="0">
                <a:solidFill>
                  <a:schemeClr val="tx2"/>
                </a:solidFill>
                <a:latin typeface="Arial" pitchFamily="34" charset="0"/>
                <a:ea typeface="幼圆" pitchFamily="0" charset="0"/>
                <a:cs typeface="Arial" pitchFamily="34" charset="0"/>
              </a:rPr>
              <a:t> and case study</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24" name="文本框"/>
          <p:cNvSpPr>
            <a:spLocks noGrp="1"/>
          </p:cNvSpPr>
          <p:nvPr>
            <p:ph type="body" idx="1"/>
          </p:nvPr>
        </p:nvSpPr>
        <p:spPr>
          <a:xfrm rot="0">
            <a:off x="285720" y="1285866"/>
            <a:ext cx="5429288" cy="3643338"/>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Arial" pitchFamily="34" charset="0"/>
                <a:ea typeface="宋体" pitchFamily="0" charset="0"/>
                <a:cs typeface="Arial" pitchFamily="34" charset="0"/>
              </a:rPr>
              <a:t>Shrewsbury and Telford Hospital NHS Trust is a healthcare provider offering maternity services in </a:t>
            </a:r>
            <a:r>
              <a:rPr lang="en-US" altLang="zh-CN" sz="1800" b="0" i="0" u="none" strike="noStrike" kern="1200" cap="none" spc="0" baseline="0">
                <a:solidFill>
                  <a:schemeClr val="tx1"/>
                </a:solidFill>
                <a:latin typeface="Arial" pitchFamily="34" charset="0"/>
                <a:ea typeface="宋体" pitchFamily="0" charset="0"/>
                <a:cs typeface="Arial" pitchFamily="34" charset="0"/>
              </a:rPr>
              <a:t>Shropshire</a:t>
            </a:r>
            <a:r>
              <a:rPr lang="en-US" altLang="zh-CN" sz="1800" b="0" i="0" u="none" strike="noStrike" kern="1200" cap="none" spc="0" baseline="0">
                <a:solidFill>
                  <a:schemeClr val="tx1"/>
                </a:solidFill>
                <a:latin typeface="Arial" pitchFamily="34" charset="0"/>
                <a:ea typeface="宋体" pitchFamily="0" charset="0"/>
                <a:cs typeface="Arial" pitchFamily="34" charset="0"/>
              </a:rPr>
              <a:t>, England (</a:t>
            </a:r>
            <a:r>
              <a:rPr lang="en-US" altLang="zh-CN" sz="1800" b="0" i="0" u="none" strike="noStrike" kern="1200" cap="none" spc="0" baseline="0">
                <a:solidFill>
                  <a:schemeClr val="tx1"/>
                </a:solidFill>
                <a:latin typeface="Arial" pitchFamily="34" charset="0"/>
                <a:ea typeface="宋体" pitchFamily="0" charset="0"/>
                <a:cs typeface="Arial" pitchFamily="34" charset="0"/>
              </a:rPr>
              <a:t>SaTH</a:t>
            </a:r>
            <a:r>
              <a:rPr lang="en-US" altLang="zh-CN" sz="1800" b="0" i="0" u="none" strike="noStrike" kern="1200" cap="none" spc="0" baseline="0">
                <a:solidFill>
                  <a:schemeClr val="tx1"/>
                </a:solidFill>
                <a:latin typeface="Arial" pitchFamily="34" charset="0"/>
                <a:ea typeface="宋体" pitchFamily="0" charset="0"/>
                <a:cs typeface="Arial" pitchFamily="34" charset="0"/>
              </a:rPr>
              <a:t>, 2025).</a:t>
            </a: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Arial" pitchFamily="34" charset="0"/>
                <a:ea typeface="宋体" pitchFamily="0" charset="0"/>
                <a:cs typeface="Arial" pitchFamily="34" charset="0"/>
              </a:rPr>
              <a:t>The case involves the widespread failure in the system of maternity care over the past several decades.</a:t>
            </a: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Arial" pitchFamily="34" charset="0"/>
                <a:ea typeface="宋体" pitchFamily="0" charset="0"/>
                <a:cs typeface="Arial" pitchFamily="34" charset="0"/>
              </a:rPr>
              <a:t>The </a:t>
            </a:r>
            <a:r>
              <a:rPr lang="en-US" altLang="zh-CN" sz="1800" b="0" i="0" u="none" strike="noStrike" kern="1200" cap="none" spc="0" baseline="0">
                <a:solidFill>
                  <a:schemeClr val="tx1"/>
                </a:solidFill>
                <a:latin typeface="Arial" pitchFamily="34" charset="0"/>
                <a:ea typeface="宋体" pitchFamily="0" charset="0"/>
                <a:cs typeface="Arial" pitchFamily="34" charset="0"/>
              </a:rPr>
              <a:t>Ockenden</a:t>
            </a:r>
            <a:r>
              <a:rPr lang="en-US" altLang="zh-CN" sz="1800" b="0" i="0" u="none" strike="noStrike" kern="1200" cap="none" spc="0" baseline="0">
                <a:solidFill>
                  <a:schemeClr val="tx1"/>
                </a:solidFill>
                <a:latin typeface="Arial" pitchFamily="34" charset="0"/>
                <a:ea typeface="宋体" pitchFamily="0" charset="0"/>
                <a:cs typeface="Arial" pitchFamily="34" charset="0"/>
              </a:rPr>
              <a:t> Review looked at poor care, avoidable harm and failures in </a:t>
            </a:r>
            <a:r>
              <a:rPr lang="en-US" altLang="zh-CN" sz="1800" b="0" i="0" u="none" strike="noStrike" kern="1200" cap="none" spc="0" baseline="0">
                <a:solidFill>
                  <a:schemeClr val="tx1"/>
                </a:solidFill>
                <a:latin typeface="Arial" pitchFamily="34" charset="0"/>
                <a:ea typeface="宋体" pitchFamily="0" charset="0"/>
                <a:cs typeface="Arial" pitchFamily="34" charset="0"/>
              </a:rPr>
              <a:t>organisational</a:t>
            </a:r>
            <a:r>
              <a:rPr lang="en-US" altLang="zh-CN" sz="1800" b="0" i="0" u="none" strike="noStrike" kern="1200" cap="none" spc="0" baseline="0">
                <a:solidFill>
                  <a:schemeClr val="tx1"/>
                </a:solidFill>
                <a:latin typeface="Arial" pitchFamily="34" charset="0"/>
                <a:ea typeface="宋体" pitchFamily="0" charset="0"/>
                <a:cs typeface="Arial" pitchFamily="34" charset="0"/>
              </a:rPr>
              <a:t> accountability.</a:t>
            </a: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0" i="0" u="none" strike="noStrike" kern="1200" cap="none" spc="0" baseline="0">
                <a:solidFill>
                  <a:schemeClr val="tx1"/>
                </a:solidFill>
                <a:latin typeface="Arial" pitchFamily="34" charset="0"/>
                <a:ea typeface="宋体" pitchFamily="0" charset="0"/>
                <a:cs typeface="Arial" pitchFamily="34" charset="0"/>
              </a:rPr>
              <a:t>This case helps to </a:t>
            </a:r>
            <a:r>
              <a:rPr lang="en-US" altLang="zh-CN" sz="1800" b="0" i="0" u="none" strike="noStrike" kern="1200" cap="none" spc="0" baseline="0">
                <a:solidFill>
                  <a:schemeClr val="tx1"/>
                </a:solidFill>
                <a:latin typeface="Arial" pitchFamily="34" charset="0"/>
                <a:ea typeface="宋体" pitchFamily="0" charset="0"/>
                <a:cs typeface="Arial" pitchFamily="34" charset="0"/>
              </a:rPr>
              <a:t>emphasise</a:t>
            </a:r>
            <a:r>
              <a:rPr lang="en-US" altLang="zh-CN" sz="1800" b="0" i="0" u="none" strike="noStrike" kern="1200" cap="none" spc="0" baseline="0">
                <a:solidFill>
                  <a:schemeClr val="tx1"/>
                </a:solidFill>
                <a:latin typeface="Arial" pitchFamily="34" charset="0"/>
                <a:ea typeface="宋体" pitchFamily="0" charset="0"/>
                <a:cs typeface="Arial" pitchFamily="34" charset="0"/>
              </a:rPr>
              <a:t> the need for clinical governance, patient safety and effective quality assurance.</a:t>
            </a:r>
            <a:endParaRPr lang="zh-CN" altLang="en-US" sz="1800" b="0" i="0" u="none" strike="noStrike" kern="1200" cap="none" spc="0" baseline="0">
              <a:solidFill>
                <a:schemeClr val="tx1"/>
              </a:solidFill>
              <a:latin typeface="Arial" pitchFamily="34" charset="0"/>
              <a:ea typeface="宋体" pitchFamily="0" charset="0"/>
              <a:cs typeface="Arial" pitchFamily="34" charset="0"/>
            </a:endParaRPr>
          </a:p>
        </p:txBody>
      </p:sp>
      <p:pic>
        <p:nvPicPr>
          <p:cNvPr id="25" name="图片"/>
          <p:cNvPicPr>
            <a:picLocks noChangeAspect="1"/>
          </p:cNvPicPr>
          <p:nvPr/>
        </p:nvPicPr>
        <p:blipFill>
          <a:blip r:embed="rId1" cstate="print"/>
          <a:stretch>
            <a:fillRect/>
          </a:stretch>
        </p:blipFill>
        <p:spPr>
          <a:xfrm rot="0">
            <a:off x="5929322" y="1785932"/>
            <a:ext cx="2970837" cy="1928825"/>
          </a:xfrm>
          <a:prstGeom prst="rect"/>
          <a:noFill/>
          <a:ln w="9525" cmpd="sng" cap="flat">
            <a:noFill/>
            <a:prstDash val="solid"/>
            <a:miter/>
          </a:ln>
        </p:spPr>
      </p:pic>
    </p:spTree>
    <p:extLst>
      <p:ext uri="{BB962C8B-B14F-4D97-AF65-F5344CB8AC3E}">
        <p14:creationId xmlns:p14="http://schemas.microsoft.com/office/powerpoint/2010/main" val="2029257679"/>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 name="文本框"/>
          <p:cNvSpPr>
            <a:spLocks noGrp="1"/>
          </p:cNvSpPr>
          <p:nvPr>
            <p:ph type="title"/>
          </p:nvPr>
        </p:nvSpPr>
        <p:spPr>
          <a:xfrm rot="0">
            <a:off x="914400" y="205979"/>
            <a:ext cx="7772400" cy="651258"/>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Nature and scale of the quality problem</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27" name="矩形"/>
          <p:cNvSpPr>
            <a:spLocks/>
          </p:cNvSpPr>
          <p:nvPr/>
        </p:nvSpPr>
        <p:spPr>
          <a:xfrm rot="0">
            <a:off x="714348" y="1736484"/>
            <a:ext cx="7572427" cy="352799"/>
          </a:xfrm>
          <a:prstGeom prst="rect"/>
          <a:solidFill>
            <a:srgbClr val="FFFFFF">
              <a:alpha val="90000"/>
            </a:srgbClr>
          </a:solidFill>
          <a:ln w="9525" cmpd="sng" cap="flat">
            <a:solidFill>
              <a:srgbClr val="918586"/>
            </a:solidFill>
            <a:prstDash val="solid"/>
            <a:round/>
          </a:ln>
        </p:spPr>
      </p:sp>
      <p:sp>
        <p:nvSpPr>
          <p:cNvPr id="28" name="圆角矩形"/>
          <p:cNvSpPr>
            <a:spLocks/>
          </p:cNvSpPr>
          <p:nvPr/>
        </p:nvSpPr>
        <p:spPr>
          <a:xfrm rot="0">
            <a:off x="1074851" y="1220153"/>
            <a:ext cx="7210067" cy="722971"/>
          </a:xfrm>
          <a:prstGeom prst="roundRect">
            <a:avLst>
              <a:gd name="adj" fmla="val 16666"/>
            </a:avLst>
          </a:prstGeom>
          <a:blipFill rotWithShape="1">
            <a:blip r:embed="rId1">
              <a:duotone>
                <a:srgbClr val="DDD7D9"/>
                <a:srgbClr val="DDD7D9"/>
              </a:duotone>
            </a:blip>
            <a:tile tx="0" ty="0" sx="70000" sy="70000" flip="none" algn="ctr"/>
          </a:blipFill>
          <a:ln w="12700" cmpd="sng" cap="flat">
            <a:noFill/>
            <a:prstDash val="solid"/>
            <a:round/>
          </a:ln>
          <a:effectLst>
            <a:outerShdw sx="100000" sy="100000" algn="t" rotWithShape="0" blurRad="38100" dist="25400" dir="5400000">
              <a:srgbClr val="000000">
                <a:alpha val="49803"/>
              </a:srgbClr>
            </a:outerShdw>
          </a:effectLst>
        </p:spPr>
      </p:sp>
      <p:sp>
        <p:nvSpPr>
          <p:cNvPr id="29" name="矩形"/>
          <p:cNvSpPr>
            <a:spLocks/>
          </p:cNvSpPr>
          <p:nvPr/>
        </p:nvSpPr>
        <p:spPr>
          <a:xfrm rot="0">
            <a:off x="1110144" y="1255446"/>
            <a:ext cx="7139482" cy="652385"/>
          </a:xfrm>
          <a:prstGeom prst="rect"/>
          <a:noFill/>
          <a:ln w="12700" cmpd="sng" cap="flat">
            <a:noFill/>
            <a:prstDash val="solid"/>
            <a:miter/>
          </a:ln>
        </p:spPr>
        <p:txBody>
          <a:bodyPr vert="horz" wrap="square" lIns="200354" tIns="0" rIns="200354" bIns="0" anchor="ctr" anchorCtr="0">
            <a:prstTxWarp prst="textNoShape"/>
          </a:bodyPr>
          <a:lstStyle/>
          <a:p>
            <a:pPr marL="0" indent="0" algn="just" defTabSz="800100">
              <a:lnSpc>
                <a:spcPct val="90000"/>
              </a:lnSpc>
              <a:spcBef>
                <a:spcPts val="0"/>
              </a:spcBef>
              <a:spcAft>
                <a:spcPct val="35000"/>
              </a:spcAft>
              <a:buNone/>
            </a:pPr>
            <a:r>
              <a:rPr lang="en-US" altLang="zh-CN" sz="1800" b="1" i="0" u="none" strike="noStrike" kern="1200" cap="none" spc="0" baseline="0">
                <a:solidFill>
                  <a:srgbClr val="000000"/>
                </a:solidFill>
                <a:latin typeface="Arial" pitchFamily="34" charset="0"/>
                <a:ea typeface="宋体" pitchFamily="0" charset="0"/>
                <a:cs typeface="Arial" pitchFamily="34" charset="0"/>
              </a:rPr>
              <a:t>Poor maternity care:</a:t>
            </a:r>
            <a:r>
              <a:rPr lang="en-US" altLang="zh-CN" sz="1800" b="0" i="0" u="none" strike="noStrike" kern="1200" cap="none" spc="0" baseline="0">
                <a:solidFill>
                  <a:srgbClr val="000000"/>
                </a:solidFill>
                <a:latin typeface="Arial" pitchFamily="34" charset="0"/>
                <a:ea typeface="宋体" pitchFamily="0" charset="0"/>
                <a:cs typeface="Arial" pitchFamily="34" charset="0"/>
              </a:rPr>
              <a:t> The </a:t>
            </a:r>
            <a:r>
              <a:rPr lang="en-US" altLang="zh-CN" sz="1800" b="0" i="0" u="none" strike="noStrike" kern="1200" cap="none" spc="0" baseline="0">
                <a:solidFill>
                  <a:srgbClr val="000000"/>
                </a:solidFill>
                <a:latin typeface="Arial" pitchFamily="34" charset="0"/>
                <a:ea typeface="宋体" pitchFamily="0" charset="0"/>
                <a:cs typeface="Arial" pitchFamily="34" charset="0"/>
              </a:rPr>
              <a:t>Ockenden</a:t>
            </a:r>
            <a:r>
              <a:rPr lang="en-US" altLang="zh-CN" sz="1800" b="0" i="0" u="none" strike="noStrike" kern="1200" cap="none" spc="0" baseline="0">
                <a:solidFill>
                  <a:srgbClr val="000000"/>
                </a:solidFill>
                <a:latin typeface="Arial" pitchFamily="34" charset="0"/>
                <a:ea typeface="宋体" pitchFamily="0" charset="0"/>
                <a:cs typeface="Arial" pitchFamily="34" charset="0"/>
              </a:rPr>
              <a:t> Review found serious failings in maternity services at Shrewsbury and Telford Hospital NHS Trust (STH) (</a:t>
            </a:r>
            <a:r>
              <a:rPr lang="en-US" altLang="zh-CN" sz="1800" b="0" i="0" u="none" strike="noStrike" kern="1200" cap="none" spc="0" baseline="0">
                <a:solidFill>
                  <a:srgbClr val="000000"/>
                </a:solidFill>
                <a:latin typeface="Arial" pitchFamily="34" charset="0"/>
                <a:ea typeface="宋体" pitchFamily="0" charset="0"/>
                <a:cs typeface="Arial" pitchFamily="34" charset="0"/>
              </a:rPr>
              <a:t>Ockenden</a:t>
            </a:r>
            <a:r>
              <a:rPr lang="en-US" altLang="zh-CN" sz="1800" b="0" i="0" u="none" strike="noStrike" kern="1200" cap="none" spc="0" baseline="0">
                <a:solidFill>
                  <a:srgbClr val="000000"/>
                </a:solidFill>
                <a:latin typeface="Arial" pitchFamily="34" charset="0"/>
                <a:ea typeface="宋体" pitchFamily="0" charset="0"/>
                <a:cs typeface="Arial" pitchFamily="34" charset="0"/>
              </a:rPr>
              <a:t>, 2022).</a:t>
            </a:r>
            <a:endParaRPr lang="zh-CN" altLang="en-US" sz="1800" b="0" i="0" u="none" strike="noStrike" kern="1200" cap="none" spc="0" baseline="0">
              <a:solidFill>
                <a:srgbClr val="000000"/>
              </a:solidFill>
              <a:latin typeface="Perpetua" pitchFamily="0" charset="0"/>
              <a:ea typeface="宋体" pitchFamily="0" charset="0"/>
              <a:cs typeface="Perpetua" pitchFamily="0" charset="0"/>
            </a:endParaRPr>
          </a:p>
        </p:txBody>
      </p:sp>
      <p:sp>
        <p:nvSpPr>
          <p:cNvPr id="30" name="矩形"/>
          <p:cNvSpPr>
            <a:spLocks/>
          </p:cNvSpPr>
          <p:nvPr/>
        </p:nvSpPr>
        <p:spPr>
          <a:xfrm rot="0">
            <a:off x="714348" y="2681216"/>
            <a:ext cx="7572427" cy="352800"/>
          </a:xfrm>
          <a:prstGeom prst="rect"/>
          <a:solidFill>
            <a:srgbClr val="FFFFFF">
              <a:alpha val="90000"/>
            </a:srgbClr>
          </a:solidFill>
          <a:ln w="9525" cmpd="sng" cap="flat">
            <a:solidFill>
              <a:srgbClr val="77798F"/>
            </a:solidFill>
            <a:prstDash val="solid"/>
            <a:round/>
          </a:ln>
        </p:spPr>
      </p:sp>
      <p:sp>
        <p:nvSpPr>
          <p:cNvPr id="31" name="圆角矩形"/>
          <p:cNvSpPr>
            <a:spLocks/>
          </p:cNvSpPr>
          <p:nvPr/>
        </p:nvSpPr>
        <p:spPr>
          <a:xfrm rot="0">
            <a:off x="1074851" y="2164884"/>
            <a:ext cx="7210067" cy="722971"/>
          </a:xfrm>
          <a:prstGeom prst="roundRect">
            <a:avLst>
              <a:gd name="adj" fmla="val 16666"/>
            </a:avLst>
          </a:prstGeom>
          <a:blipFill rotWithShape="1">
            <a:blip r:embed="rId2">
              <a:duotone>
                <a:srgbClr val="D2D4DE"/>
                <a:srgbClr val="D2D4DE"/>
              </a:duotone>
            </a:blip>
            <a:tile tx="0" ty="0" sx="70000" sy="70000" flip="none" algn="ctr"/>
          </a:blipFill>
          <a:ln w="12700" cmpd="sng" cap="flat">
            <a:noFill/>
            <a:prstDash val="solid"/>
            <a:round/>
          </a:ln>
          <a:effectLst>
            <a:outerShdw sx="100000" sy="100000" algn="t" rotWithShape="0" blurRad="38100" dist="25400" dir="5400000">
              <a:srgbClr val="000000">
                <a:alpha val="49803"/>
              </a:srgbClr>
            </a:outerShdw>
          </a:effectLst>
        </p:spPr>
      </p:sp>
      <p:sp>
        <p:nvSpPr>
          <p:cNvPr id="32" name="矩形"/>
          <p:cNvSpPr>
            <a:spLocks/>
          </p:cNvSpPr>
          <p:nvPr/>
        </p:nvSpPr>
        <p:spPr>
          <a:xfrm rot="0">
            <a:off x="1110144" y="2200177"/>
            <a:ext cx="7139482" cy="652385"/>
          </a:xfrm>
          <a:prstGeom prst="rect"/>
          <a:noFill/>
          <a:ln w="12700" cmpd="sng" cap="flat">
            <a:noFill/>
            <a:prstDash val="solid"/>
            <a:miter/>
          </a:ln>
        </p:spPr>
        <p:txBody>
          <a:bodyPr vert="horz" wrap="square" lIns="200354" tIns="0" rIns="200354" bIns="0" anchor="ctr" anchorCtr="0">
            <a:prstTxWarp prst="textNoShape"/>
          </a:bodyPr>
          <a:lstStyle/>
          <a:p>
            <a:pPr marL="0" indent="0" algn="just" defTabSz="800100">
              <a:lnSpc>
                <a:spcPct val="90000"/>
              </a:lnSpc>
              <a:spcBef>
                <a:spcPts val="0"/>
              </a:spcBef>
              <a:spcAft>
                <a:spcPct val="35000"/>
              </a:spcAft>
              <a:buNone/>
            </a:pPr>
            <a:r>
              <a:rPr lang="en-US" altLang="zh-CN" sz="1800" b="1" i="0" u="none" strike="noStrike" kern="1200" cap="none" spc="0" baseline="0">
                <a:solidFill>
                  <a:srgbClr val="000000"/>
                </a:solidFill>
                <a:latin typeface="Arial" pitchFamily="34" charset="0"/>
                <a:ea typeface="宋体" pitchFamily="0" charset="0"/>
                <a:cs typeface="Arial" pitchFamily="34" charset="0"/>
              </a:rPr>
              <a:t>Patient safety:</a:t>
            </a:r>
            <a:r>
              <a:rPr lang="en-US" altLang="zh-CN" sz="1800" b="0" i="0" u="none" strike="noStrike" kern="1200" cap="none" spc="0" baseline="0">
                <a:solidFill>
                  <a:srgbClr val="000000"/>
                </a:solidFill>
                <a:latin typeface="Arial" pitchFamily="34" charset="0"/>
                <a:ea typeface="宋体" pitchFamily="0" charset="0"/>
                <a:cs typeface="Arial" pitchFamily="34" charset="0"/>
              </a:rPr>
              <a:t> Issues highlighted were inadequate clinical monitoring, delayed escalation, and lack of provision of appropriate treatment.</a:t>
            </a:r>
            <a:endParaRPr lang="zh-CN" altLang="en-US" sz="1800" b="0" i="0" u="none" strike="noStrike" kern="1200" cap="none" spc="0" baseline="0">
              <a:solidFill>
                <a:srgbClr val="000000"/>
              </a:solidFill>
              <a:latin typeface="Perpetua" pitchFamily="0" charset="0"/>
              <a:ea typeface="宋体" pitchFamily="0" charset="0"/>
              <a:cs typeface="Perpetua" pitchFamily="0" charset="0"/>
            </a:endParaRPr>
          </a:p>
        </p:txBody>
      </p:sp>
      <p:sp>
        <p:nvSpPr>
          <p:cNvPr id="33" name="矩形"/>
          <p:cNvSpPr>
            <a:spLocks/>
          </p:cNvSpPr>
          <p:nvPr/>
        </p:nvSpPr>
        <p:spPr>
          <a:xfrm rot="0">
            <a:off x="714348" y="3625947"/>
            <a:ext cx="7572427" cy="352799"/>
          </a:xfrm>
          <a:prstGeom prst="rect"/>
          <a:solidFill>
            <a:srgbClr val="FFFFFF">
              <a:alpha val="90000"/>
            </a:srgbClr>
          </a:solidFill>
          <a:ln w="9525" cmpd="sng" cap="flat">
            <a:solidFill>
              <a:srgbClr val="698B69"/>
            </a:solidFill>
            <a:prstDash val="solid"/>
            <a:round/>
          </a:ln>
        </p:spPr>
      </p:sp>
      <p:sp>
        <p:nvSpPr>
          <p:cNvPr id="34" name="圆角矩形"/>
          <p:cNvSpPr>
            <a:spLocks/>
          </p:cNvSpPr>
          <p:nvPr/>
        </p:nvSpPr>
        <p:spPr>
          <a:xfrm rot="0">
            <a:off x="1074851" y="3109616"/>
            <a:ext cx="7210067" cy="722971"/>
          </a:xfrm>
          <a:prstGeom prst="roundRect">
            <a:avLst>
              <a:gd name="adj" fmla="val 16666"/>
            </a:avLst>
          </a:prstGeom>
          <a:blipFill rotWithShape="1">
            <a:blip r:embed="rId3">
              <a:duotone>
                <a:srgbClr val="D0DED0"/>
                <a:srgbClr val="D0DED0"/>
              </a:duotone>
            </a:blip>
            <a:tile tx="0" ty="0" sx="70000" sy="70000" flip="none" algn="ctr"/>
          </a:blipFill>
          <a:ln w="12700" cmpd="sng" cap="flat">
            <a:noFill/>
            <a:prstDash val="solid"/>
            <a:round/>
          </a:ln>
          <a:effectLst>
            <a:outerShdw sx="100000" sy="100000" algn="t" rotWithShape="0" blurRad="38100" dist="25400" dir="5400000">
              <a:srgbClr val="000000">
                <a:alpha val="49803"/>
              </a:srgbClr>
            </a:outerShdw>
          </a:effectLst>
        </p:spPr>
      </p:sp>
      <p:sp>
        <p:nvSpPr>
          <p:cNvPr id="35" name="矩形"/>
          <p:cNvSpPr>
            <a:spLocks/>
          </p:cNvSpPr>
          <p:nvPr/>
        </p:nvSpPr>
        <p:spPr>
          <a:xfrm rot="0">
            <a:off x="1110144" y="3144909"/>
            <a:ext cx="7139482" cy="652384"/>
          </a:xfrm>
          <a:prstGeom prst="rect"/>
          <a:noFill/>
          <a:ln w="12700" cmpd="sng" cap="flat">
            <a:noFill/>
            <a:prstDash val="solid"/>
            <a:miter/>
          </a:ln>
        </p:spPr>
        <p:txBody>
          <a:bodyPr vert="horz" wrap="square" lIns="200354" tIns="0" rIns="200354" bIns="0" anchor="ctr" anchorCtr="0">
            <a:prstTxWarp prst="textNoShape"/>
          </a:bodyPr>
          <a:lstStyle/>
          <a:p>
            <a:pPr marL="0" indent="0" algn="just" defTabSz="800100">
              <a:lnSpc>
                <a:spcPct val="90000"/>
              </a:lnSpc>
              <a:spcBef>
                <a:spcPts val="0"/>
              </a:spcBef>
              <a:spcAft>
                <a:spcPct val="35000"/>
              </a:spcAft>
              <a:buNone/>
            </a:pPr>
            <a:r>
              <a:rPr lang="en-US" altLang="zh-CN" sz="1800" b="1" i="0" u="none" strike="noStrike" kern="1200" cap="none" spc="0" baseline="0">
                <a:solidFill>
                  <a:srgbClr val="000000"/>
                </a:solidFill>
                <a:latin typeface="Arial" pitchFamily="34" charset="0"/>
                <a:ea typeface="宋体" pitchFamily="0" charset="0"/>
                <a:cs typeface="Arial" pitchFamily="34" charset="0"/>
              </a:rPr>
              <a:t>Scale of failures:</a:t>
            </a:r>
            <a:r>
              <a:rPr lang="en-US" altLang="zh-CN" sz="1800" b="0" i="0" u="none" strike="noStrike" kern="1200" cap="none" spc="0" baseline="0">
                <a:solidFill>
                  <a:srgbClr val="000000"/>
                </a:solidFill>
                <a:latin typeface="Arial" pitchFamily="34" charset="0"/>
                <a:ea typeface="宋体" pitchFamily="0" charset="0"/>
                <a:cs typeface="Arial" pitchFamily="34" charset="0"/>
              </a:rPr>
              <a:t> Reviewed 1,486 families' cases, revealing the wide scope of concerns that needed investigating (</a:t>
            </a:r>
            <a:r>
              <a:rPr lang="en-US" altLang="zh-CN" sz="1800" b="0" i="0" u="none" strike="noStrike" kern="1200" cap="none" spc="0" baseline="0">
                <a:solidFill>
                  <a:srgbClr val="000000"/>
                </a:solidFill>
                <a:latin typeface="Arial" pitchFamily="34" charset="0"/>
                <a:ea typeface="宋体" pitchFamily="0" charset="0"/>
                <a:cs typeface="Arial" pitchFamily="34" charset="0"/>
              </a:rPr>
              <a:t>Ockenden</a:t>
            </a:r>
            <a:r>
              <a:rPr lang="en-US" altLang="zh-CN" sz="1800" b="0" i="0" u="none" strike="noStrike" kern="1200" cap="none" spc="0" baseline="0">
                <a:solidFill>
                  <a:srgbClr val="000000"/>
                </a:solidFill>
                <a:latin typeface="Arial" pitchFamily="34" charset="0"/>
                <a:ea typeface="宋体" pitchFamily="0" charset="0"/>
                <a:cs typeface="Arial" pitchFamily="34" charset="0"/>
              </a:rPr>
              <a:t>, 2022).</a:t>
            </a:r>
            <a:endParaRPr lang="zh-CN" altLang="en-US" sz="1800" b="0" i="0" u="none" strike="noStrike" kern="1200" cap="none" spc="0" baseline="0">
              <a:solidFill>
                <a:srgbClr val="000000"/>
              </a:solidFill>
              <a:latin typeface="Perpetua" pitchFamily="0" charset="0"/>
              <a:ea typeface="宋体" pitchFamily="0" charset="0"/>
              <a:cs typeface="Perpetua" pitchFamily="0" charset="0"/>
            </a:endParaRPr>
          </a:p>
        </p:txBody>
      </p:sp>
      <p:sp>
        <p:nvSpPr>
          <p:cNvPr id="36" name="矩形"/>
          <p:cNvSpPr>
            <a:spLocks/>
          </p:cNvSpPr>
          <p:nvPr/>
        </p:nvSpPr>
        <p:spPr>
          <a:xfrm rot="0">
            <a:off x="714348" y="4570678"/>
            <a:ext cx="7572427" cy="352800"/>
          </a:xfrm>
          <a:prstGeom prst="rect"/>
          <a:solidFill>
            <a:srgbClr val="FFFFFF">
              <a:alpha val="90000"/>
            </a:srgbClr>
          </a:solidFill>
          <a:ln w="9525" cmpd="sng" cap="flat">
            <a:solidFill>
              <a:srgbClr val="865E5E"/>
            </a:solidFill>
            <a:prstDash val="solid"/>
            <a:round/>
          </a:ln>
        </p:spPr>
      </p:sp>
      <p:sp>
        <p:nvSpPr>
          <p:cNvPr id="37" name="圆角矩形"/>
          <p:cNvSpPr>
            <a:spLocks/>
          </p:cNvSpPr>
          <p:nvPr/>
        </p:nvSpPr>
        <p:spPr>
          <a:xfrm rot="0">
            <a:off x="1074851" y="4054346"/>
            <a:ext cx="7210067" cy="722971"/>
          </a:xfrm>
          <a:prstGeom prst="roundRect">
            <a:avLst>
              <a:gd name="adj" fmla="val 16666"/>
            </a:avLst>
          </a:prstGeom>
          <a:blipFill rotWithShape="1">
            <a:blip r:embed="rId4">
              <a:duotone>
                <a:srgbClr val="DDCDCD"/>
                <a:srgbClr val="DDCDCD"/>
              </a:duotone>
            </a:blip>
            <a:tile tx="0" ty="0" sx="70000" sy="70000" flip="none" algn="ctr"/>
          </a:blipFill>
          <a:ln w="12700" cmpd="sng" cap="flat">
            <a:noFill/>
            <a:prstDash val="solid"/>
            <a:round/>
          </a:ln>
          <a:effectLst>
            <a:outerShdw sx="100000" sy="100000" algn="t" rotWithShape="0" blurRad="38100" dist="25400" dir="5400000">
              <a:srgbClr val="000000">
                <a:alpha val="49803"/>
              </a:srgbClr>
            </a:outerShdw>
          </a:effectLst>
        </p:spPr>
      </p:sp>
      <p:sp>
        <p:nvSpPr>
          <p:cNvPr id="38" name="矩形"/>
          <p:cNvSpPr>
            <a:spLocks/>
          </p:cNvSpPr>
          <p:nvPr/>
        </p:nvSpPr>
        <p:spPr>
          <a:xfrm rot="0">
            <a:off x="1110144" y="4089640"/>
            <a:ext cx="7139482" cy="652385"/>
          </a:xfrm>
          <a:prstGeom prst="rect"/>
          <a:noFill/>
          <a:ln w="12700" cmpd="sng" cap="flat">
            <a:noFill/>
            <a:prstDash val="solid"/>
            <a:miter/>
          </a:ln>
        </p:spPr>
        <p:txBody>
          <a:bodyPr vert="horz" wrap="square" lIns="200354" tIns="0" rIns="200354" bIns="0" anchor="ctr" anchorCtr="0">
            <a:prstTxWarp prst="textNoShape"/>
          </a:bodyPr>
          <a:lstStyle/>
          <a:p>
            <a:pPr marL="0" indent="0" algn="just" defTabSz="800100">
              <a:lnSpc>
                <a:spcPct val="90000"/>
              </a:lnSpc>
              <a:spcBef>
                <a:spcPts val="0"/>
              </a:spcBef>
              <a:spcAft>
                <a:spcPct val="35000"/>
              </a:spcAft>
              <a:buNone/>
            </a:pPr>
            <a:r>
              <a:rPr lang="en-US" altLang="zh-CN" sz="1800" b="1" i="0" u="none" strike="noStrike" kern="1200" cap="none" spc="0" baseline="0">
                <a:solidFill>
                  <a:srgbClr val="000000"/>
                </a:solidFill>
                <a:latin typeface="Arial" pitchFamily="34" charset="0"/>
                <a:ea typeface="宋体" pitchFamily="0" charset="0"/>
                <a:cs typeface="Arial" pitchFamily="34" charset="0"/>
              </a:rPr>
              <a:t>Consequences:</a:t>
            </a:r>
            <a:r>
              <a:rPr lang="en-US" altLang="zh-CN" sz="1800" b="0" i="0" u="none" strike="noStrike" kern="1200" cap="none" spc="0" baseline="0">
                <a:solidFill>
                  <a:srgbClr val="000000"/>
                </a:solidFill>
                <a:latin typeface="Arial" pitchFamily="34" charset="0"/>
                <a:ea typeface="宋体" pitchFamily="0" charset="0"/>
                <a:cs typeface="Arial" pitchFamily="34" charset="0"/>
              </a:rPr>
              <a:t> These failures have had a devastating impact on families and identified gaps in clinical governance, leadership and accountability</a:t>
            </a:r>
            <a:endParaRPr lang="zh-CN" altLang="en-US" sz="1800" b="0" i="0" u="none" strike="noStrike" kern="1200" cap="none" spc="0" baseline="0">
              <a:solidFill>
                <a:srgbClr val="000000"/>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1272747434"/>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文本框"/>
          <p:cNvSpPr>
            <a:spLocks noGrp="1"/>
          </p:cNvSpPr>
          <p:nvPr>
            <p:ph type="title"/>
          </p:nvPr>
        </p:nvSpPr>
        <p:spPr>
          <a:xfrm rot="0">
            <a:off x="914400" y="205979"/>
            <a:ext cx="7772400" cy="508383"/>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Identification of root causes</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graphicFrame>
        <p:nvGraphicFramePr>
          <p:cNvPr id="40" name="Table"/>
          <p:cNvGraphicFramePr>
            <a:graphicFrameLocks noGrp="1"/>
          </p:cNvGraphicFramePr>
          <p:nvPr>
            <p:ph type="body" idx="1"/>
            <p:extLst>
              <p:ext uri="{D42A27DB-BD31-4B8C-83A1-F6EECF244321}"/>
            </p:extLst>
          </p:nvPr>
        </p:nvGraphicFramePr>
        <p:xfrm>
          <a:off x="714348" y="857238"/>
          <a:ext cx="7929618" cy="3752087"/>
        </p:xfrm>
        <a:graphic>
          <a:graphicData uri="http://schemas.openxmlformats.org/drawingml/2006/table">
            <a:tbl>
              <a:tblPr bandRow="1">
                <a:noFill/>
              </a:tblPr>
              <a:tblGrid>
                <a:gridCol w="3000386"/>
                <a:gridCol w="4929207"/>
              </a:tblGrid>
              <a:tr h="369887">
                <a:tc>
                  <a:txBody>
                    <a:bodyPr/>
                    <a:lstStyle/>
                    <a:p>
                      <a:pPr marL="0" indent="0" algn="ctr" eaLnBrk="1" latinLnBrk="0" hangingPunct="1">
                        <a:lnSpc>
                          <a:spcPct val="150000"/>
                        </a:lnSpc>
                        <a:spcBef>
                          <a:spcPts val="0"/>
                        </a:spcBef>
                        <a:spcAft>
                          <a:spcPts val="800"/>
                        </a:spcAft>
                        <a:buNone/>
                      </a:pPr>
                      <a:r>
                        <a:rPr lang="en-US" altLang="zh-CN" sz="1600" b="1" i="1" u="none" strike="noStrike" kern="0" cap="none" spc="0" baseline="0">
                          <a:solidFill>
                            <a:schemeClr val="tx1"/>
                          </a:solidFill>
                          <a:latin typeface="Arial" pitchFamily="34" charset="0"/>
                          <a:ea typeface="Times New Roman" pitchFamily="0" charset="0"/>
                          <a:cs typeface="Arial" pitchFamily="34" charset="0"/>
                        </a:rPr>
                        <a:t>Potential root cause</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4BACC6"/>
                      </a:solidFill>
                      <a:prstDash val="solid"/>
                      <a:headEnd type="none" w="med" len="med"/>
                      <a:tailEnd type="none" w="med" len="med"/>
                    </a:lnL>
                    <a:lnR>
                      <a:noFill/>
                    </a:lnR>
                    <a:lnT w="12700">
                      <a:solidFill>
                        <a:srgbClr val="4BACC6"/>
                      </a:solidFill>
                      <a:prstDash val="solid"/>
                      <a:headEnd type="none" w="med" len="med"/>
                      <a:tailEnd type="none" w="med" len="med"/>
                    </a:lnT>
                    <a:lnB w="12700">
                      <a:solidFill>
                        <a:srgbClr val="4BACC6"/>
                      </a:solidFill>
                      <a:prstDash val="solid"/>
                      <a:headEnd type="none" w="med" len="med"/>
                      <a:tailEnd type="none" w="med" len="med"/>
                    </a:lnB>
                    <a:solidFill>
                      <a:srgbClr val="37CBDB"/>
                    </a:solidFill>
                  </a:tcPr>
                </a:tc>
                <a:tc>
                  <a:txBody>
                    <a:bodyPr/>
                    <a:lstStyle/>
                    <a:p>
                      <a:pPr marL="0" indent="0" algn="ctr" eaLnBrk="1" latinLnBrk="0" hangingPunct="1">
                        <a:lnSpc>
                          <a:spcPct val="150000"/>
                        </a:lnSpc>
                        <a:spcBef>
                          <a:spcPts val="0"/>
                        </a:spcBef>
                        <a:spcAft>
                          <a:spcPts val="800"/>
                        </a:spcAft>
                        <a:buNone/>
                      </a:pPr>
                      <a:r>
                        <a:rPr lang="en-US" altLang="zh-CN" sz="1600" b="1" i="1" u="none" strike="noStrike" kern="0" cap="none" spc="0" baseline="0">
                          <a:solidFill>
                            <a:schemeClr val="tx1"/>
                          </a:solidFill>
                          <a:latin typeface="Arial" pitchFamily="34" charset="0"/>
                          <a:ea typeface="Times New Roman" pitchFamily="0" charset="0"/>
                          <a:cs typeface="Arial" pitchFamily="34" charset="0"/>
                        </a:rPr>
                        <a:t>Quality assurance concern</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a:noFill/>
                    </a:lnL>
                    <a:lnR w="12700">
                      <a:solidFill>
                        <a:srgbClr val="4BACC6"/>
                      </a:solidFill>
                      <a:prstDash val="solid"/>
                      <a:headEnd type="none" w="med" len="med"/>
                      <a:tailEnd type="none" w="med" len="med"/>
                    </a:lnR>
                    <a:lnT w="12700">
                      <a:solidFill>
                        <a:srgbClr val="4BACC6"/>
                      </a:solidFill>
                      <a:prstDash val="solid"/>
                      <a:headEnd type="none" w="med" len="med"/>
                      <a:tailEnd type="none" w="med" len="med"/>
                    </a:lnT>
                    <a:lnB w="12700">
                      <a:solidFill>
                        <a:srgbClr val="4BACC6"/>
                      </a:solidFill>
                      <a:prstDash val="solid"/>
                      <a:headEnd type="none" w="med" len="med"/>
                      <a:tailEnd type="none" w="med" len="med"/>
                    </a:lnB>
                    <a:solidFill>
                      <a:srgbClr val="37CBDB"/>
                    </a:solidFill>
                  </a:tcPr>
                </a:tc>
              </a:tr>
              <a:tr h="727075">
                <a:tc>
                  <a:txBody>
                    <a:bodyPr/>
                    <a:lstStyle/>
                    <a:p>
                      <a:pPr marL="0" indent="0" algn="ctr" eaLnBrk="1" latinLnBrk="0" hangingPunct="1">
                        <a:lnSpc>
                          <a:spcPct val="150000"/>
                        </a:lnSpc>
                        <a:spcBef>
                          <a:spcPts val="0"/>
                        </a:spcBef>
                        <a:spcAft>
                          <a:spcPts val="800"/>
                        </a:spcAft>
                        <a:buNone/>
                      </a:pPr>
                      <a:r>
                        <a:rPr lang="en-US" altLang="zh-CN" sz="1600" b="1" i="0" u="none" strike="noStrike" kern="0" cap="none" spc="0" baseline="0">
                          <a:solidFill>
                            <a:schemeClr val="tx1"/>
                          </a:solidFill>
                          <a:latin typeface="Arial" pitchFamily="34" charset="0"/>
                          <a:ea typeface="Times New Roman" pitchFamily="0" charset="0"/>
                          <a:cs typeface="Arial" pitchFamily="34" charset="0"/>
                        </a:rPr>
                        <a:t>Clinical monitoring</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4BACC6"/>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c>
                  <a:txBody>
                    <a:bodyPr/>
                    <a:lstStyle/>
                    <a:p>
                      <a:pPr marL="0" indent="0" algn="just" eaLnBrk="1" latinLnBrk="0" hangingPunct="1">
                        <a:lnSpc>
                          <a:spcPct val="150000"/>
                        </a:lnSpc>
                        <a:spcBef>
                          <a:spcPts val="0"/>
                        </a:spcBef>
                        <a:spcAft>
                          <a:spcPts val="800"/>
                        </a:spcAft>
                        <a:buNone/>
                      </a:pPr>
                      <a:r>
                        <a:rPr lang="en-US" altLang="zh-CN" sz="1600" b="0" i="0" u="none" strike="noStrike" kern="0" cap="none" spc="0" baseline="0">
                          <a:solidFill>
                            <a:schemeClr val="tx1"/>
                          </a:solidFill>
                          <a:latin typeface="Arial" pitchFamily="34" charset="0"/>
                          <a:ea typeface="Times New Roman" pitchFamily="0" charset="0"/>
                          <a:cs typeface="Arial" pitchFamily="34" charset="0"/>
                        </a:rPr>
                        <a:t>Warning signs may not have been recognised or acted upon appropriately.</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4BACC6"/>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r>
              <a:tr h="727075">
                <a:tc>
                  <a:txBody>
                    <a:bodyPr/>
                    <a:lstStyle/>
                    <a:p>
                      <a:pPr marL="0" indent="0" algn="ctr" eaLnBrk="1" latinLnBrk="0" hangingPunct="1">
                        <a:lnSpc>
                          <a:spcPct val="150000"/>
                        </a:lnSpc>
                        <a:spcBef>
                          <a:spcPts val="0"/>
                        </a:spcBef>
                        <a:spcAft>
                          <a:spcPts val="800"/>
                        </a:spcAft>
                        <a:buNone/>
                      </a:pPr>
                      <a:r>
                        <a:rPr lang="en-US" altLang="zh-CN" sz="1600" b="1" i="0" u="none" strike="noStrike" kern="0" cap="none" spc="0" baseline="0">
                          <a:solidFill>
                            <a:schemeClr val="tx1"/>
                          </a:solidFill>
                          <a:latin typeface="Arial" pitchFamily="34" charset="0"/>
                          <a:ea typeface="Times New Roman" pitchFamily="0" charset="0"/>
                          <a:cs typeface="Arial" pitchFamily="34" charset="0"/>
                        </a:rPr>
                        <a:t>Escalation failures</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800"/>
                        </a:spcAft>
                        <a:buNone/>
                      </a:pPr>
                      <a:r>
                        <a:rPr lang="en-US" altLang="zh-CN" sz="1600" b="0" i="0" u="none" strike="noStrike" kern="0" cap="none" spc="0" baseline="0">
                          <a:solidFill>
                            <a:schemeClr val="tx1"/>
                          </a:solidFill>
                          <a:latin typeface="Arial" pitchFamily="34" charset="0"/>
                          <a:ea typeface="Times New Roman" pitchFamily="0" charset="0"/>
                          <a:cs typeface="Arial" pitchFamily="34" charset="0"/>
                        </a:rPr>
                        <a:t>Delayed referrals could prevent timely clinical intervention.</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tcPr>
                </a:tc>
              </a:tr>
              <a:tr h="727075">
                <a:tc>
                  <a:txBody>
                    <a:bodyPr/>
                    <a:lstStyle/>
                    <a:p>
                      <a:pPr marL="0" indent="0" algn="ctr" eaLnBrk="1" latinLnBrk="0" hangingPunct="1">
                        <a:lnSpc>
                          <a:spcPct val="150000"/>
                        </a:lnSpc>
                        <a:spcBef>
                          <a:spcPts val="0"/>
                        </a:spcBef>
                        <a:spcAft>
                          <a:spcPts val="800"/>
                        </a:spcAft>
                        <a:buNone/>
                      </a:pPr>
                      <a:r>
                        <a:rPr lang="en-US" altLang="zh-CN" sz="1600" b="1" i="0" u="none" strike="noStrike" kern="0" cap="none" spc="0" baseline="0">
                          <a:solidFill>
                            <a:schemeClr val="tx1"/>
                          </a:solidFill>
                          <a:latin typeface="Arial" pitchFamily="34" charset="0"/>
                          <a:ea typeface="Times New Roman" pitchFamily="0" charset="0"/>
                          <a:cs typeface="Arial" pitchFamily="34" charset="0"/>
                        </a:rPr>
                        <a:t>Weak leadership</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c>
                  <a:txBody>
                    <a:bodyPr/>
                    <a:lstStyle/>
                    <a:p>
                      <a:pPr marL="0" indent="0" algn="just" eaLnBrk="1" latinLnBrk="0" hangingPunct="1">
                        <a:lnSpc>
                          <a:spcPct val="150000"/>
                        </a:lnSpc>
                        <a:spcBef>
                          <a:spcPts val="0"/>
                        </a:spcBef>
                        <a:spcAft>
                          <a:spcPts val="800"/>
                        </a:spcAft>
                        <a:buNone/>
                      </a:pPr>
                      <a:r>
                        <a:rPr lang="en-US" altLang="zh-CN" sz="1600" b="0" i="0" u="none" strike="noStrike" kern="0" cap="none" spc="0" baseline="0">
                          <a:solidFill>
                            <a:schemeClr val="tx1"/>
                          </a:solidFill>
                          <a:latin typeface="Arial" pitchFamily="34" charset="0"/>
                          <a:ea typeface="Times New Roman" pitchFamily="0" charset="0"/>
                          <a:cs typeface="Arial" pitchFamily="34" charset="0"/>
                        </a:rPr>
                        <a:t>Concerns and recurring problems may not receive adequate management attention (Jones </a:t>
                      </a:r>
                      <a:r>
                        <a:rPr lang="en-US" altLang="zh-CN" sz="16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600" b="0" i="0" u="none" strike="noStrike" kern="0" cap="none" spc="0" baseline="0">
                          <a:solidFill>
                            <a:schemeClr val="tx1"/>
                          </a:solidFill>
                          <a:latin typeface="Arial" pitchFamily="34" charset="0"/>
                          <a:ea typeface="Times New Roman" pitchFamily="0" charset="0"/>
                          <a:cs typeface="Arial" pitchFamily="34" charset="0"/>
                        </a:rPr>
                        <a:t>2022).</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r>
              <a:tr h="727075">
                <a:tc>
                  <a:txBody>
                    <a:bodyPr/>
                    <a:lstStyle/>
                    <a:p>
                      <a:pPr marL="0" indent="0" algn="ctr" eaLnBrk="1" latinLnBrk="0" hangingPunct="1">
                        <a:lnSpc>
                          <a:spcPct val="150000"/>
                        </a:lnSpc>
                        <a:spcBef>
                          <a:spcPts val="0"/>
                        </a:spcBef>
                        <a:spcAft>
                          <a:spcPts val="800"/>
                        </a:spcAft>
                        <a:buNone/>
                      </a:pPr>
                      <a:r>
                        <a:rPr lang="en-US" altLang="zh-CN" sz="1600" b="1" i="0" u="none" strike="noStrike" kern="0" cap="none" spc="0" baseline="0">
                          <a:solidFill>
                            <a:schemeClr val="tx1"/>
                          </a:solidFill>
                          <a:latin typeface="Arial" pitchFamily="34" charset="0"/>
                          <a:ea typeface="Times New Roman" pitchFamily="0" charset="0"/>
                          <a:cs typeface="Arial" pitchFamily="34" charset="0"/>
                        </a:rPr>
                        <a:t>Poor incident learning</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800"/>
                        </a:spcAft>
                        <a:buNone/>
                      </a:pPr>
                      <a:r>
                        <a:rPr lang="en-US" altLang="zh-CN" sz="1600" b="0" i="0" u="none" strike="noStrike" kern="0" cap="none" spc="0" baseline="0">
                          <a:solidFill>
                            <a:schemeClr val="tx1"/>
                          </a:solidFill>
                          <a:latin typeface="Arial" pitchFamily="34" charset="0"/>
                          <a:ea typeface="Times New Roman" pitchFamily="0" charset="0"/>
                          <a:cs typeface="Arial" pitchFamily="34" charset="0"/>
                        </a:rPr>
                        <a:t>Investigations may fail to translate identified problems into improvements.</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tcPr>
                </a:tc>
              </a:tr>
              <a:tr h="739775">
                <a:tc>
                  <a:txBody>
                    <a:bodyPr/>
                    <a:lstStyle/>
                    <a:p>
                      <a:pPr marL="0" indent="0" algn="ctr" eaLnBrk="1" latinLnBrk="0" hangingPunct="1">
                        <a:lnSpc>
                          <a:spcPct val="150000"/>
                        </a:lnSpc>
                        <a:spcBef>
                          <a:spcPts val="0"/>
                        </a:spcBef>
                        <a:spcAft>
                          <a:spcPts val="800"/>
                        </a:spcAft>
                        <a:buNone/>
                      </a:pPr>
                      <a:r>
                        <a:rPr lang="en-US" altLang="zh-CN" sz="1600" b="1" i="0" u="none" strike="noStrike" kern="0" cap="none" spc="0" baseline="0">
                          <a:solidFill>
                            <a:schemeClr val="tx1"/>
                          </a:solidFill>
                          <a:latin typeface="Arial" pitchFamily="34" charset="0"/>
                          <a:ea typeface="Times New Roman" pitchFamily="0" charset="0"/>
                          <a:cs typeface="Arial" pitchFamily="34" charset="0"/>
                        </a:rPr>
                        <a:t>Organisational culture</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c>
                  <a:txBody>
                    <a:bodyPr/>
                    <a:lstStyle/>
                    <a:p>
                      <a:pPr marL="0" indent="0" algn="just" eaLnBrk="1" latinLnBrk="0" hangingPunct="1">
                        <a:lnSpc>
                          <a:spcPct val="150000"/>
                        </a:lnSpc>
                        <a:spcBef>
                          <a:spcPts val="0"/>
                        </a:spcBef>
                        <a:spcAft>
                          <a:spcPts val="800"/>
                        </a:spcAft>
                        <a:buNone/>
                      </a:pPr>
                      <a:r>
                        <a:rPr lang="en-US" altLang="zh-CN" sz="1600" b="0" i="0" u="none" strike="noStrike" kern="0" cap="none" spc="0" baseline="0">
                          <a:solidFill>
                            <a:schemeClr val="tx1"/>
                          </a:solidFill>
                          <a:latin typeface="Arial" pitchFamily="34" charset="0"/>
                          <a:ea typeface="Times New Roman" pitchFamily="0" charset="0"/>
                          <a:cs typeface="Arial" pitchFamily="34" charset="0"/>
                        </a:rPr>
                        <a:t>Staff concerns and family complaints may not be taken seriously.</a:t>
                      </a:r>
                      <a:endParaRPr lang="zh-CN" altLang="en-US" sz="1600" b="0" i="0" u="none" strike="noStrike" kern="100" cap="none" spc="0" baseline="0">
                        <a:solidFill>
                          <a:schemeClr val="tx1"/>
                        </a:solidFill>
                        <a:latin typeface="Arial" pitchFamily="34" charset="0"/>
                        <a:ea typeface="Calibri" pitchFamily="0" charset="0"/>
                        <a:cs typeface="Times New Roman" pitchFamily="0" charset="0"/>
                      </a:endParaRPr>
                    </a:p>
                  </a:txBody>
                  <a:tcPr marL="68580" marT="0" marR="68580" marB="0" vert="horz">
                    <a:lnL w="12700">
                      <a:solidFill>
                        <a:srgbClr val="92CDDC"/>
                      </a:solidFill>
                      <a:prstDash val="solid"/>
                      <a:headEnd type="none" w="med" len="med"/>
                      <a:tailEnd type="none" w="med" len="med"/>
                    </a:lnL>
                    <a:lnR w="12700">
                      <a:solidFill>
                        <a:srgbClr val="92CDDC"/>
                      </a:solidFill>
                      <a:prstDash val="solid"/>
                      <a:headEnd type="none" w="med" len="med"/>
                      <a:tailEnd type="none" w="med" len="med"/>
                    </a:lnR>
                    <a:lnT w="12700">
                      <a:solidFill>
                        <a:srgbClr val="92CDDC"/>
                      </a:solidFill>
                      <a:prstDash val="solid"/>
                      <a:headEnd type="none" w="med" len="med"/>
                      <a:tailEnd type="none" w="med" len="med"/>
                    </a:lnT>
                    <a:lnB w="12700">
                      <a:solidFill>
                        <a:srgbClr val="92CDDC"/>
                      </a:solidFill>
                      <a:prstDash val="solid"/>
                      <a:headEnd type="none" w="med" len="med"/>
                      <a:tailEnd type="none" w="med" len="med"/>
                    </a:lnB>
                    <a:solidFill>
                      <a:srgbClr val="DAEEF3"/>
                    </a:solidFill>
                  </a:tcPr>
                </a:tc>
              </a:tr>
            </a:tbl>
          </a:graphicData>
        </a:graphic>
      </p:graphicFrame>
    </p:spTree>
    <p:extLst>
      <p:ext uri="{BB962C8B-B14F-4D97-AF65-F5344CB8AC3E}">
        <p14:creationId xmlns:p14="http://schemas.microsoft.com/office/powerpoint/2010/main" val="155068753"/>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1" name="文本框"/>
          <p:cNvSpPr>
            <a:spLocks noGrp="1"/>
          </p:cNvSpPr>
          <p:nvPr>
            <p:ph type="title"/>
          </p:nvPr>
        </p:nvSpPr>
        <p:spPr>
          <a:xfrm rot="0">
            <a:off x="785786" y="142859"/>
            <a:ext cx="7772400" cy="500066"/>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Swiss Cheese Model</a:t>
            </a:r>
            <a:endParaRPr lang="zh-CN" altLang="en-US" sz="2200" b="0" i="0" u="none" strike="noStrike" kern="1200" cap="none" spc="0" baseline="0">
              <a:solidFill>
                <a:schemeClr val="tx2"/>
              </a:solidFill>
              <a:latin typeface="Franklin Gothic Book" pitchFamily="0" charset="0"/>
              <a:ea typeface="幼圆" pitchFamily="0" charset="0"/>
              <a:cs typeface="Lucida Sans"/>
            </a:endParaRPr>
          </a:p>
        </p:txBody>
      </p:sp>
      <p:pic>
        <p:nvPicPr>
          <p:cNvPr id="42" name="图片"/>
          <p:cNvPicPr>
            <a:picLocks noChangeAspect="1"/>
          </p:cNvPicPr>
          <p:nvPr/>
        </p:nvPicPr>
        <p:blipFill>
          <a:blip r:embed="rId1" cstate="print"/>
          <a:stretch>
            <a:fillRect/>
          </a:stretch>
        </p:blipFill>
        <p:spPr>
          <a:xfrm rot="0">
            <a:off x="464940" y="785800"/>
            <a:ext cx="8179025" cy="2643206"/>
          </a:xfrm>
          <a:prstGeom prst="rect"/>
          <a:noFill/>
          <a:ln w="38100" cmpd="sng" cap="sq">
            <a:solidFill>
              <a:srgbClr val="000000"/>
            </a:solidFill>
            <a:prstDash val="solid"/>
            <a:miter/>
          </a:ln>
          <a:effectLst>
            <a:outerShdw sx="100000" sy="100000" algn="tl" rotWithShape="0" blurRad="50800" dist="38100" dir="2700000">
              <a:srgbClr val="000000">
                <a:alpha val="42745"/>
              </a:srgbClr>
            </a:outerShdw>
          </a:effectLst>
        </p:spPr>
      </p:pic>
      <p:sp>
        <p:nvSpPr>
          <p:cNvPr id="43" name="矩形"/>
          <p:cNvSpPr>
            <a:spLocks/>
          </p:cNvSpPr>
          <p:nvPr/>
        </p:nvSpPr>
        <p:spPr>
          <a:xfrm rot="0">
            <a:off x="571472" y="3636542"/>
            <a:ext cx="8001056" cy="1234439"/>
          </a:xfrm>
          <a:prstGeom prst="rect"/>
          <a:solidFill>
            <a:srgbClr val="ECE8E0"/>
          </a:solidFill>
          <a:ln w="12700" cmpd="sng" cap="flat">
            <a:noFill/>
            <a:prstDash val="solid"/>
            <a:miter/>
          </a:ln>
        </p:spPr>
        <p:txBody>
          <a:bodyPr vert="horz" wrap="square" lIns="91440" tIns="45720" rIns="91440" bIns="45720" anchor="t" anchorCtr="0">
            <a:prstTxWarp prst="textNoShape"/>
            <a:spAutoFit/>
          </a:bodyPr>
          <a:lstStyle/>
          <a:p>
            <a:pPr marL="0" indent="0" algn="just">
              <a:lnSpc>
                <a:spcPct val="100000"/>
              </a:lnSpc>
              <a:spcBef>
                <a:spcPts val="0"/>
              </a:spcBef>
              <a:spcAft>
                <a:spcPts val="0"/>
              </a:spcAft>
              <a:buNone/>
            </a:pPr>
            <a:r>
              <a:rPr lang="en-US" altLang="zh-CN" sz="1300" b="0" i="0" u="none" strike="noStrike" kern="1200" cap="none" spc="0" baseline="0">
                <a:solidFill>
                  <a:schemeClr val="tx1"/>
                </a:solidFill>
                <a:latin typeface="Arial" pitchFamily="34" charset="0"/>
                <a:ea typeface="宋体" pitchFamily="0" charset="0"/>
                <a:cs typeface="Arial" pitchFamily="34" charset="0"/>
              </a:rPr>
              <a:t>The Swiss Cheese Model shows how a combination of weaknesses in the layers of safety systems within health care can result in harm. The five barriers in Shrewsbury and Telford were considered are: clinical monitoring, communication and escalation, staffing and competence, leadership and governance and incident learning. Failure to close these gaps could prevent warning signs from being identified, concerns from being addressed, and repeated risk exposures from being reduced, and ultimately lead to potential avoidable harm to mothers and infants.</a:t>
            </a:r>
            <a:endParaRPr lang="zh-CN" altLang="en-US" sz="1300" b="0" i="0" u="none" strike="noStrike" kern="1200" cap="none" spc="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371921814"/>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4" name="文本框"/>
          <p:cNvSpPr>
            <a:spLocks noGrp="1"/>
          </p:cNvSpPr>
          <p:nvPr>
            <p:ph type="title"/>
          </p:nvPr>
        </p:nvSpPr>
        <p:spPr>
          <a:xfrm rot="0">
            <a:off x="914400" y="348855"/>
            <a:ext cx="7772400" cy="436944"/>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000" b="1" i="1" u="none" strike="noStrike" kern="1200" cap="none" spc="0" baseline="0">
                <a:solidFill>
                  <a:schemeClr val="tx2"/>
                </a:solidFill>
                <a:latin typeface="Arial" pitchFamily="34" charset="0"/>
                <a:ea typeface="幼圆" pitchFamily="0" charset="0"/>
                <a:cs typeface="Arial" pitchFamily="34" charset="0"/>
              </a:rPr>
              <a:t>Systems-based safety analysis: Swiss Cheese Model</a:t>
            </a:r>
            <a:endParaRPr lang="zh-CN" altLang="en-US" sz="2000" b="1" i="1" u="none" strike="noStrike" kern="1200" cap="none" spc="0" baseline="0">
              <a:solidFill>
                <a:schemeClr val="tx2"/>
              </a:solidFill>
              <a:latin typeface="Arial" pitchFamily="34" charset="0"/>
              <a:ea typeface="幼圆" pitchFamily="0" charset="0"/>
              <a:cs typeface="Arial" pitchFamily="34" charset="0"/>
            </a:endParaRPr>
          </a:p>
        </p:txBody>
      </p:sp>
      <p:graphicFrame>
        <p:nvGraphicFramePr>
          <p:cNvPr id="45" name="Table"/>
          <p:cNvGraphicFramePr>
            <a:graphicFrameLocks noGrp="1"/>
          </p:cNvGraphicFramePr>
          <p:nvPr>
            <p:ph type="body" idx="1"/>
            <p:extLst>
              <p:ext uri="{D42A27DB-BD31-4B8C-83A1-F6EECF244321}"/>
            </p:extLst>
          </p:nvPr>
        </p:nvGraphicFramePr>
        <p:xfrm>
          <a:off x="357158" y="1143012"/>
          <a:ext cx="8429684" cy="3429002"/>
        </p:xfrm>
        <a:graphic>
          <a:graphicData uri="http://schemas.openxmlformats.org/drawingml/2006/table">
            <a:tbl>
              <a:tblPr bandRow="1">
                <a:noFill/>
              </a:tblPr>
              <a:tblGrid>
                <a:gridCol w="1477352"/>
                <a:gridCol w="3302330"/>
                <a:gridCol w="3649954"/>
              </a:tblGrid>
              <a:tr h="31171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Safety layer</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28575">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Application to the maternity case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28575">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Quality assurance implication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28575">
                      <a:solidFill>
                        <a:srgbClr val="F79646"/>
                      </a:solidFill>
                      <a:prstDash val="solid"/>
                      <a:headEnd type="none" w="med" len="med"/>
                      <a:tailEnd type="none" w="med" len="med"/>
                    </a:lnB>
                  </a:tcPr>
                </a:tc>
              </a:tr>
              <a:tr h="62343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Clinical monitoring</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28575">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Investigate whether maternal and fetal warning signs were recognised and acted upon.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28575">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Monitoring protocols must be followed and audited (Takaoka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2022).</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28575">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r>
              <a:tr h="62343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Communication and escalation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Examine whether clinical concerns were communicated to senior staff promptly.</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Clear escalation pathways can reduce delays in intervention.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r>
              <a:tr h="62343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Staffing and competence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Review evidence concerning staffing capacity, training and clinical supervision.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Workforce planning and competency assessments support safe care (Akehurst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2022).</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r>
              <a:tr h="62343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Leadership and governance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Investigate how leaders responded to concerns, complaints and recurring incidents.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Effective governance requires accountability and timely action.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tcPr>
                </a:tc>
              </a:tr>
              <a:tr h="62343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Incident learning</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Examine whether investigations identified risks and resulted in meaningful changes.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Audits and follow-up reviews help prevent repeated failures.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38963" marT="0" marR="38963" marB="0" vert="horz">
                    <a:lnL w="12700">
                      <a:solidFill>
                        <a:srgbClr val="F79646"/>
                      </a:solidFill>
                      <a:prstDash val="solid"/>
                      <a:headEnd type="none" w="med" len="med"/>
                      <a:tailEnd type="none" w="med" len="med"/>
                    </a:lnL>
                    <a:lnR w="12700">
                      <a:solidFill>
                        <a:srgbClr val="F79646"/>
                      </a:solidFill>
                      <a:prstDash val="solid"/>
                      <a:headEnd type="none" w="med" len="med"/>
                      <a:tailEnd type="none" w="med" len="med"/>
                    </a:lnR>
                    <a:lnT w="12700">
                      <a:solidFill>
                        <a:srgbClr val="F79646"/>
                      </a:solidFill>
                      <a:prstDash val="solid"/>
                      <a:headEnd type="none" w="med" len="med"/>
                      <a:tailEnd type="none" w="med" len="med"/>
                    </a:lnT>
                    <a:lnB w="12700">
                      <a:solidFill>
                        <a:srgbClr val="F79646"/>
                      </a:solidFill>
                      <a:prstDash val="solid"/>
                      <a:headEnd type="none" w="med" len="med"/>
                      <a:tailEnd type="none" w="med" len="med"/>
                    </a:lnB>
                    <a:solidFill>
                      <a:srgbClr val="FDE4D0"/>
                    </a:solidFill>
                  </a:tcPr>
                </a:tc>
              </a:tr>
            </a:tbl>
          </a:graphicData>
        </a:graphic>
      </p:graphicFrame>
    </p:spTree>
    <p:extLst>
      <p:ext uri="{BB962C8B-B14F-4D97-AF65-F5344CB8AC3E}">
        <p14:creationId xmlns:p14="http://schemas.microsoft.com/office/powerpoint/2010/main" val="1743462842"/>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6" name="文本框"/>
          <p:cNvSpPr>
            <a:spLocks noGrp="1"/>
          </p:cNvSpPr>
          <p:nvPr>
            <p:ph type="title"/>
          </p:nvPr>
        </p:nvSpPr>
        <p:spPr>
          <a:xfrm rot="0">
            <a:off x="914400" y="205979"/>
            <a:ext cx="7772400" cy="436945"/>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Tahoma" pitchFamily="34" charset="0"/>
                <a:cs typeface="Arial" pitchFamily="34" charset="0"/>
              </a:rPr>
              <a:t>Root Cause Analysis (RCA)</a:t>
            </a:r>
            <a:endParaRPr lang="zh-CN" altLang="en-US" sz="2200" b="1" i="1" u="none" strike="noStrike" kern="1200" cap="none" spc="0" baseline="0">
              <a:solidFill>
                <a:schemeClr val="tx2"/>
              </a:solidFill>
              <a:latin typeface="Arial" pitchFamily="34" charset="0"/>
              <a:ea typeface="Tahoma" pitchFamily="34" charset="0"/>
              <a:cs typeface="Arial" pitchFamily="34" charset="0"/>
            </a:endParaRPr>
          </a:p>
        </p:txBody>
      </p:sp>
      <p:graphicFrame>
        <p:nvGraphicFramePr>
          <p:cNvPr id="47" name="Table"/>
          <p:cNvGraphicFramePr>
            <a:graphicFrameLocks noGrp="1"/>
          </p:cNvGraphicFramePr>
          <p:nvPr>
            <p:ph type="tbl"/>
            <p:extLst>
              <p:ext uri="{D42A27DB-BD31-4B8C-83A1-F6EECF244321}"/>
            </p:extLst>
          </p:nvPr>
        </p:nvGraphicFramePr>
        <p:xfrm>
          <a:off x="428595" y="793767"/>
          <a:ext cx="8358247" cy="4063999"/>
        </p:xfrm>
        <a:graphic>
          <a:graphicData uri="http://schemas.openxmlformats.org/drawingml/2006/table">
            <a:tbl>
              <a:tblPr bandRow="1">
                <a:noFill/>
              </a:tblPr>
              <a:tblGrid>
                <a:gridCol w="1703959"/>
                <a:gridCol w="3956405"/>
                <a:gridCol w="2697861"/>
              </a:tblGrid>
              <a:tr h="338656">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RCA component</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9BBB59"/>
                      </a:solidFill>
                      <a:prstDash val="solid"/>
                      <a:headEnd type="none" w="med" len="med"/>
                      <a:tailEnd type="none" w="med" len="med"/>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Application to the case</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Intended outcome</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a:noFill/>
                    </a:lnL>
                    <a:lnR w="12700">
                      <a:solidFill>
                        <a:srgbClr val="9BBB59"/>
                      </a:solidFill>
                      <a:prstDash val="solid"/>
                      <a:headEnd type="none" w="med" len="med"/>
                      <a:tailEnd type="none" w="med" len="med"/>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r>
              <a:tr h="677321">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Problem identification</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Describe the individual safety incident or failure involving the mother, based on the documentation of investigation findings (</a:t>
                      </a:r>
                      <a:r>
                        <a:rPr lang="en-US" altLang="zh-CN" sz="1000" b="0" i="0" u="none" strike="noStrike" kern="0" cap="none" spc="0" baseline="0">
                          <a:solidFill>
                            <a:schemeClr val="tx1"/>
                          </a:solidFill>
                          <a:latin typeface="Arial" pitchFamily="34" charset="0"/>
                          <a:ea typeface="Times New Roman" pitchFamily="0" charset="0"/>
                          <a:cs typeface="Arial" pitchFamily="34" charset="0"/>
                        </a:rPr>
                        <a:t>Liepelt</a:t>
                      </a:r>
                      <a:r>
                        <a:rPr lang="en-US" altLang="zh-CN" sz="1000" b="0" i="0" u="none" strike="noStrike" kern="0" cap="none" spc="0" baseline="0">
                          <a:solidFill>
                            <a:schemeClr val="tx1"/>
                          </a:solidFill>
                          <a:latin typeface="Arial" pitchFamily="34" charset="0"/>
                          <a:ea typeface="Times New Roman" pitchFamily="0" charset="0"/>
                          <a:cs typeface="Arial" pitchFamily="34" charset="0"/>
                        </a:rPr>
                        <a:t> and Kirchhoff 2025).</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Identify a well-defined and evidence-based problem statement.</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r>
              <a:tr h="507998">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Evidence collection</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Review clinical records, incident reports, investigation findings and concerns of families if available.</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Construct a trustworthy description of events.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r>
              <a:tr h="677321">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Causal analysis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Discuss factors related to clinical decisions, communication, staffing and organisational processes (Arad </a:t>
                      </a:r>
                      <a:r>
                        <a:rPr lang="en-US" altLang="zh-CN" sz="1000" b="0" i="1" u="none" strike="noStrike" kern="0" cap="none" spc="0" baseline="0">
                          <a:solidFill>
                            <a:schemeClr val="tx1"/>
                          </a:solidFill>
                          <a:latin typeface="Arial" pitchFamily="34" charset="0"/>
                          <a:ea typeface="Times New Roman" pitchFamily="0" charset="0"/>
                          <a:cs typeface="Arial" pitchFamily="34" charset="0"/>
                        </a:rPr>
                        <a:t>et al.</a:t>
                      </a:r>
                      <a:r>
                        <a:rPr lang="en-US" altLang="zh-CN" sz="1000" b="0" i="0" u="none" strike="noStrike" kern="0" cap="none" spc="0" baseline="0">
                          <a:solidFill>
                            <a:schemeClr val="tx1"/>
                          </a:solidFill>
                          <a:latin typeface="Arial" pitchFamily="34" charset="0"/>
                          <a:ea typeface="Times New Roman" pitchFamily="0" charset="0"/>
                          <a:cs typeface="Arial" pitchFamily="34" charset="0"/>
                        </a:rPr>
                        <a:t> 2022).</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Identify immediate errors from systemic causes.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r>
              <a:tr h="677321">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Identification of system weaknesses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Investigate whether governance arrangements, escalation procedures or monitoring systems failed to identify risks.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Identify weaknesses requiring organisational action.</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r>
              <a:tr h="507998">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Corrective action</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Consider improvements to protocols, staff training, supervision and reporting arrangements.</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Reduce the likelihood of similar failures recurring.</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r>
              <a:tr h="677321">
                <a:tc>
                  <a:txBody>
                    <a:bodyPr/>
                    <a:lstStyle/>
                    <a:p>
                      <a:pPr marL="0" indent="0" algn="ctr" eaLnBrk="1" latinLnBrk="0" hangingPunct="1">
                        <a:lnSpc>
                          <a:spcPct val="150000"/>
                        </a:lnSpc>
                        <a:spcBef>
                          <a:spcPts val="0"/>
                        </a:spcBef>
                        <a:spcAft>
                          <a:spcPts val="800"/>
                        </a:spcAft>
                        <a:buNone/>
                      </a:pPr>
                      <a:r>
                        <a:rPr lang="en-US" altLang="zh-CN" sz="1000" b="1" i="0" u="none" strike="noStrike" kern="0" cap="none" spc="0" baseline="0">
                          <a:solidFill>
                            <a:schemeClr val="tx1"/>
                          </a:solidFill>
                          <a:latin typeface="Arial" pitchFamily="34" charset="0"/>
                          <a:ea typeface="Times New Roman" pitchFamily="0" charset="0"/>
                          <a:cs typeface="Arial" pitchFamily="34" charset="0"/>
                        </a:rPr>
                        <a:t>Evaluation and follow-up</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Specify audits, compliance measures and patient safety indicators to assess whether changes work.</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000" b="0" i="0" u="none" strike="noStrike" kern="0" cap="none" spc="0" baseline="0">
                          <a:solidFill>
                            <a:schemeClr val="tx1"/>
                          </a:solidFill>
                          <a:latin typeface="Arial" pitchFamily="34" charset="0"/>
                          <a:ea typeface="Times New Roman" pitchFamily="0" charset="0"/>
                          <a:cs typeface="Arial" pitchFamily="34" charset="0"/>
                        </a:rPr>
                        <a:t>Ensure that recommendations produce measurable and sustained improvement.</a:t>
                      </a:r>
                      <a:endParaRPr lang="zh-CN" altLang="en-US" sz="1000" b="0" i="0" u="none" strike="noStrike" kern="100" cap="none" spc="0" baseline="0">
                        <a:solidFill>
                          <a:schemeClr val="tx1"/>
                        </a:solidFill>
                        <a:latin typeface="Arial" pitchFamily="34" charset="0"/>
                        <a:ea typeface="Calibri" pitchFamily="0" charset="0"/>
                        <a:cs typeface="Times New Roman" pitchFamily="0" charset="0"/>
                      </a:endParaRPr>
                    </a:p>
                  </a:txBody>
                  <a:tcPr marL="42329" marT="0" marR="42329"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925487764"/>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8" name="文本框"/>
          <p:cNvSpPr>
            <a:spLocks noGrp="1"/>
          </p:cNvSpPr>
          <p:nvPr>
            <p:ph type="title"/>
          </p:nvPr>
        </p:nvSpPr>
        <p:spPr>
          <a:xfrm rot="0">
            <a:off x="914400" y="277417"/>
            <a:ext cx="7772400" cy="508382"/>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Donabedian</a:t>
            </a:r>
            <a:r>
              <a:rPr lang="en-US" altLang="zh-CN" sz="2200" b="1" i="1" u="none" strike="noStrike" kern="1200" cap="none" spc="0" baseline="0">
                <a:solidFill>
                  <a:schemeClr val="tx2"/>
                </a:solidFill>
                <a:latin typeface="Arial" pitchFamily="34" charset="0"/>
                <a:ea typeface="幼圆" pitchFamily="0" charset="0"/>
                <a:cs typeface="Arial" pitchFamily="34" charset="0"/>
              </a:rPr>
              <a:t> Model: structure, process and outcomes</a:t>
            </a:r>
            <a:endParaRPr lang="zh-CN" altLang="en-US" sz="2200" b="0" i="1" u="none" strike="noStrike" kern="1200" cap="none" spc="0" baseline="0">
              <a:solidFill>
                <a:schemeClr val="tx2"/>
              </a:solidFill>
              <a:latin typeface="Arial" pitchFamily="34" charset="0"/>
              <a:ea typeface="幼圆" pitchFamily="0" charset="0"/>
              <a:cs typeface="Arial" pitchFamily="34" charset="0"/>
            </a:endParaRPr>
          </a:p>
        </p:txBody>
      </p:sp>
      <p:graphicFrame>
        <p:nvGraphicFramePr>
          <p:cNvPr id="49" name="Table"/>
          <p:cNvGraphicFramePr>
            <a:graphicFrameLocks noGrp="1"/>
          </p:cNvGraphicFramePr>
          <p:nvPr>
            <p:ph type="tbl"/>
            <p:extLst>
              <p:ext uri="{D42A27DB-BD31-4B8C-83A1-F6EECF244321}"/>
            </p:extLst>
          </p:nvPr>
        </p:nvGraphicFramePr>
        <p:xfrm>
          <a:off x="714348" y="1049226"/>
          <a:ext cx="8001055" cy="3737102"/>
        </p:xfrm>
        <a:graphic>
          <a:graphicData uri="http://schemas.openxmlformats.org/drawingml/2006/table">
            <a:tbl>
              <a:tblPr bandRow="1">
                <a:noFill/>
              </a:tblPr>
              <a:tblGrid>
                <a:gridCol w="1395467"/>
                <a:gridCol w="3091072"/>
                <a:gridCol w="3514461"/>
              </a:tblGrid>
              <a:tr h="284162">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Component</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28575">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Application to the maternity case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28575">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Quality evaluation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28575">
                      <a:solidFill>
                        <a:srgbClr val="C0504D"/>
                      </a:solidFill>
                      <a:prstDash val="solid"/>
                      <a:headEnd type="none" w="med" len="med"/>
                      <a:tailEnd type="none" w="med" len="med"/>
                    </a:lnB>
                  </a:tcPr>
                </a:tc>
              </a:tr>
              <a:tr h="961906">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Structure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28575">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Staffing levels, staff training and clinical governance.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28575">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Assesses whether resources and management systems support safe maternity care (Yang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2025).</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28575">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r>
              <a:tr h="827087">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Process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Maternal and fetal monitoring, communication and escalation of clinical concerns.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Evaluates whether clinical procedures and safety guidelines are followed.</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r>
              <a:tr h="723416">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Outcomes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Avoidable harm to mothers and babies, and patient and family experiences.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Measures the impact of care on patient safety and service quality (Chen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2022).</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solidFill>
                      <a:srgbClr val="EFD3D2"/>
                    </a:solidFill>
                  </a:tcPr>
                </a:tc>
              </a:tr>
              <a:tr h="1111250">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Critical limitation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The model may not fully capture organisational culture, leadership behaviour, and why staff concerns were ignored (White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2022).</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Combine it with Root Cause Analysis (RCA) to investigate deeper systemic failures.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67538" marT="0" marR="67538" marB="0" vert="horz">
                    <a:lnL w="12700">
                      <a:solidFill>
                        <a:srgbClr val="C0504D"/>
                      </a:solidFill>
                      <a:prstDash val="solid"/>
                      <a:headEnd type="none" w="med" len="med"/>
                      <a:tailEnd type="none" w="med" len="med"/>
                    </a:lnL>
                    <a:lnR w="12700">
                      <a:solidFill>
                        <a:srgbClr val="C0504D"/>
                      </a:solidFill>
                      <a:prstDash val="solid"/>
                      <a:headEnd type="none" w="med" len="med"/>
                      <a:tailEnd type="none" w="med" len="med"/>
                    </a:lnR>
                    <a:lnT w="12700">
                      <a:solidFill>
                        <a:srgbClr val="C0504D"/>
                      </a:solidFill>
                      <a:prstDash val="solid"/>
                      <a:headEnd type="none" w="med" len="med"/>
                      <a:tailEnd type="none" w="med" len="med"/>
                    </a:lnT>
                    <a:lnB w="12700">
                      <a:solidFill>
                        <a:srgbClr val="C0504D"/>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997358372"/>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0" name="文本框"/>
          <p:cNvSpPr>
            <a:spLocks noGrp="1"/>
          </p:cNvSpPr>
          <p:nvPr>
            <p:ph type="title"/>
          </p:nvPr>
        </p:nvSpPr>
        <p:spPr>
          <a:xfrm rot="0">
            <a:off x="914400" y="205979"/>
            <a:ext cx="7772400" cy="508383"/>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Clinical governance and quality assurance failures</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51" name="文本框"/>
          <p:cNvSpPr>
            <a:spLocks noGrp="1"/>
          </p:cNvSpPr>
          <p:nvPr>
            <p:ph type="body" idx="1"/>
          </p:nvPr>
        </p:nvSpPr>
        <p:spPr>
          <a:xfrm rot="0">
            <a:off x="71406" y="1085850"/>
            <a:ext cx="5072098" cy="3771916"/>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Incident reporting and investigation:</a:t>
            </a:r>
            <a:r>
              <a:rPr lang="en-US" altLang="zh-CN" sz="1400" b="0" i="0" u="none" strike="noStrike" kern="1200" cap="none" spc="0" baseline="0">
                <a:solidFill>
                  <a:schemeClr val="tx1"/>
                </a:solidFill>
                <a:latin typeface="Arial" pitchFamily="34" charset="0"/>
                <a:ea typeface="宋体" pitchFamily="0" charset="0"/>
                <a:cs typeface="Arial" pitchFamily="34" charset="0"/>
              </a:rPr>
              <a:t> Risks were not consistently addressed through </a:t>
            </a:r>
            <a:r>
              <a:rPr lang="en-US" altLang="zh-CN" sz="1400" b="0" i="0" u="none" strike="noStrike" kern="1200" cap="none" spc="0" baseline="0">
                <a:solidFill>
                  <a:schemeClr val="tx1"/>
                </a:solidFill>
                <a:latin typeface="Arial" pitchFamily="34" charset="0"/>
                <a:ea typeface="宋体" pitchFamily="0" charset="0"/>
                <a:cs typeface="Arial" pitchFamily="34" charset="0"/>
              </a:rPr>
              <a:t>organisation</a:t>
            </a:r>
            <a:r>
              <a:rPr lang="en-US" altLang="zh-CN" sz="1400" b="0" i="0" u="none" strike="noStrike" kern="1200" cap="none" spc="0" baseline="0">
                <a:solidFill>
                  <a:schemeClr val="tx1"/>
                </a:solidFill>
                <a:latin typeface="Arial" pitchFamily="34" charset="0"/>
                <a:ea typeface="宋体" pitchFamily="0" charset="0"/>
                <a:cs typeface="Arial" pitchFamily="34" charset="0"/>
              </a:rPr>
              <a:t>-wide learning in the event of repeated incidents or family concerns (Michael and </a:t>
            </a:r>
            <a:r>
              <a:rPr lang="en-US" altLang="zh-CN" sz="1400" b="0" i="0" u="none" strike="noStrike" kern="1200" cap="none" spc="0" baseline="0">
                <a:solidFill>
                  <a:schemeClr val="tx1"/>
                </a:solidFill>
                <a:latin typeface="Arial" pitchFamily="34" charset="0"/>
                <a:ea typeface="宋体" pitchFamily="0" charset="0"/>
                <a:cs typeface="Arial" pitchFamily="34" charset="0"/>
              </a:rPr>
              <a:t>Loh</a:t>
            </a:r>
            <a:r>
              <a:rPr lang="en-US" altLang="zh-CN" sz="1400" b="0" i="0" u="none" strike="noStrike" kern="1200" cap="none" spc="0" baseline="0">
                <a:solidFill>
                  <a:schemeClr val="tx1"/>
                </a:solidFill>
                <a:latin typeface="Arial" pitchFamily="34" charset="0"/>
                <a:ea typeface="宋体" pitchFamily="0" charset="0"/>
                <a:cs typeface="Arial" pitchFamily="34" charset="0"/>
              </a:rPr>
              <a:t>, 2023).</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Clinical audit and performance monitoring:</a:t>
            </a:r>
            <a:r>
              <a:rPr lang="en-US" altLang="zh-CN" sz="1400" b="0" i="0" u="none" strike="noStrike" kern="1200" cap="none" spc="0" baseline="0">
                <a:solidFill>
                  <a:schemeClr val="tx1"/>
                </a:solidFill>
                <a:latin typeface="Arial" pitchFamily="34" charset="0"/>
                <a:ea typeface="宋体" pitchFamily="0" charset="0"/>
                <a:cs typeface="Arial" pitchFamily="34" charset="0"/>
              </a:rPr>
              <a:t> Weak monitoring of maternity care and compliance with clinical standards limited the identification of recurring safety failures. </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Delayed action and poor leadership responses:</a:t>
            </a:r>
            <a:r>
              <a:rPr lang="en-US" altLang="zh-CN" sz="1400" b="0" i="0" u="none" strike="noStrike" kern="1200" cap="none" spc="0" baseline="0">
                <a:solidFill>
                  <a:schemeClr val="tx1"/>
                </a:solidFill>
                <a:latin typeface="Arial" pitchFamily="34" charset="0"/>
                <a:ea typeface="宋体" pitchFamily="0" charset="0"/>
                <a:cs typeface="Arial" pitchFamily="34" charset="0"/>
              </a:rPr>
              <a:t> Delayed escalation of clinical concerns and poor leadership response impeded timely action and patient safety (</a:t>
            </a:r>
            <a:r>
              <a:rPr lang="en-US" altLang="zh-CN" sz="1400" b="0" i="0" u="none" strike="noStrike" kern="1200" cap="none" spc="0" baseline="0">
                <a:solidFill>
                  <a:schemeClr val="tx1"/>
                </a:solidFill>
                <a:latin typeface="Arial" pitchFamily="34" charset="0"/>
                <a:ea typeface="宋体" pitchFamily="0" charset="0"/>
                <a:cs typeface="Arial" pitchFamily="34" charset="0"/>
              </a:rPr>
              <a:t>Rutherfoord</a:t>
            </a:r>
            <a:r>
              <a:rPr lang="en-US" altLang="zh-CN" sz="1400" b="0" i="0" u="none" strike="noStrike" kern="1200" cap="none" spc="0" baseline="0">
                <a:solidFill>
                  <a:schemeClr val="tx1"/>
                </a:solidFill>
                <a:latin typeface="Arial" pitchFamily="34" charset="0"/>
                <a:ea typeface="宋体" pitchFamily="0" charset="0"/>
                <a:cs typeface="Arial" pitchFamily="34" charset="0"/>
              </a:rPr>
              <a:t> </a:t>
            </a:r>
            <a:r>
              <a:rPr lang="en-US" altLang="zh-CN" sz="1400" b="0" i="1" u="none" strike="noStrike" kern="1200" cap="none" spc="0" baseline="0">
                <a:solidFill>
                  <a:schemeClr val="tx1"/>
                </a:solidFill>
                <a:latin typeface="Arial" pitchFamily="34" charset="0"/>
                <a:ea typeface="宋体" pitchFamily="0" charset="0"/>
                <a:cs typeface="Arial" pitchFamily="34" charset="0"/>
              </a:rPr>
              <a:t>et al. </a:t>
            </a:r>
            <a:r>
              <a:rPr lang="en-US" altLang="zh-CN" sz="1400" b="0" i="0" u="none" strike="noStrike" kern="1200" cap="none" spc="0" baseline="0">
                <a:solidFill>
                  <a:schemeClr val="tx1"/>
                </a:solidFill>
                <a:latin typeface="Arial" pitchFamily="34" charset="0"/>
                <a:ea typeface="宋体" pitchFamily="0" charset="0"/>
                <a:cs typeface="Arial" pitchFamily="34" charset="0"/>
              </a:rPr>
              <a:t>2026).</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Effectiveness of assurance mechanisms:</a:t>
            </a:r>
            <a:r>
              <a:rPr lang="en-US" altLang="zh-CN" sz="1400" b="0" i="0" u="none" strike="noStrike" kern="1200" cap="none" spc="0" baseline="0">
                <a:solidFill>
                  <a:schemeClr val="tx1"/>
                </a:solidFill>
                <a:latin typeface="Arial" pitchFamily="34" charset="0"/>
                <a:ea typeface="宋体" pitchFamily="0" charset="0"/>
                <a:cs typeface="Arial" pitchFamily="34" charset="0"/>
              </a:rPr>
              <a:t> Governance and review processes in place were not effective at ensuring that identified risks resulted in ongoing corrective action and prevented further harm.</a:t>
            </a:r>
            <a:endParaRPr lang="zh-CN" altLang="en-US" sz="1400" b="0" i="0" u="none" strike="noStrike" kern="1200" cap="none" spc="0" baseline="0">
              <a:solidFill>
                <a:schemeClr val="tx1"/>
              </a:solidFill>
              <a:latin typeface="Arial" pitchFamily="34" charset="0"/>
              <a:ea typeface="宋体" pitchFamily="0" charset="0"/>
              <a:cs typeface="Arial" pitchFamily="34" charset="0"/>
            </a:endParaRPr>
          </a:p>
        </p:txBody>
      </p:sp>
      <p:pic>
        <p:nvPicPr>
          <p:cNvPr id="52" name="图片"/>
          <p:cNvPicPr>
            <a:picLocks noChangeAspect="1"/>
          </p:cNvPicPr>
          <p:nvPr/>
        </p:nvPicPr>
        <p:blipFill>
          <a:blip r:embed="rId1" cstate="print"/>
          <a:stretch>
            <a:fillRect/>
          </a:stretch>
        </p:blipFill>
        <p:spPr>
          <a:xfrm rot="0">
            <a:off x="5429256" y="1714494"/>
            <a:ext cx="3429024" cy="2174877"/>
          </a:xfrm>
          <a:prstGeom prst="rect"/>
          <a:noFill/>
          <a:ln w="9525" cmpd="sng" cap="flat">
            <a:noFill/>
            <a:prstDash val="solid"/>
            <a:miter/>
          </a:ln>
        </p:spPr>
      </p:pic>
    </p:spTree>
    <p:extLst>
      <p:ext uri="{BB962C8B-B14F-4D97-AF65-F5344CB8AC3E}">
        <p14:creationId xmlns:p14="http://schemas.microsoft.com/office/powerpoint/2010/main" val="201743508"/>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3" name="文本框"/>
          <p:cNvSpPr>
            <a:spLocks noGrp="1"/>
          </p:cNvSpPr>
          <p:nvPr>
            <p:ph type="title"/>
          </p:nvPr>
        </p:nvSpPr>
        <p:spPr>
          <a:xfrm rot="0">
            <a:off x="914400" y="205979"/>
            <a:ext cx="7772400" cy="508383"/>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National policy and regulatory issues</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grpSp>
        <p:nvGrpSpPr>
          <p:cNvPr id="58" name="对象"/>
          <p:cNvGrpSpPr>
            <a:grpSpLocks/>
          </p:cNvGrpSpPr>
          <p:nvPr/>
        </p:nvGrpSpPr>
        <p:grpSpPr>
          <a:xfrm>
            <a:off x="914400" y="1085850"/>
            <a:ext cx="7772400" cy="3429000"/>
            <a:chOff x="914400" y="1085850"/>
            <a:chExt cx="7772400" cy="3429000"/>
          </a:xfrm>
        </p:grpSpPr>
        <p:sp>
          <p:nvSpPr>
            <p:cNvPr id="58" name="对象"/>
            <p:cNvSpPr>
              <a:spLocks/>
            </p:cNvSpPr>
            <p:nvPr/>
          </p:nvSpPr>
          <p:spPr>
            <a:xfrm rot="0">
              <a:off x="914400" y="1085850"/>
              <a:ext cx="7772400" cy="3429000"/>
            </a:xfrm>
            <a:prstGeom prst="rect"/>
            <a:noFill/>
            <a:ln w="12700" cmpd="sng" cap="flat">
              <a:noFill/>
              <a:prstDash val="solid"/>
              <a:miter/>
            </a:ln>
          </p:spPr>
        </p:sp>
        <p:sp>
          <p:nvSpPr>
            <p:cNvPr id="54" name="矩形"/>
            <p:cNvSpPr>
              <a:spLocks/>
            </p:cNvSpPr>
            <p:nvPr/>
          </p:nvSpPr>
          <p:spPr>
            <a:xfrm rot="0">
              <a:off x="2051506" y="1098529"/>
              <a:ext cx="2618184" cy="1570911"/>
            </a:xfrm>
            <a:prstGeom prst="rect"/>
            <a:solidFill>
              <a:srgbClr val="8064A2"/>
            </a:solidFill>
            <a:ln w="25400" cmpd="sng" cap="flat">
              <a:noFill/>
              <a:prstDash val="solid"/>
              <a:round/>
            </a:ln>
            <a:effectLst>
              <a:outerShdw sx="100000" sy="100000" algn="t" rotWithShape="0" blurRad="38100" dist="25400" dir="5400000">
                <a:srgbClr val="000000">
                  <a:alpha val="49803"/>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600" b="1" i="0" u="none" strike="noStrike" kern="1200" cap="none" spc="0" baseline="0">
                  <a:solidFill>
                    <a:srgbClr val="FFFFFF"/>
                  </a:solidFill>
                  <a:latin typeface="Arial" pitchFamily="34" charset="0"/>
                  <a:ea typeface="宋体" pitchFamily="0" charset="0"/>
                  <a:cs typeface="Arial" pitchFamily="34" charset="0"/>
                </a:rPr>
                <a:t>National maternity safety recommendations:</a:t>
              </a:r>
              <a:r>
                <a:rPr lang="en-US" altLang="zh-CN" sz="1600" b="0" i="0" u="none" strike="noStrike" kern="1200" cap="none" spc="0" baseline="0">
                  <a:solidFill>
                    <a:srgbClr val="FFFFFF"/>
                  </a:solidFill>
                  <a:latin typeface="Arial" pitchFamily="34" charset="0"/>
                  <a:ea typeface="宋体" pitchFamily="0" charset="0"/>
                  <a:cs typeface="Arial" pitchFamily="34" charset="0"/>
                </a:rPr>
                <a:t> Not consistently putting into practice safety guidance made clinical monitoring, timely escalation and the provision of the right maternity care difficult.</a:t>
              </a:r>
              <a:endParaRPr lang="zh-CN" altLang="en-US" sz="1600" b="0" i="0" u="none" strike="noStrike" kern="1200" cap="none" spc="0" baseline="0">
                <a:solidFill>
                  <a:srgbClr val="FFFFFF"/>
                </a:solidFill>
                <a:latin typeface="Arial" pitchFamily="34" charset="0"/>
                <a:ea typeface="宋体" pitchFamily="0" charset="0"/>
                <a:cs typeface="Arial" pitchFamily="34" charset="0"/>
              </a:endParaRPr>
            </a:p>
          </p:txBody>
        </p:sp>
        <p:sp>
          <p:nvSpPr>
            <p:cNvPr id="55" name="矩形"/>
            <p:cNvSpPr>
              <a:spLocks/>
            </p:cNvSpPr>
            <p:nvPr/>
          </p:nvSpPr>
          <p:spPr>
            <a:xfrm rot="0">
              <a:off x="4931509" y="1098529"/>
              <a:ext cx="2618184" cy="1570911"/>
            </a:xfrm>
            <a:prstGeom prst="rect"/>
            <a:solidFill>
              <a:srgbClr val="615EAE"/>
            </a:solidFill>
            <a:ln w="25400" cmpd="sng" cap="flat">
              <a:noFill/>
              <a:prstDash val="solid"/>
              <a:round/>
            </a:ln>
            <a:effectLst>
              <a:outerShdw sx="100000" sy="100000" algn="t" rotWithShape="0" blurRad="38100" dist="25400" dir="5400000">
                <a:srgbClr val="000000">
                  <a:alpha val="49803"/>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600" b="1" i="0" u="none" strike="noStrike" kern="1200" cap="none" spc="0" baseline="0">
                  <a:solidFill>
                    <a:srgbClr val="FFFFFF"/>
                  </a:solidFill>
                  <a:latin typeface="Arial" pitchFamily="34" charset="0"/>
                  <a:ea typeface="宋体" pitchFamily="0" charset="0"/>
                  <a:cs typeface="Arial" pitchFamily="34" charset="0"/>
                </a:rPr>
                <a:t>NHS regulatory and governance arrangements:</a:t>
              </a:r>
              <a:r>
                <a:rPr lang="en-US" altLang="zh-CN" sz="1600" b="0" i="0" u="none" strike="noStrike" kern="1200" cap="none" spc="0" baseline="0">
                  <a:solidFill>
                    <a:srgbClr val="FFFFFF"/>
                  </a:solidFill>
                  <a:latin typeface="Arial" pitchFamily="34" charset="0"/>
                  <a:ea typeface="宋体" pitchFamily="0" charset="0"/>
                  <a:cs typeface="Arial" pitchFamily="34" charset="0"/>
                </a:rPr>
                <a:t> Poor organisational accountability and actions to repeat issues restricted good governance over service quality (Vindrola-Padros </a:t>
              </a:r>
              <a:r>
                <a:rPr lang="en-US" altLang="zh-CN" sz="1600" b="0" i="1" u="none" strike="noStrike" kern="1200" cap="none" spc="0" baseline="0">
                  <a:solidFill>
                    <a:srgbClr val="FFFFFF"/>
                  </a:solidFill>
                  <a:latin typeface="Arial" pitchFamily="34" charset="0"/>
                  <a:ea typeface="宋体" pitchFamily="0" charset="0"/>
                  <a:cs typeface="Arial" pitchFamily="34" charset="0"/>
                </a:rPr>
                <a:t>et al. </a:t>
              </a:r>
              <a:r>
                <a:rPr lang="en-US" altLang="zh-CN" sz="1600" b="0" i="0" u="none" strike="noStrike" kern="1200" cap="none" spc="0" baseline="0">
                  <a:solidFill>
                    <a:srgbClr val="FFFFFF"/>
                  </a:solidFill>
                  <a:latin typeface="Arial" pitchFamily="34" charset="0"/>
                  <a:ea typeface="宋体" pitchFamily="0" charset="0"/>
                  <a:cs typeface="Arial" pitchFamily="34" charset="0"/>
                </a:rPr>
                <a:t>2022).</a:t>
              </a:r>
              <a:endParaRPr lang="zh-CN" altLang="en-US" sz="1600" b="0" i="0" u="none" strike="noStrike" kern="1200" cap="none" spc="0" baseline="0">
                <a:solidFill>
                  <a:srgbClr val="FFFFFF"/>
                </a:solidFill>
                <a:latin typeface="Arial" pitchFamily="34" charset="0"/>
                <a:ea typeface="宋体" pitchFamily="0" charset="0"/>
                <a:cs typeface="Arial" pitchFamily="34" charset="0"/>
              </a:endParaRPr>
            </a:p>
          </p:txBody>
        </p:sp>
        <p:sp>
          <p:nvSpPr>
            <p:cNvPr id="56" name="矩形"/>
            <p:cNvSpPr>
              <a:spLocks/>
            </p:cNvSpPr>
            <p:nvPr/>
          </p:nvSpPr>
          <p:spPr>
            <a:xfrm rot="0">
              <a:off x="2051506" y="2931259"/>
              <a:ext cx="2618184" cy="1570911"/>
            </a:xfrm>
            <a:prstGeom prst="rect"/>
            <a:solidFill>
              <a:srgbClr val="557BBA"/>
            </a:solidFill>
            <a:ln w="25400" cmpd="sng" cap="flat">
              <a:noFill/>
              <a:prstDash val="solid"/>
              <a:round/>
            </a:ln>
            <a:effectLst>
              <a:outerShdw sx="100000" sy="100000" algn="t" rotWithShape="0" blurRad="38100" dist="25400" dir="5400000">
                <a:srgbClr val="000000">
                  <a:alpha val="49803"/>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600" b="1" i="0" u="none" strike="noStrike" kern="1200" cap="none" spc="0" baseline="0">
                  <a:solidFill>
                    <a:srgbClr val="FFFFFF"/>
                  </a:solidFill>
                  <a:latin typeface="Arial" pitchFamily="34" charset="0"/>
                  <a:ea typeface="宋体" pitchFamily="0" charset="0"/>
                  <a:cs typeface="Arial" pitchFamily="34" charset="0"/>
                </a:rPr>
                <a:t>Implementation and monitoring:</a:t>
              </a:r>
              <a:r>
                <a:rPr lang="en-US" altLang="zh-CN" sz="1600" b="0" i="0" u="none" strike="noStrike" kern="1200" cap="none" spc="0" baseline="0">
                  <a:solidFill>
                    <a:srgbClr val="FFFFFF"/>
                  </a:solidFill>
                  <a:latin typeface="Arial" pitchFamily="34" charset="0"/>
                  <a:ea typeface="宋体" pitchFamily="0" charset="0"/>
                  <a:cs typeface="Arial" pitchFamily="34" charset="0"/>
                </a:rPr>
                <a:t> Weak follow-up of recommendations meant that identified deficiencies were not reliably converted into measurable improvements in maternity services.</a:t>
              </a:r>
              <a:endParaRPr lang="zh-CN" altLang="en-US" sz="1600" b="0" i="0" u="none" strike="noStrike" kern="1200" cap="none" spc="0" baseline="0">
                <a:solidFill>
                  <a:srgbClr val="FFFFFF"/>
                </a:solidFill>
                <a:latin typeface="Arial" pitchFamily="34" charset="0"/>
                <a:ea typeface="宋体" pitchFamily="0" charset="0"/>
                <a:cs typeface="Arial" pitchFamily="34" charset="0"/>
              </a:endParaRPr>
            </a:p>
          </p:txBody>
        </p:sp>
        <p:sp>
          <p:nvSpPr>
            <p:cNvPr id="57" name="矩形"/>
            <p:cNvSpPr>
              <a:spLocks/>
            </p:cNvSpPr>
            <p:nvPr/>
          </p:nvSpPr>
          <p:spPr>
            <a:xfrm rot="0">
              <a:off x="4931509" y="2931259"/>
              <a:ext cx="2618184" cy="1570911"/>
            </a:xfrm>
            <a:prstGeom prst="rect"/>
            <a:solidFill>
              <a:srgbClr val="4BACC6"/>
            </a:solidFill>
            <a:ln w="25400" cmpd="sng" cap="flat">
              <a:noFill/>
              <a:prstDash val="solid"/>
              <a:round/>
            </a:ln>
            <a:effectLst>
              <a:outerShdw sx="100000" sy="100000" algn="t" rotWithShape="0" blurRad="38100" dist="25400" dir="5400000">
                <a:srgbClr val="000000">
                  <a:alpha val="49803"/>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600" b="1" i="0" u="none" strike="noStrike" kern="1200" cap="none" spc="0" baseline="0">
                  <a:solidFill>
                    <a:srgbClr val="FFFFFF"/>
                  </a:solidFill>
                  <a:latin typeface="Arial" pitchFamily="34" charset="0"/>
                  <a:ea typeface="宋体" pitchFamily="0" charset="0"/>
                  <a:cs typeface="Arial" pitchFamily="34" charset="0"/>
                </a:rPr>
                <a:t>Policy vs. Practice:</a:t>
              </a:r>
              <a:r>
                <a:rPr lang="en-US" altLang="zh-CN" sz="1600" b="0" i="0" u="none" strike="noStrike" kern="1200" cap="none" spc="0" baseline="0">
                  <a:solidFill>
                    <a:srgbClr val="FFFFFF"/>
                  </a:solidFill>
                  <a:latin typeface="Arial" pitchFamily="34" charset="0"/>
                  <a:ea typeface="宋体" pitchFamily="0" charset="0"/>
                  <a:cs typeface="Arial" pitchFamily="34" charset="0"/>
                </a:rPr>
                <a:t> The case highlights that national guidance is not enough if training staff is not implemented, if there are no checks of compliance, and accountabilities for staff, and mothers and babies face avoidable risks.</a:t>
              </a:r>
              <a:endParaRPr lang="zh-CN" altLang="en-US" sz="1600" b="0" i="0" u="none" strike="noStrike" kern="1200" cap="none" spc="0" baseline="0">
                <a:solidFill>
                  <a:srgbClr val="FFFFFF"/>
                </a:solidFill>
                <a:latin typeface="Arial" pitchFamily="34" charset="0"/>
                <a:ea typeface="宋体" pitchFamily="0" charset="0"/>
                <a:cs typeface="Arial" pitchFamily="34" charset="0"/>
              </a:endParaRPr>
            </a:p>
          </p:txBody>
        </p:sp>
      </p:grpSp>
    </p:spTree>
    <p:extLst>
      <p:ext uri="{BB962C8B-B14F-4D97-AF65-F5344CB8AC3E}">
        <p14:creationId xmlns:p14="http://schemas.microsoft.com/office/powerpoint/2010/main" val="1736860110"/>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9" name="文本框"/>
          <p:cNvSpPr>
            <a:spLocks noGrp="1"/>
          </p:cNvSpPr>
          <p:nvPr>
            <p:ph type="title"/>
          </p:nvPr>
        </p:nvSpPr>
        <p:spPr>
          <a:xfrm rot="0">
            <a:off x="914400" y="205979"/>
            <a:ext cx="7772400" cy="579821"/>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Leadership and culture </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60" name="文本框"/>
          <p:cNvSpPr>
            <a:spLocks noGrp="1"/>
          </p:cNvSpPr>
          <p:nvPr>
            <p:ph type="body" idx="1"/>
          </p:nvPr>
        </p:nvSpPr>
        <p:spPr>
          <a:xfrm rot="0">
            <a:off x="357158" y="1085850"/>
            <a:ext cx="8572560" cy="3700478"/>
          </a:xfrm>
          <a:prstGeom prst="rect"/>
          <a:solidFill>
            <a:srgbClr val="FFFFFF"/>
          </a:solidFill>
          <a:ln w="12700" cmpd="sng" cap="flat">
            <a:solidFill>
              <a:srgbClr val="9B2D1F"/>
            </a:solidFill>
            <a:prstDash val="solid"/>
            <a:round/>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1" i="0" u="none" strike="noStrike" kern="1200" cap="none" spc="0" baseline="0">
                <a:solidFill>
                  <a:srgbClr val="000000"/>
                </a:solidFill>
                <a:latin typeface="Arial" pitchFamily="34" charset="0"/>
                <a:ea typeface="宋体" pitchFamily="0" charset="0"/>
                <a:cs typeface="Arial" pitchFamily="34" charset="0"/>
              </a:rPr>
              <a:t>Organisational</a:t>
            </a:r>
            <a:r>
              <a:rPr lang="en-US" altLang="zh-CN" sz="1800" b="1" i="0" u="none" strike="noStrike" kern="1200" cap="none" spc="0" baseline="0">
                <a:solidFill>
                  <a:srgbClr val="000000"/>
                </a:solidFill>
                <a:latin typeface="Arial" pitchFamily="34" charset="0"/>
                <a:ea typeface="宋体" pitchFamily="0" charset="0"/>
                <a:cs typeface="Arial" pitchFamily="34" charset="0"/>
              </a:rPr>
              <a:t> culture and psychological safety:</a:t>
            </a:r>
            <a:r>
              <a:rPr lang="en-US" altLang="zh-CN" sz="1800" b="0" i="0" u="none" strike="noStrike" kern="1200" cap="none" spc="0" baseline="0">
                <a:solidFill>
                  <a:srgbClr val="000000"/>
                </a:solidFill>
                <a:latin typeface="Arial" pitchFamily="34" charset="0"/>
                <a:ea typeface="宋体" pitchFamily="0" charset="0"/>
                <a:cs typeface="Arial" pitchFamily="34" charset="0"/>
              </a:rPr>
              <a:t> Staff may be discouraged from reporting errors because of a defensive culture, and maternity safety risks may remain unresolved (Beecham </a:t>
            </a:r>
            <a:r>
              <a:rPr lang="en-US" altLang="zh-CN" sz="1800" b="0" i="1" u="none" strike="noStrike" kern="1200" cap="none" spc="0" baseline="0">
                <a:solidFill>
                  <a:srgbClr val="000000"/>
                </a:solidFill>
                <a:latin typeface="Arial" pitchFamily="34" charset="0"/>
                <a:ea typeface="宋体" pitchFamily="0" charset="0"/>
                <a:cs typeface="Arial" pitchFamily="34" charset="0"/>
              </a:rPr>
              <a:t>et al. </a:t>
            </a:r>
            <a:r>
              <a:rPr lang="en-US" altLang="zh-CN" sz="1800" b="0" i="0" u="none" strike="noStrike" kern="1200" cap="none" spc="0" baseline="0">
                <a:solidFill>
                  <a:srgbClr val="000000"/>
                </a:solidFill>
                <a:latin typeface="Arial" pitchFamily="34" charset="0"/>
                <a:ea typeface="宋体" pitchFamily="0" charset="0"/>
                <a:cs typeface="Arial" pitchFamily="34" charset="0"/>
              </a:rPr>
              <a:t>2025).</a:t>
            </a:r>
            <a:endParaRPr lang="en-US" altLang="zh-CN" sz="1800" b="0" i="0" u="none" strike="noStrike" kern="1200" cap="none" spc="0" baseline="0">
              <a:solidFill>
                <a:srgbClr val="000000"/>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1" i="0" u="none" strike="noStrike" kern="1200" cap="none" spc="0" baseline="0">
                <a:solidFill>
                  <a:srgbClr val="000000"/>
                </a:solidFill>
                <a:latin typeface="Arial" pitchFamily="34" charset="0"/>
                <a:ea typeface="宋体" pitchFamily="0" charset="0"/>
                <a:cs typeface="Arial" pitchFamily="34" charset="0"/>
              </a:rPr>
              <a:t>Response to concerns and complaints: </a:t>
            </a:r>
            <a:r>
              <a:rPr lang="en-US" altLang="zh-CN" sz="1800" b="0" i="0" u="none" strike="noStrike" kern="1200" cap="none" spc="0" baseline="0">
                <a:solidFill>
                  <a:srgbClr val="000000"/>
                </a:solidFill>
                <a:latin typeface="Arial" pitchFamily="34" charset="0"/>
                <a:ea typeface="宋体" pitchFamily="0" charset="0"/>
                <a:cs typeface="Arial" pitchFamily="34" charset="0"/>
              </a:rPr>
              <a:t>The </a:t>
            </a:r>
            <a:r>
              <a:rPr lang="en-US" altLang="zh-CN" sz="1800" b="0" i="0" u="none" strike="noStrike" kern="1200" cap="none" spc="0" baseline="0">
                <a:solidFill>
                  <a:srgbClr val="000000"/>
                </a:solidFill>
                <a:latin typeface="Arial" pitchFamily="34" charset="0"/>
                <a:ea typeface="宋体" pitchFamily="0" charset="0"/>
                <a:cs typeface="Arial" pitchFamily="34" charset="0"/>
              </a:rPr>
              <a:t>Ockenden</a:t>
            </a:r>
            <a:r>
              <a:rPr lang="en-US" altLang="zh-CN" sz="1800" b="0" i="0" u="none" strike="noStrike" kern="1200" cap="none" spc="0" baseline="0">
                <a:solidFill>
                  <a:srgbClr val="000000"/>
                </a:solidFill>
                <a:latin typeface="Arial" pitchFamily="34" charset="0"/>
                <a:ea typeface="宋体" pitchFamily="0" charset="0"/>
                <a:cs typeface="Arial" pitchFamily="34" charset="0"/>
              </a:rPr>
              <a:t> Review highlighted instances of inadequate response to concerns by families, which has damaged trust and opportunities for early intervention.</a:t>
            </a:r>
            <a:endParaRPr lang="en-US" altLang="zh-CN" sz="1800" b="0" i="0" u="none" strike="noStrike" kern="1200" cap="none" spc="0" baseline="0">
              <a:solidFill>
                <a:srgbClr val="000000"/>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1" i="0" u="none" strike="noStrike" kern="1200" cap="none" spc="0" baseline="0">
                <a:solidFill>
                  <a:srgbClr val="000000"/>
                </a:solidFill>
                <a:latin typeface="Arial" pitchFamily="34" charset="0"/>
                <a:ea typeface="宋体" pitchFamily="0" charset="0"/>
                <a:cs typeface="Arial" pitchFamily="34" charset="0"/>
              </a:rPr>
              <a:t>Poor leadership accountability and transparency:</a:t>
            </a:r>
            <a:r>
              <a:rPr lang="en-US" altLang="zh-CN" sz="1800" b="0" i="0" u="none" strike="noStrike" kern="1200" cap="none" spc="0" baseline="0">
                <a:solidFill>
                  <a:srgbClr val="000000"/>
                </a:solidFill>
                <a:latin typeface="Arial" pitchFamily="34" charset="0"/>
                <a:ea typeface="宋体" pitchFamily="0" charset="0"/>
                <a:cs typeface="Arial" pitchFamily="34" charset="0"/>
              </a:rPr>
              <a:t> Lack of accountability and openness in leadership can make it difficult to ensure a timely response to recurring problems at the highest level of decision-making (</a:t>
            </a:r>
            <a:r>
              <a:rPr lang="en-US" altLang="zh-CN" sz="1800" b="0" i="0" u="none" strike="noStrike" kern="1200" cap="none" spc="0" baseline="0">
                <a:solidFill>
                  <a:srgbClr val="000000"/>
                </a:solidFill>
                <a:latin typeface="Arial" pitchFamily="34" charset="0"/>
                <a:ea typeface="宋体" pitchFamily="0" charset="0"/>
                <a:cs typeface="Arial" pitchFamily="34" charset="0"/>
              </a:rPr>
              <a:t>Jerab</a:t>
            </a:r>
            <a:r>
              <a:rPr lang="en-US" altLang="zh-CN" sz="1800" b="0" i="0" u="none" strike="noStrike" kern="1200" cap="none" spc="0" baseline="0">
                <a:solidFill>
                  <a:srgbClr val="000000"/>
                </a:solidFill>
                <a:latin typeface="Arial" pitchFamily="34" charset="0"/>
                <a:ea typeface="宋体" pitchFamily="0" charset="0"/>
                <a:cs typeface="Arial" pitchFamily="34" charset="0"/>
              </a:rPr>
              <a:t>, 2023). </a:t>
            </a:r>
            <a:endParaRPr lang="en-US" altLang="zh-CN" sz="1800" b="0" i="0" u="none" strike="noStrike" kern="1200" cap="none" spc="0" baseline="0">
              <a:solidFill>
                <a:srgbClr val="000000"/>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800" b="1" i="0" u="none" strike="noStrike" kern="1200" cap="none" spc="0" baseline="0">
                <a:solidFill>
                  <a:srgbClr val="000000"/>
                </a:solidFill>
                <a:latin typeface="Arial" pitchFamily="34" charset="0"/>
                <a:ea typeface="宋体" pitchFamily="0" charset="0"/>
                <a:cs typeface="Arial" pitchFamily="34" charset="0"/>
              </a:rPr>
              <a:t>Effect on quality assurance:</a:t>
            </a:r>
            <a:r>
              <a:rPr lang="en-US" altLang="zh-CN" sz="1800" b="0" i="0" u="none" strike="noStrike" kern="1200" cap="none" spc="0" baseline="0">
                <a:solidFill>
                  <a:srgbClr val="000000"/>
                </a:solidFill>
                <a:latin typeface="Arial" pitchFamily="34" charset="0"/>
                <a:ea typeface="宋体" pitchFamily="0" charset="0"/>
                <a:cs typeface="Arial" pitchFamily="34" charset="0"/>
              </a:rPr>
              <a:t> A culture that supports and promotes the reporting of incidents and learning will improve investigations, while a blame culture will hinder investigations, thus leading to the repetition of incidents.</a:t>
            </a:r>
            <a:endParaRPr lang="zh-CN" altLang="en-US" sz="1800" b="0" i="0" u="none" strike="noStrike" kern="1200" cap="none" spc="0" baseline="0">
              <a:solidFill>
                <a:srgbClr val="000000"/>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1934327357"/>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1" name="文本框"/>
          <p:cNvSpPr>
            <a:spLocks noGrp="1"/>
          </p:cNvSpPr>
          <p:nvPr>
            <p:ph type="title"/>
          </p:nvPr>
        </p:nvSpPr>
        <p:spPr>
          <a:xfrm rot="0">
            <a:off x="914400" y="205979"/>
            <a:ext cx="7772400" cy="508383"/>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Impact on quality, efficiency and equity</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graphicFrame>
        <p:nvGraphicFramePr>
          <p:cNvPr id="62" name="Table"/>
          <p:cNvGraphicFramePr>
            <a:graphicFrameLocks noGrp="1"/>
          </p:cNvGraphicFramePr>
          <p:nvPr>
            <p:ph type="tbl"/>
            <p:extLst>
              <p:ext uri="{D42A27DB-BD31-4B8C-83A1-F6EECF244321}"/>
            </p:extLst>
          </p:nvPr>
        </p:nvGraphicFramePr>
        <p:xfrm>
          <a:off x="642910" y="971103"/>
          <a:ext cx="7929617" cy="3781380"/>
        </p:xfrm>
        <a:graphic>
          <a:graphicData uri="http://schemas.openxmlformats.org/drawingml/2006/table">
            <a:tbl>
              <a:tblPr bandRow="1">
                <a:noFill/>
              </a:tblPr>
              <a:tblGrid>
                <a:gridCol w="1214428"/>
                <a:gridCol w="3143259"/>
                <a:gridCol w="3571887"/>
              </a:tblGrid>
              <a:tr h="453357">
                <a:tc>
                  <a:txBody>
                    <a:bodyPr/>
                    <a:lstStyle/>
                    <a:p>
                      <a:pPr marL="0" indent="0" algn="ctr" eaLnBrk="1" latinLnBrk="0" hangingPunct="1">
                        <a:lnSpc>
                          <a:spcPct val="150000"/>
                        </a:lnSpc>
                        <a:spcBef>
                          <a:spcPts val="0"/>
                        </a:spcBef>
                        <a:spcAft>
                          <a:spcPts val="800"/>
                        </a:spcAft>
                        <a:buNone/>
                      </a:pPr>
                      <a:r>
                        <a:rPr lang="en-US" altLang="zh-CN" sz="1200" b="1" i="1" u="none" strike="noStrike" kern="0" cap="none" spc="0" baseline="0">
                          <a:solidFill>
                            <a:schemeClr val="tx1"/>
                          </a:solidFill>
                          <a:latin typeface="Arial" pitchFamily="34" charset="0"/>
                          <a:ea typeface="Times New Roman" pitchFamily="0" charset="0"/>
                          <a:cs typeface="Arial" pitchFamily="34" charset="0"/>
                        </a:rPr>
                        <a:t>Dimension</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9BBB59"/>
                      </a:solidFill>
                      <a:prstDash val="solid"/>
                      <a:headEnd type="none" w="med" len="med"/>
                      <a:tailEnd type="none" w="med" len="med"/>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c>
                  <a:txBody>
                    <a:bodyPr/>
                    <a:lstStyle/>
                    <a:p>
                      <a:pPr marL="0" indent="0" algn="ctr" eaLnBrk="1" latinLnBrk="0" hangingPunct="1">
                        <a:lnSpc>
                          <a:spcPct val="150000"/>
                        </a:lnSpc>
                        <a:spcBef>
                          <a:spcPts val="0"/>
                        </a:spcBef>
                        <a:spcAft>
                          <a:spcPts val="800"/>
                        </a:spcAft>
                        <a:buNone/>
                      </a:pPr>
                      <a:r>
                        <a:rPr lang="en-US" altLang="zh-CN" sz="1200" b="1" i="1" u="none" strike="noStrike" kern="0" cap="none" spc="0" baseline="0">
                          <a:solidFill>
                            <a:schemeClr val="tx1"/>
                          </a:solidFill>
                          <a:latin typeface="Arial" pitchFamily="34" charset="0"/>
                          <a:ea typeface="Times New Roman" pitchFamily="0" charset="0"/>
                          <a:cs typeface="Arial" pitchFamily="34" charset="0"/>
                        </a:rPr>
                        <a:t>Impact of root causes and policy failures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c>
                  <a:txBody>
                    <a:bodyPr/>
                    <a:lstStyle/>
                    <a:p>
                      <a:pPr marL="0" indent="0" algn="ctr" eaLnBrk="1" latinLnBrk="0" hangingPunct="1">
                        <a:lnSpc>
                          <a:spcPct val="150000"/>
                        </a:lnSpc>
                        <a:spcBef>
                          <a:spcPts val="0"/>
                        </a:spcBef>
                        <a:spcAft>
                          <a:spcPts val="800"/>
                        </a:spcAft>
                        <a:buNone/>
                      </a:pPr>
                      <a:r>
                        <a:rPr lang="en-US" altLang="zh-CN" sz="1200" b="1" i="1" u="none" strike="noStrike" kern="0" cap="none" spc="0" baseline="0">
                          <a:solidFill>
                            <a:schemeClr val="tx1"/>
                          </a:solidFill>
                          <a:latin typeface="Arial" pitchFamily="34" charset="0"/>
                          <a:ea typeface="Times New Roman" pitchFamily="0" charset="0"/>
                          <a:cs typeface="Arial" pitchFamily="34" charset="0"/>
                        </a:rPr>
                        <a:t>Evidence and implications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a:noFill/>
                    </a:lnL>
                    <a:lnR w="12700">
                      <a:solidFill>
                        <a:srgbClr val="9BBB59"/>
                      </a:solidFill>
                      <a:prstDash val="solid"/>
                      <a:headEnd type="none" w="med" len="med"/>
                      <a:tailEnd type="none" w="med" len="med"/>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solidFill>
                      <a:srgbClr val="C2D69B"/>
                    </a:solidFill>
                  </a:tcPr>
                </a:tc>
              </a:tr>
              <a:tr h="918970">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Quality and patient safety</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Inadequate monitoring, delayed escalation and failures to learn from incidents increased the risk of avoidable harm.</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200" b="0" i="1" u="none" strike="noStrike" kern="0" cap="none" spc="0" baseline="0">
                          <a:solidFill>
                            <a:schemeClr val="tx1"/>
                          </a:solidFill>
                          <a:latin typeface="Arial" pitchFamily="34" charset="0"/>
                          <a:ea typeface="Times New Roman" pitchFamily="0" charset="0"/>
                          <a:cs typeface="Arial" pitchFamily="34" charset="0"/>
                        </a:rPr>
                        <a:t>Documented:</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 The Ockenden Review examined 1,486 families' cases and identified serious maternity care failures (Ockenden, 2022).</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9BBB59"/>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r>
              <a:tr h="1098550">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Operational efficiency</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Repeated investigations, complaints, corrective actions and avoidable complications can increase workload and resource use.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c>
                  <a:txBody>
                    <a:bodyPr/>
                    <a:lstStyle/>
                    <a:p>
                      <a:pPr marL="0" indent="0" algn="ctr" eaLnBrk="1" latinLnBrk="0" hangingPunct="1">
                        <a:lnSpc>
                          <a:spcPct val="150000"/>
                        </a:lnSpc>
                        <a:spcBef>
                          <a:spcPts val="0"/>
                        </a:spcBef>
                        <a:spcAft>
                          <a:spcPts val="800"/>
                        </a:spcAft>
                        <a:buNone/>
                      </a:pPr>
                      <a:r>
                        <a:rPr lang="en-US" altLang="zh-CN" sz="1200" b="0" i="1" u="none" strike="noStrike" kern="0" cap="none" spc="0" baseline="0">
                          <a:solidFill>
                            <a:schemeClr val="tx1"/>
                          </a:solidFill>
                          <a:latin typeface="Arial" pitchFamily="34" charset="0"/>
                          <a:ea typeface="Times New Roman" pitchFamily="0" charset="0"/>
                          <a:cs typeface="Arial" pitchFamily="34" charset="0"/>
                        </a:rPr>
                        <a:t>Reasonable implication:</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 These failures may divert staff time and resources from routine care. The case material does not quantify the financial cost.</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tcPr>
                </a:tc>
              </a:tr>
              <a:tr h="1396369">
                <a:tc>
                  <a:txBody>
                    <a:bodyPr/>
                    <a:lstStyle/>
                    <a:p>
                      <a:pPr marL="0" indent="0" algn="ctr" eaLnBrk="1" latinLnBrk="0" hangingPunct="1">
                        <a:lnSpc>
                          <a:spcPct val="150000"/>
                        </a:lnSpc>
                        <a:spcBef>
                          <a:spcPts val="0"/>
                        </a:spcBef>
                        <a:spcAft>
                          <a:spcPts val="800"/>
                        </a:spcAft>
                        <a:buNone/>
                      </a:pPr>
                      <a:r>
                        <a:rPr lang="en-US" altLang="zh-CN" sz="1200" b="1" i="0" u="none" strike="noStrike" kern="0" cap="none" spc="0" baseline="0">
                          <a:solidFill>
                            <a:schemeClr val="tx1"/>
                          </a:solidFill>
                          <a:latin typeface="Arial" pitchFamily="34" charset="0"/>
                          <a:ea typeface="Times New Roman" pitchFamily="0" charset="0"/>
                          <a:cs typeface="Arial" pitchFamily="34" charset="0"/>
                        </a:rPr>
                        <a:t>Equity and family experience</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200" b="0" i="0" u="none" strike="noStrike" kern="0" cap="none" spc="0" baseline="0">
                          <a:solidFill>
                            <a:schemeClr val="tx1"/>
                          </a:solidFill>
                          <a:latin typeface="Arial" pitchFamily="34" charset="0"/>
                          <a:ea typeface="Times New Roman" pitchFamily="0" charset="0"/>
                          <a:cs typeface="Arial" pitchFamily="34" charset="0"/>
                        </a:rPr>
                        <a:t>Poor communication and inadequate responses to family concerns can undermine trust and leave families feeling unheard (Saifan </a:t>
                      </a:r>
                      <a:r>
                        <a:rPr lang="en-US" altLang="zh-CN" sz="1200" b="0" i="1" u="none" strike="noStrike" kern="0" cap="none" spc="0" baseline="0">
                          <a:solidFill>
                            <a:schemeClr val="tx1"/>
                          </a:solidFill>
                          <a:latin typeface="Arial" pitchFamily="34" charset="0"/>
                          <a:ea typeface="Times New Roman" pitchFamily="0" charset="0"/>
                          <a:cs typeface="Arial" pitchFamily="34" charset="0"/>
                        </a:rPr>
                        <a:t>et al. </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2025).</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c>
                  <a:txBody>
                    <a:bodyPr/>
                    <a:lstStyle/>
                    <a:p>
                      <a:pPr marL="0" indent="0" algn="ctr" eaLnBrk="1" latinLnBrk="0" hangingPunct="1">
                        <a:lnSpc>
                          <a:spcPct val="150000"/>
                        </a:lnSpc>
                        <a:spcBef>
                          <a:spcPts val="0"/>
                        </a:spcBef>
                        <a:spcAft>
                          <a:spcPts val="800"/>
                        </a:spcAft>
                        <a:buNone/>
                      </a:pPr>
                      <a:r>
                        <a:rPr lang="en-US" altLang="zh-CN" sz="1200" b="0" i="1" u="none" strike="noStrike" kern="0" cap="none" spc="0" baseline="0">
                          <a:solidFill>
                            <a:schemeClr val="tx1"/>
                          </a:solidFill>
                          <a:latin typeface="Arial" pitchFamily="34" charset="0"/>
                          <a:ea typeface="Times New Roman" pitchFamily="0" charset="0"/>
                          <a:cs typeface="Arial" pitchFamily="34" charset="0"/>
                        </a:rPr>
                        <a:t>Documented:</a:t>
                      </a:r>
                      <a:r>
                        <a:rPr lang="en-US" altLang="zh-CN" sz="1200" b="0" i="0" u="none" strike="noStrike" kern="0" cap="none" spc="0" baseline="0">
                          <a:solidFill>
                            <a:schemeClr val="tx1"/>
                          </a:solidFill>
                          <a:latin typeface="Arial" pitchFamily="34" charset="0"/>
                          <a:ea typeface="Times New Roman" pitchFamily="0" charset="0"/>
                          <a:cs typeface="Arial" pitchFamily="34" charset="0"/>
                        </a:rPr>
                        <a:t> The case identifies failures involving family concerns and complaints. Not established: The available evidence does not quantify differences in outcomes between demographic groups.</a:t>
                      </a:r>
                      <a:endParaRPr lang="zh-CN" altLang="en-US" sz="1200" b="0" i="0" u="none" strike="noStrike" kern="100" cap="none" spc="0" baseline="0">
                        <a:solidFill>
                          <a:schemeClr val="tx1"/>
                        </a:solidFill>
                        <a:latin typeface="Arial" pitchFamily="34" charset="0"/>
                        <a:ea typeface="Calibri" pitchFamily="0" charset="0"/>
                        <a:cs typeface="Times New Roman" pitchFamily="0" charset="0"/>
                      </a:endParaRPr>
                    </a:p>
                  </a:txBody>
                  <a:tcPr marL="12230" marT="0" marR="12230" marB="0" vert="horz">
                    <a:lnL w="12700">
                      <a:solidFill>
                        <a:srgbClr val="C2D69B"/>
                      </a:solidFill>
                      <a:prstDash val="solid"/>
                      <a:headEnd type="none" w="med" len="med"/>
                      <a:tailEnd type="none" w="med" len="med"/>
                    </a:lnL>
                    <a:lnR w="12700">
                      <a:solidFill>
                        <a:srgbClr val="C2D69B"/>
                      </a:solidFill>
                      <a:prstDash val="solid"/>
                      <a:headEnd type="none" w="med" len="med"/>
                      <a:tailEnd type="none" w="med" len="med"/>
                    </a:lnR>
                    <a:lnT w="12700">
                      <a:solidFill>
                        <a:srgbClr val="C2D69B"/>
                      </a:solidFill>
                      <a:prstDash val="solid"/>
                      <a:headEnd type="none" w="med" len="med"/>
                      <a:tailEnd type="none" w="med" len="med"/>
                    </a:lnT>
                    <a:lnB w="12700">
                      <a:solidFill>
                        <a:srgbClr val="C2D69B"/>
                      </a:solidFill>
                      <a:prstDash val="solid"/>
                      <a:headEnd type="none" w="med" len="med"/>
                      <a:tailEnd type="none" w="med" len="med"/>
                    </a:lnB>
                    <a:solidFill>
                      <a:srgbClr val="EAF1DD"/>
                    </a:solidFill>
                  </a:tcPr>
                </a:tc>
              </a:tr>
            </a:tbl>
          </a:graphicData>
        </a:graphic>
      </p:graphicFrame>
    </p:spTree>
    <p:extLst>
      <p:ext uri="{BB962C8B-B14F-4D97-AF65-F5344CB8AC3E}">
        <p14:creationId xmlns:p14="http://schemas.microsoft.com/office/powerpoint/2010/main" val="748365348"/>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3" name="文本框"/>
          <p:cNvSpPr>
            <a:spLocks noGrp="1"/>
          </p:cNvSpPr>
          <p:nvPr>
            <p:ph type="title"/>
          </p:nvPr>
        </p:nvSpPr>
        <p:spPr>
          <a:xfrm rot="0">
            <a:off x="914400" y="205979"/>
            <a:ext cx="7772400" cy="579821"/>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Implications for sustainable service improvement</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64" name="文本框"/>
          <p:cNvSpPr>
            <a:spLocks noGrp="1"/>
          </p:cNvSpPr>
          <p:nvPr>
            <p:ph type="body" idx="1"/>
          </p:nvPr>
        </p:nvSpPr>
        <p:spPr>
          <a:xfrm rot="0">
            <a:off x="3786182" y="1085850"/>
            <a:ext cx="5214973" cy="3771916"/>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Improve governance and workforce capability:</a:t>
            </a:r>
            <a:r>
              <a:rPr lang="en-US" altLang="zh-CN" sz="1400" b="0" i="0" u="none" strike="noStrike" kern="1200" cap="none" spc="0" baseline="0">
                <a:solidFill>
                  <a:schemeClr val="tx1"/>
                </a:solidFill>
                <a:latin typeface="Arial" pitchFamily="34" charset="0"/>
                <a:ea typeface="宋体" pitchFamily="0" charset="0"/>
                <a:cs typeface="Arial" pitchFamily="34" charset="0"/>
              </a:rPr>
              <a:t> To build staff skills, clarify leadership accountability and escalation processes, and ensure clinical supervision for a safer maternity service (Harris </a:t>
            </a:r>
            <a:r>
              <a:rPr lang="en-US" altLang="zh-CN" sz="1400" b="0" i="1" u="none" strike="noStrike" kern="1200" cap="none" spc="0" baseline="0">
                <a:solidFill>
                  <a:schemeClr val="tx1"/>
                </a:solidFill>
                <a:latin typeface="Arial" pitchFamily="34" charset="0"/>
                <a:ea typeface="宋体" pitchFamily="0" charset="0"/>
                <a:cs typeface="Arial" pitchFamily="34" charset="0"/>
              </a:rPr>
              <a:t>et al. </a:t>
            </a:r>
            <a:r>
              <a:rPr lang="en-US" altLang="zh-CN" sz="1400" b="0" i="0" u="none" strike="noStrike" kern="1200" cap="none" spc="0" baseline="0">
                <a:solidFill>
                  <a:schemeClr val="tx1"/>
                </a:solidFill>
                <a:latin typeface="Arial" pitchFamily="34" charset="0"/>
                <a:ea typeface="宋体" pitchFamily="0" charset="0"/>
                <a:cs typeface="Arial" pitchFamily="34" charset="0"/>
              </a:rPr>
              <a:t>2022). </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Enhance audit and incident learning:</a:t>
            </a:r>
            <a:r>
              <a:rPr lang="en-US" altLang="zh-CN" sz="1400" b="0" i="0" u="none" strike="noStrike" kern="1200" cap="none" spc="0" baseline="0">
                <a:solidFill>
                  <a:schemeClr val="tx1"/>
                </a:solidFill>
                <a:latin typeface="Arial" pitchFamily="34" charset="0"/>
                <a:ea typeface="宋体" pitchFamily="0" charset="0"/>
                <a:cs typeface="Arial" pitchFamily="34" charset="0"/>
              </a:rPr>
              <a:t> Carry out regular clinical audits, open incident enquiry and track incident recurrence, escalation adherence, incident response times and other indicators. </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Engage families and improve transparency:</a:t>
            </a:r>
            <a:r>
              <a:rPr lang="en-US" altLang="zh-CN" sz="1400" b="0" i="0" u="none" strike="noStrike" kern="1200" cap="none" spc="0" baseline="0">
                <a:solidFill>
                  <a:schemeClr val="tx1"/>
                </a:solidFill>
                <a:latin typeface="Arial" pitchFamily="34" charset="0"/>
                <a:ea typeface="宋体" pitchFamily="0" charset="0"/>
                <a:cs typeface="Arial" pitchFamily="34" charset="0"/>
              </a:rPr>
              <a:t> Develop effective complaint handling procedures, ensure clear communication of investigation results, engage families in service improvements (Ramsey </a:t>
            </a:r>
            <a:r>
              <a:rPr lang="en-US" altLang="zh-CN" sz="1400" b="0" i="1" u="none" strike="noStrike" kern="1200" cap="none" spc="0" baseline="0">
                <a:solidFill>
                  <a:schemeClr val="tx1"/>
                </a:solidFill>
                <a:latin typeface="Arial" pitchFamily="34" charset="0"/>
                <a:ea typeface="宋体" pitchFamily="0" charset="0"/>
                <a:cs typeface="Arial" pitchFamily="34" charset="0"/>
              </a:rPr>
              <a:t>et al. </a:t>
            </a:r>
            <a:r>
              <a:rPr lang="en-US" altLang="zh-CN" sz="1400" b="0" i="0" u="none" strike="noStrike" kern="1200" cap="none" spc="0" baseline="0">
                <a:solidFill>
                  <a:schemeClr val="tx1"/>
                </a:solidFill>
                <a:latin typeface="Arial" pitchFamily="34" charset="0"/>
                <a:ea typeface="宋体" pitchFamily="0" charset="0"/>
                <a:cs typeface="Arial" pitchFamily="34" charset="0"/>
              </a:rPr>
              <a:t>2022). </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400" b="1" i="0" u="none" strike="noStrike" kern="1200" cap="none" spc="0" baseline="0">
                <a:solidFill>
                  <a:schemeClr val="tx1"/>
                </a:solidFill>
                <a:latin typeface="Arial" pitchFamily="34" charset="0"/>
                <a:ea typeface="宋体" pitchFamily="0" charset="0"/>
                <a:cs typeface="Arial" pitchFamily="34" charset="0"/>
              </a:rPr>
              <a:t>Track and maintain improvements:</a:t>
            </a:r>
            <a:r>
              <a:rPr lang="en-US" altLang="zh-CN" sz="1400" b="0" i="0" u="none" strike="noStrike" kern="1200" cap="none" spc="0" baseline="0">
                <a:solidFill>
                  <a:schemeClr val="tx1"/>
                </a:solidFill>
                <a:latin typeface="Arial" pitchFamily="34" charset="0"/>
                <a:ea typeface="宋体" pitchFamily="0" charset="0"/>
                <a:cs typeface="Arial" pitchFamily="34" charset="0"/>
              </a:rPr>
              <a:t> Monitor performance regularly; take responsibility for actions needed to address it; implement repeated auditing and feedback to check if risks are </a:t>
            </a:r>
            <a:r>
              <a:rPr lang="en-US" altLang="zh-CN" sz="1400" b="0" i="0" u="none" strike="noStrike" kern="1200" cap="none" spc="0" baseline="0">
                <a:solidFill>
                  <a:schemeClr val="tx1"/>
                </a:solidFill>
                <a:latin typeface="Arial" pitchFamily="34" charset="0"/>
                <a:ea typeface="宋体" pitchFamily="0" charset="0"/>
                <a:cs typeface="Arial" pitchFamily="34" charset="0"/>
              </a:rPr>
              <a:t>minimised</a:t>
            </a:r>
            <a:r>
              <a:rPr lang="en-US" altLang="zh-CN" sz="1400" b="0" i="0" u="none" strike="noStrike" kern="1200" cap="none" spc="0" baseline="0">
                <a:solidFill>
                  <a:schemeClr val="tx1"/>
                </a:solidFill>
                <a:latin typeface="Arial" pitchFamily="34" charset="0"/>
                <a:ea typeface="宋体" pitchFamily="0" charset="0"/>
                <a:cs typeface="Arial" pitchFamily="34" charset="0"/>
              </a:rPr>
              <a:t> over time.</a:t>
            </a:r>
            <a:endParaRPr lang="zh-CN" altLang="en-US" sz="1400" b="0" i="0" u="none" strike="noStrike" kern="1200" cap="none" spc="0" baseline="0">
              <a:solidFill>
                <a:schemeClr val="tx1"/>
              </a:solidFill>
              <a:latin typeface="Arial" pitchFamily="34" charset="0"/>
              <a:ea typeface="宋体" pitchFamily="0" charset="0"/>
              <a:cs typeface="Arial" pitchFamily="34" charset="0"/>
            </a:endParaRPr>
          </a:p>
        </p:txBody>
      </p:sp>
      <p:pic>
        <p:nvPicPr>
          <p:cNvPr id="65" name="图片"/>
          <p:cNvPicPr>
            <a:picLocks noChangeAspect="1"/>
          </p:cNvPicPr>
          <p:nvPr/>
        </p:nvPicPr>
        <p:blipFill>
          <a:blip r:embed="rId1" cstate="print"/>
          <a:stretch>
            <a:fillRect/>
          </a:stretch>
        </p:blipFill>
        <p:spPr>
          <a:xfrm rot="0">
            <a:off x="142844" y="1714494"/>
            <a:ext cx="3571675" cy="1812925"/>
          </a:xfrm>
          <a:prstGeom prst="rect"/>
          <a:noFill/>
          <a:ln w="9525" cmpd="sng" cap="flat">
            <a:noFill/>
            <a:prstDash val="solid"/>
            <a:miter/>
          </a:ln>
        </p:spPr>
      </p:pic>
    </p:spTree>
    <p:extLst>
      <p:ext uri="{BB962C8B-B14F-4D97-AF65-F5344CB8AC3E}">
        <p14:creationId xmlns:p14="http://schemas.microsoft.com/office/powerpoint/2010/main" val="70703955"/>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4" name="文本框"/>
          <p:cNvSpPr>
            <a:spLocks noGrp="1"/>
          </p:cNvSpPr>
          <p:nvPr>
            <p:ph type="title"/>
          </p:nvPr>
        </p:nvSpPr>
        <p:spPr>
          <a:xfrm rot="0">
            <a:off x="914400" y="205979"/>
            <a:ext cx="7772400" cy="579821"/>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200" b="1" i="1" u="none" strike="noStrike" kern="1200" cap="none" spc="0" baseline="0">
                <a:solidFill>
                  <a:schemeClr val="tx2"/>
                </a:solidFill>
                <a:latin typeface="Arial" pitchFamily="34" charset="0"/>
                <a:ea typeface="幼圆" pitchFamily="0" charset="0"/>
                <a:cs typeface="Arial" pitchFamily="34" charset="0"/>
              </a:rPr>
              <a:t>Conclusion and proposed Component 2 report structure</a:t>
            </a:r>
            <a:endParaRPr lang="zh-CN" altLang="en-US" sz="2200" b="1" i="1" u="none" strike="noStrike" kern="1200" cap="none" spc="0" baseline="0">
              <a:solidFill>
                <a:schemeClr val="tx2"/>
              </a:solidFill>
              <a:latin typeface="Arial" pitchFamily="34" charset="0"/>
              <a:ea typeface="幼圆" pitchFamily="0" charset="0"/>
              <a:cs typeface="Arial" pitchFamily="34" charset="0"/>
            </a:endParaRPr>
          </a:p>
        </p:txBody>
      </p:sp>
      <p:sp>
        <p:nvSpPr>
          <p:cNvPr id="75" name="文本框"/>
          <p:cNvSpPr>
            <a:spLocks noGrp="1"/>
          </p:cNvSpPr>
          <p:nvPr>
            <p:ph type="body" idx="1"/>
          </p:nvPr>
        </p:nvSpPr>
        <p:spPr>
          <a:xfrm rot="0">
            <a:off x="500033" y="1071552"/>
            <a:ext cx="3857652" cy="3571900"/>
          </a:xfrm>
          <a:prstGeom prst="rect"/>
          <a:solidFill>
            <a:srgbClr val="FFFFFF"/>
          </a:solidFill>
          <a:ln w="12700" cmpd="sng" cap="flat">
            <a:solidFill>
              <a:srgbClr val="918485"/>
            </a:solidFill>
            <a:prstDash val="solid"/>
            <a:round/>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None/>
            </a:pPr>
            <a:r>
              <a:rPr lang="en-US" altLang="zh-CN" sz="1300" b="1" i="1" u="none" strike="noStrike" kern="1200" cap="none" spc="0" baseline="0">
                <a:solidFill>
                  <a:srgbClr val="000000"/>
                </a:solidFill>
                <a:latin typeface="Arial" pitchFamily="34" charset="0"/>
                <a:ea typeface="宋体" pitchFamily="0" charset="0"/>
                <a:cs typeface="Arial" pitchFamily="34" charset="0"/>
              </a:rPr>
              <a:t>Summary</a:t>
            </a:r>
            <a:endParaRPr lang="en-US" altLang="zh-CN" sz="1300" b="1" i="1" u="none" strike="noStrike" kern="1200" cap="none" spc="0" baseline="0">
              <a:solidFill>
                <a:srgbClr val="000000"/>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rgbClr val="000000"/>
                </a:solidFill>
                <a:latin typeface="Arial" pitchFamily="34" charset="0"/>
                <a:ea typeface="宋体" pitchFamily="0" charset="0"/>
                <a:cs typeface="Arial" pitchFamily="34" charset="0"/>
              </a:rPr>
              <a:t>Central systemic causes:</a:t>
            </a:r>
            <a:r>
              <a:rPr lang="en-US" altLang="zh-CN" sz="1300" b="0" i="0" u="none" strike="noStrike" kern="1200" cap="none" spc="0" baseline="0">
                <a:solidFill>
                  <a:srgbClr val="000000"/>
                </a:solidFill>
                <a:latin typeface="Arial" pitchFamily="34" charset="0"/>
                <a:ea typeface="宋体" pitchFamily="0" charset="0"/>
                <a:cs typeface="Arial" pitchFamily="34" charset="0"/>
              </a:rPr>
              <a:t> Poor clinical governance, inadequate incident learning, delayed escalation, </a:t>
            </a:r>
            <a:r>
              <a:rPr lang="en-US" altLang="zh-CN" sz="1300" b="0" i="0" u="none" strike="noStrike" kern="1200" cap="none" spc="0" baseline="0">
                <a:solidFill>
                  <a:srgbClr val="000000"/>
                </a:solidFill>
                <a:latin typeface="Arial" pitchFamily="34" charset="0"/>
                <a:ea typeface="宋体" pitchFamily="0" charset="0"/>
                <a:cs typeface="Arial" pitchFamily="34" charset="0"/>
              </a:rPr>
              <a:t>defence</a:t>
            </a:r>
            <a:r>
              <a:rPr lang="en-US" altLang="zh-CN" sz="1300" b="0" i="0" u="none" strike="noStrike" kern="1200" cap="none" spc="0" baseline="0">
                <a:solidFill>
                  <a:srgbClr val="000000"/>
                </a:solidFill>
                <a:latin typeface="Arial" pitchFamily="34" charset="0"/>
                <a:ea typeface="宋体" pitchFamily="0" charset="0"/>
                <a:cs typeface="Arial" pitchFamily="34" charset="0"/>
              </a:rPr>
              <a:t> culture, and inconsistent application of maternity safety policies were repeated failures. </a:t>
            </a:r>
            <a:endParaRPr lang="en-US" altLang="zh-CN" sz="1300" b="0" i="0" u="none" strike="noStrike" kern="1200" cap="none" spc="0" baseline="0">
              <a:solidFill>
                <a:srgbClr val="000000"/>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rgbClr val="000000"/>
                </a:solidFill>
                <a:latin typeface="Arial" pitchFamily="34" charset="0"/>
                <a:ea typeface="宋体" pitchFamily="0" charset="0"/>
                <a:cs typeface="Arial" pitchFamily="34" charset="0"/>
              </a:rPr>
              <a:t>Important lessons for quality management: </a:t>
            </a:r>
            <a:r>
              <a:rPr lang="en-US" altLang="zh-CN" sz="1300" b="0" i="0" u="none" strike="noStrike" kern="1200" cap="none" spc="0" baseline="0">
                <a:solidFill>
                  <a:srgbClr val="000000"/>
                </a:solidFill>
                <a:latin typeface="Arial" pitchFamily="34" charset="0"/>
                <a:ea typeface="宋体" pitchFamily="0" charset="0"/>
                <a:cs typeface="Arial" pitchFamily="34" charset="0"/>
              </a:rPr>
              <a:t>Quality healthcare assurance must be transparent and be safe, should include effective clinical audits, be accounted for and should engage families meaningfully.</a:t>
            </a:r>
            <a:endParaRPr lang="zh-CN" altLang="en-US" sz="1300" b="0" i="0" u="none" strike="noStrike" kern="1200" cap="none" spc="0" baseline="0">
              <a:solidFill>
                <a:srgbClr val="000000"/>
              </a:solidFill>
              <a:latin typeface="Arial" pitchFamily="34" charset="0"/>
              <a:ea typeface="宋体" pitchFamily="0" charset="0"/>
              <a:cs typeface="Arial" pitchFamily="34" charset="0"/>
            </a:endParaRPr>
          </a:p>
        </p:txBody>
      </p:sp>
      <p:sp>
        <p:nvSpPr>
          <p:cNvPr id="76" name="文本框"/>
          <p:cNvSpPr>
            <a:spLocks noGrp="1"/>
          </p:cNvSpPr>
          <p:nvPr>
            <p:ph type="body" idx="2"/>
          </p:nvPr>
        </p:nvSpPr>
        <p:spPr>
          <a:xfrm rot="0">
            <a:off x="4786314" y="1085850"/>
            <a:ext cx="3896676" cy="3429000"/>
          </a:xfrm>
          <a:prstGeom prst="rect"/>
          <a:noFill/>
          <a:ln w="12700" cmpd="sng" cap="flat">
            <a:solidFill>
              <a:srgbClr val="92D050"/>
            </a:solidFill>
            <a:prstDash val="solid"/>
            <a:round/>
          </a:ln>
        </p:spPr>
        <p:txBody>
          <a:bodyPr vert="horz" wrap="square" lIns="91440" tIns="45720" rIns="91440" bIns="45720" anchor="t" anchorCtr="0">
            <a:prstTxWarp prst="textNoShape"/>
          </a:bodyPr>
          <a:lstStyle/>
          <a:p>
            <a:pPr marL="274320" indent="-274320" algn="just">
              <a:lnSpc>
                <a:spcPct val="100000"/>
              </a:lnSpc>
              <a:spcBef>
                <a:spcPts val="580"/>
              </a:spcBef>
              <a:spcAft>
                <a:spcPts val="0"/>
              </a:spcAft>
              <a:buNone/>
            </a:pPr>
            <a:r>
              <a:rPr lang="en-US" altLang="zh-CN" sz="1300" b="1" i="1" u="none" strike="noStrike" kern="1200" cap="none" spc="0" baseline="0">
                <a:solidFill>
                  <a:schemeClr val="tx1"/>
                </a:solidFill>
                <a:latin typeface="Arial" pitchFamily="34" charset="0"/>
                <a:ea typeface="宋体" pitchFamily="0" charset="0"/>
                <a:cs typeface="Arial" pitchFamily="34" charset="0"/>
              </a:rPr>
              <a:t>Component 2 report structure</a:t>
            </a:r>
            <a:endParaRPr lang="en-US" altLang="zh-CN" sz="1300" b="1" i="1"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chemeClr val="tx1"/>
                </a:solidFill>
                <a:latin typeface="Arial" pitchFamily="34" charset="0"/>
                <a:ea typeface="宋体" pitchFamily="0" charset="0"/>
                <a:cs typeface="Arial" pitchFamily="34" charset="0"/>
              </a:rPr>
              <a:t>Introduction:</a:t>
            </a:r>
            <a:r>
              <a:rPr lang="en-US" altLang="zh-CN" sz="1300" b="0" i="0" u="none" strike="noStrike" kern="1200" cap="none" spc="0" baseline="0">
                <a:solidFill>
                  <a:schemeClr val="tx1"/>
                </a:solidFill>
                <a:latin typeface="Arial" pitchFamily="34" charset="0"/>
                <a:ea typeface="宋体" pitchFamily="0" charset="0"/>
                <a:cs typeface="Arial" pitchFamily="34" charset="0"/>
              </a:rPr>
              <a:t> Brief introduction to the case of Shrewsbury and Telford Hospital NHS Trust, background information and main safeguarding and quality issues.</a:t>
            </a:r>
            <a:endParaRPr lang="en-US" altLang="zh-CN" sz="13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chemeClr val="tx1"/>
                </a:solidFill>
                <a:latin typeface="Arial" pitchFamily="34" charset="0"/>
                <a:ea typeface="宋体" pitchFamily="0" charset="0"/>
                <a:cs typeface="Arial" pitchFamily="34" charset="0"/>
              </a:rPr>
              <a:t>Critical Analysis:</a:t>
            </a:r>
            <a:r>
              <a:rPr lang="en-US" altLang="zh-CN" sz="1300" b="0" i="0" u="none" strike="noStrike" kern="1200" cap="none" spc="0" baseline="0">
                <a:solidFill>
                  <a:schemeClr val="tx1"/>
                </a:solidFill>
                <a:latin typeface="Arial" pitchFamily="34" charset="0"/>
                <a:ea typeface="宋体" pitchFamily="0" charset="0"/>
                <a:cs typeface="Arial" pitchFamily="34" charset="0"/>
              </a:rPr>
              <a:t> Use the 5 Whys, Fishbone Diagram, </a:t>
            </a:r>
            <a:r>
              <a:rPr lang="en-US" altLang="zh-CN" sz="1300" b="0" i="0" u="none" strike="noStrike" kern="1200" cap="none" spc="0" baseline="0">
                <a:solidFill>
                  <a:schemeClr val="tx1"/>
                </a:solidFill>
                <a:latin typeface="Arial" pitchFamily="34" charset="0"/>
                <a:ea typeface="宋体" pitchFamily="0" charset="0"/>
                <a:cs typeface="Arial" pitchFamily="34" charset="0"/>
              </a:rPr>
              <a:t>Donabedian</a:t>
            </a:r>
            <a:r>
              <a:rPr lang="en-US" altLang="zh-CN" sz="1300" b="0" i="0" u="none" strike="noStrike" kern="1200" cap="none" spc="0" baseline="0">
                <a:solidFill>
                  <a:schemeClr val="tx1"/>
                </a:solidFill>
                <a:latin typeface="Arial" pitchFamily="34" charset="0"/>
                <a:ea typeface="宋体" pitchFamily="0" charset="0"/>
                <a:cs typeface="Arial" pitchFamily="34" charset="0"/>
              </a:rPr>
              <a:t> Model and other relevant frameworks to explore systemic causal factors. </a:t>
            </a:r>
            <a:endParaRPr lang="en-US" altLang="zh-CN" sz="13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chemeClr val="tx1"/>
                </a:solidFill>
                <a:latin typeface="Arial" pitchFamily="34" charset="0"/>
                <a:ea typeface="宋体" pitchFamily="0" charset="0"/>
                <a:cs typeface="Arial" pitchFamily="34" charset="0"/>
              </a:rPr>
              <a:t>Recommendations:</a:t>
            </a:r>
            <a:r>
              <a:rPr lang="en-US" altLang="zh-CN" sz="1300" b="0" i="0" u="none" strike="noStrike" kern="1200" cap="none" spc="0" baseline="0">
                <a:solidFill>
                  <a:schemeClr val="tx1"/>
                </a:solidFill>
                <a:latin typeface="Arial" pitchFamily="34" charset="0"/>
                <a:ea typeface="宋体" pitchFamily="0" charset="0"/>
                <a:cs typeface="Arial" pitchFamily="34" charset="0"/>
              </a:rPr>
              <a:t> Develop evidence-based improvements using PDSA, </a:t>
            </a:r>
            <a:r>
              <a:rPr lang="en-US" altLang="zh-CN" sz="1300" b="0" i="0" u="none" strike="noStrike" kern="1200" cap="none" spc="0" baseline="0">
                <a:solidFill>
                  <a:schemeClr val="tx1"/>
                </a:solidFill>
                <a:latin typeface="Arial" pitchFamily="34" charset="0"/>
                <a:ea typeface="宋体" pitchFamily="0" charset="0"/>
                <a:cs typeface="Arial" pitchFamily="34" charset="0"/>
              </a:rPr>
              <a:t>Lewin’s</a:t>
            </a:r>
            <a:r>
              <a:rPr lang="en-US" altLang="zh-CN" sz="1300" b="0" i="0" u="none" strike="noStrike" kern="1200" cap="none" spc="0" baseline="0">
                <a:solidFill>
                  <a:schemeClr val="tx1"/>
                </a:solidFill>
                <a:latin typeface="Arial" pitchFamily="34" charset="0"/>
                <a:ea typeface="宋体" pitchFamily="0" charset="0"/>
                <a:cs typeface="Arial" pitchFamily="34" charset="0"/>
              </a:rPr>
              <a:t> Change Management Model, and Six Sigma.</a:t>
            </a:r>
            <a:endParaRPr lang="en-US" altLang="zh-CN" sz="13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100000"/>
              </a:lnSpc>
              <a:spcBef>
                <a:spcPts val="580"/>
              </a:spcBef>
              <a:spcAft>
                <a:spcPts val="0"/>
              </a:spcAft>
              <a:buClr>
                <a:schemeClr val="accent1"/>
              </a:buClr>
              <a:buSzPct val="85000"/>
              <a:buFont typeface="Wingdings 2" pitchFamily="0" charset="0"/>
              <a:buChar char=""/>
            </a:pPr>
            <a:r>
              <a:rPr lang="en-US" altLang="zh-CN" sz="1300" b="1" i="0" u="none" strike="noStrike" kern="1200" cap="none" spc="0" baseline="0">
                <a:solidFill>
                  <a:schemeClr val="tx1"/>
                </a:solidFill>
                <a:latin typeface="Arial" pitchFamily="34" charset="0"/>
                <a:ea typeface="宋体" pitchFamily="0" charset="0"/>
                <a:cs typeface="Arial" pitchFamily="34" charset="0"/>
              </a:rPr>
              <a:t>Summary and References:</a:t>
            </a:r>
            <a:r>
              <a:rPr lang="en-US" altLang="zh-CN" sz="1300" b="0" i="0" u="none" strike="noStrike" kern="1200" cap="none" spc="0" baseline="0">
                <a:solidFill>
                  <a:schemeClr val="tx1"/>
                </a:solidFill>
                <a:latin typeface="Arial" pitchFamily="34" charset="0"/>
                <a:ea typeface="宋体" pitchFamily="0" charset="0"/>
                <a:cs typeface="Arial" pitchFamily="34" charset="0"/>
              </a:rPr>
              <a:t> Conclude and present implications on patient trust and safety, academic and official sources. </a:t>
            </a:r>
            <a:endParaRPr lang="zh-CN" altLang="en-US" sz="1300" b="0" i="0" u="none" strike="noStrike" kern="1200" cap="none" spc="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1246939519"/>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7" name="文本框"/>
          <p:cNvSpPr>
            <a:spLocks noGrp="1"/>
          </p:cNvSpPr>
          <p:nvPr>
            <p:ph type="title"/>
          </p:nvPr>
        </p:nvSpPr>
        <p:spPr>
          <a:xfrm rot="0">
            <a:off x="914400" y="142859"/>
            <a:ext cx="7772400" cy="357189"/>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000" b="1" i="1" u="none" strike="noStrike" kern="1200" cap="none" spc="0" baseline="0">
                <a:solidFill>
                  <a:schemeClr val="tx2"/>
                </a:solidFill>
                <a:latin typeface="Arial" pitchFamily="34" charset="0"/>
                <a:ea typeface="幼圆" pitchFamily="0" charset="0"/>
                <a:cs typeface="Arial" pitchFamily="34" charset="0"/>
              </a:rPr>
              <a:t>References</a:t>
            </a:r>
            <a:endParaRPr lang="zh-CN" altLang="en-US" sz="2000" b="0" i="1" u="none" strike="noStrike" kern="1200" cap="none" spc="0" baseline="0">
              <a:solidFill>
                <a:schemeClr val="tx2"/>
              </a:solidFill>
              <a:latin typeface="Arial" pitchFamily="34" charset="0"/>
              <a:ea typeface="幼圆" pitchFamily="0" charset="0"/>
              <a:cs typeface="Arial" pitchFamily="34" charset="0"/>
            </a:endParaRPr>
          </a:p>
        </p:txBody>
      </p:sp>
      <p:sp>
        <p:nvSpPr>
          <p:cNvPr id="78" name="文本框"/>
          <p:cNvSpPr>
            <a:spLocks noGrp="1"/>
          </p:cNvSpPr>
          <p:nvPr>
            <p:ph type="body" idx="1"/>
          </p:nvPr>
        </p:nvSpPr>
        <p:spPr>
          <a:xfrm rot="0">
            <a:off x="285720" y="642924"/>
            <a:ext cx="8715436" cy="4357718"/>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Akehurst</a:t>
            </a:r>
            <a:r>
              <a:rPr lang="en-US" altLang="zh-CN" sz="700" b="0" i="0" u="none" strike="noStrike" kern="1200" cap="none" spc="0" baseline="0">
                <a:solidFill>
                  <a:schemeClr val="tx1"/>
                </a:solidFill>
                <a:latin typeface="Arial" pitchFamily="34" charset="0"/>
                <a:ea typeface="宋体" pitchFamily="0" charset="0"/>
                <a:cs typeface="Arial" pitchFamily="34" charset="0"/>
              </a:rPr>
              <a:t>, J., </a:t>
            </a:r>
            <a:r>
              <a:rPr lang="en-US" altLang="zh-CN" sz="700" b="0" i="0" u="none" strike="noStrike" kern="1200" cap="none" spc="0" baseline="0">
                <a:solidFill>
                  <a:schemeClr val="tx1"/>
                </a:solidFill>
                <a:latin typeface="Arial" pitchFamily="34" charset="0"/>
                <a:ea typeface="宋体" pitchFamily="0" charset="0"/>
                <a:cs typeface="Arial" pitchFamily="34" charset="0"/>
              </a:rPr>
              <a:t>Stronge</a:t>
            </a:r>
            <a:r>
              <a:rPr lang="en-US" altLang="zh-CN" sz="700" b="0" i="0" u="none" strike="noStrike" kern="1200" cap="none" spc="0" baseline="0">
                <a:solidFill>
                  <a:schemeClr val="tx1"/>
                </a:solidFill>
                <a:latin typeface="Arial" pitchFamily="34" charset="0"/>
                <a:ea typeface="宋体" pitchFamily="0" charset="0"/>
                <a:cs typeface="Arial" pitchFamily="34" charset="0"/>
              </a:rPr>
              <a:t>, P., Giles, K. and Ling, J., (2022). Making a difference: workforce skills and capacity for integrated care. </a:t>
            </a:r>
            <a:r>
              <a:rPr lang="en-US" altLang="zh-CN" sz="700" b="0" i="1" u="none" strike="noStrike" kern="1200" cap="none" spc="0" baseline="0">
                <a:solidFill>
                  <a:schemeClr val="tx1"/>
                </a:solidFill>
                <a:latin typeface="Arial" pitchFamily="34" charset="0"/>
                <a:ea typeface="宋体" pitchFamily="0" charset="0"/>
                <a:cs typeface="Arial" pitchFamily="34" charset="0"/>
              </a:rPr>
              <a:t>Journal of Integrated Care</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30</a:t>
            </a:r>
            <a:r>
              <a:rPr lang="en-US" altLang="zh-CN" sz="700" b="0" i="0" u="none" strike="noStrike" kern="1200" cap="none" spc="0" baseline="0">
                <a:solidFill>
                  <a:schemeClr val="tx1"/>
                </a:solidFill>
                <a:latin typeface="Arial" pitchFamily="34" charset="0"/>
                <a:ea typeface="宋体" pitchFamily="0" charset="0"/>
                <a:cs typeface="Arial" pitchFamily="34" charset="0"/>
              </a:rPr>
              <a:t>(5), pp.93-107.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
              </a:rPr>
              <a:t>https://doi.org/10.1108/JICA-05-2020-0030</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Arad, D., Finkelstein, A., </a:t>
            </a:r>
            <a:r>
              <a:rPr lang="en-US" altLang="zh-CN" sz="700" b="0" i="0" u="none" strike="noStrike" kern="1200" cap="none" spc="0" baseline="0">
                <a:solidFill>
                  <a:schemeClr val="tx1"/>
                </a:solidFill>
                <a:latin typeface="Arial" pitchFamily="34" charset="0"/>
                <a:ea typeface="宋体" pitchFamily="0" charset="0"/>
                <a:cs typeface="Arial" pitchFamily="34" charset="0"/>
              </a:rPr>
              <a:t>Rozenblum</a:t>
            </a:r>
            <a:r>
              <a:rPr lang="en-US" altLang="zh-CN" sz="700" b="0" i="0" u="none" strike="noStrike" kern="1200" cap="none" spc="0" baseline="0">
                <a:solidFill>
                  <a:schemeClr val="tx1"/>
                </a:solidFill>
                <a:latin typeface="Arial" pitchFamily="34" charset="0"/>
                <a:ea typeface="宋体" pitchFamily="0" charset="0"/>
                <a:cs typeface="Arial" pitchFamily="34" charset="0"/>
              </a:rPr>
              <a:t>, R. and </a:t>
            </a:r>
            <a:r>
              <a:rPr lang="en-US" altLang="zh-CN" sz="700" b="0" i="0" u="none" strike="noStrike" kern="1200" cap="none" spc="0" baseline="0">
                <a:solidFill>
                  <a:schemeClr val="tx1"/>
                </a:solidFill>
                <a:latin typeface="Arial" pitchFamily="34" charset="0"/>
                <a:ea typeface="宋体" pitchFamily="0" charset="0"/>
                <a:cs typeface="Arial" pitchFamily="34" charset="0"/>
              </a:rPr>
              <a:t>Magnezi</a:t>
            </a:r>
            <a:r>
              <a:rPr lang="en-US" altLang="zh-CN" sz="700" b="0" i="0" u="none" strike="noStrike" kern="1200" cap="none" spc="0" baseline="0">
                <a:solidFill>
                  <a:schemeClr val="tx1"/>
                </a:solidFill>
                <a:latin typeface="Arial" pitchFamily="34" charset="0"/>
                <a:ea typeface="宋体" pitchFamily="0" charset="0"/>
                <a:cs typeface="Arial" pitchFamily="34" charset="0"/>
              </a:rPr>
              <a:t>, R., (2022). Patient safety and staff psychological safety: a mixed methods study on aspects of teamwork in the operating room. </a:t>
            </a:r>
            <a:r>
              <a:rPr lang="en-US" altLang="zh-CN" sz="700" b="0" i="1" u="none" strike="noStrike" kern="1200" cap="none" spc="0" baseline="0">
                <a:solidFill>
                  <a:schemeClr val="tx1"/>
                </a:solidFill>
                <a:latin typeface="Arial" pitchFamily="34" charset="0"/>
                <a:ea typeface="宋体" pitchFamily="0" charset="0"/>
                <a:cs typeface="Arial" pitchFamily="34" charset="0"/>
              </a:rPr>
              <a:t>Frontiers in public health</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10</a:t>
            </a:r>
            <a:r>
              <a:rPr lang="en-US" altLang="zh-CN" sz="700" b="0" i="0" u="none" strike="noStrike" kern="1200" cap="none" spc="0" baseline="0">
                <a:solidFill>
                  <a:schemeClr val="tx1"/>
                </a:solidFill>
                <a:latin typeface="Arial" pitchFamily="34" charset="0"/>
                <a:ea typeface="宋体" pitchFamily="0" charset="0"/>
                <a:cs typeface="Arial" pitchFamily="34" charset="0"/>
              </a:rPr>
              <a:t>, p.1060473.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2"/>
              </a:rPr>
              <a:t>https://doi.org/10.3389/fpubh.2022.1060473</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Beecham, E., Brady, G., </a:t>
            </a:r>
            <a:r>
              <a:rPr lang="en-US" altLang="zh-CN" sz="700" b="0" i="0" u="none" strike="noStrike" kern="1200" cap="none" spc="0" baseline="0">
                <a:solidFill>
                  <a:schemeClr val="tx1"/>
                </a:solidFill>
                <a:latin typeface="Arial" pitchFamily="34" charset="0"/>
                <a:ea typeface="宋体" pitchFamily="0" charset="0"/>
                <a:cs typeface="Arial" pitchFamily="34" charset="0"/>
              </a:rPr>
              <a:t>Iqbal</a:t>
            </a:r>
            <a:r>
              <a:rPr lang="en-US" altLang="zh-CN" sz="700" b="0" i="0" u="none" strike="noStrike" kern="1200" cap="none" spc="0" baseline="0">
                <a:solidFill>
                  <a:schemeClr val="tx1"/>
                </a:solidFill>
                <a:latin typeface="Arial" pitchFamily="34" charset="0"/>
                <a:ea typeface="宋体" pitchFamily="0" charset="0"/>
                <a:cs typeface="Arial" pitchFamily="34" charset="0"/>
              </a:rPr>
              <a:t>, S., Fatima, Q., </a:t>
            </a:r>
            <a:r>
              <a:rPr lang="en-US" altLang="zh-CN" sz="700" b="0" i="0" u="none" strike="noStrike" kern="1200" cap="none" spc="0" baseline="0">
                <a:solidFill>
                  <a:schemeClr val="tx1"/>
                </a:solidFill>
                <a:latin typeface="Arial" pitchFamily="34" charset="0"/>
                <a:ea typeface="宋体" pitchFamily="0" charset="0"/>
                <a:cs typeface="Arial" pitchFamily="34" charset="0"/>
              </a:rPr>
              <a:t>Arshad</a:t>
            </a:r>
            <a:r>
              <a:rPr lang="en-US" altLang="zh-CN" sz="700" b="0" i="0" u="none" strike="noStrike" kern="1200" cap="none" spc="0" baseline="0">
                <a:solidFill>
                  <a:schemeClr val="tx1"/>
                </a:solidFill>
                <a:latin typeface="Arial" pitchFamily="34" charset="0"/>
                <a:ea typeface="宋体" pitchFamily="0" charset="0"/>
                <a:cs typeface="Arial" pitchFamily="34" charset="0"/>
              </a:rPr>
              <a:t>, S., </a:t>
            </a:r>
            <a:r>
              <a:rPr lang="en-US" altLang="zh-CN" sz="700" b="0" i="0" u="none" strike="noStrike" kern="1200" cap="none" spc="0" baseline="0">
                <a:solidFill>
                  <a:schemeClr val="tx1"/>
                </a:solidFill>
                <a:latin typeface="Arial" pitchFamily="34" charset="0"/>
                <a:ea typeface="宋体" pitchFamily="0" charset="0"/>
                <a:cs typeface="Arial" pitchFamily="34" charset="0"/>
              </a:rPr>
              <a:t>Bondaronek</a:t>
            </a:r>
            <a:r>
              <a:rPr lang="en-US" altLang="zh-CN" sz="700" b="0" i="0" u="none" strike="noStrike" kern="1200" cap="none" spc="0" baseline="0">
                <a:solidFill>
                  <a:schemeClr val="tx1"/>
                </a:solidFill>
                <a:latin typeface="Arial" pitchFamily="34" charset="0"/>
                <a:ea typeface="宋体" pitchFamily="0" charset="0"/>
                <a:cs typeface="Arial" pitchFamily="34" charset="0"/>
              </a:rPr>
              <a:t>, P., O’Carroll, J., Glaser, S., </a:t>
            </a:r>
            <a:r>
              <a:rPr lang="en-US" altLang="zh-CN" sz="700" b="0" i="0" u="none" strike="noStrike" kern="1200" cap="none" spc="0" baseline="0">
                <a:solidFill>
                  <a:schemeClr val="tx1"/>
                </a:solidFill>
                <a:latin typeface="Arial" pitchFamily="34" charset="0"/>
                <a:ea typeface="宋体" pitchFamily="0" charset="0"/>
                <a:cs typeface="Arial" pitchFamily="34" charset="0"/>
              </a:rPr>
              <a:t>Siassakos</a:t>
            </a:r>
            <a:r>
              <a:rPr lang="en-US" altLang="zh-CN" sz="700" b="0" i="0" u="none" strike="noStrike" kern="1200" cap="none" spc="0" baseline="0">
                <a:solidFill>
                  <a:schemeClr val="tx1"/>
                </a:solidFill>
                <a:latin typeface="Arial" pitchFamily="34" charset="0"/>
                <a:ea typeface="宋体" pitchFamily="0" charset="0"/>
                <a:cs typeface="Arial" pitchFamily="34" charset="0"/>
              </a:rPr>
              <a:t>, D., Gilchrist, K. and </a:t>
            </a:r>
            <a:r>
              <a:rPr lang="en-US" altLang="zh-CN" sz="700" b="0" i="0" u="none" strike="noStrike" kern="1200" cap="none" spc="0" baseline="0">
                <a:solidFill>
                  <a:schemeClr val="tx1"/>
                </a:solidFill>
                <a:latin typeface="Arial" pitchFamily="34" charset="0"/>
                <a:ea typeface="宋体" pitchFamily="0" charset="0"/>
                <a:cs typeface="Arial" pitchFamily="34" charset="0"/>
              </a:rPr>
              <a:t>Dorey</a:t>
            </a:r>
            <a:r>
              <a:rPr lang="en-US" altLang="zh-CN" sz="700" b="0" i="0" u="none" strike="noStrike" kern="1200" cap="none" spc="0" baseline="0">
                <a:solidFill>
                  <a:schemeClr val="tx1"/>
                </a:solidFill>
                <a:latin typeface="Arial" pitchFamily="34" charset="0"/>
                <a:ea typeface="宋体" pitchFamily="0" charset="0"/>
                <a:cs typeface="Arial" pitchFamily="34" charset="0"/>
              </a:rPr>
              <a:t>, J., (2025). Systematic review of patient safety incident reporting practices in maternity care. </a:t>
            </a:r>
            <a:r>
              <a:rPr lang="en-US" altLang="zh-CN" sz="700" b="0" i="1" u="none" strike="noStrike" kern="1200" cap="none" spc="0" baseline="0">
                <a:solidFill>
                  <a:schemeClr val="tx1"/>
                </a:solidFill>
                <a:latin typeface="Arial" pitchFamily="34" charset="0"/>
                <a:ea typeface="宋体" pitchFamily="0" charset="0"/>
                <a:cs typeface="Arial" pitchFamily="34" charset="0"/>
              </a:rPr>
              <a:t>BMJ Open Quality</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14</a:t>
            </a:r>
            <a:r>
              <a:rPr lang="en-US" altLang="zh-CN" sz="700" b="0" i="0" u="none" strike="noStrike" kern="1200" cap="none" spc="0" baseline="0">
                <a:solidFill>
                  <a:schemeClr val="tx1"/>
                </a:solidFill>
                <a:latin typeface="Arial" pitchFamily="34" charset="0"/>
                <a:ea typeface="宋体" pitchFamily="0" charset="0"/>
                <a:cs typeface="Arial" pitchFamily="34" charset="0"/>
              </a:rPr>
              <a:t>(4), p.e003432.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3"/>
              </a:rPr>
              <a:t>https://bmjopenquality.bmj.com/content/14/4/e003432</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Chen, C.C., Hsiao, C.T., Chang, D.S. and Lai, W.C., (2024). The delivery model of perceived medical service quality based on </a:t>
            </a:r>
            <a:r>
              <a:rPr lang="en-US" altLang="zh-CN" sz="700" b="0" i="0" u="none" strike="noStrike" kern="1200" cap="none" spc="0" baseline="0">
                <a:solidFill>
                  <a:schemeClr val="tx1"/>
                </a:solidFill>
                <a:latin typeface="Arial" pitchFamily="34" charset="0"/>
                <a:ea typeface="宋体" pitchFamily="0" charset="0"/>
                <a:cs typeface="Arial" pitchFamily="34" charset="0"/>
              </a:rPr>
              <a:t>donabedian's</a:t>
            </a:r>
            <a:r>
              <a:rPr lang="en-US" altLang="zh-CN" sz="700" b="0" i="0" u="none" strike="noStrike" kern="1200" cap="none" spc="0" baseline="0">
                <a:solidFill>
                  <a:schemeClr val="tx1"/>
                </a:solidFill>
                <a:latin typeface="Arial" pitchFamily="34" charset="0"/>
                <a:ea typeface="宋体" pitchFamily="0" charset="0"/>
                <a:cs typeface="Arial" pitchFamily="34" charset="0"/>
              </a:rPr>
              <a:t> framework. </a:t>
            </a:r>
            <a:r>
              <a:rPr lang="en-US" altLang="zh-CN" sz="700" b="0" i="1" u="none" strike="noStrike" kern="1200" cap="none" spc="0" baseline="0">
                <a:solidFill>
                  <a:schemeClr val="tx1"/>
                </a:solidFill>
                <a:latin typeface="Arial" pitchFamily="34" charset="0"/>
                <a:ea typeface="宋体" pitchFamily="0" charset="0"/>
                <a:cs typeface="Arial" pitchFamily="34" charset="0"/>
              </a:rPr>
              <a:t>Journal for Healthcare Quality</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46</a:t>
            </a:r>
            <a:r>
              <a:rPr lang="en-US" altLang="zh-CN" sz="700" b="0" i="0" u="none" strike="noStrike" kern="1200" cap="none" spc="0" baseline="0">
                <a:solidFill>
                  <a:schemeClr val="tx1"/>
                </a:solidFill>
                <a:latin typeface="Arial" pitchFamily="34" charset="0"/>
                <a:ea typeface="宋体" pitchFamily="0" charset="0"/>
                <a:cs typeface="Arial" pitchFamily="34" charset="0"/>
              </a:rPr>
              <a:t>(3), p.150.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4"/>
              </a:rPr>
              <a:t>https://doi.org/10.1097/JHQ.0000000000000420</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Harris, J., Beck, S., Ayers, N., Bick, D., Lamb, B.W., </a:t>
            </a:r>
            <a:r>
              <a:rPr lang="en-US" altLang="zh-CN" sz="700" b="0" i="0" u="none" strike="noStrike" kern="1200" cap="none" spc="0" baseline="0">
                <a:solidFill>
                  <a:schemeClr val="tx1"/>
                </a:solidFill>
                <a:latin typeface="Arial" pitchFamily="34" charset="0"/>
                <a:ea typeface="宋体" pitchFamily="0" charset="0"/>
                <a:cs typeface="Arial" pitchFamily="34" charset="0"/>
              </a:rPr>
              <a:t>Aref-Adib</a:t>
            </a:r>
            <a:r>
              <a:rPr lang="en-US" altLang="zh-CN" sz="700" b="0" i="0" u="none" strike="noStrike" kern="1200" cap="none" spc="0" baseline="0">
                <a:solidFill>
                  <a:schemeClr val="tx1"/>
                </a:solidFill>
                <a:latin typeface="Arial" pitchFamily="34" charset="0"/>
                <a:ea typeface="宋体" pitchFamily="0" charset="0"/>
                <a:cs typeface="Arial" pitchFamily="34" charset="0"/>
              </a:rPr>
              <a:t>, M., Kelly, T., Green, J.S. and Taylor, C., (2022). Improving teamwork in maternity services: a rapid review of interventions. </a:t>
            </a:r>
            <a:r>
              <a:rPr lang="en-US" altLang="zh-CN" sz="700" b="0" i="1" u="none" strike="noStrike" kern="1200" cap="none" spc="0" baseline="0">
                <a:solidFill>
                  <a:schemeClr val="tx1"/>
                </a:solidFill>
                <a:latin typeface="Arial" pitchFamily="34" charset="0"/>
                <a:ea typeface="宋体" pitchFamily="0" charset="0"/>
                <a:cs typeface="Arial" pitchFamily="34" charset="0"/>
              </a:rPr>
              <a:t>Midwifery</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108</a:t>
            </a:r>
            <a:r>
              <a:rPr lang="en-US" altLang="zh-CN" sz="700" b="0" i="0" u="none" strike="noStrike" kern="1200" cap="none" spc="0" baseline="0">
                <a:solidFill>
                  <a:schemeClr val="tx1"/>
                </a:solidFill>
                <a:latin typeface="Arial" pitchFamily="34" charset="0"/>
                <a:ea typeface="宋体" pitchFamily="0" charset="0"/>
                <a:cs typeface="Arial" pitchFamily="34" charset="0"/>
              </a:rPr>
              <a:t>, p.103285.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5"/>
              </a:rPr>
              <a:t>https://www.sciencedirect.com/science/article/pii/S0266613822000377</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Jerab</a:t>
            </a:r>
            <a:r>
              <a:rPr lang="en-US" altLang="zh-CN" sz="700" b="0" i="0" u="none" strike="noStrike" kern="1200" cap="none" spc="0" baseline="0">
                <a:solidFill>
                  <a:schemeClr val="tx1"/>
                </a:solidFill>
                <a:latin typeface="Arial" pitchFamily="34" charset="0"/>
                <a:ea typeface="宋体" pitchFamily="0" charset="0"/>
                <a:cs typeface="Arial" pitchFamily="34" charset="0"/>
              </a:rPr>
              <a:t>, D. (2023). How to be an effective leader in decision making in an unstable environment. </a:t>
            </a:r>
            <a:r>
              <a:rPr lang="en-US" altLang="zh-CN" sz="700" b="0" i="1" u="none" strike="noStrike" kern="1200" cap="none" spc="0" baseline="0">
                <a:solidFill>
                  <a:schemeClr val="tx1"/>
                </a:solidFill>
                <a:latin typeface="Arial" pitchFamily="34" charset="0"/>
                <a:ea typeface="宋体" pitchFamily="0" charset="0"/>
                <a:cs typeface="Arial" pitchFamily="34" charset="0"/>
              </a:rPr>
              <a:t>Available at SSRN 4525803</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6"/>
              </a:rPr>
              <a:t>https://papers.ssrn.com/sol3/papers.cfm?abstract_id=4525803</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Jones, B., Horton, T. and Home, J., (2022). Strengthening NHS management and leadership. </a:t>
            </a:r>
            <a:r>
              <a:rPr lang="en-US" altLang="zh-CN" sz="700" b="0" i="1" u="none" strike="noStrike" kern="1200" cap="none" spc="0" baseline="0">
                <a:solidFill>
                  <a:schemeClr val="tx1"/>
                </a:solidFill>
                <a:latin typeface="Arial" pitchFamily="34" charset="0"/>
                <a:ea typeface="宋体" pitchFamily="0" charset="0"/>
                <a:cs typeface="Arial" pitchFamily="34" charset="0"/>
              </a:rPr>
              <a:t>The Health Foundation. Retrieved February</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24</a:t>
            </a:r>
            <a:r>
              <a:rPr lang="en-US" altLang="zh-CN" sz="700" b="0" i="0" u="none" strike="noStrike" kern="1200" cap="none" spc="0" baseline="0">
                <a:solidFill>
                  <a:schemeClr val="tx1"/>
                </a:solidFill>
                <a:latin typeface="Arial" pitchFamily="34" charset="0"/>
                <a:ea typeface="宋体" pitchFamily="0" charset="0"/>
                <a:cs typeface="Arial" pitchFamily="34" charset="0"/>
              </a:rPr>
              <a:t>, p.2023.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7"/>
              </a:rPr>
              <a:t>https://www.health.org.uk/sites/default/files/pdf/2022-02/Strengthening%20NHS%20management%20and%20leadership.pdf</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Liepelt</a:t>
            </a:r>
            <a:r>
              <a:rPr lang="en-US" altLang="zh-CN" sz="700" b="0" i="0" u="none" strike="noStrike" kern="1200" cap="none" spc="0" baseline="0">
                <a:solidFill>
                  <a:schemeClr val="tx1"/>
                </a:solidFill>
                <a:latin typeface="Arial" pitchFamily="34" charset="0"/>
                <a:ea typeface="宋体" pitchFamily="0" charset="0"/>
                <a:cs typeface="Arial" pitchFamily="34" charset="0"/>
              </a:rPr>
              <a:t>, S. and Kirchhoff, R., (2025). Hospital managers’ experiences of conducting a root cause analysis: a case study following a sentinel event. </a:t>
            </a:r>
            <a:r>
              <a:rPr lang="en-US" altLang="zh-CN" sz="700" b="0" i="1" u="none" strike="noStrike" kern="1200" cap="none" spc="0" baseline="0">
                <a:solidFill>
                  <a:schemeClr val="tx1"/>
                </a:solidFill>
                <a:latin typeface="Arial" pitchFamily="34" charset="0"/>
                <a:ea typeface="宋体" pitchFamily="0" charset="0"/>
                <a:cs typeface="Arial" pitchFamily="34" charset="0"/>
              </a:rPr>
              <a:t>Frontiers in Health Services</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5</a:t>
            </a:r>
            <a:r>
              <a:rPr lang="en-US" altLang="zh-CN" sz="700" b="0" i="0" u="none" strike="noStrike" kern="1200" cap="none" spc="0" baseline="0">
                <a:solidFill>
                  <a:schemeClr val="tx1"/>
                </a:solidFill>
                <a:latin typeface="Arial" pitchFamily="34" charset="0"/>
                <a:ea typeface="宋体" pitchFamily="0" charset="0"/>
                <a:cs typeface="Arial" pitchFamily="34" charset="0"/>
              </a:rPr>
              <a:t>, p.1566335.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8"/>
              </a:rPr>
              <a:t>https://doi.org/10.3389/frhs.2025.1566335</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Michael, S. and </a:t>
            </a:r>
            <a:r>
              <a:rPr lang="en-US" altLang="zh-CN" sz="700" b="0" i="0" u="none" strike="noStrike" kern="1200" cap="none" spc="0" baseline="0">
                <a:solidFill>
                  <a:schemeClr val="tx1"/>
                </a:solidFill>
                <a:latin typeface="Arial" pitchFamily="34" charset="0"/>
                <a:ea typeface="宋体" pitchFamily="0" charset="0"/>
                <a:cs typeface="Arial" pitchFamily="34" charset="0"/>
              </a:rPr>
              <a:t>Loh</a:t>
            </a:r>
            <a:r>
              <a:rPr lang="en-US" altLang="zh-CN" sz="700" b="0" i="0" u="none" strike="noStrike" kern="1200" cap="none" spc="0" baseline="0">
                <a:solidFill>
                  <a:schemeClr val="tx1"/>
                </a:solidFill>
                <a:latin typeface="Arial" pitchFamily="34" charset="0"/>
                <a:ea typeface="宋体" pitchFamily="0" charset="0"/>
                <a:cs typeface="Arial" pitchFamily="34" charset="0"/>
              </a:rPr>
              <a:t>, E., (2023). Clinical governance and risk management for medical administrators. In </a:t>
            </a:r>
            <a:r>
              <a:rPr lang="en-US" altLang="zh-CN" sz="700" b="0" i="1" u="none" strike="noStrike" kern="1200" cap="none" spc="0" baseline="0">
                <a:solidFill>
                  <a:schemeClr val="tx1"/>
                </a:solidFill>
                <a:latin typeface="Arial" pitchFamily="34" charset="0"/>
                <a:ea typeface="宋体" pitchFamily="0" charset="0"/>
                <a:cs typeface="Arial" pitchFamily="34" charset="0"/>
              </a:rPr>
              <a:t>Textbook of Medical Administration and Leadership</a:t>
            </a:r>
            <a:r>
              <a:rPr lang="en-US" altLang="zh-CN" sz="700" b="0" i="0" u="none" strike="noStrike" kern="1200" cap="none" spc="0" baseline="0">
                <a:solidFill>
                  <a:schemeClr val="tx1"/>
                </a:solidFill>
                <a:latin typeface="Arial" pitchFamily="34" charset="0"/>
                <a:ea typeface="宋体" pitchFamily="0" charset="0"/>
                <a:cs typeface="Arial" pitchFamily="34" charset="0"/>
              </a:rPr>
              <a:t> (pp. 77-103). Singapore: Springer Nature Singapore.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9"/>
              </a:rPr>
              <a:t>https://link.springer.com/chapter/10.1007/978-981-99-5211-3_5</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Ockenden</a:t>
            </a:r>
            <a:r>
              <a:rPr lang="en-US" altLang="zh-CN" sz="700" b="0" i="0" u="none" strike="noStrike" kern="1200" cap="none" spc="0" baseline="0">
                <a:solidFill>
                  <a:schemeClr val="tx1"/>
                </a:solidFill>
                <a:latin typeface="Arial" pitchFamily="34" charset="0"/>
                <a:ea typeface="宋体" pitchFamily="0" charset="0"/>
                <a:cs typeface="Arial" pitchFamily="34" charset="0"/>
              </a:rPr>
              <a:t>, D. (2022). </a:t>
            </a:r>
            <a:r>
              <a:rPr lang="en-US" altLang="zh-CN" sz="700" b="0" i="1" u="none" strike="noStrike" kern="1200" cap="none" spc="0" baseline="0">
                <a:solidFill>
                  <a:schemeClr val="tx1"/>
                </a:solidFill>
                <a:latin typeface="Arial" pitchFamily="34" charset="0"/>
                <a:ea typeface="宋体" pitchFamily="0" charset="0"/>
                <a:cs typeface="Arial" pitchFamily="34" charset="0"/>
              </a:rPr>
              <a:t>Ockenden</a:t>
            </a:r>
            <a:r>
              <a:rPr lang="en-US" altLang="zh-CN" sz="700" b="0" i="1" u="none" strike="noStrike" kern="1200" cap="none" spc="0" baseline="0">
                <a:solidFill>
                  <a:schemeClr val="tx1"/>
                </a:solidFill>
                <a:latin typeface="Arial" pitchFamily="34" charset="0"/>
                <a:ea typeface="宋体" pitchFamily="0" charset="0"/>
                <a:cs typeface="Arial" pitchFamily="34" charset="0"/>
              </a:rPr>
              <a:t> review: Summary of findings, conclusions and essential actions</a:t>
            </a:r>
            <a:r>
              <a:rPr lang="en-US" altLang="zh-CN" sz="700" b="0" i="0" u="none" strike="noStrike" kern="1200" cap="none" spc="0" baseline="0">
                <a:solidFill>
                  <a:schemeClr val="tx1"/>
                </a:solidFill>
                <a:latin typeface="Arial" pitchFamily="34" charset="0"/>
                <a:ea typeface="宋体" pitchFamily="0" charset="0"/>
                <a:cs typeface="Arial" pitchFamily="34" charset="0"/>
              </a:rPr>
              <a:t>. [online] GOV.UK. Available at: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0"/>
              </a:rPr>
              <a:t>https://www.gov.uk/government/publications/final-report-of-the-ockenden-review/ockenden-review-summary-of-findings-conclusions-and-essential-actions</a:t>
            </a:r>
            <a:r>
              <a:rPr lang="en-US" altLang="zh-CN" sz="700" b="0" i="0" u="none" strike="noStrike" kern="1200" cap="none" spc="0" baseline="0">
                <a:solidFill>
                  <a:schemeClr val="tx1"/>
                </a:solidFill>
                <a:latin typeface="Arial" pitchFamily="34" charset="0"/>
                <a:ea typeface="宋体" pitchFamily="0" charset="0"/>
                <a:cs typeface="Arial" pitchFamily="34" charset="0"/>
              </a:rPr>
              <a:t> [Accessed 11 Oct. 2026].</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Ramsey, L., McHugh, S., Simms-Ellis, R., </a:t>
            </a:r>
            <a:r>
              <a:rPr lang="en-US" altLang="zh-CN" sz="700" b="0" i="0" u="none" strike="noStrike" kern="1200" cap="none" spc="0" baseline="0">
                <a:solidFill>
                  <a:schemeClr val="tx1"/>
                </a:solidFill>
                <a:latin typeface="Arial" pitchFamily="34" charset="0"/>
                <a:ea typeface="宋体" pitchFamily="0" charset="0"/>
                <a:cs typeface="Arial" pitchFamily="34" charset="0"/>
              </a:rPr>
              <a:t>Perfetto</a:t>
            </a:r>
            <a:r>
              <a:rPr lang="en-US" altLang="zh-CN" sz="700" b="0" i="0" u="none" strike="noStrike" kern="1200" cap="none" spc="0" baseline="0">
                <a:solidFill>
                  <a:schemeClr val="tx1"/>
                </a:solidFill>
                <a:latin typeface="Arial" pitchFamily="34" charset="0"/>
                <a:ea typeface="宋体" pitchFamily="0" charset="0"/>
                <a:cs typeface="Arial" pitchFamily="34" charset="0"/>
              </a:rPr>
              <a:t>, K. and O’Hara, J.K., (2022). Patient and family involvement in serious incident investigations from the perspectives of key stakeholders: a review of the qualitative evidence. </a:t>
            </a:r>
            <a:r>
              <a:rPr lang="en-US" altLang="zh-CN" sz="700" b="0" i="1" u="none" strike="noStrike" kern="1200" cap="none" spc="0" baseline="0">
                <a:solidFill>
                  <a:schemeClr val="tx1"/>
                </a:solidFill>
                <a:latin typeface="Arial" pitchFamily="34" charset="0"/>
                <a:ea typeface="宋体" pitchFamily="0" charset="0"/>
                <a:cs typeface="Arial" pitchFamily="34" charset="0"/>
              </a:rPr>
              <a:t>Journal of patient safety</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18</a:t>
            </a:r>
            <a:r>
              <a:rPr lang="en-US" altLang="zh-CN" sz="700" b="0" i="0" u="none" strike="noStrike" kern="1200" cap="none" spc="0" baseline="0">
                <a:solidFill>
                  <a:schemeClr val="tx1"/>
                </a:solidFill>
                <a:latin typeface="Arial" pitchFamily="34" charset="0"/>
                <a:ea typeface="宋体" pitchFamily="0" charset="0"/>
                <a:cs typeface="Arial" pitchFamily="34" charset="0"/>
              </a:rPr>
              <a:t>(8), p.e1203.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1"/>
              </a:rPr>
              <a:t>https://doi.org/10.1097/PTS.0000000000001054</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Rutherfoord</a:t>
            </a:r>
            <a:r>
              <a:rPr lang="en-US" altLang="zh-CN" sz="700" b="0" i="0" u="none" strike="noStrike" kern="1200" cap="none" spc="0" baseline="0">
                <a:solidFill>
                  <a:schemeClr val="tx1"/>
                </a:solidFill>
                <a:latin typeface="Arial" pitchFamily="34" charset="0"/>
                <a:ea typeface="宋体" pitchFamily="0" charset="0"/>
                <a:cs typeface="Arial" pitchFamily="34" charset="0"/>
              </a:rPr>
              <a:t>, C., </a:t>
            </a:r>
            <a:r>
              <a:rPr lang="en-US" altLang="zh-CN" sz="700" b="0" i="0" u="none" strike="noStrike" kern="1200" cap="none" spc="0" baseline="0">
                <a:solidFill>
                  <a:schemeClr val="tx1"/>
                </a:solidFill>
                <a:latin typeface="Arial" pitchFamily="34" charset="0"/>
                <a:ea typeface="宋体" pitchFamily="0" charset="0"/>
                <a:cs typeface="Arial" pitchFamily="34" charset="0"/>
              </a:rPr>
              <a:t>Jassal</a:t>
            </a:r>
            <a:r>
              <a:rPr lang="en-US" altLang="zh-CN" sz="700" b="0" i="0" u="none" strike="noStrike" kern="1200" cap="none" spc="0" baseline="0">
                <a:solidFill>
                  <a:schemeClr val="tx1"/>
                </a:solidFill>
                <a:latin typeface="Arial" pitchFamily="34" charset="0"/>
                <a:ea typeface="宋体" pitchFamily="0" charset="0"/>
                <a:cs typeface="Arial" pitchFamily="34" charset="0"/>
              </a:rPr>
              <a:t>, C. and Galloway, R., (2026). Human Factors and Deterioration: What Success Factors Facilitate Escalation of Care and How Can These Be Applied More Reliably?. </a:t>
            </a:r>
            <a:r>
              <a:rPr lang="en-US" altLang="zh-CN" sz="700" b="0" i="1" u="none" strike="noStrike" kern="1200" cap="none" spc="0" baseline="0">
                <a:solidFill>
                  <a:schemeClr val="tx1"/>
                </a:solidFill>
                <a:latin typeface="Arial" pitchFamily="34" charset="0"/>
                <a:ea typeface="宋体" pitchFamily="0" charset="0"/>
                <a:cs typeface="Arial" pitchFamily="34" charset="0"/>
              </a:rPr>
              <a:t>British Journal of Hospital Medicine</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87</a:t>
            </a:r>
            <a:r>
              <a:rPr lang="en-US" altLang="zh-CN" sz="700" b="0" i="0" u="none" strike="noStrike" kern="1200" cap="none" spc="0" baseline="0">
                <a:solidFill>
                  <a:schemeClr val="tx1"/>
                </a:solidFill>
                <a:latin typeface="Arial" pitchFamily="34" charset="0"/>
                <a:ea typeface="宋体" pitchFamily="0" charset="0"/>
                <a:cs typeface="Arial" pitchFamily="34" charset="0"/>
              </a:rPr>
              <a:t>(5).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2"/>
              </a:rPr>
              <a:t>https://www.imrpress.com/journal/BJHM/87/5/10.31083/BJHM53978</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Saifan</a:t>
            </a:r>
            <a:r>
              <a:rPr lang="en-US" altLang="zh-CN" sz="700" b="0" i="0" u="none" strike="noStrike" kern="1200" cap="none" spc="0" baseline="0">
                <a:solidFill>
                  <a:schemeClr val="tx1"/>
                </a:solidFill>
                <a:latin typeface="Arial" pitchFamily="34" charset="0"/>
                <a:ea typeface="宋体" pitchFamily="0" charset="0"/>
                <a:cs typeface="Arial" pitchFamily="34" charset="0"/>
              </a:rPr>
              <a:t>, A.R., </a:t>
            </a:r>
            <a:r>
              <a:rPr lang="en-US" altLang="zh-CN" sz="700" b="0" i="0" u="none" strike="noStrike" kern="1200" cap="none" spc="0" baseline="0">
                <a:solidFill>
                  <a:schemeClr val="tx1"/>
                </a:solidFill>
                <a:latin typeface="Arial" pitchFamily="34" charset="0"/>
                <a:ea typeface="宋体" pitchFamily="0" charset="0"/>
                <a:cs typeface="Arial" pitchFamily="34" charset="0"/>
              </a:rPr>
              <a:t>Tadros</a:t>
            </a:r>
            <a:r>
              <a:rPr lang="en-US" altLang="zh-CN" sz="700" b="0" i="0" u="none" strike="noStrike" kern="1200" cap="none" spc="0" baseline="0">
                <a:solidFill>
                  <a:schemeClr val="tx1"/>
                </a:solidFill>
                <a:latin typeface="Arial" pitchFamily="34" charset="0"/>
                <a:ea typeface="宋体" pitchFamily="0" charset="0"/>
                <a:cs typeface="Arial" pitchFamily="34" charset="0"/>
              </a:rPr>
              <a:t>, E.M., </a:t>
            </a:r>
            <a:r>
              <a:rPr lang="en-US" altLang="zh-CN" sz="700" b="0" i="0" u="none" strike="noStrike" kern="1200" cap="none" spc="0" baseline="0">
                <a:solidFill>
                  <a:schemeClr val="tx1"/>
                </a:solidFill>
                <a:latin typeface="Arial" pitchFamily="34" charset="0"/>
                <a:ea typeface="宋体" pitchFamily="0" charset="0"/>
                <a:cs typeface="Arial" pitchFamily="34" charset="0"/>
              </a:rPr>
              <a:t>Rawas</a:t>
            </a:r>
            <a:r>
              <a:rPr lang="en-US" altLang="zh-CN" sz="700" b="0" i="0" u="none" strike="noStrike" kern="1200" cap="none" spc="0" baseline="0">
                <a:solidFill>
                  <a:schemeClr val="tx1"/>
                </a:solidFill>
                <a:latin typeface="Arial" pitchFamily="34" charset="0"/>
                <a:ea typeface="宋体" pitchFamily="0" charset="0"/>
                <a:cs typeface="Arial" pitchFamily="34" charset="0"/>
              </a:rPr>
              <a:t>, H., Al-</a:t>
            </a:r>
            <a:r>
              <a:rPr lang="en-US" altLang="zh-CN" sz="700" b="0" i="0" u="none" strike="noStrike" kern="1200" cap="none" spc="0" baseline="0">
                <a:solidFill>
                  <a:schemeClr val="tx1"/>
                </a:solidFill>
                <a:latin typeface="Arial" pitchFamily="34" charset="0"/>
                <a:ea typeface="宋体" pitchFamily="0" charset="0"/>
                <a:cs typeface="Arial" pitchFamily="34" charset="0"/>
              </a:rPr>
              <a:t>Akash</a:t>
            </a:r>
            <a:r>
              <a:rPr lang="en-US" altLang="zh-CN" sz="700" b="0" i="0" u="none" strike="noStrike" kern="1200" cap="none" spc="0" baseline="0">
                <a:solidFill>
                  <a:schemeClr val="tx1"/>
                </a:solidFill>
                <a:latin typeface="Arial" pitchFamily="34" charset="0"/>
                <a:ea typeface="宋体" pitchFamily="0" charset="0"/>
                <a:cs typeface="Arial" pitchFamily="34" charset="0"/>
              </a:rPr>
              <a:t>, H.Y., </a:t>
            </a:r>
            <a:r>
              <a:rPr lang="en-US" altLang="zh-CN" sz="700" b="0" i="0" u="none" strike="noStrike" kern="1200" cap="none" spc="0" baseline="0">
                <a:solidFill>
                  <a:schemeClr val="tx1"/>
                </a:solidFill>
                <a:latin typeface="Arial" pitchFamily="34" charset="0"/>
                <a:ea typeface="宋体" pitchFamily="0" charset="0"/>
                <a:cs typeface="Arial" pitchFamily="34" charset="0"/>
              </a:rPr>
              <a:t>Alsulami</a:t>
            </a:r>
            <a:r>
              <a:rPr lang="en-US" altLang="zh-CN" sz="700" b="0" i="0" u="none" strike="noStrike" kern="1200" cap="none" spc="0" baseline="0">
                <a:solidFill>
                  <a:schemeClr val="tx1"/>
                </a:solidFill>
                <a:latin typeface="Arial" pitchFamily="34" charset="0"/>
                <a:ea typeface="宋体" pitchFamily="0" charset="0"/>
                <a:cs typeface="Arial" pitchFamily="34" charset="0"/>
              </a:rPr>
              <a:t>, G.S., </a:t>
            </a:r>
            <a:r>
              <a:rPr lang="en-US" altLang="zh-CN" sz="700" b="0" i="0" u="none" strike="noStrike" kern="1200" cap="none" spc="0" baseline="0">
                <a:solidFill>
                  <a:schemeClr val="tx1"/>
                </a:solidFill>
                <a:latin typeface="Arial" pitchFamily="34" charset="0"/>
                <a:ea typeface="宋体" pitchFamily="0" charset="0"/>
                <a:cs typeface="Arial" pitchFamily="34" charset="0"/>
              </a:rPr>
              <a:t>Almagharbeh</a:t>
            </a:r>
            <a:r>
              <a:rPr lang="en-US" altLang="zh-CN" sz="700" b="0" i="0" u="none" strike="noStrike" kern="1200" cap="none" spc="0" baseline="0">
                <a:solidFill>
                  <a:schemeClr val="tx1"/>
                </a:solidFill>
                <a:latin typeface="Arial" pitchFamily="34" charset="0"/>
                <a:ea typeface="宋体" pitchFamily="0" charset="0"/>
                <a:cs typeface="Arial" pitchFamily="34" charset="0"/>
              </a:rPr>
              <a:t>, W.T., </a:t>
            </a:r>
            <a:r>
              <a:rPr lang="en-US" altLang="zh-CN" sz="700" b="0" i="0" u="none" strike="noStrike" kern="1200" cap="none" spc="0" baseline="0">
                <a:solidFill>
                  <a:schemeClr val="tx1"/>
                </a:solidFill>
                <a:latin typeface="Arial" pitchFamily="34" charset="0"/>
                <a:ea typeface="宋体" pitchFamily="0" charset="0"/>
                <a:cs typeface="Arial" pitchFamily="34" charset="0"/>
              </a:rPr>
              <a:t>Elshatarat</a:t>
            </a:r>
            <a:r>
              <a:rPr lang="en-US" altLang="zh-CN" sz="700" b="0" i="0" u="none" strike="noStrike" kern="1200" cap="none" spc="0" baseline="0">
                <a:solidFill>
                  <a:schemeClr val="tx1"/>
                </a:solidFill>
                <a:latin typeface="Arial" pitchFamily="34" charset="0"/>
                <a:ea typeface="宋体" pitchFamily="0" charset="0"/>
                <a:cs typeface="Arial" pitchFamily="34" charset="0"/>
              </a:rPr>
              <a:t>, R.A., </a:t>
            </a:r>
            <a:r>
              <a:rPr lang="en-US" altLang="zh-CN" sz="700" b="0" i="0" u="none" strike="noStrike" kern="1200" cap="none" spc="0" baseline="0">
                <a:solidFill>
                  <a:schemeClr val="tx1"/>
                </a:solidFill>
                <a:latin typeface="Arial" pitchFamily="34" charset="0"/>
                <a:ea typeface="宋体" pitchFamily="0" charset="0"/>
                <a:cs typeface="Arial" pitchFamily="34" charset="0"/>
              </a:rPr>
              <a:t>Almasri</a:t>
            </a:r>
            <a:r>
              <a:rPr lang="en-US" altLang="zh-CN" sz="700" b="0" i="0" u="none" strike="noStrike" kern="1200" cap="none" spc="0" baseline="0">
                <a:solidFill>
                  <a:schemeClr val="tx1"/>
                </a:solidFill>
                <a:latin typeface="Arial" pitchFamily="34" charset="0"/>
                <a:ea typeface="宋体" pitchFamily="0" charset="0"/>
                <a:cs typeface="Arial" pitchFamily="34" charset="0"/>
              </a:rPr>
              <a:t>, Z.A., Al-</a:t>
            </a:r>
            <a:r>
              <a:rPr lang="en-US" altLang="zh-CN" sz="700" b="0" i="0" u="none" strike="noStrike" kern="1200" cap="none" spc="0" baseline="0">
                <a:solidFill>
                  <a:schemeClr val="tx1"/>
                </a:solidFill>
                <a:latin typeface="Arial" pitchFamily="34" charset="0"/>
                <a:ea typeface="宋体" pitchFamily="0" charset="0"/>
                <a:cs typeface="Arial" pitchFamily="34" charset="0"/>
              </a:rPr>
              <a:t>Yateem</a:t>
            </a:r>
            <a:r>
              <a:rPr lang="en-US" altLang="zh-CN" sz="700" b="0" i="0" u="none" strike="noStrike" kern="1200" cap="none" spc="0" baseline="0">
                <a:solidFill>
                  <a:schemeClr val="tx1"/>
                </a:solidFill>
                <a:latin typeface="Arial" pitchFamily="34" charset="0"/>
                <a:ea typeface="宋体" pitchFamily="0" charset="0"/>
                <a:cs typeface="Arial" pitchFamily="34" charset="0"/>
              </a:rPr>
              <a:t>, N. and Ahmed, F.R., (2025). Cultural and systematic barriers to communication between nurses and family members in the ICU. </a:t>
            </a:r>
            <a:r>
              <a:rPr lang="en-US" altLang="zh-CN" sz="700" b="0" i="1" u="none" strike="noStrike" kern="1200" cap="none" spc="0" baseline="0">
                <a:solidFill>
                  <a:schemeClr val="tx1"/>
                </a:solidFill>
                <a:latin typeface="Arial" pitchFamily="34" charset="0"/>
                <a:ea typeface="宋体" pitchFamily="0" charset="0"/>
                <a:cs typeface="Arial" pitchFamily="34" charset="0"/>
              </a:rPr>
              <a:t>BMC nursing</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24</a:t>
            </a:r>
            <a:r>
              <a:rPr lang="en-US" altLang="zh-CN" sz="700" b="0" i="0" u="none" strike="noStrike" kern="1200" cap="none" spc="0" baseline="0">
                <a:solidFill>
                  <a:schemeClr val="tx1"/>
                </a:solidFill>
                <a:latin typeface="Arial" pitchFamily="34" charset="0"/>
                <a:ea typeface="宋体" pitchFamily="0" charset="0"/>
                <a:cs typeface="Arial" pitchFamily="34" charset="0"/>
              </a:rPr>
              <a:t>(1), p.804.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3"/>
              </a:rPr>
              <a:t>https://link.springer.com/article/10.1186/s12912-025-03417-x</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SaTH</a:t>
            </a:r>
            <a:r>
              <a:rPr lang="en-US" altLang="zh-CN" sz="700" b="0" i="0" u="none" strike="noStrike" kern="1200" cap="none" spc="0" baseline="0">
                <a:solidFill>
                  <a:schemeClr val="tx1"/>
                </a:solidFill>
                <a:latin typeface="Arial" pitchFamily="34" charset="0"/>
                <a:ea typeface="宋体" pitchFamily="0" charset="0"/>
                <a:cs typeface="Arial" pitchFamily="34" charset="0"/>
              </a:rPr>
              <a:t>. (2025). </a:t>
            </a:r>
            <a:r>
              <a:rPr lang="en-US" altLang="zh-CN" sz="700" b="0" i="1" u="none" strike="noStrike" kern="1200" cap="none" spc="0" baseline="0">
                <a:solidFill>
                  <a:schemeClr val="tx1"/>
                </a:solidFill>
                <a:latin typeface="Arial" pitchFamily="34" charset="0"/>
                <a:ea typeface="宋体" pitchFamily="0" charset="0"/>
                <a:cs typeface="Arial" pitchFamily="34" charset="0"/>
              </a:rPr>
              <a:t>Shrewsbury and Telford Hospital NHS Trust (</a:t>
            </a:r>
            <a:r>
              <a:rPr lang="en-US" altLang="zh-CN" sz="700" b="0" i="1" u="none" strike="noStrike" kern="1200" cap="none" spc="0" baseline="0">
                <a:solidFill>
                  <a:schemeClr val="tx1"/>
                </a:solidFill>
                <a:latin typeface="Arial" pitchFamily="34" charset="0"/>
                <a:ea typeface="宋体" pitchFamily="0" charset="0"/>
                <a:cs typeface="Arial" pitchFamily="34" charset="0"/>
              </a:rPr>
              <a:t>SaTH</a:t>
            </a:r>
            <a:r>
              <a:rPr lang="en-US" altLang="zh-CN" sz="700" b="0" i="1" u="none" strike="noStrike" kern="1200" cap="none" spc="0" baseline="0">
                <a:solidFill>
                  <a:schemeClr val="tx1"/>
                </a:solidFill>
                <a:latin typeface="Arial" pitchFamily="34" charset="0"/>
                <a:ea typeface="宋体" pitchFamily="0" charset="0"/>
                <a:cs typeface="Arial" pitchFamily="34" charset="0"/>
              </a:rPr>
              <a:t>)</a:t>
            </a:r>
            <a:r>
              <a:rPr lang="en-US" altLang="zh-CN" sz="700" b="0" i="0" u="none" strike="noStrike" kern="1200" cap="none" spc="0" baseline="0">
                <a:solidFill>
                  <a:schemeClr val="tx1"/>
                </a:solidFill>
                <a:latin typeface="Arial" pitchFamily="34" charset="0"/>
                <a:ea typeface="宋体" pitchFamily="0" charset="0"/>
                <a:cs typeface="Arial" pitchFamily="34" charset="0"/>
              </a:rPr>
              <a:t>. [online] Available at: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4"/>
              </a:rPr>
              <a:t>https://www.sath.nhs.uk/</a:t>
            </a:r>
            <a:r>
              <a:rPr lang="en-US" altLang="zh-CN" sz="700" b="0" i="0" u="none" strike="noStrike" kern="1200" cap="none" spc="0" baseline="0">
                <a:solidFill>
                  <a:schemeClr val="tx1"/>
                </a:solidFill>
                <a:latin typeface="Arial" pitchFamily="34" charset="0"/>
                <a:ea typeface="宋体" pitchFamily="0" charset="0"/>
                <a:cs typeface="Arial" pitchFamily="34" charset="0"/>
              </a:rPr>
              <a:t> [Accessed 10 Oct. 2026].</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Takaoka, A., </a:t>
            </a:r>
            <a:r>
              <a:rPr lang="en-US" altLang="zh-CN" sz="700" b="0" i="0" u="none" strike="noStrike" kern="1200" cap="none" spc="0" baseline="0">
                <a:solidFill>
                  <a:schemeClr val="tx1"/>
                </a:solidFill>
                <a:latin typeface="Arial" pitchFamily="34" charset="0"/>
                <a:ea typeface="宋体" pitchFamily="0" charset="0"/>
                <a:cs typeface="Arial" pitchFamily="34" charset="0"/>
              </a:rPr>
              <a:t>Zytaruk</a:t>
            </a:r>
            <a:r>
              <a:rPr lang="en-US" altLang="zh-CN" sz="700" b="0" i="0" u="none" strike="noStrike" kern="1200" cap="none" spc="0" baseline="0">
                <a:solidFill>
                  <a:schemeClr val="tx1"/>
                </a:solidFill>
                <a:latin typeface="Arial" pitchFamily="34" charset="0"/>
                <a:ea typeface="宋体" pitchFamily="0" charset="0"/>
                <a:cs typeface="Arial" pitchFamily="34" charset="0"/>
              </a:rPr>
              <a:t>, N., Davis, M., Matte, A., </a:t>
            </a:r>
            <a:r>
              <a:rPr lang="en-US" altLang="zh-CN" sz="700" b="0" i="0" u="none" strike="noStrike" kern="1200" cap="none" spc="0" baseline="0">
                <a:solidFill>
                  <a:schemeClr val="tx1"/>
                </a:solidFill>
                <a:latin typeface="Arial" pitchFamily="34" charset="0"/>
                <a:ea typeface="宋体" pitchFamily="0" charset="0"/>
                <a:cs typeface="Arial" pitchFamily="34" charset="0"/>
              </a:rPr>
              <a:t>Johnstone</a:t>
            </a:r>
            <a:r>
              <a:rPr lang="en-US" altLang="zh-CN" sz="700" b="0" i="0" u="none" strike="noStrike" kern="1200" cap="none" spc="0" baseline="0">
                <a:solidFill>
                  <a:schemeClr val="tx1"/>
                </a:solidFill>
                <a:latin typeface="Arial" pitchFamily="34" charset="0"/>
                <a:ea typeface="宋体" pitchFamily="0" charset="0"/>
                <a:cs typeface="Arial" pitchFamily="34" charset="0"/>
              </a:rPr>
              <a:t>, J., </a:t>
            </a:r>
            <a:r>
              <a:rPr lang="en-US" altLang="zh-CN" sz="700" b="0" i="0" u="none" strike="noStrike" kern="1200" cap="none" spc="0" baseline="0">
                <a:solidFill>
                  <a:schemeClr val="tx1"/>
                </a:solidFill>
                <a:latin typeface="Arial" pitchFamily="34" charset="0"/>
                <a:ea typeface="宋体" pitchFamily="0" charset="0"/>
                <a:cs typeface="Arial" pitchFamily="34" charset="0"/>
              </a:rPr>
              <a:t>Lauzier</a:t>
            </a:r>
            <a:r>
              <a:rPr lang="en-US" altLang="zh-CN" sz="700" b="0" i="0" u="none" strike="noStrike" kern="1200" cap="none" spc="0" baseline="0">
                <a:solidFill>
                  <a:schemeClr val="tx1"/>
                </a:solidFill>
                <a:latin typeface="Arial" pitchFamily="34" charset="0"/>
                <a:ea typeface="宋体" pitchFamily="0" charset="0"/>
                <a:cs typeface="Arial" pitchFamily="34" charset="0"/>
              </a:rPr>
              <a:t>, F., Marshall, J., </a:t>
            </a:r>
            <a:r>
              <a:rPr lang="en-US" altLang="zh-CN" sz="700" b="0" i="0" u="none" strike="noStrike" kern="1200" cap="none" spc="0" baseline="0">
                <a:solidFill>
                  <a:schemeClr val="tx1"/>
                </a:solidFill>
                <a:latin typeface="Arial" pitchFamily="34" charset="0"/>
                <a:ea typeface="宋体" pitchFamily="0" charset="0"/>
                <a:cs typeface="Arial" pitchFamily="34" charset="0"/>
              </a:rPr>
              <a:t>Adhikari</a:t>
            </a:r>
            <a:r>
              <a:rPr lang="en-US" altLang="zh-CN" sz="700" b="0" i="0" u="none" strike="noStrike" kern="1200" cap="none" spc="0" baseline="0">
                <a:solidFill>
                  <a:schemeClr val="tx1"/>
                </a:solidFill>
                <a:latin typeface="Arial" pitchFamily="34" charset="0"/>
                <a:ea typeface="宋体" pitchFamily="0" charset="0"/>
                <a:cs typeface="Arial" pitchFamily="34" charset="0"/>
              </a:rPr>
              <a:t>, N., Clarke, F.J., </a:t>
            </a:r>
            <a:r>
              <a:rPr lang="en-US" altLang="zh-CN" sz="700" b="0" i="0" u="none" strike="noStrike" kern="1200" cap="none" spc="0" baseline="0">
                <a:solidFill>
                  <a:schemeClr val="tx1"/>
                </a:solidFill>
                <a:latin typeface="Arial" pitchFamily="34" charset="0"/>
                <a:ea typeface="宋体" pitchFamily="0" charset="0"/>
                <a:cs typeface="Arial" pitchFamily="34" charset="0"/>
              </a:rPr>
              <a:t>Rochwerg</a:t>
            </a:r>
            <a:r>
              <a:rPr lang="en-US" altLang="zh-CN" sz="700" b="0" i="0" u="none" strike="noStrike" kern="1200" cap="none" spc="0" baseline="0">
                <a:solidFill>
                  <a:schemeClr val="tx1"/>
                </a:solidFill>
                <a:latin typeface="Arial" pitchFamily="34" charset="0"/>
                <a:ea typeface="宋体" pitchFamily="0" charset="0"/>
                <a:cs typeface="Arial" pitchFamily="34" charset="0"/>
              </a:rPr>
              <a:t>, B. and </a:t>
            </a:r>
            <a:r>
              <a:rPr lang="en-US" altLang="zh-CN" sz="700" b="0" i="0" u="none" strike="noStrike" kern="1200" cap="none" spc="0" baseline="0">
                <a:solidFill>
                  <a:schemeClr val="tx1"/>
                </a:solidFill>
                <a:latin typeface="Arial" pitchFamily="34" charset="0"/>
                <a:ea typeface="宋体" pitchFamily="0" charset="0"/>
                <a:cs typeface="Arial" pitchFamily="34" charset="0"/>
              </a:rPr>
              <a:t>Lamontagne</a:t>
            </a:r>
            <a:r>
              <a:rPr lang="en-US" altLang="zh-CN" sz="700" b="0" i="0" u="none" strike="noStrike" kern="1200" cap="none" spc="0" baseline="0">
                <a:solidFill>
                  <a:schemeClr val="tx1"/>
                </a:solidFill>
                <a:latin typeface="Arial" pitchFamily="34" charset="0"/>
                <a:ea typeface="宋体" pitchFamily="0" charset="0"/>
                <a:cs typeface="Arial" pitchFamily="34" charset="0"/>
              </a:rPr>
              <a:t>, F., (2022). Monitoring and auditing protocol adherence, data integrity and ethical conduct of a randomized clinical trial: a case study. </a:t>
            </a:r>
            <a:r>
              <a:rPr lang="en-US" altLang="zh-CN" sz="700" b="0" i="1" u="none" strike="noStrike" kern="1200" cap="none" spc="0" baseline="0">
                <a:solidFill>
                  <a:schemeClr val="tx1"/>
                </a:solidFill>
                <a:latin typeface="Arial" pitchFamily="34" charset="0"/>
                <a:ea typeface="宋体" pitchFamily="0" charset="0"/>
                <a:cs typeface="Arial" pitchFamily="34" charset="0"/>
              </a:rPr>
              <a:t>Journal of Critical Care</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71</a:t>
            </a:r>
            <a:r>
              <a:rPr lang="en-US" altLang="zh-CN" sz="700" b="0" i="0" u="none" strike="noStrike" kern="1200" cap="none" spc="0" baseline="0">
                <a:solidFill>
                  <a:schemeClr val="tx1"/>
                </a:solidFill>
                <a:latin typeface="Arial" pitchFamily="34" charset="0"/>
                <a:ea typeface="宋体" pitchFamily="0" charset="0"/>
                <a:cs typeface="Arial" pitchFamily="34" charset="0"/>
              </a:rPr>
              <a:t>, p.154094.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5"/>
              </a:rPr>
              <a:t>https://www.sciencedirect.com/science/article/pii/S088394412200123X</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Vindrola-Padros</a:t>
            </a:r>
            <a:r>
              <a:rPr lang="en-US" altLang="zh-CN" sz="700" b="0" i="0" u="none" strike="noStrike" kern="1200" cap="none" spc="0" baseline="0">
                <a:solidFill>
                  <a:schemeClr val="tx1"/>
                </a:solidFill>
                <a:latin typeface="Arial" pitchFamily="34" charset="0"/>
                <a:ea typeface="宋体" pitchFamily="0" charset="0"/>
                <a:cs typeface="Arial" pitchFamily="34" charset="0"/>
              </a:rPr>
              <a:t>, C., Ledger, J., Hill, M., </a:t>
            </a:r>
            <a:r>
              <a:rPr lang="en-US" altLang="zh-CN" sz="700" b="0" i="0" u="none" strike="noStrike" kern="1200" cap="none" spc="0" baseline="0">
                <a:solidFill>
                  <a:schemeClr val="tx1"/>
                </a:solidFill>
                <a:latin typeface="Arial" pitchFamily="34" charset="0"/>
                <a:ea typeface="宋体" pitchFamily="0" charset="0"/>
                <a:cs typeface="Arial" pitchFamily="34" charset="0"/>
              </a:rPr>
              <a:t>Tomini</a:t>
            </a:r>
            <a:r>
              <a:rPr lang="en-US" altLang="zh-CN" sz="700" b="0" i="0" u="none" strike="noStrike" kern="1200" cap="none" spc="0" baseline="0">
                <a:solidFill>
                  <a:schemeClr val="tx1"/>
                </a:solidFill>
                <a:latin typeface="Arial" pitchFamily="34" charset="0"/>
                <a:ea typeface="宋体" pitchFamily="0" charset="0"/>
                <a:cs typeface="Arial" pitchFamily="34" charset="0"/>
              </a:rPr>
              <a:t>, S., Spencer, J. and </a:t>
            </a:r>
            <a:r>
              <a:rPr lang="en-US" altLang="zh-CN" sz="700" b="0" i="0" u="none" strike="noStrike" kern="1200" cap="none" spc="0" baseline="0">
                <a:solidFill>
                  <a:schemeClr val="tx1"/>
                </a:solidFill>
                <a:latin typeface="Arial" pitchFamily="34" charset="0"/>
                <a:ea typeface="宋体" pitchFamily="0" charset="0"/>
                <a:cs typeface="Arial" pitchFamily="34" charset="0"/>
              </a:rPr>
              <a:t>Fulop</a:t>
            </a:r>
            <a:r>
              <a:rPr lang="en-US" altLang="zh-CN" sz="700" b="0" i="0" u="none" strike="noStrike" kern="1200" cap="none" spc="0" baseline="0">
                <a:solidFill>
                  <a:schemeClr val="tx1"/>
                </a:solidFill>
                <a:latin typeface="Arial" pitchFamily="34" charset="0"/>
                <a:ea typeface="宋体" pitchFamily="0" charset="0"/>
                <a:cs typeface="Arial" pitchFamily="34" charset="0"/>
              </a:rPr>
              <a:t>, N.J., (2022). The Special Measures for Quality and Challenged Provider Regimes in the English NHS: a rapid evaluation of a national improvement initiative for failing healthcare </a:t>
            </a:r>
            <a:r>
              <a:rPr lang="en-US" altLang="zh-CN" sz="700" b="0" i="0" u="none" strike="noStrike" kern="1200" cap="none" spc="0" baseline="0">
                <a:solidFill>
                  <a:schemeClr val="tx1"/>
                </a:solidFill>
                <a:latin typeface="Arial" pitchFamily="34" charset="0"/>
                <a:ea typeface="宋体" pitchFamily="0" charset="0"/>
                <a:cs typeface="Arial" pitchFamily="34" charset="0"/>
              </a:rPr>
              <a:t>organisations</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International Journal of Health Policy and Management</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11</a:t>
            </a:r>
            <a:r>
              <a:rPr lang="en-US" altLang="zh-CN" sz="700" b="0" i="0" u="none" strike="noStrike" kern="1200" cap="none" spc="0" baseline="0">
                <a:solidFill>
                  <a:schemeClr val="tx1"/>
                </a:solidFill>
                <a:latin typeface="Arial" pitchFamily="34" charset="0"/>
                <a:ea typeface="宋体" pitchFamily="0" charset="0"/>
                <a:cs typeface="Arial" pitchFamily="34" charset="0"/>
              </a:rPr>
              <a:t>(12), p.2917.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6"/>
              </a:rPr>
              <a:t>https://pmc.ncbi.nlm.nih.gov/articles/PMC10105181/</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White, K.M., </a:t>
            </a:r>
            <a:r>
              <a:rPr lang="en-US" altLang="zh-CN" sz="700" b="0" i="0" u="none" strike="noStrike" kern="1200" cap="none" spc="0" baseline="0">
                <a:solidFill>
                  <a:schemeClr val="tx1"/>
                </a:solidFill>
                <a:latin typeface="Arial" pitchFamily="34" charset="0"/>
                <a:ea typeface="宋体" pitchFamily="0" charset="0"/>
                <a:cs typeface="Arial" pitchFamily="34" charset="0"/>
              </a:rPr>
              <a:t>Dulko</a:t>
            </a:r>
            <a:r>
              <a:rPr lang="en-US" altLang="zh-CN" sz="700" b="0" i="0" u="none" strike="noStrike" kern="1200" cap="none" spc="0" baseline="0">
                <a:solidFill>
                  <a:schemeClr val="tx1"/>
                </a:solidFill>
                <a:latin typeface="Arial" pitchFamily="34" charset="0"/>
                <a:ea typeface="宋体" pitchFamily="0" charset="0"/>
                <a:cs typeface="Arial" pitchFamily="34" charset="0"/>
              </a:rPr>
              <a:t>, D. and </a:t>
            </a:r>
            <a:r>
              <a:rPr lang="en-US" altLang="zh-CN" sz="700" b="0" i="0" u="none" strike="noStrike" kern="1200" cap="none" spc="0" baseline="0">
                <a:solidFill>
                  <a:schemeClr val="tx1"/>
                </a:solidFill>
                <a:latin typeface="Arial" pitchFamily="34" charset="0"/>
                <a:ea typeface="宋体" pitchFamily="0" charset="0"/>
                <a:cs typeface="Arial" pitchFamily="34" charset="0"/>
              </a:rPr>
              <a:t>DiPietro</a:t>
            </a:r>
            <a:r>
              <a:rPr lang="en-US" altLang="zh-CN" sz="700" b="0" i="0" u="none" strike="noStrike" kern="1200" cap="none" spc="0" baseline="0">
                <a:solidFill>
                  <a:schemeClr val="tx1"/>
                </a:solidFill>
                <a:latin typeface="Arial" pitchFamily="34" charset="0"/>
                <a:ea typeface="宋体" pitchFamily="0" charset="0"/>
                <a:cs typeface="Arial" pitchFamily="34" charset="0"/>
              </a:rPr>
              <a:t>, B., (2022). The effect of burnout on quality of care using </a:t>
            </a:r>
            <a:r>
              <a:rPr lang="en-US" altLang="zh-CN" sz="700" b="0" i="0" u="none" strike="noStrike" kern="1200" cap="none" spc="0" baseline="0">
                <a:solidFill>
                  <a:schemeClr val="tx1"/>
                </a:solidFill>
                <a:latin typeface="Arial" pitchFamily="34" charset="0"/>
                <a:ea typeface="宋体" pitchFamily="0" charset="0"/>
                <a:cs typeface="Arial" pitchFamily="34" charset="0"/>
              </a:rPr>
              <a:t>Donabedian’s</a:t>
            </a:r>
            <a:r>
              <a:rPr lang="en-US" altLang="zh-CN" sz="700" b="0" i="0" u="none" strike="noStrike" kern="1200" cap="none" spc="0" baseline="0">
                <a:solidFill>
                  <a:schemeClr val="tx1"/>
                </a:solidFill>
                <a:latin typeface="Arial" pitchFamily="34" charset="0"/>
                <a:ea typeface="宋体" pitchFamily="0" charset="0"/>
                <a:cs typeface="Arial" pitchFamily="34" charset="0"/>
              </a:rPr>
              <a:t> framework. </a:t>
            </a:r>
            <a:r>
              <a:rPr lang="en-US" altLang="zh-CN" sz="700" b="0" i="1" u="none" strike="noStrike" kern="1200" cap="none" spc="0" baseline="0">
                <a:solidFill>
                  <a:schemeClr val="tx1"/>
                </a:solidFill>
                <a:latin typeface="Arial" pitchFamily="34" charset="0"/>
                <a:ea typeface="宋体" pitchFamily="0" charset="0"/>
                <a:cs typeface="Arial" pitchFamily="34" charset="0"/>
              </a:rPr>
              <a:t>Nursing Clinics</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57</a:t>
            </a:r>
            <a:r>
              <a:rPr lang="en-US" altLang="zh-CN" sz="700" b="0" i="0" u="none" strike="noStrike" kern="1200" cap="none" spc="0" baseline="0">
                <a:solidFill>
                  <a:schemeClr val="tx1"/>
                </a:solidFill>
                <a:latin typeface="Arial" pitchFamily="34" charset="0"/>
                <a:ea typeface="宋体" pitchFamily="0" charset="0"/>
                <a:cs typeface="Arial" pitchFamily="34" charset="0"/>
              </a:rPr>
              <a:t>(1), pp.115-130.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7"/>
              </a:rPr>
              <a:t>https://www.nursing.theclinics.com/article/S0029-6465(21)00101-8/abstract</a:t>
            </a:r>
            <a:endParaRPr lang="en-US" altLang="zh-CN" sz="700" b="0" i="0" u="none" strike="noStrike" kern="1200" cap="none" spc="0" baseline="0">
              <a:solidFill>
                <a:schemeClr val="tx1"/>
              </a:solidFill>
              <a:latin typeface="Arial" pitchFamily="34" charset="0"/>
              <a:ea typeface="宋体" pitchFamily="0" charset="0"/>
              <a:cs typeface="Arial" pitchFamily="34" charset="0"/>
            </a:endParaRPr>
          </a:p>
          <a:p>
            <a:pPr marL="274320" indent="-274320" algn="just">
              <a:lnSpc>
                <a:spcPct val="80000"/>
              </a:lnSpc>
              <a:spcBef>
                <a:spcPts val="580"/>
              </a:spcBef>
              <a:spcAft>
                <a:spcPts val="0"/>
              </a:spcAft>
              <a:buClr>
                <a:schemeClr val="accent1"/>
              </a:buClr>
              <a:buSzPct val="85000"/>
              <a:buFont typeface="Wingdings 2" pitchFamily="0" charset="0"/>
              <a:buChar char=""/>
            </a:pPr>
            <a:r>
              <a:rPr lang="en-US" altLang="zh-CN" sz="700" b="0" i="0" u="none" strike="noStrike" kern="1200" cap="none" spc="0" baseline="0">
                <a:solidFill>
                  <a:schemeClr val="tx1"/>
                </a:solidFill>
                <a:latin typeface="Arial" pitchFamily="34" charset="0"/>
                <a:ea typeface="宋体" pitchFamily="0" charset="0"/>
                <a:cs typeface="Arial" pitchFamily="34" charset="0"/>
              </a:rPr>
              <a:t>Yang, J., Liu, F., Yang, C., Wei, J., Ma, Y., </a:t>
            </a:r>
            <a:r>
              <a:rPr lang="en-US" altLang="zh-CN" sz="700" b="0" i="0" u="none" strike="noStrike" kern="1200" cap="none" spc="0" baseline="0">
                <a:solidFill>
                  <a:schemeClr val="tx1"/>
                </a:solidFill>
                <a:latin typeface="Arial" pitchFamily="34" charset="0"/>
                <a:ea typeface="宋体" pitchFamily="0" charset="0"/>
                <a:cs typeface="Arial" pitchFamily="34" charset="0"/>
              </a:rPr>
              <a:t>Xu</a:t>
            </a:r>
            <a:r>
              <a:rPr lang="en-US" altLang="zh-CN" sz="700" b="0" i="0" u="none" strike="noStrike" kern="1200" cap="none" spc="0" baseline="0">
                <a:solidFill>
                  <a:schemeClr val="tx1"/>
                </a:solidFill>
                <a:latin typeface="Arial" pitchFamily="34" charset="0"/>
                <a:ea typeface="宋体" pitchFamily="0" charset="0"/>
                <a:cs typeface="Arial" pitchFamily="34" charset="0"/>
              </a:rPr>
              <a:t>, L., </a:t>
            </a:r>
            <a:r>
              <a:rPr lang="en-US" altLang="zh-CN" sz="700" b="0" i="0" u="none" strike="noStrike" kern="1200" cap="none" spc="0" baseline="0">
                <a:solidFill>
                  <a:schemeClr val="tx1"/>
                </a:solidFill>
                <a:latin typeface="Arial" pitchFamily="34" charset="0"/>
                <a:ea typeface="宋体" pitchFamily="0" charset="0"/>
                <a:cs typeface="Arial" pitchFamily="34" charset="0"/>
              </a:rPr>
              <a:t>Xie</a:t>
            </a:r>
            <a:r>
              <a:rPr lang="en-US" altLang="zh-CN" sz="700" b="0" i="0" u="none" strike="noStrike" kern="1200" cap="none" spc="0" baseline="0">
                <a:solidFill>
                  <a:schemeClr val="tx1"/>
                </a:solidFill>
                <a:latin typeface="Arial" pitchFamily="34" charset="0"/>
                <a:ea typeface="宋体" pitchFamily="0" charset="0"/>
                <a:cs typeface="Arial" pitchFamily="34" charset="0"/>
              </a:rPr>
              <a:t>, J. and Wang, J., (2025). Application of </a:t>
            </a:r>
            <a:r>
              <a:rPr lang="en-US" altLang="zh-CN" sz="700" b="0" i="0" u="none" strike="noStrike" kern="1200" cap="none" spc="0" baseline="0">
                <a:solidFill>
                  <a:schemeClr val="tx1"/>
                </a:solidFill>
                <a:latin typeface="Arial" pitchFamily="34" charset="0"/>
                <a:ea typeface="宋体" pitchFamily="0" charset="0"/>
                <a:cs typeface="Arial" pitchFamily="34" charset="0"/>
              </a:rPr>
              <a:t>Donabedian</a:t>
            </a:r>
            <a:r>
              <a:rPr lang="en-US" altLang="zh-CN" sz="700" b="0" i="0" u="none" strike="noStrike" kern="1200" cap="none" spc="0" baseline="0">
                <a:solidFill>
                  <a:schemeClr val="tx1"/>
                </a:solidFill>
                <a:latin typeface="Arial" pitchFamily="34" charset="0"/>
                <a:ea typeface="宋体" pitchFamily="0" charset="0"/>
                <a:cs typeface="Arial" pitchFamily="34" charset="0"/>
              </a:rPr>
              <a:t> three‐dimensional model in outpatient care quality: A scoping review. </a:t>
            </a:r>
            <a:r>
              <a:rPr lang="en-US" altLang="zh-CN" sz="700" b="0" i="1" u="none" strike="noStrike" kern="1200" cap="none" spc="0" baseline="0">
                <a:solidFill>
                  <a:schemeClr val="tx1"/>
                </a:solidFill>
                <a:latin typeface="Arial" pitchFamily="34" charset="0"/>
                <a:ea typeface="宋体" pitchFamily="0" charset="0"/>
                <a:cs typeface="Arial" pitchFamily="34" charset="0"/>
              </a:rPr>
              <a:t>Journal of nursing management</a:t>
            </a:r>
            <a:r>
              <a:rPr lang="en-US" altLang="zh-CN" sz="700" b="0" i="0" u="none" strike="noStrike" kern="1200" cap="none" spc="0" baseline="0">
                <a:solidFill>
                  <a:schemeClr val="tx1"/>
                </a:solidFill>
                <a:latin typeface="Arial" pitchFamily="34" charset="0"/>
                <a:ea typeface="宋体" pitchFamily="0" charset="0"/>
                <a:cs typeface="Arial" pitchFamily="34" charset="0"/>
              </a:rPr>
              <a:t>, </a:t>
            </a:r>
            <a:r>
              <a:rPr lang="en-US" altLang="zh-CN" sz="700" b="0" i="1" u="none" strike="noStrike" kern="1200" cap="none" spc="0" baseline="0">
                <a:solidFill>
                  <a:schemeClr val="tx1"/>
                </a:solidFill>
                <a:latin typeface="Arial" pitchFamily="34" charset="0"/>
                <a:ea typeface="宋体" pitchFamily="0" charset="0"/>
                <a:cs typeface="Arial" pitchFamily="34" charset="0"/>
              </a:rPr>
              <a:t>2025</a:t>
            </a:r>
            <a:r>
              <a:rPr lang="en-US" altLang="zh-CN" sz="700" b="0" i="0" u="none" strike="noStrike" kern="1200" cap="none" spc="0" baseline="0">
                <a:solidFill>
                  <a:schemeClr val="tx1"/>
                </a:solidFill>
                <a:latin typeface="Arial" pitchFamily="34" charset="0"/>
                <a:ea typeface="宋体" pitchFamily="0" charset="0"/>
                <a:cs typeface="Arial" pitchFamily="34" charset="0"/>
              </a:rPr>
              <a:t>(1), p.6893336. </a:t>
            </a:r>
            <a:r>
              <a:rPr lang="en-US" altLang="zh-CN" sz="700" b="0" i="0" u="sng" strike="noStrike" kern="1200" cap="none" spc="0" baseline="0">
                <a:solidFill>
                  <a:schemeClr val="tx1"/>
                </a:solidFill>
                <a:latin typeface="Arial" pitchFamily="34" charset="0"/>
                <a:ea typeface="宋体" pitchFamily="0" charset="0"/>
                <a:cs typeface="Arial" pitchFamily="34" charset="0"/>
                <a:hlinkClick r:id="rId18"/>
              </a:rPr>
              <a:t>https://doi.org/10.1155/jonm/6893336</a:t>
            </a:r>
            <a:endParaRPr lang="zh-CN" altLang="en-US" sz="700" b="0" i="0" u="none" strike="noStrike" kern="1200" cap="none" spc="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343599113"/>
      </p:ext>
    </p:extLst>
  </p:cSld>
  <p:clrMapOvr>
    <a:masterClrMapping/>
  </p:clrMapOvr>
</p:sld>
</file>

<file path=ppt/theme/theme1.xml><?xml version="1.0" encoding="utf-8"?>
<a:theme xmlns:a="http://schemas.openxmlformats.org/drawingml/2006/main" name="Equity">
  <a:themeElements>
    <a:clrScheme name="Equity">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
        <a:ea typeface=""/>
        <a:cs typeface=""/>
      </a:majorFont>
      <a:minorFont>
        <a:latin typeface=""/>
        <a:ea typeface=""/>
        <a:cs typeface=""/>
      </a:minorFont>
    </a:fontScheme>
    <a:fmtScheme name="Equity">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62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Slide 1</dc:title>
  <dc:creator>HP</dc:creator>
  <cp:lastModifiedBy>root</cp:lastModifiedBy>
  <cp:revision>10</cp:revision>
  <dcterms:created xsi:type="dcterms:W3CDTF">2026-10-12T12:17:31Z</dcterms:created>
  <dcterms:modified xsi:type="dcterms:W3CDTF">2026-10-18T15:27:17Z</dcterms:modified>
</cp:coreProperties>
</file>